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60" r:id="rId2"/>
    <p:sldId id="261" r:id="rId3"/>
    <p:sldId id="279" r:id="rId4"/>
    <p:sldId id="280" r:id="rId5"/>
    <p:sldId id="281" r:id="rId6"/>
    <p:sldId id="274" r:id="rId7"/>
    <p:sldId id="287" r:id="rId8"/>
    <p:sldId id="264" r:id="rId9"/>
    <p:sldId id="282" r:id="rId10"/>
    <p:sldId id="267" r:id="rId11"/>
    <p:sldId id="283" r:id="rId12"/>
    <p:sldId id="285" r:id="rId13"/>
    <p:sldId id="284" r:id="rId14"/>
    <p:sldId id="286" r:id="rId15"/>
    <p:sldId id="288" r:id="rId16"/>
    <p:sldId id="289" r:id="rId17"/>
    <p:sldId id="290" r:id="rId18"/>
    <p:sldId id="291" r:id="rId19"/>
    <p:sldId id="275" r:id="rId20"/>
    <p:sldId id="292" r:id="rId21"/>
  </p:sldIdLst>
  <p:sldSz cx="9144000" cy="6858000" type="screen4x3"/>
  <p:notesSz cx="6858000" cy="9144000"/>
  <p:embeddedFontLst>
    <p:embeddedFont>
      <p:font typeface="Museo900-Regular" panose="02000000000000000000" pitchFamily="2" charset="0"/>
      <p:bold r:id="rId23"/>
    </p:embeddedFont>
    <p:embeddedFont>
      <p:font typeface="Calibri" panose="020F0502020204030204" pitchFamily="34" charset="0"/>
      <p:regular r:id="rId24"/>
      <p:bold r:id="rId25"/>
      <p:italic r:id="rId26"/>
      <p:boldItalic r:id="rId27"/>
    </p:embeddedFont>
    <p:embeddedFont>
      <p:font typeface="Museo 100" panose="02000000000000000000" pitchFamily="2" charset="0"/>
      <p:regular r:id="rId28"/>
    </p:embeddedFont>
    <p:embeddedFont>
      <p:font typeface="Corbel" panose="020B0503020204020204" pitchFamily="34" charset="0"/>
      <p:regular r:id="rId29"/>
      <p:bold r:id="rId30"/>
      <p:italic r:id="rId31"/>
      <p:boldItalic r:id="rId32"/>
    </p:embeddedFont>
    <p:embeddedFont>
      <p:font typeface="Consolas" panose="020B0609020204030204" pitchFamily="49" charset="0"/>
      <p:regular r:id="rId33"/>
      <p:bold r:id="rId34"/>
      <p:italic r:id="rId35"/>
      <p:boldItalic r:id="rId36"/>
    </p:embeddedFont>
    <p:embeddedFont>
      <p:font typeface="Museo 700" panose="02000000000000000000" pitchFamily="2" charset="0"/>
      <p:bold r:id="rId37"/>
    </p:embeddedFont>
    <p:embeddedFont>
      <p:font typeface="Museo 500" panose="02000000000000000000" pitchFamily="2" charset="0"/>
      <p:regular r:id="rId38"/>
    </p:embeddedFont>
    <p:embeddedFont>
      <p:font typeface="Museo 900" panose="02000000000000000000" pitchFamily="2" charset="0"/>
      <p:bold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C0BB9E"/>
    <a:srgbClr val="2B75A6"/>
    <a:srgbClr val="2F586A"/>
    <a:srgbClr val="6C6F59"/>
    <a:srgbClr val="364656"/>
    <a:srgbClr val="274754"/>
    <a:srgbClr val="979A78"/>
    <a:srgbClr val="50AAC1"/>
    <a:srgbClr val="D683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04" d="100"/>
          <a:sy n="104" d="100"/>
        </p:scale>
        <p:origin x="1626"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27/02/2016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C0BB9E"/>
                </a:solidFill>
                <a:latin typeface="Arial"/>
                <a:cs typeface="Arial"/>
              </a:rPr>
              <a:t>2</a:t>
            </a:r>
            <a:endParaRPr lang="en-US" sz="4500" b="1" dirty="0">
              <a:solidFill>
                <a:srgbClr val="C0BB9E"/>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7902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Lists</a:t>
            </a:r>
          </a:p>
          <a:p>
            <a:pPr>
              <a:spcBef>
                <a:spcPts val="288"/>
              </a:spcBef>
            </a:pPr>
            <a:r>
              <a:rPr lang="en-US" sz="1200" b="0" dirty="0" smtClean="0">
                <a:solidFill>
                  <a:srgbClr val="FFFFFF"/>
                </a:solidFill>
                <a:latin typeface="Arial"/>
                <a:cs typeface="Arial"/>
              </a:rPr>
              <a:t>Unit 7 Data structures</a:t>
            </a:r>
          </a:p>
        </p:txBody>
      </p:sp>
      <p:pic>
        <p:nvPicPr>
          <p:cNvPr id="25" name="Picture 24" descr="Logo Unit 7.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Lists</a:t>
            </a:r>
          </a:p>
          <a:p>
            <a:pPr>
              <a:spcBef>
                <a:spcPts val="288"/>
              </a:spcBef>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Lists</a:t>
            </a:r>
          </a:p>
          <a:p>
            <a:pPr>
              <a:spcBef>
                <a:spcPts val="288"/>
              </a:spcBef>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Lists</a:t>
            </a:r>
          </a:p>
          <a:p>
            <a:pPr>
              <a:spcBef>
                <a:spcPts val="288"/>
              </a:spcBef>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descr="Unit 7.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Lists</a:t>
            </a:r>
          </a:p>
          <a:p>
            <a:pPr>
              <a:spcBef>
                <a:spcPts val="288"/>
              </a:spcBef>
            </a:pPr>
            <a:r>
              <a:rPr lang="en-US" sz="1200" b="0" dirty="0" smtClean="0">
                <a:solidFill>
                  <a:srgbClr val="FFFFFF"/>
                </a:solidFill>
                <a:latin typeface="Arial"/>
                <a:cs typeface="Arial"/>
              </a:rPr>
              <a:t>Unit 7 Data structures</a:t>
            </a:r>
          </a:p>
        </p:txBody>
      </p:sp>
      <p:pic>
        <p:nvPicPr>
          <p:cNvPr id="9" name="Picture 8" descr="Logo Unit 7.ai"/>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425411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Lists</a:t>
            </a:r>
            <a:endParaRPr lang="en-US" dirty="0" smtClean="0">
              <a:latin typeface="Museo 100" panose="02000000000000000000" pitchFamily="50" charset="0"/>
            </a:endParaRPr>
          </a:p>
          <a:p>
            <a:pPr lvl="1"/>
            <a:endParaRPr lang="en-US" sz="2000" dirty="0" smtClean="0">
              <a:latin typeface="Museo 100" panose="02000000000000000000" pitchFamily="50" charset="0"/>
            </a:endParaRPr>
          </a:p>
          <a:p>
            <a:pPr lvl="1"/>
            <a:endParaRPr lang="en-US" sz="2000" dirty="0">
              <a:latin typeface="Museo 100" panose="02000000000000000000" pitchFamily="50" charset="0"/>
            </a:endParaRPr>
          </a:p>
          <a:p>
            <a:pPr lvl="1"/>
            <a:endParaRPr lang="en-US" sz="2000" dirty="0" smtClean="0">
              <a:latin typeface="Museo 100" panose="02000000000000000000" pitchFamily="50" charset="0"/>
            </a:endParaRPr>
          </a:p>
          <a:p>
            <a:pPr lvl="1"/>
            <a:r>
              <a:rPr lang="en-US" sz="2000" dirty="0" smtClean="0">
                <a:latin typeface="Museo 100" panose="02000000000000000000" pitchFamily="50" charset="0"/>
              </a:rPr>
              <a:t>Unit </a:t>
            </a:r>
            <a:r>
              <a:rPr lang="en-US" sz="2000" dirty="0">
                <a:latin typeface="Museo 100" panose="02000000000000000000" pitchFamily="50" charset="0"/>
              </a:rPr>
              <a:t>7</a:t>
            </a:r>
            <a:endParaRPr lang="en-US" sz="2000" dirty="0" smtClean="0">
              <a:latin typeface="Museo 100" panose="02000000000000000000" pitchFamily="50" charset="0"/>
            </a:endParaRPr>
          </a:p>
          <a:p>
            <a:pPr lvl="1"/>
            <a:r>
              <a:rPr lang="en-US" sz="2000" dirty="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Programming operations</a:t>
            </a:r>
            <a:endParaRPr lang="en-GB" dirty="0"/>
          </a:p>
        </p:txBody>
      </p:sp>
      <p:sp>
        <p:nvSpPr>
          <p:cNvPr id="5" name="Text Placeholder 2"/>
          <p:cNvSpPr>
            <a:spLocks noGrp="1"/>
          </p:cNvSpPr>
          <p:nvPr>
            <p:ph type="body" sz="quarter" idx="14"/>
          </p:nvPr>
        </p:nvSpPr>
        <p:spPr>
          <a:xfrm>
            <a:off x="724280" y="1704179"/>
            <a:ext cx="7797230" cy="901861"/>
          </a:xfrm>
        </p:spPr>
        <p:txBody>
          <a:bodyPr/>
          <a:lstStyle/>
          <a:p>
            <a:r>
              <a:rPr lang="en-GB" dirty="0" smtClean="0"/>
              <a:t>Can you suggest some operations needed to implement a list? Here are two to get you going</a:t>
            </a:r>
            <a:endParaRPr lang="en-GB"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184310087"/>
              </p:ext>
            </p:extLst>
          </p:nvPr>
        </p:nvGraphicFramePr>
        <p:xfrm>
          <a:off x="711580" y="2735593"/>
          <a:ext cx="7966393" cy="3246120"/>
        </p:xfrm>
        <a:graphic>
          <a:graphicData uri="http://schemas.openxmlformats.org/drawingml/2006/table">
            <a:tbl>
              <a:tblPr firstRow="1" bandRow="1">
                <a:tableStyleId>{5C22544A-7EE6-4342-B048-85BDC9FD1C3A}</a:tableStyleId>
              </a:tblPr>
              <a:tblGrid>
                <a:gridCol w="2372043">
                  <a:extLst>
                    <a:ext uri="{9D8B030D-6E8A-4147-A177-3AD203B41FA5}">
                      <a16:colId xmlns:a16="http://schemas.microsoft.com/office/drawing/2014/main" val="20000"/>
                    </a:ext>
                  </a:extLst>
                </a:gridCol>
                <a:gridCol w="5594350">
                  <a:extLst>
                    <a:ext uri="{9D8B030D-6E8A-4147-A177-3AD203B41FA5}">
                      <a16:colId xmlns:a16="http://schemas.microsoft.com/office/drawing/2014/main" val="20001"/>
                    </a:ext>
                  </a:extLst>
                </a:gridCol>
              </a:tblGrid>
              <a:tr h="360000">
                <a:tc>
                  <a:txBody>
                    <a:bodyPr/>
                    <a:lstStyle/>
                    <a:p>
                      <a:r>
                        <a:rPr lang="en-GB" sz="2500" dirty="0" smtClean="0">
                          <a:solidFill>
                            <a:schemeClr val="bg1"/>
                          </a:solidFill>
                          <a:latin typeface="Arial" panose="020B0604020202020204" pitchFamily="34" charset="0"/>
                          <a:cs typeface="Arial" panose="020B0604020202020204" pitchFamily="34" charset="0"/>
                        </a:rPr>
                        <a:t>List operation</a:t>
                      </a:r>
                      <a:endParaRPr lang="en-GB" sz="25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500" dirty="0" smtClean="0">
                          <a:solidFill>
                            <a:schemeClr val="bg1"/>
                          </a:solidFill>
                          <a:latin typeface="Arial" panose="020B0604020202020204" pitchFamily="34" charset="0"/>
                          <a:cs typeface="Arial" panose="020B0604020202020204" pitchFamily="34" charset="0"/>
                        </a:rPr>
                        <a:t>Operation</a:t>
                      </a:r>
                      <a:endParaRPr lang="en-GB" sz="25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360000">
                <a:tc>
                  <a:txBody>
                    <a:bodyPr/>
                    <a:lstStyle/>
                    <a:p>
                      <a:r>
                        <a:rPr lang="en-GB" sz="2000" dirty="0" err="1" smtClean="0">
                          <a:solidFill>
                            <a:schemeClr val="tx1"/>
                          </a:solidFill>
                          <a:latin typeface="Arial" panose="020B0604020202020204" pitchFamily="34" charset="0"/>
                          <a:cs typeface="Arial" panose="020B0604020202020204" pitchFamily="34" charset="0"/>
                        </a:rPr>
                        <a:t>isEmpty</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Test for empty 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append(item)</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Add a new item </a:t>
                      </a:r>
                      <a:r>
                        <a:rPr lang="en-GB" sz="2000" dirty="0" smtClean="0">
                          <a:effectLst/>
                          <a:latin typeface="Arial" panose="020B0604020202020204" pitchFamily="34" charset="0"/>
                          <a:ea typeface="Corbel" panose="020B0503020204020204" pitchFamily="34" charset="0"/>
                          <a:cs typeface="Arial" panose="020B0604020202020204" pitchFamily="34" charset="0"/>
                        </a:rPr>
                        <a:t>to the end of</a:t>
                      </a:r>
                      <a:r>
                        <a:rPr lang="en-GB" sz="2000" baseline="0" dirty="0" smtClean="0">
                          <a:effectLst/>
                          <a:latin typeface="Arial" panose="020B0604020202020204" pitchFamily="34" charset="0"/>
                          <a:ea typeface="Corbel" panose="020B0503020204020204" pitchFamily="34" charset="0"/>
                          <a:cs typeface="Arial" panose="020B0604020202020204" pitchFamily="34" charset="0"/>
                        </a:rPr>
                        <a:t> a</a:t>
                      </a:r>
                      <a:r>
                        <a:rPr lang="en-GB" sz="2000" dirty="0" smtClean="0">
                          <a:effectLst/>
                          <a:latin typeface="Arial" panose="020B0604020202020204" pitchFamily="34" charset="0"/>
                          <a:ea typeface="Corbel" panose="020B0503020204020204" pitchFamily="34" charset="0"/>
                          <a:cs typeface="Arial" panose="020B0604020202020204" pitchFamily="34" charset="0"/>
                        </a:rPr>
                        <a:t> </a:t>
                      </a:r>
                      <a:r>
                        <a:rPr lang="en-GB" sz="2000" dirty="0">
                          <a:effectLst/>
                          <a:latin typeface="Arial" panose="020B0604020202020204" pitchFamily="34" charset="0"/>
                          <a:ea typeface="Corbel" panose="020B0503020204020204" pitchFamily="34" charset="0"/>
                          <a:cs typeface="Arial" panose="020B0604020202020204" pitchFamily="34" charset="0"/>
                        </a:rPr>
                        <a:t>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5667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Programming operations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523742951"/>
              </p:ext>
            </p:extLst>
          </p:nvPr>
        </p:nvGraphicFramePr>
        <p:xfrm>
          <a:off x="711580" y="1718467"/>
          <a:ext cx="7966393" cy="4038600"/>
        </p:xfrm>
        <a:graphic>
          <a:graphicData uri="http://schemas.openxmlformats.org/drawingml/2006/table">
            <a:tbl>
              <a:tblPr firstRow="1" bandRow="1">
                <a:tableStyleId>{5C22544A-7EE6-4342-B048-85BDC9FD1C3A}</a:tableStyleId>
              </a:tblPr>
              <a:tblGrid>
                <a:gridCol w="2372043">
                  <a:extLst>
                    <a:ext uri="{9D8B030D-6E8A-4147-A177-3AD203B41FA5}">
                      <a16:colId xmlns:a16="http://schemas.microsoft.com/office/drawing/2014/main" val="20000"/>
                    </a:ext>
                  </a:extLst>
                </a:gridCol>
                <a:gridCol w="5594350">
                  <a:extLst>
                    <a:ext uri="{9D8B030D-6E8A-4147-A177-3AD203B41FA5}">
                      <a16:colId xmlns:a16="http://schemas.microsoft.com/office/drawing/2014/main" val="20001"/>
                    </a:ext>
                  </a:extLst>
                </a:gridCol>
              </a:tblGrid>
              <a:tr h="360000">
                <a:tc>
                  <a:txBody>
                    <a:bodyPr/>
                    <a:lstStyle/>
                    <a:p>
                      <a:r>
                        <a:rPr lang="en-GB" sz="2500" dirty="0" smtClean="0">
                          <a:solidFill>
                            <a:schemeClr val="bg1"/>
                          </a:solidFill>
                          <a:latin typeface="Arial" panose="020B0604020202020204" pitchFamily="34" charset="0"/>
                          <a:cs typeface="Arial" panose="020B0604020202020204" pitchFamily="34" charset="0"/>
                        </a:rPr>
                        <a:t>List operation</a:t>
                      </a:r>
                      <a:endParaRPr lang="en-GB" sz="25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500" dirty="0" smtClean="0">
                          <a:solidFill>
                            <a:schemeClr val="bg1"/>
                          </a:solidFill>
                          <a:latin typeface="Arial" panose="020B0604020202020204" pitchFamily="34" charset="0"/>
                          <a:cs typeface="Arial" panose="020B0604020202020204" pitchFamily="34" charset="0"/>
                        </a:rPr>
                        <a:t>Operation</a:t>
                      </a:r>
                      <a:endParaRPr lang="en-GB" sz="25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360000">
                <a:tc>
                  <a:txBody>
                    <a:bodyPr/>
                    <a:lstStyle/>
                    <a:p>
                      <a:r>
                        <a:rPr lang="en-GB" sz="2000" dirty="0" err="1" smtClean="0">
                          <a:solidFill>
                            <a:schemeClr val="tx1"/>
                          </a:solidFill>
                          <a:latin typeface="Arial" panose="020B0604020202020204" pitchFamily="34" charset="0"/>
                          <a:cs typeface="Arial" panose="020B0604020202020204" pitchFamily="34" charset="0"/>
                        </a:rPr>
                        <a:t>isEmpty</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Test for empty 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append(item)</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Add a new item </a:t>
                      </a:r>
                      <a:r>
                        <a:rPr lang="en-GB" sz="2000" dirty="0" smtClean="0">
                          <a:effectLst/>
                          <a:latin typeface="Arial" panose="020B0604020202020204" pitchFamily="34" charset="0"/>
                          <a:ea typeface="Corbel" panose="020B0503020204020204" pitchFamily="34" charset="0"/>
                          <a:cs typeface="Arial" panose="020B0604020202020204" pitchFamily="34" charset="0"/>
                        </a:rPr>
                        <a:t>to the end of</a:t>
                      </a:r>
                      <a:r>
                        <a:rPr lang="en-GB" sz="2000" baseline="0" dirty="0" smtClean="0">
                          <a:effectLst/>
                          <a:latin typeface="Arial" panose="020B0604020202020204" pitchFamily="34" charset="0"/>
                          <a:ea typeface="Corbel" panose="020B0503020204020204" pitchFamily="34" charset="0"/>
                          <a:cs typeface="Arial" panose="020B0604020202020204" pitchFamily="34" charset="0"/>
                        </a:rPr>
                        <a:t> a</a:t>
                      </a:r>
                      <a:r>
                        <a:rPr lang="en-GB" sz="2000" dirty="0" smtClean="0">
                          <a:effectLst/>
                          <a:latin typeface="Arial" panose="020B0604020202020204" pitchFamily="34" charset="0"/>
                          <a:ea typeface="Corbel" panose="020B0503020204020204" pitchFamily="34" charset="0"/>
                          <a:cs typeface="Arial" panose="020B0604020202020204" pitchFamily="34" charset="0"/>
                        </a:rPr>
                        <a:t> </a:t>
                      </a:r>
                      <a:r>
                        <a:rPr lang="en-GB" sz="2000" dirty="0">
                          <a:effectLst/>
                          <a:latin typeface="Arial" panose="020B0604020202020204" pitchFamily="34" charset="0"/>
                          <a:ea typeface="Corbel" panose="020B0503020204020204" pitchFamily="34" charset="0"/>
                          <a:cs typeface="Arial" panose="020B0604020202020204" pitchFamily="34" charset="0"/>
                        </a:rPr>
                        <a:t>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remove(item)</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Remove </a:t>
                      </a:r>
                      <a:r>
                        <a:rPr lang="en-GB" sz="2000" dirty="0" smtClean="0">
                          <a:effectLst/>
                          <a:latin typeface="Arial" panose="020B0604020202020204" pitchFamily="34" charset="0"/>
                          <a:ea typeface="Corbel" panose="020B0503020204020204" pitchFamily="34" charset="0"/>
                          <a:cs typeface="Arial" panose="020B0604020202020204" pitchFamily="34" charset="0"/>
                        </a:rPr>
                        <a:t>first </a:t>
                      </a:r>
                      <a:r>
                        <a:rPr lang="en-GB" sz="2000" dirty="0">
                          <a:effectLst/>
                          <a:latin typeface="Arial" panose="020B0604020202020204" pitchFamily="34" charset="0"/>
                          <a:ea typeface="Corbel" panose="020B0503020204020204" pitchFamily="34" charset="0"/>
                          <a:cs typeface="Arial" panose="020B0604020202020204" pitchFamily="34" charset="0"/>
                        </a:rPr>
                        <a:t>occurrence of an item from 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count(item)</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smtClean="0">
                          <a:effectLst/>
                          <a:latin typeface="Arial" panose="020B0604020202020204" pitchFamily="34" charset="0"/>
                          <a:ea typeface="Corbel" panose="020B0503020204020204" pitchFamily="34" charset="0"/>
                          <a:cs typeface="Arial" panose="020B0604020202020204" pitchFamily="34" charset="0"/>
                        </a:rPr>
                        <a:t>Return the number of occurrences of item </a:t>
                      </a:r>
                      <a:r>
                        <a:rPr lang="en-GB" sz="2000" dirty="0">
                          <a:effectLst/>
                          <a:latin typeface="Arial" panose="020B0604020202020204" pitchFamily="34" charset="0"/>
                          <a:ea typeface="Corbel" panose="020B0503020204020204" pitchFamily="34" charset="0"/>
                          <a:cs typeface="Arial" panose="020B0604020202020204" pitchFamily="34" charset="0"/>
                        </a:rPr>
                        <a:t>in 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r>
                        <a:rPr lang="en-GB" sz="2000" smtClean="0">
                          <a:solidFill>
                            <a:schemeClr val="tx1"/>
                          </a:solidFill>
                          <a:latin typeface="Arial" panose="020B0604020202020204" pitchFamily="34" charset="0"/>
                          <a:cs typeface="Arial" panose="020B0604020202020204" pitchFamily="34" charset="0"/>
                        </a:rPr>
                        <a:t>len(item</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Return the number of </a:t>
                      </a:r>
                      <a:r>
                        <a:rPr lang="en-GB" sz="2000" dirty="0" smtClean="0">
                          <a:effectLst/>
                          <a:latin typeface="Arial" panose="020B0604020202020204" pitchFamily="34" charset="0"/>
                          <a:ea typeface="Corbel" panose="020B0503020204020204" pitchFamily="34" charset="0"/>
                          <a:cs typeface="Arial" panose="020B0604020202020204" pitchFamily="34" charset="0"/>
                        </a:rPr>
                        <a:t>items in the list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index(item)</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Return the position of item</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insert(</a:t>
                      </a:r>
                      <a:r>
                        <a:rPr lang="en-GB" sz="2000" dirty="0" err="1" smtClean="0">
                          <a:solidFill>
                            <a:schemeClr val="tx1"/>
                          </a:solidFill>
                          <a:latin typeface="Arial" panose="020B0604020202020204" pitchFamily="34" charset="0"/>
                          <a:cs typeface="Arial" panose="020B0604020202020204" pitchFamily="34" charset="0"/>
                        </a:rPr>
                        <a:t>pos,item</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Add a new </a:t>
                      </a:r>
                      <a:r>
                        <a:rPr lang="en-GB" sz="2000" dirty="0" smtClean="0">
                          <a:effectLst/>
                          <a:latin typeface="Arial" panose="020B0604020202020204" pitchFamily="34" charset="0"/>
                          <a:ea typeface="Corbel" panose="020B0503020204020204" pitchFamily="34" charset="0"/>
                          <a:cs typeface="Arial" panose="020B0604020202020204" pitchFamily="34" charset="0"/>
                        </a:rPr>
                        <a:t>item at position </a:t>
                      </a:r>
                      <a:r>
                        <a:rPr lang="en-GB" sz="2000" dirty="0" err="1" smtClean="0">
                          <a:effectLst/>
                          <a:latin typeface="Arial" panose="020B0604020202020204" pitchFamily="34" charset="0"/>
                          <a:ea typeface="Corbel" panose="020B0503020204020204" pitchFamily="34" charset="0"/>
                          <a:cs typeface="Arial" panose="020B0604020202020204" pitchFamily="34" charset="0"/>
                        </a:rPr>
                        <a:t>pos</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pop()</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Remove and return the last item in the 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pop(</a:t>
                      </a:r>
                      <a:r>
                        <a:rPr lang="en-GB" sz="2000" dirty="0" err="1" smtClean="0">
                          <a:solidFill>
                            <a:schemeClr val="tx1"/>
                          </a:solidFill>
                          <a:latin typeface="Arial" panose="020B0604020202020204" pitchFamily="34" charset="0"/>
                          <a:cs typeface="Arial" panose="020B0604020202020204" pitchFamily="34" charset="0"/>
                        </a:rPr>
                        <a:t>pos</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Remove and return the item at position </a:t>
                      </a:r>
                      <a:r>
                        <a:rPr lang="en-GB" sz="2000" dirty="0" err="1">
                          <a:effectLst/>
                          <a:latin typeface="Arial" panose="020B0604020202020204" pitchFamily="34" charset="0"/>
                          <a:ea typeface="Corbel" panose="020B0503020204020204" pitchFamily="34" charset="0"/>
                          <a:cs typeface="Arial" panose="020B0604020202020204" pitchFamily="34" charset="0"/>
                        </a:rPr>
                        <a:t>pos</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8073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2</a:t>
            </a:r>
            <a:endParaRPr lang="en-GB" dirty="0"/>
          </a:p>
        </p:txBody>
      </p:sp>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0" y="2352675"/>
            <a:ext cx="9144000" cy="2676525"/>
          </a:xfrm>
          <a:prstGeom prst="rect">
            <a:avLst/>
          </a:prstGeom>
        </p:spPr>
      </p:pic>
      <p:sp>
        <p:nvSpPr>
          <p:cNvPr id="5" name="Text Placeholder 4"/>
          <p:cNvSpPr>
            <a:spLocks noGrp="1"/>
          </p:cNvSpPr>
          <p:nvPr>
            <p:ph type="body" sz="quarter" idx="14"/>
          </p:nvPr>
        </p:nvSpPr>
        <p:spPr/>
        <p:txBody>
          <a:bodyPr/>
          <a:lstStyle/>
          <a:p>
            <a:r>
              <a:rPr lang="en-GB" dirty="0" smtClean="0"/>
              <a:t>Complete the ‘Random Clothing’ </a:t>
            </a:r>
            <a:r>
              <a:rPr lang="en-GB" b="1" dirty="0" smtClean="0"/>
              <a:t>Task 1</a:t>
            </a:r>
            <a:r>
              <a:rPr lang="en-GB" dirty="0" smtClean="0"/>
              <a:t> on the worksheet</a:t>
            </a:r>
            <a:endParaRPr lang="en-GB" dirty="0"/>
          </a:p>
        </p:txBody>
      </p:sp>
    </p:spTree>
    <p:extLst>
      <p:ext uri="{BB962C8B-B14F-4D97-AF65-F5344CB8AC3E}">
        <p14:creationId xmlns:p14="http://schemas.microsoft.com/office/powerpoint/2010/main" val="16280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Sorting a list</a:t>
            </a:r>
            <a:endParaRPr lang="en-GB" dirty="0"/>
          </a:p>
        </p:txBody>
      </p:sp>
      <p:sp>
        <p:nvSpPr>
          <p:cNvPr id="3" name="Text Placeholder 2"/>
          <p:cNvSpPr>
            <a:spLocks noGrp="1"/>
          </p:cNvSpPr>
          <p:nvPr>
            <p:ph type="body" sz="quarter" idx="14"/>
          </p:nvPr>
        </p:nvSpPr>
        <p:spPr/>
        <p:txBody>
          <a:bodyPr/>
          <a:lstStyle/>
          <a:p>
            <a:r>
              <a:rPr lang="en-GB" dirty="0" smtClean="0"/>
              <a:t>You will cover sorting methods in due course</a:t>
            </a:r>
          </a:p>
          <a:p>
            <a:pPr lvl="1"/>
            <a:r>
              <a:rPr lang="en-GB" dirty="0" smtClean="0"/>
              <a:t>In Python, there is a built-in procedure for sorting a list, which you can try in interactive mode</a:t>
            </a:r>
          </a:p>
          <a:p>
            <a:endParaRPr lang="en-GB" dirty="0" smtClean="0"/>
          </a:p>
          <a:p>
            <a:endParaRPr lang="en-GB" dirty="0"/>
          </a:p>
        </p:txBody>
      </p:sp>
      <p:pic>
        <p:nvPicPr>
          <p:cNvPr id="1026" name="Picture 2" descr="C:\Users\Pat\AppData\Roaming\PixelMetrics\CaptureWiz\Temp\3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380306" y="3320416"/>
            <a:ext cx="6485178" cy="187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95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Implementing a queue as a list</a:t>
            </a:r>
            <a:endParaRPr lang="en-GB" dirty="0"/>
          </a:p>
        </p:txBody>
      </p:sp>
      <p:sp>
        <p:nvSpPr>
          <p:cNvPr id="3" name="Text Placeholder 2"/>
          <p:cNvSpPr>
            <a:spLocks noGrp="1"/>
          </p:cNvSpPr>
          <p:nvPr>
            <p:ph type="body" sz="quarter" idx="14"/>
          </p:nvPr>
        </p:nvSpPr>
        <p:spPr/>
        <p:txBody>
          <a:bodyPr/>
          <a:lstStyle/>
          <a:p>
            <a:r>
              <a:rPr lang="en-GB" dirty="0" smtClean="0"/>
              <a:t>Using a dynamic data structure such as a list to implement a queue, is there any point in holding items in a circular queue?</a:t>
            </a:r>
          </a:p>
          <a:p>
            <a:r>
              <a:rPr lang="en-GB" dirty="0" smtClean="0"/>
              <a:t>Is it necessary to update the </a:t>
            </a:r>
            <a:r>
              <a:rPr lang="en-GB" dirty="0" smtClean="0">
                <a:solidFill>
                  <a:srgbClr val="8D8959"/>
                </a:solidFill>
              </a:rPr>
              <a:t>size</a:t>
            </a:r>
            <a:r>
              <a:rPr lang="en-GB" dirty="0" smtClean="0"/>
              <a:t> variable as items are added and removed?</a:t>
            </a:r>
          </a:p>
          <a:p>
            <a:r>
              <a:rPr lang="en-GB" smtClean="0"/>
              <a:t>Do </a:t>
            </a:r>
            <a:r>
              <a:rPr lang="en-GB" dirty="0" smtClean="0"/>
              <a:t>we need a variable </a:t>
            </a:r>
            <a:r>
              <a:rPr lang="en-GB" dirty="0" err="1">
                <a:solidFill>
                  <a:srgbClr val="8D8959"/>
                </a:solidFill>
              </a:rPr>
              <a:t>maxSize</a:t>
            </a:r>
            <a:r>
              <a:rPr lang="en-GB" dirty="0" smtClean="0"/>
              <a:t>?</a:t>
            </a:r>
          </a:p>
          <a:p>
            <a:r>
              <a:rPr lang="en-GB" dirty="0" smtClean="0"/>
              <a:t>Do we need a function </a:t>
            </a:r>
            <a:r>
              <a:rPr lang="en-GB" dirty="0" err="1">
                <a:solidFill>
                  <a:srgbClr val="8D8959"/>
                </a:solidFill>
              </a:rPr>
              <a:t>isFull</a:t>
            </a:r>
            <a:r>
              <a:rPr lang="en-GB" dirty="0" smtClean="0"/>
              <a:t>?</a:t>
            </a:r>
          </a:p>
          <a:p>
            <a:endParaRPr lang="en-GB" dirty="0"/>
          </a:p>
        </p:txBody>
      </p:sp>
    </p:spTree>
    <p:extLst>
      <p:ext uri="{BB962C8B-B14F-4D97-AF65-F5344CB8AC3E}">
        <p14:creationId xmlns:p14="http://schemas.microsoft.com/office/powerpoint/2010/main" val="133884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Functions to implement a linear queue as a dynamic list</a:t>
            </a:r>
            <a:endParaRPr lang="en-GB" dirty="0"/>
          </a:p>
        </p:txBody>
      </p:sp>
      <p:sp>
        <p:nvSpPr>
          <p:cNvPr id="3" name="Text Placeholder 2"/>
          <p:cNvSpPr>
            <a:spLocks noGrp="1"/>
          </p:cNvSpPr>
          <p:nvPr>
            <p:ph type="body" sz="quarter" idx="14"/>
          </p:nvPr>
        </p:nvSpPr>
        <p:spPr>
          <a:xfrm>
            <a:off x="724280" y="2153265"/>
            <a:ext cx="7797230" cy="3004521"/>
          </a:xfrm>
        </p:spPr>
        <p:txBody>
          <a:bodyPr/>
          <a:lstStyle/>
          <a:p>
            <a:r>
              <a:rPr lang="en-GB" dirty="0" smtClean="0"/>
              <a:t>Write pseudocode to implement the following operations for a queue which can hold a maximum of </a:t>
            </a:r>
            <a:r>
              <a:rPr lang="en-GB" dirty="0" err="1">
                <a:solidFill>
                  <a:srgbClr val="8D8959"/>
                </a:solidFill>
              </a:rPr>
              <a:t>maxSize</a:t>
            </a:r>
            <a:r>
              <a:rPr lang="en-GB" dirty="0" smtClean="0">
                <a:solidFill>
                  <a:srgbClr val="0070C0"/>
                </a:solidFill>
              </a:rPr>
              <a:t> </a:t>
            </a:r>
            <a:r>
              <a:rPr lang="en-GB" dirty="0" smtClean="0"/>
              <a:t>items:</a:t>
            </a:r>
          </a:p>
          <a:p>
            <a:pPr lvl="1"/>
            <a:r>
              <a:rPr lang="en-GB" dirty="0" err="1" smtClean="0"/>
              <a:t>enqueue</a:t>
            </a:r>
            <a:endParaRPr lang="en-GB" dirty="0" smtClean="0"/>
          </a:p>
          <a:p>
            <a:pPr lvl="1"/>
            <a:r>
              <a:rPr lang="en-GB" dirty="0" err="1" smtClean="0"/>
              <a:t>dequeue</a:t>
            </a:r>
            <a:endParaRPr lang="en-GB" dirty="0" smtClean="0"/>
          </a:p>
          <a:p>
            <a:pPr lvl="1"/>
            <a:r>
              <a:rPr lang="en-GB" dirty="0" err="1" smtClean="0"/>
              <a:t>isEmpty</a:t>
            </a:r>
            <a:endParaRPr lang="en-GB" dirty="0" smtClean="0"/>
          </a:p>
          <a:p>
            <a:pPr lvl="1"/>
            <a:r>
              <a:rPr lang="en-GB" dirty="0" err="1" smtClean="0"/>
              <a:t>isFull</a:t>
            </a:r>
            <a:endParaRPr lang="en-GB" dirty="0" smtClean="0"/>
          </a:p>
          <a:p>
            <a:pPr lvl="1"/>
            <a:endParaRPr lang="en-GB" dirty="0"/>
          </a:p>
        </p:txBody>
      </p:sp>
    </p:spTree>
    <p:extLst>
      <p:ext uri="{BB962C8B-B14F-4D97-AF65-F5344CB8AC3E}">
        <p14:creationId xmlns:p14="http://schemas.microsoft.com/office/powerpoint/2010/main" val="31349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Pseudocode</a:t>
            </a:r>
            <a:endParaRPr lang="en-GB" dirty="0"/>
          </a:p>
        </p:txBody>
      </p:sp>
      <p:sp>
        <p:nvSpPr>
          <p:cNvPr id="3" name="Text Placeholder 2"/>
          <p:cNvSpPr>
            <a:spLocks noGrp="1"/>
          </p:cNvSpPr>
          <p:nvPr>
            <p:ph type="body" sz="quarter" idx="14"/>
          </p:nvPr>
        </p:nvSpPr>
        <p:spPr>
          <a:xfrm>
            <a:off x="759513" y="1704179"/>
            <a:ext cx="3995204" cy="2572853"/>
          </a:xfrm>
          <a:ln>
            <a:noFill/>
          </a:ln>
        </p:spPr>
        <p:txBody>
          <a:bodyPr/>
          <a:lstStyle/>
          <a:p>
            <a:pPr marL="0" indent="0">
              <a:spcAft>
                <a:spcPts val="300"/>
              </a:spcAft>
              <a:buNone/>
              <a:tabLst>
                <a:tab pos="265113" algn="l"/>
                <a:tab pos="530225" algn="l"/>
              </a:tabLst>
            </a:pPr>
            <a:r>
              <a:rPr lang="en-GB" sz="2000" dirty="0" smtClean="0">
                <a:solidFill>
                  <a:srgbClr val="8D8959"/>
                </a:solidFill>
                <a:latin typeface="Consolas" panose="020B0609020204030204" pitchFamily="49" charset="0"/>
              </a:rPr>
              <a:t>SUB </a:t>
            </a:r>
            <a:r>
              <a:rPr lang="en-GB" sz="2000" dirty="0" err="1" smtClean="0">
                <a:solidFill>
                  <a:srgbClr val="8D8959"/>
                </a:solidFill>
                <a:latin typeface="Consolas" panose="020B0609020204030204" pitchFamily="49" charset="0"/>
              </a:rPr>
              <a:t>enqueue</a:t>
            </a:r>
            <a:r>
              <a:rPr lang="en-GB" sz="2000" dirty="0" smtClean="0">
                <a:solidFill>
                  <a:srgbClr val="8D8959"/>
                </a:solidFill>
                <a:latin typeface="Consolas" panose="020B0609020204030204" pitchFamily="49" charset="0"/>
              </a:rPr>
              <a:t>(item)</a:t>
            </a:r>
          </a:p>
          <a:p>
            <a:pPr marL="0" indent="0">
              <a:spcAft>
                <a:spcPts val="300"/>
              </a:spcAft>
              <a:buNone/>
              <a:tabLst>
                <a:tab pos="265113" algn="l"/>
                <a:tab pos="530225" algn="l"/>
              </a:tabLst>
            </a:pPr>
            <a:r>
              <a:rPr lang="en-GB" sz="2000" dirty="0" smtClean="0">
                <a:solidFill>
                  <a:srgbClr val="8D8959"/>
                </a:solidFill>
                <a:latin typeface="Consolas" panose="020B0609020204030204" pitchFamily="49" charset="0"/>
              </a:rPr>
              <a:t>	IF </a:t>
            </a:r>
            <a:r>
              <a:rPr lang="en-GB" sz="2000" dirty="0" err="1" smtClean="0">
                <a:solidFill>
                  <a:srgbClr val="8D8959"/>
                </a:solidFill>
                <a:latin typeface="Consolas" panose="020B0609020204030204" pitchFamily="49" charset="0"/>
              </a:rPr>
              <a:t>q.isFull</a:t>
            </a:r>
            <a:r>
              <a:rPr lang="en-GB" sz="2000" dirty="0" smtClean="0">
                <a:solidFill>
                  <a:srgbClr val="8D8959"/>
                </a:solidFill>
                <a:latin typeface="Consolas" panose="020B0609020204030204" pitchFamily="49" charset="0"/>
              </a:rPr>
              <a:t> THEN</a:t>
            </a:r>
          </a:p>
          <a:p>
            <a:pPr marL="0" indent="0">
              <a:spcAft>
                <a:spcPts val="300"/>
              </a:spcAft>
              <a:buNone/>
              <a:tabLst>
                <a:tab pos="265113" algn="l"/>
                <a:tab pos="530225" algn="l"/>
              </a:tabLst>
            </a:pPr>
            <a:r>
              <a:rPr lang="en-GB" sz="2000" dirty="0" smtClean="0">
                <a:solidFill>
                  <a:srgbClr val="8D8959"/>
                </a:solidFill>
                <a:latin typeface="Consolas" panose="020B0609020204030204" pitchFamily="49" charset="0"/>
              </a:rPr>
              <a:t>			OUTPUT “queue full”</a:t>
            </a:r>
            <a:endParaRPr lang="en-GB" sz="2000" dirty="0">
              <a:solidFill>
                <a:srgbClr val="8D8959"/>
              </a:solidFill>
              <a:latin typeface="Consolas" panose="020B0609020204030204" pitchFamily="49" charset="0"/>
            </a:endParaRPr>
          </a:p>
          <a:p>
            <a:pPr marL="0" indent="0">
              <a:spcAft>
                <a:spcPts val="300"/>
              </a:spcAft>
              <a:buNone/>
              <a:tabLst>
                <a:tab pos="265113" algn="l"/>
                <a:tab pos="530225" algn="l"/>
              </a:tabLst>
            </a:pPr>
            <a:r>
              <a:rPr lang="en-GB" sz="2000" dirty="0" smtClean="0">
                <a:solidFill>
                  <a:srgbClr val="8D8959"/>
                </a:solidFill>
                <a:latin typeface="Consolas" panose="020B0609020204030204" pitchFamily="49" charset="0"/>
              </a:rPr>
              <a:t>	ELSE</a:t>
            </a:r>
          </a:p>
          <a:p>
            <a:pPr marL="0" indent="0">
              <a:spcAft>
                <a:spcPts val="300"/>
              </a:spcAft>
              <a:buNone/>
              <a:tabLst>
                <a:tab pos="265113" algn="l"/>
                <a:tab pos="530225" algn="l"/>
              </a:tabLst>
            </a:pPr>
            <a:r>
              <a:rPr lang="en-GB" sz="2000" dirty="0">
                <a:solidFill>
                  <a:srgbClr val="8D8959"/>
                </a:solidFill>
                <a:latin typeface="Consolas" panose="020B0609020204030204" pitchFamily="49" charset="0"/>
              </a:rPr>
              <a:t>	</a:t>
            </a:r>
            <a:r>
              <a:rPr lang="en-GB" sz="2000" dirty="0" smtClean="0">
                <a:solidFill>
                  <a:srgbClr val="8D8959"/>
                </a:solidFill>
                <a:latin typeface="Consolas" panose="020B0609020204030204" pitchFamily="49" charset="0"/>
              </a:rPr>
              <a:t>		</a:t>
            </a:r>
            <a:r>
              <a:rPr lang="en-GB" sz="2000" dirty="0" err="1" smtClean="0">
                <a:solidFill>
                  <a:srgbClr val="8D8959"/>
                </a:solidFill>
                <a:latin typeface="Consolas" panose="020B0609020204030204" pitchFamily="49" charset="0"/>
              </a:rPr>
              <a:t>q.append</a:t>
            </a:r>
            <a:r>
              <a:rPr lang="en-GB" sz="2000" dirty="0" smtClean="0">
                <a:solidFill>
                  <a:srgbClr val="8D8959"/>
                </a:solidFill>
                <a:latin typeface="Consolas" panose="020B0609020204030204" pitchFamily="49" charset="0"/>
              </a:rPr>
              <a:t>(item)</a:t>
            </a:r>
          </a:p>
          <a:p>
            <a:pPr marL="0" indent="0">
              <a:spcAft>
                <a:spcPts val="300"/>
              </a:spcAft>
              <a:buNone/>
              <a:tabLst>
                <a:tab pos="265113" algn="l"/>
                <a:tab pos="530225" algn="l"/>
              </a:tabLst>
            </a:pPr>
            <a:r>
              <a:rPr lang="en-GB" sz="2000" dirty="0">
                <a:solidFill>
                  <a:srgbClr val="8D8959"/>
                </a:solidFill>
                <a:latin typeface="Consolas" panose="020B0609020204030204" pitchFamily="49" charset="0"/>
              </a:rPr>
              <a:t>	</a:t>
            </a:r>
            <a:r>
              <a:rPr lang="en-GB" sz="2000" dirty="0" smtClean="0">
                <a:solidFill>
                  <a:srgbClr val="8D8959"/>
                </a:solidFill>
                <a:latin typeface="Consolas" panose="020B0609020204030204" pitchFamily="49" charset="0"/>
              </a:rPr>
              <a:t>ENDIF</a:t>
            </a:r>
          </a:p>
          <a:p>
            <a:pPr marL="0" indent="0">
              <a:spcAft>
                <a:spcPts val="300"/>
              </a:spcAft>
              <a:buNone/>
              <a:tabLst>
                <a:tab pos="265113" algn="l"/>
                <a:tab pos="530225" algn="l"/>
              </a:tabLst>
            </a:pPr>
            <a:r>
              <a:rPr lang="en-GB" sz="2000" dirty="0" smtClean="0">
                <a:solidFill>
                  <a:srgbClr val="8D8959"/>
                </a:solidFill>
                <a:latin typeface="Consolas" panose="020B0609020204030204" pitchFamily="49" charset="0"/>
              </a:rPr>
              <a:t>ENDSUB</a:t>
            </a:r>
          </a:p>
          <a:p>
            <a:pPr marL="0" indent="0">
              <a:spcAft>
                <a:spcPts val="300"/>
              </a:spcAft>
              <a:buNone/>
              <a:tabLst>
                <a:tab pos="265113" algn="l"/>
                <a:tab pos="530225" algn="l"/>
              </a:tabLst>
            </a:pPr>
            <a:endParaRPr lang="en-GB" sz="2000" dirty="0">
              <a:solidFill>
                <a:srgbClr val="8D8959"/>
              </a:solidFill>
              <a:latin typeface="Consolas" panose="020B0609020204030204" pitchFamily="49" charset="0"/>
            </a:endParaRPr>
          </a:p>
          <a:p>
            <a:pPr marL="0" indent="0">
              <a:spcAft>
                <a:spcPts val="300"/>
              </a:spcAft>
              <a:buNone/>
              <a:tabLst>
                <a:tab pos="265113" algn="l"/>
                <a:tab pos="530225" algn="l"/>
              </a:tabLst>
            </a:pPr>
            <a:endParaRPr lang="en-GB" sz="2000" dirty="0" smtClean="0">
              <a:solidFill>
                <a:srgbClr val="8D8959"/>
              </a:solidFill>
              <a:latin typeface="Consolas" panose="020B0609020204030204" pitchFamily="49" charset="0"/>
            </a:endParaRPr>
          </a:p>
          <a:p>
            <a:pPr marL="0" indent="0">
              <a:spcAft>
                <a:spcPts val="600"/>
              </a:spcAft>
              <a:buNone/>
              <a:tabLst>
                <a:tab pos="265113" algn="l"/>
                <a:tab pos="530225" algn="l"/>
              </a:tabLst>
            </a:pPr>
            <a:r>
              <a:rPr lang="en-GB" dirty="0">
                <a:solidFill>
                  <a:srgbClr val="8D8959"/>
                </a:solidFill>
                <a:latin typeface="Consolas" panose="020B0609020204030204" pitchFamily="49" charset="0"/>
              </a:rPr>
              <a:t>		</a:t>
            </a:r>
            <a:endParaRPr lang="en-GB" dirty="0" smtClean="0">
              <a:solidFill>
                <a:srgbClr val="8D8959"/>
              </a:solidFill>
              <a:latin typeface="Consolas" panose="020B0609020204030204" pitchFamily="49" charset="0"/>
            </a:endParaRPr>
          </a:p>
          <a:p>
            <a:pPr marL="0" indent="0">
              <a:spcAft>
                <a:spcPts val="600"/>
              </a:spcAft>
              <a:buNone/>
            </a:pPr>
            <a:endParaRPr lang="en-GB" dirty="0">
              <a:solidFill>
                <a:srgbClr val="8D8959"/>
              </a:solidFill>
              <a:latin typeface="Consolas" panose="020B0609020204030204" pitchFamily="49" charset="0"/>
            </a:endParaRPr>
          </a:p>
        </p:txBody>
      </p:sp>
      <p:sp>
        <p:nvSpPr>
          <p:cNvPr id="4" name="Text Placeholder 2"/>
          <p:cNvSpPr txBox="1">
            <a:spLocks/>
          </p:cNvSpPr>
          <p:nvPr/>
        </p:nvSpPr>
        <p:spPr>
          <a:xfrm>
            <a:off x="4746815" y="1704179"/>
            <a:ext cx="3908235" cy="2572853"/>
          </a:xfrm>
          <a:prstGeom prst="rect">
            <a:avLst/>
          </a:prstGeom>
          <a:ln>
            <a:noFill/>
          </a:ln>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6C6F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C0BB9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tabLst>
                <a:tab pos="265113" algn="l"/>
                <a:tab pos="530225" algn="l"/>
              </a:tabLst>
            </a:pPr>
            <a:r>
              <a:rPr lang="en-GB" sz="2000" dirty="0" smtClean="0">
                <a:solidFill>
                  <a:srgbClr val="8D8959"/>
                </a:solidFill>
                <a:latin typeface="Consolas" panose="020B0609020204030204" pitchFamily="49" charset="0"/>
              </a:rPr>
              <a:t>SUB </a:t>
            </a:r>
            <a:r>
              <a:rPr lang="en-GB" sz="2000" dirty="0" err="1" smtClean="0">
                <a:solidFill>
                  <a:srgbClr val="8D8959"/>
                </a:solidFill>
                <a:latin typeface="Consolas" panose="020B0609020204030204" pitchFamily="49" charset="0"/>
              </a:rPr>
              <a:t>dequeue</a:t>
            </a:r>
            <a:r>
              <a:rPr lang="en-GB" sz="2000" dirty="0" smtClean="0">
                <a:solidFill>
                  <a:srgbClr val="8D8959"/>
                </a:solidFill>
                <a:latin typeface="Consolas" panose="020B0609020204030204" pitchFamily="49" charset="0"/>
              </a:rPr>
              <a:t>(item)</a:t>
            </a:r>
          </a:p>
          <a:p>
            <a:pPr marL="0" indent="0">
              <a:spcAft>
                <a:spcPts val="300"/>
              </a:spcAft>
              <a:buFont typeface="Arial"/>
              <a:buNone/>
              <a:tabLst>
                <a:tab pos="265113" algn="l"/>
                <a:tab pos="530225" algn="l"/>
              </a:tabLst>
            </a:pPr>
            <a:r>
              <a:rPr lang="en-GB" sz="2000" dirty="0" smtClean="0">
                <a:solidFill>
                  <a:srgbClr val="8D8959"/>
                </a:solidFill>
                <a:latin typeface="Consolas" panose="020B0609020204030204" pitchFamily="49" charset="0"/>
              </a:rPr>
              <a:t>	IF </a:t>
            </a:r>
            <a:r>
              <a:rPr lang="en-GB" sz="2000" dirty="0" err="1" smtClean="0">
                <a:solidFill>
                  <a:srgbClr val="8D8959"/>
                </a:solidFill>
                <a:latin typeface="Consolas" panose="020B0609020204030204" pitchFamily="49" charset="0"/>
              </a:rPr>
              <a:t>q.isEmpty</a:t>
            </a:r>
            <a:r>
              <a:rPr lang="en-GB" sz="2000" dirty="0" smtClean="0">
                <a:solidFill>
                  <a:srgbClr val="8D8959"/>
                </a:solidFill>
                <a:latin typeface="Consolas" panose="020B0609020204030204" pitchFamily="49" charset="0"/>
              </a:rPr>
              <a:t> THEN</a:t>
            </a:r>
          </a:p>
          <a:p>
            <a:pPr marL="0" indent="0">
              <a:spcAft>
                <a:spcPts val="300"/>
              </a:spcAft>
              <a:buFont typeface="Arial"/>
              <a:buNone/>
              <a:tabLst>
                <a:tab pos="265113" algn="l"/>
                <a:tab pos="530225" algn="l"/>
              </a:tabLst>
            </a:pPr>
            <a:r>
              <a:rPr lang="en-GB" sz="2000" dirty="0" smtClean="0">
                <a:solidFill>
                  <a:srgbClr val="8D8959"/>
                </a:solidFill>
                <a:latin typeface="Consolas" panose="020B0609020204030204" pitchFamily="49" charset="0"/>
              </a:rPr>
              <a:t>			OUTPUT “queue empty”</a:t>
            </a:r>
          </a:p>
          <a:p>
            <a:pPr marL="0" indent="0">
              <a:spcAft>
                <a:spcPts val="300"/>
              </a:spcAft>
              <a:buFont typeface="Arial"/>
              <a:buNone/>
              <a:tabLst>
                <a:tab pos="265113" algn="l"/>
                <a:tab pos="530225" algn="l"/>
              </a:tabLst>
            </a:pPr>
            <a:r>
              <a:rPr lang="en-GB" sz="2000" dirty="0" smtClean="0">
                <a:solidFill>
                  <a:srgbClr val="8D8959"/>
                </a:solidFill>
                <a:latin typeface="Consolas" panose="020B0609020204030204" pitchFamily="49" charset="0"/>
              </a:rPr>
              <a:t>	ELSE</a:t>
            </a:r>
          </a:p>
          <a:p>
            <a:pPr marL="0" indent="0">
              <a:spcAft>
                <a:spcPts val="300"/>
              </a:spcAft>
              <a:buFont typeface="Arial"/>
              <a:buNone/>
              <a:tabLst>
                <a:tab pos="265113" algn="l"/>
                <a:tab pos="530225" algn="l"/>
              </a:tabLst>
            </a:pPr>
            <a:r>
              <a:rPr lang="en-GB" sz="2000" dirty="0" smtClean="0">
                <a:solidFill>
                  <a:srgbClr val="8D8959"/>
                </a:solidFill>
                <a:latin typeface="Consolas" panose="020B0609020204030204" pitchFamily="49" charset="0"/>
              </a:rPr>
              <a:t>			</a:t>
            </a:r>
            <a:r>
              <a:rPr lang="en-GB" sz="2000" dirty="0" err="1" smtClean="0">
                <a:solidFill>
                  <a:srgbClr val="8D8959"/>
                </a:solidFill>
                <a:latin typeface="Consolas" panose="020B0609020204030204" pitchFamily="49" charset="0"/>
              </a:rPr>
              <a:t>q.pop</a:t>
            </a:r>
            <a:r>
              <a:rPr lang="en-GB" sz="2000" dirty="0" smtClean="0">
                <a:solidFill>
                  <a:srgbClr val="8D8959"/>
                </a:solidFill>
                <a:latin typeface="Consolas" panose="020B0609020204030204" pitchFamily="49" charset="0"/>
              </a:rPr>
              <a:t>(0)</a:t>
            </a:r>
          </a:p>
          <a:p>
            <a:pPr marL="0" indent="0">
              <a:spcAft>
                <a:spcPts val="300"/>
              </a:spcAft>
              <a:buFont typeface="Arial"/>
              <a:buNone/>
              <a:tabLst>
                <a:tab pos="265113" algn="l"/>
                <a:tab pos="530225" algn="l"/>
              </a:tabLst>
            </a:pPr>
            <a:r>
              <a:rPr lang="en-GB" sz="2000" dirty="0">
                <a:solidFill>
                  <a:srgbClr val="8D8959"/>
                </a:solidFill>
                <a:latin typeface="Consolas" panose="020B0609020204030204" pitchFamily="49" charset="0"/>
              </a:rPr>
              <a:t>	</a:t>
            </a:r>
            <a:r>
              <a:rPr lang="en-GB" sz="2000" dirty="0" smtClean="0">
                <a:solidFill>
                  <a:srgbClr val="8D8959"/>
                </a:solidFill>
                <a:latin typeface="Consolas" panose="020B0609020204030204" pitchFamily="49" charset="0"/>
              </a:rPr>
              <a:t>ENDIF</a:t>
            </a:r>
          </a:p>
          <a:p>
            <a:pPr marL="0" indent="0">
              <a:spcAft>
                <a:spcPts val="300"/>
              </a:spcAft>
              <a:buFont typeface="Arial"/>
              <a:buNone/>
              <a:tabLst>
                <a:tab pos="265113" algn="l"/>
                <a:tab pos="530225" algn="l"/>
              </a:tabLst>
            </a:pPr>
            <a:r>
              <a:rPr lang="en-GB" sz="2000" dirty="0" smtClean="0">
                <a:solidFill>
                  <a:srgbClr val="8D8959"/>
                </a:solidFill>
                <a:latin typeface="Consolas" panose="020B0609020204030204" pitchFamily="49" charset="0"/>
              </a:rPr>
              <a:t>ENDSUB</a:t>
            </a:r>
          </a:p>
          <a:p>
            <a:pPr marL="0" indent="0">
              <a:spcAft>
                <a:spcPts val="300"/>
              </a:spcAft>
              <a:buFont typeface="Arial"/>
              <a:buNone/>
              <a:tabLst>
                <a:tab pos="265113" algn="l"/>
                <a:tab pos="530225" algn="l"/>
              </a:tabLst>
            </a:pPr>
            <a:endParaRPr lang="en-GB" sz="2000" dirty="0" smtClean="0">
              <a:solidFill>
                <a:srgbClr val="8D8959"/>
              </a:solidFill>
              <a:latin typeface="Consolas" panose="020B0609020204030204" pitchFamily="49" charset="0"/>
            </a:endParaRPr>
          </a:p>
          <a:p>
            <a:pPr marL="0" indent="0">
              <a:spcAft>
                <a:spcPts val="300"/>
              </a:spcAft>
              <a:buFont typeface="Arial"/>
              <a:buNone/>
              <a:tabLst>
                <a:tab pos="265113" algn="l"/>
                <a:tab pos="530225" algn="l"/>
              </a:tabLst>
            </a:pPr>
            <a:endParaRPr lang="en-GB" sz="2000" dirty="0" smtClean="0">
              <a:solidFill>
                <a:srgbClr val="8D8959"/>
              </a:solidFill>
              <a:latin typeface="Consolas" panose="020B0609020204030204" pitchFamily="49" charset="0"/>
            </a:endParaRPr>
          </a:p>
          <a:p>
            <a:pPr marL="0" indent="0">
              <a:spcAft>
                <a:spcPts val="600"/>
              </a:spcAft>
              <a:buFont typeface="Arial"/>
              <a:buNone/>
              <a:tabLst>
                <a:tab pos="265113" algn="l"/>
                <a:tab pos="530225" algn="l"/>
              </a:tabLst>
            </a:pPr>
            <a:r>
              <a:rPr lang="en-GB" dirty="0" smtClean="0">
                <a:solidFill>
                  <a:srgbClr val="8D8959"/>
                </a:solidFill>
                <a:latin typeface="Consolas" panose="020B0609020204030204" pitchFamily="49" charset="0"/>
              </a:rPr>
              <a:t>		</a:t>
            </a:r>
          </a:p>
          <a:p>
            <a:pPr marL="0" indent="0">
              <a:spcAft>
                <a:spcPts val="600"/>
              </a:spcAft>
              <a:buFont typeface="Arial"/>
              <a:buNone/>
            </a:pPr>
            <a:endParaRPr lang="en-GB" dirty="0">
              <a:solidFill>
                <a:srgbClr val="8D8959"/>
              </a:solidFill>
              <a:latin typeface="Consolas" panose="020B0609020204030204" pitchFamily="49" charset="0"/>
            </a:endParaRPr>
          </a:p>
        </p:txBody>
      </p:sp>
      <p:sp>
        <p:nvSpPr>
          <p:cNvPr id="5" name="Text Placeholder 2"/>
          <p:cNvSpPr txBox="1">
            <a:spLocks/>
          </p:cNvSpPr>
          <p:nvPr/>
        </p:nvSpPr>
        <p:spPr>
          <a:xfrm>
            <a:off x="759513" y="4630270"/>
            <a:ext cx="3995204" cy="1251060"/>
          </a:xfrm>
          <a:prstGeom prst="rect">
            <a:avLst/>
          </a:prstGeom>
          <a:ln>
            <a:noFill/>
          </a:ln>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6C6F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C0BB9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tabLst>
                <a:tab pos="265113" algn="l"/>
                <a:tab pos="530225" algn="l"/>
              </a:tabLst>
            </a:pPr>
            <a:r>
              <a:rPr lang="en-GB" sz="2000" dirty="0">
                <a:solidFill>
                  <a:srgbClr val="8D8959"/>
                </a:solidFill>
                <a:latin typeface="Consolas" panose="020B0609020204030204" pitchFamily="49" charset="0"/>
              </a:rPr>
              <a:t>SUB </a:t>
            </a:r>
            <a:r>
              <a:rPr lang="en-GB" sz="2000" dirty="0" err="1">
                <a:solidFill>
                  <a:srgbClr val="8D8959"/>
                </a:solidFill>
                <a:latin typeface="Consolas" panose="020B0609020204030204" pitchFamily="49" charset="0"/>
              </a:rPr>
              <a:t>isFull</a:t>
            </a:r>
            <a:endParaRPr lang="en-GB" sz="2000" dirty="0">
              <a:solidFill>
                <a:srgbClr val="8D8959"/>
              </a:solidFill>
              <a:latin typeface="Consolas" panose="020B0609020204030204" pitchFamily="49" charset="0"/>
            </a:endParaRPr>
          </a:p>
          <a:p>
            <a:pPr marL="0" indent="0">
              <a:spcAft>
                <a:spcPts val="300"/>
              </a:spcAft>
              <a:buNone/>
              <a:tabLst>
                <a:tab pos="265113" algn="l"/>
                <a:tab pos="530225" algn="l"/>
              </a:tabLst>
            </a:pPr>
            <a:r>
              <a:rPr lang="en-GB" sz="2000" dirty="0">
                <a:solidFill>
                  <a:srgbClr val="8D8959"/>
                </a:solidFill>
                <a:latin typeface="Consolas" panose="020B0609020204030204" pitchFamily="49" charset="0"/>
              </a:rPr>
              <a:t>	RETURN (len(q) = </a:t>
            </a:r>
            <a:r>
              <a:rPr lang="en-GB" sz="2000" dirty="0" err="1">
                <a:solidFill>
                  <a:srgbClr val="8D8959"/>
                </a:solidFill>
                <a:latin typeface="Consolas" panose="020B0609020204030204" pitchFamily="49" charset="0"/>
              </a:rPr>
              <a:t>maxSize</a:t>
            </a:r>
            <a:r>
              <a:rPr lang="en-GB" sz="2000" dirty="0">
                <a:solidFill>
                  <a:srgbClr val="8D8959"/>
                </a:solidFill>
                <a:latin typeface="Consolas" panose="020B0609020204030204" pitchFamily="49" charset="0"/>
              </a:rPr>
              <a:t>)</a:t>
            </a:r>
          </a:p>
          <a:p>
            <a:pPr marL="0" indent="0">
              <a:spcAft>
                <a:spcPts val="300"/>
              </a:spcAft>
              <a:buNone/>
              <a:tabLst>
                <a:tab pos="265113" algn="l"/>
                <a:tab pos="530225" algn="l"/>
              </a:tabLst>
            </a:pPr>
            <a:r>
              <a:rPr lang="en-GB" sz="2000" dirty="0">
                <a:solidFill>
                  <a:srgbClr val="8D8959"/>
                </a:solidFill>
                <a:latin typeface="Consolas" panose="020B0609020204030204" pitchFamily="49" charset="0"/>
              </a:rPr>
              <a:t>ENDSUB</a:t>
            </a:r>
            <a:endParaRPr lang="en-GB" sz="2000" dirty="0" smtClean="0">
              <a:solidFill>
                <a:srgbClr val="8D8959"/>
              </a:solidFill>
              <a:latin typeface="Consolas" panose="020B0609020204030204" pitchFamily="49" charset="0"/>
            </a:endParaRPr>
          </a:p>
          <a:p>
            <a:pPr marL="0" indent="0">
              <a:spcAft>
                <a:spcPts val="300"/>
              </a:spcAft>
              <a:buFont typeface="Arial"/>
              <a:buNone/>
              <a:tabLst>
                <a:tab pos="265113" algn="l"/>
                <a:tab pos="530225" algn="l"/>
              </a:tabLst>
            </a:pPr>
            <a:endParaRPr lang="en-GB" sz="2000" dirty="0" smtClean="0">
              <a:solidFill>
                <a:srgbClr val="8D8959"/>
              </a:solidFill>
              <a:latin typeface="Consolas" panose="020B0609020204030204" pitchFamily="49" charset="0"/>
            </a:endParaRPr>
          </a:p>
          <a:p>
            <a:pPr marL="0" indent="0">
              <a:spcAft>
                <a:spcPts val="600"/>
              </a:spcAft>
              <a:buFont typeface="Arial"/>
              <a:buNone/>
              <a:tabLst>
                <a:tab pos="265113" algn="l"/>
                <a:tab pos="530225" algn="l"/>
              </a:tabLst>
            </a:pPr>
            <a:r>
              <a:rPr lang="en-GB" dirty="0" smtClean="0">
                <a:solidFill>
                  <a:srgbClr val="8D8959"/>
                </a:solidFill>
                <a:latin typeface="Consolas" panose="020B0609020204030204" pitchFamily="49" charset="0"/>
              </a:rPr>
              <a:t>		</a:t>
            </a:r>
          </a:p>
          <a:p>
            <a:pPr marL="0" indent="0">
              <a:spcAft>
                <a:spcPts val="600"/>
              </a:spcAft>
              <a:buFont typeface="Arial"/>
              <a:buNone/>
            </a:pPr>
            <a:endParaRPr lang="en-GB" dirty="0">
              <a:solidFill>
                <a:srgbClr val="8D8959"/>
              </a:solidFill>
              <a:latin typeface="Consolas" panose="020B0609020204030204" pitchFamily="49" charset="0"/>
            </a:endParaRPr>
          </a:p>
        </p:txBody>
      </p:sp>
      <p:sp>
        <p:nvSpPr>
          <p:cNvPr id="6" name="Text Placeholder 2"/>
          <p:cNvSpPr txBox="1">
            <a:spLocks/>
          </p:cNvSpPr>
          <p:nvPr/>
        </p:nvSpPr>
        <p:spPr>
          <a:xfrm>
            <a:off x="4746815" y="4630270"/>
            <a:ext cx="3908235" cy="1251060"/>
          </a:xfrm>
          <a:prstGeom prst="rect">
            <a:avLst/>
          </a:prstGeom>
          <a:ln>
            <a:noFill/>
          </a:ln>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6C6F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C0BB9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tabLst>
                <a:tab pos="265113" algn="l"/>
                <a:tab pos="530225" algn="l"/>
              </a:tabLst>
            </a:pPr>
            <a:r>
              <a:rPr lang="en-GB" sz="2000" dirty="0">
                <a:solidFill>
                  <a:srgbClr val="8D8959"/>
                </a:solidFill>
                <a:latin typeface="Consolas" panose="020B0609020204030204" pitchFamily="49" charset="0"/>
              </a:rPr>
              <a:t>SUB </a:t>
            </a:r>
            <a:r>
              <a:rPr lang="en-GB" sz="2000" dirty="0" err="1">
                <a:solidFill>
                  <a:srgbClr val="8D8959"/>
                </a:solidFill>
                <a:latin typeface="Consolas" panose="020B0609020204030204" pitchFamily="49" charset="0"/>
              </a:rPr>
              <a:t>isEmpty</a:t>
            </a:r>
            <a:endParaRPr lang="en-GB" sz="2000" dirty="0">
              <a:solidFill>
                <a:srgbClr val="8D8959"/>
              </a:solidFill>
              <a:latin typeface="Consolas" panose="020B0609020204030204" pitchFamily="49" charset="0"/>
            </a:endParaRPr>
          </a:p>
          <a:p>
            <a:pPr marL="0" indent="0">
              <a:spcAft>
                <a:spcPts val="300"/>
              </a:spcAft>
              <a:buNone/>
              <a:tabLst>
                <a:tab pos="265113" algn="l"/>
                <a:tab pos="530225" algn="l"/>
              </a:tabLst>
            </a:pPr>
            <a:r>
              <a:rPr lang="en-GB" sz="2000" dirty="0">
                <a:solidFill>
                  <a:srgbClr val="8D8959"/>
                </a:solidFill>
                <a:latin typeface="Consolas" panose="020B0609020204030204" pitchFamily="49" charset="0"/>
              </a:rPr>
              <a:t>	RETURN (len(q) = 0)</a:t>
            </a:r>
          </a:p>
          <a:p>
            <a:pPr marL="0" indent="0">
              <a:spcAft>
                <a:spcPts val="300"/>
              </a:spcAft>
              <a:buNone/>
              <a:tabLst>
                <a:tab pos="265113" algn="l"/>
                <a:tab pos="530225" algn="l"/>
              </a:tabLst>
            </a:pPr>
            <a:r>
              <a:rPr lang="en-GB" sz="2000" dirty="0">
                <a:solidFill>
                  <a:srgbClr val="8D8959"/>
                </a:solidFill>
                <a:latin typeface="Consolas" panose="020B0609020204030204" pitchFamily="49" charset="0"/>
              </a:rPr>
              <a:t>ENDSUB</a:t>
            </a:r>
            <a:endParaRPr lang="en-GB" sz="2000" dirty="0" smtClean="0">
              <a:solidFill>
                <a:srgbClr val="8D8959"/>
              </a:solidFill>
              <a:latin typeface="Consolas" panose="020B0609020204030204" pitchFamily="49" charset="0"/>
            </a:endParaRPr>
          </a:p>
          <a:p>
            <a:pPr marL="0" indent="0">
              <a:spcAft>
                <a:spcPts val="600"/>
              </a:spcAft>
              <a:buFont typeface="Arial"/>
              <a:buNone/>
              <a:tabLst>
                <a:tab pos="265113" algn="l"/>
                <a:tab pos="530225" algn="l"/>
              </a:tabLst>
            </a:pPr>
            <a:r>
              <a:rPr lang="en-GB" dirty="0" smtClean="0">
                <a:solidFill>
                  <a:srgbClr val="8D8959"/>
                </a:solidFill>
                <a:latin typeface="Consolas" panose="020B0609020204030204" pitchFamily="49" charset="0"/>
              </a:rPr>
              <a:t>		</a:t>
            </a:r>
          </a:p>
          <a:p>
            <a:pPr marL="0" indent="0">
              <a:spcAft>
                <a:spcPts val="600"/>
              </a:spcAft>
              <a:buFont typeface="Arial"/>
              <a:buNone/>
            </a:pPr>
            <a:endParaRPr lang="en-GB" dirty="0">
              <a:solidFill>
                <a:srgbClr val="8D8959"/>
              </a:solidFill>
              <a:latin typeface="Consolas" panose="020B0609020204030204" pitchFamily="49" charset="0"/>
            </a:endParaRPr>
          </a:p>
        </p:txBody>
      </p:sp>
    </p:spTree>
    <p:extLst>
      <p:ext uri="{BB962C8B-B14F-4D97-AF65-F5344CB8AC3E}">
        <p14:creationId xmlns:p14="http://schemas.microsoft.com/office/powerpoint/2010/main" val="1609484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Operations on lists</a:t>
            </a:r>
            <a:endParaRPr lang="en-GB" dirty="0"/>
          </a:p>
        </p:txBody>
      </p:sp>
      <p:sp>
        <p:nvSpPr>
          <p:cNvPr id="3" name="Text Placeholder 2"/>
          <p:cNvSpPr>
            <a:spLocks noGrp="1"/>
          </p:cNvSpPr>
          <p:nvPr>
            <p:ph type="body" sz="quarter" idx="14"/>
          </p:nvPr>
        </p:nvSpPr>
        <p:spPr/>
        <p:txBody>
          <a:bodyPr/>
          <a:lstStyle/>
          <a:p>
            <a:r>
              <a:rPr lang="en-GB" dirty="0" smtClean="0"/>
              <a:t>Merging, sorting, searching and comparing lists are very common operations in computing</a:t>
            </a:r>
          </a:p>
          <a:p>
            <a:pPr lvl="1"/>
            <a:r>
              <a:rPr lang="en-GB" dirty="0" smtClean="0"/>
              <a:t>How could you find how many times numbers in the range </a:t>
            </a:r>
            <a:br>
              <a:rPr lang="en-GB" dirty="0" smtClean="0"/>
            </a:br>
            <a:r>
              <a:rPr lang="en-GB" dirty="0" smtClean="0"/>
              <a:t>80 -100 occur in a list of unsorted integers?</a:t>
            </a:r>
          </a:p>
          <a:p>
            <a:pPr lvl="1"/>
            <a:r>
              <a:rPr lang="en-GB" dirty="0" smtClean="0"/>
              <a:t>How could you remove all these numbers from the list?</a:t>
            </a:r>
          </a:p>
        </p:txBody>
      </p:sp>
    </p:spTree>
    <p:extLst>
      <p:ext uri="{BB962C8B-B14F-4D97-AF65-F5344CB8AC3E}">
        <p14:creationId xmlns:p14="http://schemas.microsoft.com/office/powerpoint/2010/main" val="344435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2</a:t>
            </a:r>
            <a:endParaRPr lang="en-GB" dirty="0"/>
          </a:p>
        </p:txBody>
      </p:sp>
      <p:sp>
        <p:nvSpPr>
          <p:cNvPr id="5" name="Text Placeholder 4"/>
          <p:cNvSpPr>
            <a:spLocks noGrp="1"/>
          </p:cNvSpPr>
          <p:nvPr>
            <p:ph type="body" sz="quarter" idx="14"/>
          </p:nvPr>
        </p:nvSpPr>
        <p:spPr/>
        <p:txBody>
          <a:bodyPr/>
          <a:lstStyle/>
          <a:p>
            <a:r>
              <a:rPr lang="en-GB" dirty="0" smtClean="0"/>
              <a:t>Try these operations in </a:t>
            </a:r>
            <a:r>
              <a:rPr lang="en-GB" b="1" dirty="0" smtClean="0"/>
              <a:t>Task 2</a:t>
            </a:r>
            <a:r>
              <a:rPr lang="en-GB" dirty="0" smtClean="0"/>
              <a:t> on the worksheet</a:t>
            </a:r>
            <a:endParaRPr lang="en-GB" dirty="0"/>
          </a:p>
        </p:txBody>
      </p:sp>
    </p:spTree>
    <p:extLst>
      <p:ext uri="{BB962C8B-B14F-4D97-AF65-F5344CB8AC3E}">
        <p14:creationId xmlns:p14="http://schemas.microsoft.com/office/powerpoint/2010/main" val="1670558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p:txBody>
          <a:bodyPr/>
          <a:lstStyle/>
          <a:p>
            <a:r>
              <a:rPr lang="en-GB" dirty="0" smtClean="0"/>
              <a:t>A dynamic data structure such as list is useful for implementing other ADTs such as queues, stacks and trees</a:t>
            </a:r>
          </a:p>
          <a:p>
            <a:pPr lvl="1"/>
            <a:r>
              <a:rPr lang="en-GB" dirty="0"/>
              <a:t>How would you choose between a static and a dynamic </a:t>
            </a:r>
            <a:r>
              <a:rPr lang="en-GB" dirty="0" smtClean="0"/>
              <a:t>data structure, </a:t>
            </a:r>
            <a:r>
              <a:rPr lang="en-GB" dirty="0"/>
              <a:t>if you had a problem to solve?</a:t>
            </a:r>
          </a:p>
          <a:p>
            <a:pPr lvl="1"/>
            <a:r>
              <a:rPr lang="en-GB" dirty="0" smtClean="0"/>
              <a:t>What operations can be performed on a dynamic list?</a:t>
            </a:r>
          </a:p>
        </p:txBody>
      </p:sp>
    </p:spTree>
    <p:extLst>
      <p:ext uri="{BB962C8B-B14F-4D97-AF65-F5344CB8AC3E}">
        <p14:creationId xmlns:p14="http://schemas.microsoft.com/office/powerpoint/2010/main" val="198421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solidFill>
                  <a:schemeClr val="bg1"/>
                </a:solidFill>
              </a:rPr>
              <a:t>Explain how a list may be implemented as a static or dynamic data structure</a:t>
            </a:r>
          </a:p>
          <a:p>
            <a:r>
              <a:rPr lang="en-GB" dirty="0" smtClean="0">
                <a:solidFill>
                  <a:schemeClr val="bg1"/>
                </a:solidFill>
              </a:rPr>
              <a:t>Show how items may be added to or deleted from a list</a:t>
            </a:r>
            <a:endParaRPr lang="en-GB" dirty="0">
              <a:solidFill>
                <a:schemeClr val="bg1"/>
              </a:solidFill>
            </a:endParaRPr>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31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Abstraction</a:t>
            </a:r>
          </a:p>
        </p:txBody>
      </p:sp>
      <p:sp>
        <p:nvSpPr>
          <p:cNvPr id="3" name="Text Placeholder 2"/>
          <p:cNvSpPr>
            <a:spLocks noGrp="1"/>
          </p:cNvSpPr>
          <p:nvPr>
            <p:ph type="body" sz="quarter" idx="14"/>
          </p:nvPr>
        </p:nvSpPr>
        <p:spPr/>
        <p:txBody>
          <a:bodyPr/>
          <a:lstStyle/>
          <a:p>
            <a:r>
              <a:rPr lang="en-GB" dirty="0" smtClean="0"/>
              <a:t>All programming languages have data types such as </a:t>
            </a:r>
            <a:r>
              <a:rPr lang="en-GB" dirty="0">
                <a:solidFill>
                  <a:srgbClr val="8D8959"/>
                </a:solidFill>
              </a:rPr>
              <a:t>real</a:t>
            </a:r>
            <a:r>
              <a:rPr lang="en-GB" dirty="0" smtClean="0"/>
              <a:t>, </a:t>
            </a:r>
            <a:r>
              <a:rPr lang="en-GB" dirty="0">
                <a:solidFill>
                  <a:srgbClr val="8D8959"/>
                </a:solidFill>
              </a:rPr>
              <a:t>integer</a:t>
            </a:r>
            <a:r>
              <a:rPr lang="en-GB" dirty="0" smtClean="0"/>
              <a:t>, </a:t>
            </a:r>
            <a:r>
              <a:rPr lang="en-GB" dirty="0">
                <a:solidFill>
                  <a:srgbClr val="8D8959"/>
                </a:solidFill>
              </a:rPr>
              <a:t>character</a:t>
            </a:r>
            <a:r>
              <a:rPr lang="en-GB" dirty="0" smtClean="0"/>
              <a:t> and operations which can be performed on them</a:t>
            </a:r>
          </a:p>
          <a:p>
            <a:r>
              <a:rPr lang="en-GB" dirty="0" smtClean="0"/>
              <a:t>In order to deal with complex problems, we need more complex data types that will lead to more efficient problem-solving methods</a:t>
            </a:r>
          </a:p>
          <a:p>
            <a:r>
              <a:rPr lang="en-GB" dirty="0" smtClean="0">
                <a:sym typeface="Wingdings" panose="05000000000000000000" pitchFamily="2" charset="2"/>
              </a:rPr>
              <a:t>This is the idea behind the creation of </a:t>
            </a:r>
            <a:r>
              <a:rPr lang="en-GB" dirty="0">
                <a:solidFill>
                  <a:srgbClr val="8D8959"/>
                </a:solidFill>
                <a:sym typeface="Wingdings" panose="05000000000000000000" pitchFamily="2" charset="2"/>
              </a:rPr>
              <a:t>abstract data types</a:t>
            </a:r>
          </a:p>
        </p:txBody>
      </p:sp>
    </p:spTree>
    <p:extLst>
      <p:ext uri="{BB962C8B-B14F-4D97-AF65-F5344CB8AC3E}">
        <p14:creationId xmlns:p14="http://schemas.microsoft.com/office/powerpoint/2010/main" val="184606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mtClean="0"/>
              <a:t>Abstraction</a:t>
            </a:r>
            <a:endParaRPr lang="en-GB" dirty="0"/>
          </a:p>
        </p:txBody>
      </p:sp>
      <p:sp>
        <p:nvSpPr>
          <p:cNvPr id="3" name="Text Placeholder 2"/>
          <p:cNvSpPr>
            <a:spLocks noGrp="1"/>
          </p:cNvSpPr>
          <p:nvPr>
            <p:ph type="body" sz="quarter" idx="14"/>
          </p:nvPr>
        </p:nvSpPr>
        <p:spPr/>
        <p:txBody>
          <a:bodyPr/>
          <a:lstStyle/>
          <a:p>
            <a:r>
              <a:rPr lang="en-GB" dirty="0" smtClean="0"/>
              <a:t>A </a:t>
            </a:r>
            <a:r>
              <a:rPr lang="en-GB" dirty="0">
                <a:solidFill>
                  <a:srgbClr val="8D8959"/>
                </a:solidFill>
              </a:rPr>
              <a:t>queue</a:t>
            </a:r>
            <a:r>
              <a:rPr lang="en-GB" dirty="0" smtClean="0"/>
              <a:t> is an Abstract Data Type (ADT)</a:t>
            </a:r>
          </a:p>
          <a:p>
            <a:endParaRPr lang="en-GB" dirty="0" smtClean="0"/>
          </a:p>
          <a:p>
            <a:endParaRPr lang="en-GB" dirty="0" smtClean="0"/>
          </a:p>
          <a:p>
            <a:endParaRPr lang="en-GB" dirty="0" smtClean="0"/>
          </a:p>
          <a:p>
            <a:r>
              <a:rPr lang="en-GB" dirty="0" smtClean="0"/>
              <a:t>The </a:t>
            </a:r>
            <a:r>
              <a:rPr lang="en-GB" dirty="0">
                <a:solidFill>
                  <a:srgbClr val="8D8959"/>
                </a:solidFill>
              </a:rPr>
              <a:t>methods</a:t>
            </a:r>
            <a:r>
              <a:rPr lang="en-GB" dirty="0" smtClean="0"/>
              <a:t> used to implement the queue (e.g. </a:t>
            </a:r>
            <a:r>
              <a:rPr lang="en-GB" dirty="0" err="1" smtClean="0"/>
              <a:t>enqueue</a:t>
            </a:r>
            <a:r>
              <a:rPr lang="en-GB" dirty="0" smtClean="0"/>
              <a:t>, </a:t>
            </a:r>
            <a:r>
              <a:rPr lang="en-GB" dirty="0" err="1" smtClean="0"/>
              <a:t>dequeue</a:t>
            </a:r>
            <a:r>
              <a:rPr lang="en-GB" dirty="0" smtClean="0"/>
              <a:t>) can be used without knowledge of how they work</a:t>
            </a:r>
          </a:p>
          <a:p>
            <a:r>
              <a:rPr lang="en-GB" dirty="0" smtClean="0"/>
              <a:t>The </a:t>
            </a:r>
            <a:r>
              <a:rPr lang="en-GB" dirty="0">
                <a:solidFill>
                  <a:srgbClr val="8D8959"/>
                </a:solidFill>
              </a:rPr>
              <a:t>data</a:t>
            </a:r>
            <a:r>
              <a:rPr lang="en-GB" dirty="0" smtClean="0"/>
              <a:t> (e.g. the pointers) used in implementing a queue are hidden from the user</a:t>
            </a:r>
          </a:p>
        </p:txBody>
      </p:sp>
      <p:graphicFrame>
        <p:nvGraphicFramePr>
          <p:cNvPr id="4" name="Table 3"/>
          <p:cNvGraphicFramePr>
            <a:graphicFrameLocks noGrp="1"/>
          </p:cNvGraphicFramePr>
          <p:nvPr>
            <p:extLst>
              <p:ext uri="{D42A27DB-BD31-4B8C-83A1-F6EECF244321}">
                <p14:modId xmlns:p14="http://schemas.microsoft.com/office/powerpoint/2010/main" val="4276630282"/>
              </p:ext>
            </p:extLst>
          </p:nvPr>
        </p:nvGraphicFramePr>
        <p:xfrm>
          <a:off x="1508448" y="2427301"/>
          <a:ext cx="6313715" cy="749041"/>
        </p:xfrm>
        <a:graphic>
          <a:graphicData uri="http://schemas.openxmlformats.org/drawingml/2006/table">
            <a:tbl>
              <a:tblPr firstRow="1" bandRow="1">
                <a:tableStyleId>{5C22544A-7EE6-4342-B048-85BDC9FD1C3A}</a:tableStyleId>
              </a:tblPr>
              <a:tblGrid>
                <a:gridCol w="1262743">
                  <a:extLst>
                    <a:ext uri="{9D8B030D-6E8A-4147-A177-3AD203B41FA5}">
                      <a16:colId xmlns:a16="http://schemas.microsoft.com/office/drawing/2014/main" val="20000"/>
                    </a:ext>
                  </a:extLst>
                </a:gridCol>
                <a:gridCol w="1262743">
                  <a:extLst>
                    <a:ext uri="{9D8B030D-6E8A-4147-A177-3AD203B41FA5}">
                      <a16:colId xmlns:a16="http://schemas.microsoft.com/office/drawing/2014/main" val="20001"/>
                    </a:ext>
                  </a:extLst>
                </a:gridCol>
                <a:gridCol w="1262743">
                  <a:extLst>
                    <a:ext uri="{9D8B030D-6E8A-4147-A177-3AD203B41FA5}">
                      <a16:colId xmlns:a16="http://schemas.microsoft.com/office/drawing/2014/main" val="20002"/>
                    </a:ext>
                  </a:extLst>
                </a:gridCol>
                <a:gridCol w="1262743">
                  <a:extLst>
                    <a:ext uri="{9D8B030D-6E8A-4147-A177-3AD203B41FA5}">
                      <a16:colId xmlns:a16="http://schemas.microsoft.com/office/drawing/2014/main" val="20003"/>
                    </a:ext>
                  </a:extLst>
                </a:gridCol>
                <a:gridCol w="1262743">
                  <a:extLst>
                    <a:ext uri="{9D8B030D-6E8A-4147-A177-3AD203B41FA5}">
                      <a16:colId xmlns:a16="http://schemas.microsoft.com/office/drawing/2014/main" val="20004"/>
                    </a:ext>
                  </a:extLst>
                </a:gridCol>
              </a:tblGrid>
              <a:tr h="749041">
                <a:tc>
                  <a:txBody>
                    <a:bodyPr/>
                    <a:lstStyle/>
                    <a:p>
                      <a:pPr marL="0" algn="ctr" defTabSz="457200" rtl="0" eaLnBrk="1" latinLnBrk="0" hangingPunct="1"/>
                      <a:r>
                        <a:rPr lang="en-GB" sz="2500" b="1" kern="1200" dirty="0" smtClean="0">
                          <a:solidFill>
                            <a:schemeClr val="bg1"/>
                          </a:solidFill>
                          <a:latin typeface="Arial" panose="020B0604020202020204" pitchFamily="34" charset="0"/>
                          <a:ea typeface="+mn-ea"/>
                          <a:cs typeface="Arial" panose="020B0604020202020204" pitchFamily="34" charset="0"/>
                        </a:rPr>
                        <a:t>Job 1</a:t>
                      </a:r>
                      <a:endParaRPr lang="en-GB" sz="25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0BB9E"/>
                    </a:solidFill>
                  </a:tcPr>
                </a:tc>
                <a:tc>
                  <a:txBody>
                    <a:bodyPr/>
                    <a:lstStyle/>
                    <a:p>
                      <a:pPr marL="0" algn="ctr" defTabSz="457200" rtl="0" eaLnBrk="1" latinLnBrk="0" hangingPunct="1"/>
                      <a:r>
                        <a:rPr lang="en-GB" sz="2500" b="1" kern="1200" dirty="0" smtClean="0">
                          <a:solidFill>
                            <a:schemeClr val="bg1"/>
                          </a:solidFill>
                          <a:latin typeface="Arial" panose="020B0604020202020204" pitchFamily="34" charset="0"/>
                          <a:ea typeface="+mn-ea"/>
                          <a:cs typeface="Arial" panose="020B0604020202020204" pitchFamily="34" charset="0"/>
                        </a:rPr>
                        <a:t>Job 2</a:t>
                      </a:r>
                      <a:endParaRPr lang="en-GB" sz="2500" b="1" kern="1200" dirty="0">
                        <a:solidFill>
                          <a:schemeClr val="bg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0BB9E"/>
                    </a:solidFill>
                  </a:tcPr>
                </a:tc>
                <a:tc>
                  <a:txBody>
                    <a:bodyPr/>
                    <a:lstStyle/>
                    <a:p>
                      <a:pPr marL="0" algn="ctr" defTabSz="457200" rtl="0" eaLnBrk="1" latinLnBrk="0" hangingPunct="1"/>
                      <a:r>
                        <a:rPr lang="en-GB" sz="2500" b="1" kern="1200" dirty="0" smtClean="0">
                          <a:solidFill>
                            <a:schemeClr val="bg1"/>
                          </a:solidFill>
                          <a:latin typeface="Arial" panose="020B0604020202020204" pitchFamily="34" charset="0"/>
                          <a:ea typeface="+mn-ea"/>
                          <a:cs typeface="Arial" panose="020B0604020202020204" pitchFamily="34" charset="0"/>
                        </a:rPr>
                        <a:t>Job 3</a:t>
                      </a:r>
                      <a:endParaRPr lang="en-GB" sz="2500" b="1" kern="1200" dirty="0">
                        <a:solidFill>
                          <a:schemeClr val="bg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0BB9E"/>
                    </a:solidFill>
                  </a:tcPr>
                </a:tc>
                <a:tc>
                  <a:txBody>
                    <a:bodyPr/>
                    <a:lstStyle/>
                    <a:p>
                      <a:pPr marL="0" algn="ctr" defTabSz="457200" rtl="0" eaLnBrk="1" latinLnBrk="0" hangingPunct="1"/>
                      <a:endParaRPr lang="en-GB" sz="2500" b="1" kern="1200" dirty="0">
                        <a:solidFill>
                          <a:schemeClr val="bg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0BB9E"/>
                    </a:solidFill>
                  </a:tcPr>
                </a:tc>
                <a:tc>
                  <a:txBody>
                    <a:bodyPr/>
                    <a:lstStyle/>
                    <a:p>
                      <a:pPr marL="0" algn="ctr" defTabSz="457200" rtl="0" eaLnBrk="1" latinLnBrk="0" hangingPunct="1"/>
                      <a:endParaRPr lang="en-GB" sz="2500" b="1" kern="1200" dirty="0">
                        <a:solidFill>
                          <a:schemeClr val="bg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bl>
          </a:graphicData>
        </a:graphic>
      </p:graphicFrame>
      <p:cxnSp>
        <p:nvCxnSpPr>
          <p:cNvPr id="15" name="Straight Arrow Connector 14"/>
          <p:cNvCxnSpPr/>
          <p:nvPr/>
        </p:nvCxnSpPr>
        <p:spPr>
          <a:xfrm flipH="1">
            <a:off x="905165" y="2811058"/>
            <a:ext cx="609600" cy="0"/>
          </a:xfrm>
          <a:prstGeom prst="straightConnector1">
            <a:avLst/>
          </a:prstGeom>
          <a:ln w="76200">
            <a:solidFill>
              <a:srgbClr val="8D895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118520" y="3156244"/>
            <a:ext cx="0" cy="373366"/>
          </a:xfrm>
          <a:prstGeom prst="straightConnector1">
            <a:avLst/>
          </a:prstGeom>
          <a:ln w="76200">
            <a:solidFill>
              <a:srgbClr val="8D895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632515" y="3156244"/>
            <a:ext cx="0" cy="373366"/>
          </a:xfrm>
          <a:prstGeom prst="straightConnector1">
            <a:avLst/>
          </a:prstGeom>
          <a:ln w="76200">
            <a:solidFill>
              <a:srgbClr val="8D8959"/>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56882" y="3519115"/>
            <a:ext cx="723275" cy="369332"/>
          </a:xfrm>
          <a:prstGeom prst="rect">
            <a:avLst/>
          </a:prstGeom>
          <a:noFill/>
        </p:spPr>
        <p:txBody>
          <a:bodyPr wrap="none" rtlCol="0">
            <a:spAutoFit/>
          </a:bodyPr>
          <a:lstStyle/>
          <a:p>
            <a:r>
              <a:rPr lang="en-GB" dirty="0" smtClean="0">
                <a:solidFill>
                  <a:srgbClr val="8D8959"/>
                </a:solidFill>
                <a:latin typeface="Arial" panose="020B0604020202020204" pitchFamily="34" charset="0"/>
                <a:cs typeface="Arial" panose="020B0604020202020204" pitchFamily="34" charset="0"/>
              </a:rPr>
              <a:t>Front</a:t>
            </a:r>
            <a:endParaRPr lang="en-GB" dirty="0">
              <a:solidFill>
                <a:srgbClr val="8D8959"/>
              </a:solidFill>
              <a:latin typeface="Arial" panose="020B0604020202020204" pitchFamily="34" charset="0"/>
              <a:cs typeface="Arial" panose="020B0604020202020204" pitchFamily="34" charset="0"/>
            </a:endParaRPr>
          </a:p>
        </p:txBody>
      </p:sp>
      <p:sp>
        <p:nvSpPr>
          <p:cNvPr id="14" name="TextBox 13"/>
          <p:cNvSpPr txBox="1"/>
          <p:nvPr/>
        </p:nvSpPr>
        <p:spPr>
          <a:xfrm>
            <a:off x="4290113" y="3519115"/>
            <a:ext cx="684803" cy="369332"/>
          </a:xfrm>
          <a:prstGeom prst="rect">
            <a:avLst/>
          </a:prstGeom>
          <a:noFill/>
        </p:spPr>
        <p:txBody>
          <a:bodyPr wrap="none" rtlCol="0">
            <a:spAutoFit/>
          </a:bodyPr>
          <a:lstStyle/>
          <a:p>
            <a:r>
              <a:rPr lang="en-GB" dirty="0" smtClean="0">
                <a:solidFill>
                  <a:srgbClr val="8D8959"/>
                </a:solidFill>
                <a:latin typeface="Arial" panose="020B0604020202020204" pitchFamily="34" charset="0"/>
                <a:cs typeface="Arial" panose="020B0604020202020204" pitchFamily="34" charset="0"/>
              </a:rPr>
              <a:t>Rear</a:t>
            </a:r>
            <a:endParaRPr lang="en-GB" dirty="0">
              <a:solidFill>
                <a:srgbClr val="8D8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51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List – An ADT</a:t>
            </a:r>
            <a:endParaRPr lang="en-GB" dirty="0"/>
          </a:p>
        </p:txBody>
      </p:sp>
      <p:sp>
        <p:nvSpPr>
          <p:cNvPr id="3" name="Text Placeholder 2"/>
          <p:cNvSpPr>
            <a:spLocks noGrp="1"/>
          </p:cNvSpPr>
          <p:nvPr>
            <p:ph type="body" sz="quarter" idx="14"/>
          </p:nvPr>
        </p:nvSpPr>
        <p:spPr>
          <a:xfrm>
            <a:off x="724280" y="1704179"/>
            <a:ext cx="7797230" cy="4323397"/>
          </a:xfrm>
        </p:spPr>
        <p:txBody>
          <a:bodyPr/>
          <a:lstStyle/>
          <a:p>
            <a:r>
              <a:rPr lang="en-GB" dirty="0" smtClean="0"/>
              <a:t>A </a:t>
            </a:r>
            <a:r>
              <a:rPr lang="en-GB" dirty="0">
                <a:solidFill>
                  <a:srgbClr val="8D8959"/>
                </a:solidFill>
              </a:rPr>
              <a:t>list</a:t>
            </a:r>
            <a:r>
              <a:rPr lang="en-GB" dirty="0" smtClean="0">
                <a:solidFill>
                  <a:srgbClr val="0070C0"/>
                </a:solidFill>
              </a:rPr>
              <a:t> </a:t>
            </a:r>
            <a:r>
              <a:rPr lang="en-GB" dirty="0" smtClean="0"/>
              <a:t>is another example of an Abstract Data Type</a:t>
            </a:r>
          </a:p>
          <a:p>
            <a:r>
              <a:rPr lang="en-GB" dirty="0" smtClean="0"/>
              <a:t>Many languages (e.g. Python) have a built-in </a:t>
            </a:r>
            <a:r>
              <a:rPr lang="en-GB" dirty="0">
                <a:solidFill>
                  <a:srgbClr val="8D8959"/>
                </a:solidFill>
              </a:rPr>
              <a:t>list</a:t>
            </a:r>
            <a:r>
              <a:rPr lang="en-GB" dirty="0" smtClean="0"/>
              <a:t> data type</a:t>
            </a:r>
          </a:p>
          <a:p>
            <a:endParaRPr lang="en-GB" dirty="0" smtClean="0"/>
          </a:p>
          <a:p>
            <a:endParaRPr lang="en-GB" dirty="0"/>
          </a:p>
        </p:txBody>
      </p:sp>
      <p:sp>
        <p:nvSpPr>
          <p:cNvPr id="4" name="TextBox 3"/>
          <p:cNvSpPr txBox="1"/>
          <p:nvPr/>
        </p:nvSpPr>
        <p:spPr>
          <a:xfrm>
            <a:off x="630019" y="3096465"/>
            <a:ext cx="4342038" cy="2400657"/>
          </a:xfrm>
          <a:prstGeom prst="rect">
            <a:avLst/>
          </a:prstGeom>
          <a:noFill/>
        </p:spPr>
        <p:txBody>
          <a:bodyPr wrap="square" rtlCol="0">
            <a:spAutoFit/>
          </a:bodyPr>
          <a:lstStyle/>
          <a:p>
            <a:pPr marL="271463" indent="-271463">
              <a:spcAft>
                <a:spcPts val="1400"/>
              </a:spcAft>
              <a:buFont typeface="Arial"/>
              <a:buChar char="•"/>
            </a:pPr>
            <a:r>
              <a:rPr lang="en-GB" sz="2500" dirty="0">
                <a:latin typeface="Arial"/>
                <a:cs typeface="Arial"/>
              </a:rPr>
              <a:t>An abstract data type (ADT) allows us to view the data and perform operations that are allowed without regard to how they will be implemented</a:t>
            </a:r>
          </a:p>
        </p:txBody>
      </p:sp>
      <p:pic>
        <p:nvPicPr>
          <p:cNvPr id="1026" name="Picture 2" descr="C:\Users\Rob\AppData\Roaming\PixelMetrics\CaptureWiz\Temp\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387" y="2872433"/>
            <a:ext cx="2724468" cy="326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0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Dynamic vs static</a:t>
            </a:r>
            <a:endParaRPr lang="en-GB" dirty="0"/>
          </a:p>
        </p:txBody>
      </p:sp>
      <p:sp>
        <p:nvSpPr>
          <p:cNvPr id="3" name="Text Placeholder 2"/>
          <p:cNvSpPr>
            <a:spLocks noGrp="1"/>
          </p:cNvSpPr>
          <p:nvPr>
            <p:ph type="body" sz="quarter" idx="14"/>
          </p:nvPr>
        </p:nvSpPr>
        <p:spPr/>
        <p:txBody>
          <a:bodyPr/>
          <a:lstStyle/>
          <a:p>
            <a:r>
              <a:rPr lang="en-GB" dirty="0" smtClean="0"/>
              <a:t>In relation to size, what does static mean?</a:t>
            </a:r>
          </a:p>
          <a:p>
            <a:r>
              <a:rPr lang="en-GB" dirty="0" smtClean="0"/>
              <a:t>In relation to size, what does dynamic mean?</a:t>
            </a:r>
          </a:p>
          <a:p>
            <a:r>
              <a:rPr lang="en-GB" dirty="0" smtClean="0"/>
              <a:t>Programming languages often have an inbuilt dynamic </a:t>
            </a:r>
            <a:r>
              <a:rPr lang="en-GB" dirty="0" smtClean="0">
                <a:solidFill>
                  <a:srgbClr val="8D8959"/>
                </a:solidFill>
              </a:rPr>
              <a:t>list</a:t>
            </a:r>
            <a:endParaRPr lang="en-GB" dirty="0" smtClean="0"/>
          </a:p>
          <a:p>
            <a:r>
              <a:rPr lang="en-GB" dirty="0" smtClean="0"/>
              <a:t>Python, Java, </a:t>
            </a:r>
            <a:r>
              <a:rPr lang="en-GB" dirty="0" err="1" smtClean="0"/>
              <a:t>VB.Net</a:t>
            </a:r>
            <a:r>
              <a:rPr lang="en-GB" dirty="0" smtClean="0"/>
              <a:t>, and Delphi all have dynamic list support</a:t>
            </a:r>
          </a:p>
          <a:p>
            <a:pPr lvl="1"/>
            <a:r>
              <a:rPr lang="en-GB" dirty="0" smtClean="0"/>
              <a:t>What controls how many items can be added to a dynamic list?</a:t>
            </a:r>
          </a:p>
        </p:txBody>
      </p:sp>
    </p:spTree>
    <p:extLst>
      <p:ext uri="{BB962C8B-B14F-4D97-AF65-F5344CB8AC3E}">
        <p14:creationId xmlns:p14="http://schemas.microsoft.com/office/powerpoint/2010/main" val="2518537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Implementation of a dynamic list</a:t>
            </a:r>
            <a:endParaRPr lang="en-GB" dirty="0"/>
          </a:p>
        </p:txBody>
      </p:sp>
      <p:sp>
        <p:nvSpPr>
          <p:cNvPr id="3" name="Text Placeholder 2"/>
          <p:cNvSpPr>
            <a:spLocks noGrp="1"/>
          </p:cNvSpPr>
          <p:nvPr>
            <p:ph type="body" sz="quarter" idx="14"/>
          </p:nvPr>
        </p:nvSpPr>
        <p:spPr>
          <a:xfrm>
            <a:off x="724280" y="2197510"/>
            <a:ext cx="7797230" cy="2960276"/>
          </a:xfrm>
        </p:spPr>
        <p:txBody>
          <a:bodyPr/>
          <a:lstStyle/>
          <a:p>
            <a:r>
              <a:rPr lang="en-GB" dirty="0" smtClean="0"/>
              <a:t>The implementation of an inbuilt </a:t>
            </a:r>
            <a:r>
              <a:rPr lang="en-GB" dirty="0" smtClean="0">
                <a:solidFill>
                  <a:srgbClr val="8D8959"/>
                </a:solidFill>
              </a:rPr>
              <a:t>list</a:t>
            </a:r>
            <a:r>
              <a:rPr lang="en-GB" dirty="0" smtClean="0"/>
              <a:t> ADT is hidden from the user</a:t>
            </a:r>
          </a:p>
          <a:p>
            <a:r>
              <a:rPr lang="en-GB" dirty="0" smtClean="0"/>
              <a:t>A new location is taken from the </a:t>
            </a:r>
            <a:r>
              <a:rPr lang="en-GB" dirty="0" smtClean="0">
                <a:solidFill>
                  <a:srgbClr val="8D8959"/>
                </a:solidFill>
              </a:rPr>
              <a:t>‘heap’ </a:t>
            </a:r>
            <a:r>
              <a:rPr lang="en-GB" dirty="0" smtClean="0"/>
              <a:t>- memory locations used for dynamic allocation</a:t>
            </a:r>
          </a:p>
          <a:p>
            <a:r>
              <a:rPr lang="en-GB" dirty="0" smtClean="0"/>
              <a:t>When an item is deleted from a list, the memory location is freed up and returned to the </a:t>
            </a:r>
            <a:r>
              <a:rPr lang="en-GB" dirty="0">
                <a:solidFill>
                  <a:srgbClr val="8D8959"/>
                </a:solidFill>
              </a:rPr>
              <a:t>‘heap’ </a:t>
            </a:r>
            <a:endParaRPr lang="en-GB" dirty="0" smtClean="0">
              <a:solidFill>
                <a:srgbClr val="8D8959"/>
              </a:solidFill>
            </a:endParaRPr>
          </a:p>
          <a:p>
            <a:r>
              <a:rPr lang="en-GB" dirty="0" smtClean="0"/>
              <a:t>A system of pointers keeps the list in the order specified by the user</a:t>
            </a:r>
            <a:endParaRPr lang="en-GB" dirty="0"/>
          </a:p>
        </p:txBody>
      </p:sp>
    </p:spTree>
    <p:extLst>
      <p:ext uri="{BB962C8B-B14F-4D97-AF65-F5344CB8AC3E}">
        <p14:creationId xmlns:p14="http://schemas.microsoft.com/office/powerpoint/2010/main" val="33552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659673"/>
            <a:ext cx="9153525" cy="6217377"/>
          </a:xfrm>
          <a:prstGeom prst="rect">
            <a:avLst/>
          </a:prstGeom>
        </p:spPr>
      </p:pic>
      <p:sp>
        <p:nvSpPr>
          <p:cNvPr id="2" name="Text Placeholder 1"/>
          <p:cNvSpPr>
            <a:spLocks noGrp="1"/>
          </p:cNvSpPr>
          <p:nvPr>
            <p:ph type="body" sz="quarter" idx="13"/>
          </p:nvPr>
        </p:nvSpPr>
        <p:spPr/>
        <p:txBody>
          <a:bodyPr/>
          <a:lstStyle/>
          <a:p>
            <a:r>
              <a:rPr lang="en-GB" dirty="0" smtClean="0"/>
              <a:t>Applications of lists</a:t>
            </a:r>
            <a:endParaRPr lang="en-GB" dirty="0"/>
          </a:p>
          <a:p>
            <a:endParaRPr lang="en-GB" dirty="0"/>
          </a:p>
        </p:txBody>
      </p:sp>
      <p:sp>
        <p:nvSpPr>
          <p:cNvPr id="3" name="Text Placeholder 2"/>
          <p:cNvSpPr>
            <a:spLocks noGrp="1"/>
          </p:cNvSpPr>
          <p:nvPr>
            <p:ph type="body" sz="quarter" idx="14"/>
          </p:nvPr>
        </p:nvSpPr>
        <p:spPr>
          <a:xfrm>
            <a:off x="724280" y="1704179"/>
            <a:ext cx="4812920" cy="901861"/>
          </a:xfrm>
        </p:spPr>
        <p:txBody>
          <a:bodyPr/>
          <a:lstStyle/>
          <a:p>
            <a:r>
              <a:rPr lang="en-GB" dirty="0"/>
              <a:t>What are some examples of </a:t>
            </a:r>
            <a:r>
              <a:rPr lang="en-GB" dirty="0" smtClean="0"/>
              <a:t>lists </a:t>
            </a:r>
            <a:r>
              <a:rPr lang="en-GB" dirty="0"/>
              <a:t>in real life and information processing systems?</a:t>
            </a:r>
          </a:p>
          <a:p>
            <a:endParaRPr lang="en-GB" dirty="0"/>
          </a:p>
        </p:txBody>
      </p:sp>
    </p:spTree>
    <p:extLst>
      <p:ext uri="{BB962C8B-B14F-4D97-AF65-F5344CB8AC3E}">
        <p14:creationId xmlns:p14="http://schemas.microsoft.com/office/powerpoint/2010/main" val="204554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Applications of lists</a:t>
            </a:r>
            <a:endParaRPr lang="en-GB" dirty="0"/>
          </a:p>
          <a:p>
            <a:endParaRPr lang="en-GB" dirty="0"/>
          </a:p>
        </p:txBody>
      </p:sp>
      <p:sp>
        <p:nvSpPr>
          <p:cNvPr id="3" name="Text Placeholder 2"/>
          <p:cNvSpPr>
            <a:spLocks noGrp="1"/>
          </p:cNvSpPr>
          <p:nvPr>
            <p:ph type="body" sz="quarter" idx="14"/>
          </p:nvPr>
        </p:nvSpPr>
        <p:spPr/>
        <p:txBody>
          <a:bodyPr/>
          <a:lstStyle/>
          <a:p>
            <a:r>
              <a:rPr lang="en-GB" dirty="0" smtClean="0"/>
              <a:t>List of students in a class and their marks, component parts of a product, songs, friends, items in a queue, etc.</a:t>
            </a:r>
          </a:p>
          <a:p>
            <a:r>
              <a:rPr lang="en-GB" dirty="0" smtClean="0"/>
              <a:t>“Items in a queue” suggests that we could use the </a:t>
            </a:r>
            <a:r>
              <a:rPr lang="en-GB" dirty="0">
                <a:solidFill>
                  <a:srgbClr val="8D8959"/>
                </a:solidFill>
              </a:rPr>
              <a:t>list</a:t>
            </a:r>
            <a:r>
              <a:rPr lang="en-GB" dirty="0" smtClean="0"/>
              <a:t> </a:t>
            </a:r>
            <a:r>
              <a:rPr lang="en-GB" dirty="0"/>
              <a:t>ADT to </a:t>
            </a:r>
            <a:r>
              <a:rPr lang="en-GB" dirty="0" smtClean="0"/>
              <a:t>implement a </a:t>
            </a:r>
            <a:r>
              <a:rPr lang="en-GB" dirty="0">
                <a:solidFill>
                  <a:srgbClr val="8D8959"/>
                </a:solidFill>
              </a:rPr>
              <a:t>queue</a:t>
            </a:r>
            <a:r>
              <a:rPr lang="en-GB" dirty="0" smtClean="0"/>
              <a:t>, with added conditions specified</a:t>
            </a:r>
          </a:p>
          <a:p>
            <a:pPr lvl="1"/>
            <a:r>
              <a:rPr lang="en-GB" dirty="0" smtClean="0"/>
              <a:t>In general, what operations would it be useful to include in a list?</a:t>
            </a:r>
          </a:p>
          <a:p>
            <a:endParaRPr lang="en-GB" dirty="0"/>
          </a:p>
          <a:p>
            <a:endParaRPr lang="en-GB" dirty="0"/>
          </a:p>
        </p:txBody>
      </p:sp>
    </p:spTree>
    <p:extLst>
      <p:ext uri="{BB962C8B-B14F-4D97-AF65-F5344CB8AC3E}">
        <p14:creationId xmlns:p14="http://schemas.microsoft.com/office/powerpoint/2010/main" val="159178153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12" ma:contentTypeDescription="Create a new document." ma:contentTypeScope="" ma:versionID="fbf79c34996554a518299b16491d8f9c">
  <xsd:schema xmlns:xsd="http://www.w3.org/2001/XMLSchema" xmlns:xs="http://www.w3.org/2001/XMLSchema" xmlns:p="http://schemas.microsoft.com/office/2006/metadata/properties" xmlns:ns2="506ac514-9468-4ce6-abae-8e7a4c758df2" xmlns:ns3="70888afb-978a-47fe-a38c-33c273623691" targetNamespace="http://schemas.microsoft.com/office/2006/metadata/properties" ma:root="true" ma:fieldsID="c3d3f60f4a4162caff109b7d7199a3fa" ns2:_="" ns3:_="">
    <xsd:import namespace="506ac514-9468-4ce6-abae-8e7a4c758df2"/>
    <xsd:import namespace="70888afb-978a-47fe-a38c-33c2736236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888afb-978a-47fe-a38c-33c2736236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8B6D02-948A-4079-89FB-0C0C7CF7EBEA}"/>
</file>

<file path=customXml/itemProps2.xml><?xml version="1.0" encoding="utf-8"?>
<ds:datastoreItem xmlns:ds="http://schemas.openxmlformats.org/officeDocument/2006/customXml" ds:itemID="{F853A408-1A10-43E1-B22C-55A52E40B6DF}"/>
</file>

<file path=customXml/itemProps3.xml><?xml version="1.0" encoding="utf-8"?>
<ds:datastoreItem xmlns:ds="http://schemas.openxmlformats.org/officeDocument/2006/customXml" ds:itemID="{841B4BEB-2F31-4957-B626-312A79146BF5}"/>
</file>

<file path=docProps/app.xml><?xml version="1.0" encoding="utf-8"?>
<Properties xmlns="http://schemas.openxmlformats.org/officeDocument/2006/extended-properties" xmlns:vt="http://schemas.openxmlformats.org/officeDocument/2006/docPropsVTypes">
  <Template>Unit 7</Template>
  <TotalTime>4014</TotalTime>
  <Words>792</Words>
  <Application>Microsoft Office PowerPoint</Application>
  <PresentationFormat>On-screen Show (4:3)</PresentationFormat>
  <Paragraphs>135</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Museo900-Regular</vt:lpstr>
      <vt:lpstr>Calibri</vt:lpstr>
      <vt:lpstr>Museo 100</vt:lpstr>
      <vt:lpstr>Wingdings</vt:lpstr>
      <vt:lpstr>Corbel</vt:lpstr>
      <vt:lpstr>Consolas</vt:lpstr>
      <vt:lpstr>Museo 700</vt:lpstr>
      <vt:lpstr>Arial</vt:lpstr>
      <vt:lpstr>Museo 500</vt:lpstr>
      <vt:lpstr>Museo 900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 Heathcote</cp:lastModifiedBy>
  <cp:revision>77</cp:revision>
  <dcterms:created xsi:type="dcterms:W3CDTF">2015-10-08T09:44:01Z</dcterms:created>
  <dcterms:modified xsi:type="dcterms:W3CDTF">2016-02-27T08:52:53Z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