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2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26"/>
  </p:notesMasterIdLst>
  <p:sldIdLst>
    <p:sldId id="260" r:id="rId2"/>
    <p:sldId id="261" r:id="rId3"/>
    <p:sldId id="266" r:id="rId4"/>
    <p:sldId id="268" r:id="rId5"/>
    <p:sldId id="267" r:id="rId6"/>
    <p:sldId id="270" r:id="rId7"/>
    <p:sldId id="271" r:id="rId8"/>
    <p:sldId id="286" r:id="rId9"/>
    <p:sldId id="287" r:id="rId10"/>
    <p:sldId id="282" r:id="rId11"/>
    <p:sldId id="283" r:id="rId12"/>
    <p:sldId id="273" r:id="rId13"/>
    <p:sldId id="262" r:id="rId14"/>
    <p:sldId id="276" r:id="rId15"/>
    <p:sldId id="284" r:id="rId16"/>
    <p:sldId id="279" r:id="rId17"/>
    <p:sldId id="285" r:id="rId18"/>
    <p:sldId id="277" r:id="rId19"/>
    <p:sldId id="280" r:id="rId20"/>
    <p:sldId id="288" r:id="rId21"/>
    <p:sldId id="289" r:id="rId22"/>
    <p:sldId id="281" r:id="rId23"/>
    <p:sldId id="275" r:id="rId24"/>
    <p:sldId id="290" r:id="rId25"/>
  </p:sldIdLst>
  <p:sldSz cx="9144000" cy="6858000" type="screen4x3"/>
  <p:notesSz cx="6858000" cy="9144000"/>
  <p:embeddedFontLst>
    <p:embeddedFont>
      <p:font typeface="Museo 100" panose="02000000000000000000" pitchFamily="2" charset="0"/>
      <p:regular r:id="rId27"/>
    </p:embeddedFont>
    <p:embeddedFont>
      <p:font typeface="Museo 900" panose="02000000000000000000" pitchFamily="2" charset="0"/>
      <p:bold r:id="rId28"/>
    </p:embeddedFont>
    <p:embeddedFont>
      <p:font typeface="Museo900-Regular" panose="02000000000000000000" pitchFamily="2" charset="0"/>
      <p:bold r:id="rId29"/>
    </p:embeddedFont>
    <p:embeddedFont>
      <p:font typeface="Museo 700" panose="02000000000000000000" pitchFamily="2" charset="0"/>
      <p:bold r:id="rId30"/>
    </p:embeddedFont>
    <p:embeddedFont>
      <p:font typeface="Consolas" panose="020B0609020204030204" pitchFamily="49"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Museo 500" panose="02000000000000000000" pitchFamily="2" charset="0"/>
      <p:regular r:id="rId3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B9E"/>
    <a:srgbClr val="8D8959"/>
    <a:srgbClr val="6C6F59"/>
    <a:srgbClr val="F89F56"/>
    <a:srgbClr val="2B75A6"/>
    <a:srgbClr val="50AAC1"/>
    <a:srgbClr val="2F586A"/>
    <a:srgbClr val="364656"/>
    <a:srgbClr val="274754"/>
    <a:srgbClr val="979A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7" autoAdjust="0"/>
    <p:restoredTop sz="94660"/>
  </p:normalViewPr>
  <p:slideViewPr>
    <p:cSldViewPr snapToGrid="0" snapToObjects="1" showGuides="1">
      <p:cViewPr varScale="1">
        <p:scale>
          <a:sx n="98" d="100"/>
          <a:sy n="98" d="100"/>
        </p:scale>
        <p:origin x="1776" y="78"/>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03/03/2016</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descr="Unit 7.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0BB9E"/>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0BB9E"/>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0BB9E"/>
                </a:solidFill>
                <a:latin typeface="Arial"/>
                <a:cs typeface="Arial"/>
              </a:rPr>
              <a:t>3</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6C6F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3993912"/>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0BB9E"/>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6" name="Picture 25"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pic>
        <p:nvPicPr>
          <p:cNvPr id="25" name="Picture 24" descr="Logo Unit 7.ai"/>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9" name="Picture 28" descr="Logo Unit 7.ai"/>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34" name="Picture 33"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25" name="Picture 24" descr="Unit 7.jp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23" name="Picture 22"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6C6F59"/>
                </a:solidFill>
                <a:latin typeface="Arial"/>
                <a:cs typeface="Arial"/>
              </a:defRPr>
            </a:lvl2pPr>
            <a:lvl3pPr marL="723900" indent="-279400">
              <a:lnSpc>
                <a:spcPct val="100000"/>
              </a:lnSpc>
              <a:buFont typeface="Arial"/>
              <a:buChar char="•"/>
              <a:defRPr lang="en-US" sz="2000" kern="1200" baseline="0" dirty="0" smtClean="0">
                <a:solidFill>
                  <a:srgbClr val="C0BB9E"/>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7" name="Picture 6" descr="Unit 7.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Stacks</a:t>
            </a:r>
          </a:p>
          <a:p>
            <a:pPr>
              <a:spcBef>
                <a:spcPts val="288"/>
              </a:spcBef>
            </a:pPr>
            <a:r>
              <a:rPr lang="en-US" sz="1200" b="0" dirty="0">
                <a:solidFill>
                  <a:srgbClr val="FFFFFF"/>
                </a:solidFill>
                <a:latin typeface="Arial"/>
                <a:cs typeface="Arial"/>
              </a:rPr>
              <a:t>Unit 7 Data structures</a:t>
            </a:r>
          </a:p>
        </p:txBody>
      </p:sp>
      <p:pic>
        <p:nvPicPr>
          <p:cNvPr id="9" name="Picture 8" descr="Logo Unit 7.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4077884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Stacks</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7</a:t>
            </a:r>
          </a:p>
          <a:p>
            <a:pPr lvl="1"/>
            <a:r>
              <a:rPr lang="en-US" sz="2000" dirty="0">
                <a:latin typeface="Museo 100" panose="02000000000000000000" pitchFamily="50" charset="0"/>
              </a:rPr>
              <a:t>Data structures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Implementing a stack as a list</a:t>
            </a:r>
          </a:p>
        </p:txBody>
      </p:sp>
      <p:sp>
        <p:nvSpPr>
          <p:cNvPr id="3" name="Text Placeholder 2"/>
          <p:cNvSpPr>
            <a:spLocks noGrp="1"/>
          </p:cNvSpPr>
          <p:nvPr>
            <p:ph type="body" sz="quarter" idx="14"/>
          </p:nvPr>
        </p:nvSpPr>
        <p:spPr/>
        <p:txBody>
          <a:bodyPr/>
          <a:lstStyle/>
          <a:p>
            <a:r>
              <a:rPr lang="en-GB" dirty="0"/>
              <a:t>It’s very easy to implement a stack as a list </a:t>
            </a:r>
          </a:p>
          <a:p>
            <a:r>
              <a:rPr lang="en-GB" dirty="0"/>
              <a:t>What list methods could you use to implement these functions?</a:t>
            </a:r>
          </a:p>
          <a:p>
            <a:pPr lvl="1"/>
            <a:r>
              <a:rPr lang="en-GB" dirty="0"/>
              <a:t>Add an item to a stack</a:t>
            </a:r>
          </a:p>
          <a:p>
            <a:pPr lvl="1"/>
            <a:r>
              <a:rPr lang="en-GB" dirty="0"/>
              <a:t>Remove an item from a stack</a:t>
            </a:r>
          </a:p>
          <a:p>
            <a:pPr lvl="1"/>
            <a:r>
              <a:rPr lang="en-GB" dirty="0"/>
              <a:t>Check if the stack is empty</a:t>
            </a:r>
          </a:p>
          <a:p>
            <a:pPr lvl="1"/>
            <a:r>
              <a:rPr lang="en-GB" dirty="0"/>
              <a:t>Find the number of items in the stack</a:t>
            </a:r>
          </a:p>
          <a:p>
            <a:pPr marL="444500" lvl="1" indent="0">
              <a:buNone/>
            </a:pPr>
            <a:endParaRPr lang="en-GB" dirty="0"/>
          </a:p>
        </p:txBody>
      </p:sp>
    </p:spTree>
    <p:extLst>
      <p:ext uri="{BB962C8B-B14F-4D97-AF65-F5344CB8AC3E}">
        <p14:creationId xmlns:p14="http://schemas.microsoft.com/office/powerpoint/2010/main" val="1953198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list</a:t>
            </a:r>
          </a:p>
        </p:txBody>
      </p:sp>
      <p:sp>
        <p:nvSpPr>
          <p:cNvPr id="3" name="Text Placeholder 2"/>
          <p:cNvSpPr>
            <a:spLocks noGrp="1"/>
          </p:cNvSpPr>
          <p:nvPr>
            <p:ph type="body" sz="quarter" idx="14"/>
          </p:nvPr>
        </p:nvSpPr>
        <p:spPr>
          <a:xfrm>
            <a:off x="724280" y="1704179"/>
            <a:ext cx="7505320" cy="3453607"/>
          </a:xfrm>
        </p:spPr>
        <p:txBody>
          <a:bodyPr/>
          <a:lstStyle/>
          <a:p>
            <a:r>
              <a:rPr lang="en-GB" dirty="0"/>
              <a:t>Using built-in list operations, you could use the following list methods:</a:t>
            </a:r>
          </a:p>
          <a:p>
            <a:pPr lvl="1"/>
            <a:r>
              <a:rPr lang="en-GB" dirty="0"/>
              <a:t>append(item) – add item to the top of the stack</a:t>
            </a:r>
          </a:p>
          <a:p>
            <a:pPr lvl="1"/>
            <a:r>
              <a:rPr lang="en-GB" dirty="0"/>
              <a:t>pop() – remove and returns the item on the top of the stack</a:t>
            </a:r>
          </a:p>
          <a:p>
            <a:pPr lvl="1"/>
            <a:r>
              <a:rPr lang="en-GB" dirty="0"/>
              <a:t>len(stack) – find the length (height) of the stack</a:t>
            </a:r>
          </a:p>
          <a:p>
            <a:endParaRPr lang="en-GB" dirty="0"/>
          </a:p>
        </p:txBody>
      </p:sp>
    </p:spTree>
    <p:extLst>
      <p:ext uri="{BB962C8B-B14F-4D97-AF65-F5344CB8AC3E}">
        <p14:creationId xmlns:p14="http://schemas.microsoft.com/office/powerpoint/2010/main" val="332221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655320"/>
            <a:ext cx="9144001" cy="6201354"/>
          </a:xfrm>
          <a:prstGeom prst="rect">
            <a:avLst/>
          </a:prstGeom>
        </p:spPr>
      </p:pic>
      <p:sp>
        <p:nvSpPr>
          <p:cNvPr id="4" name="Text Placeholder 3"/>
          <p:cNvSpPr>
            <a:spLocks noGrp="1"/>
          </p:cNvSpPr>
          <p:nvPr>
            <p:ph type="body" sz="quarter" idx="13"/>
          </p:nvPr>
        </p:nvSpPr>
        <p:spPr/>
        <p:txBody>
          <a:bodyPr/>
          <a:lstStyle/>
          <a:p>
            <a:r>
              <a:rPr lang="en-GB" dirty="0"/>
              <a:t>Worksheet 3</a:t>
            </a:r>
          </a:p>
        </p:txBody>
      </p:sp>
      <p:sp>
        <p:nvSpPr>
          <p:cNvPr id="5" name="Text Placeholder 4"/>
          <p:cNvSpPr>
            <a:spLocks noGrp="1"/>
          </p:cNvSpPr>
          <p:nvPr>
            <p:ph type="body" sz="quarter" idx="14"/>
          </p:nvPr>
        </p:nvSpPr>
        <p:spPr>
          <a:xfrm>
            <a:off x="724280" y="1704179"/>
            <a:ext cx="5247312" cy="3453607"/>
          </a:xfrm>
        </p:spPr>
        <p:txBody>
          <a:bodyPr/>
          <a:lstStyle/>
          <a:p>
            <a:r>
              <a:rPr lang="en-GB" dirty="0"/>
              <a:t>Complete </a:t>
            </a:r>
            <a:r>
              <a:rPr lang="en-GB" b="1" dirty="0"/>
              <a:t>Task 1</a:t>
            </a:r>
            <a:r>
              <a:rPr lang="en-GB" dirty="0"/>
              <a:t> of the worksheet</a:t>
            </a:r>
          </a:p>
        </p:txBody>
      </p:sp>
    </p:spTree>
    <p:extLst>
      <p:ext uri="{BB962C8B-B14F-4D97-AF65-F5344CB8AC3E}">
        <p14:creationId xmlns:p14="http://schemas.microsoft.com/office/powerpoint/2010/main" val="302988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Overflow and underflow</a:t>
            </a:r>
          </a:p>
        </p:txBody>
      </p:sp>
      <p:sp>
        <p:nvSpPr>
          <p:cNvPr id="5" name="Text Placeholder 4"/>
          <p:cNvSpPr>
            <a:spLocks noGrp="1"/>
          </p:cNvSpPr>
          <p:nvPr>
            <p:ph type="body" sz="quarter" idx="14"/>
          </p:nvPr>
        </p:nvSpPr>
        <p:spPr/>
        <p:txBody>
          <a:bodyPr/>
          <a:lstStyle/>
          <a:p>
            <a:r>
              <a:rPr lang="en-GB" dirty="0">
                <a:solidFill>
                  <a:srgbClr val="8D8959"/>
                </a:solidFill>
              </a:rPr>
              <a:t>Overflow</a:t>
            </a:r>
            <a:r>
              <a:rPr lang="en-GB" dirty="0">
                <a:solidFill>
                  <a:schemeClr val="accent1"/>
                </a:solidFill>
              </a:rPr>
              <a:t> </a:t>
            </a:r>
            <a:r>
              <a:rPr lang="en-GB" dirty="0"/>
              <a:t>– attempting to push onto a stack that is full</a:t>
            </a:r>
          </a:p>
          <a:p>
            <a:r>
              <a:rPr lang="en-GB" dirty="0">
                <a:solidFill>
                  <a:srgbClr val="8D8959"/>
                </a:solidFill>
              </a:rPr>
              <a:t>Underflow</a:t>
            </a:r>
            <a:r>
              <a:rPr lang="en-GB" dirty="0">
                <a:solidFill>
                  <a:schemeClr val="accent1"/>
                </a:solidFill>
              </a:rPr>
              <a:t> </a:t>
            </a:r>
            <a:r>
              <a:rPr lang="en-GB" dirty="0"/>
              <a:t>– attempting to pop from a stack that is empty</a:t>
            </a:r>
          </a:p>
          <a:p>
            <a:pPr lvl="1"/>
            <a:r>
              <a:rPr lang="en-GB" dirty="0"/>
              <a:t>Note that if a stack is implemented using a dynamic list structure, there may be no “stack full” test. The computer may simply give a “stack overflow” error when it runs out of memory</a:t>
            </a:r>
          </a:p>
        </p:txBody>
      </p:sp>
    </p:spTree>
    <p:extLst>
      <p:ext uri="{BB962C8B-B14F-4D97-AF65-F5344CB8AC3E}">
        <p14:creationId xmlns:p14="http://schemas.microsoft.com/office/powerpoint/2010/main" val="3273755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call stack</a:t>
            </a:r>
          </a:p>
        </p:txBody>
      </p:sp>
      <p:sp>
        <p:nvSpPr>
          <p:cNvPr id="3" name="Text Placeholder 2"/>
          <p:cNvSpPr>
            <a:spLocks noGrp="1"/>
          </p:cNvSpPr>
          <p:nvPr>
            <p:ph type="body" sz="quarter" idx="14"/>
          </p:nvPr>
        </p:nvSpPr>
        <p:spPr>
          <a:xfrm>
            <a:off x="724280" y="1704179"/>
            <a:ext cx="4538185" cy="4565992"/>
          </a:xfrm>
          <a:solidFill>
            <a:schemeClr val="bg1"/>
          </a:solidFill>
        </p:spPr>
        <p:txBody>
          <a:bodyPr/>
          <a:lstStyle/>
          <a:p>
            <a:r>
              <a:rPr lang="en-GB" dirty="0"/>
              <a:t>The call stack is a </a:t>
            </a:r>
            <a:r>
              <a:rPr lang="en-GB" dirty="0">
                <a:solidFill>
                  <a:srgbClr val="8D8959"/>
                </a:solidFill>
              </a:rPr>
              <a:t>system level data structure</a:t>
            </a:r>
          </a:p>
          <a:p>
            <a:r>
              <a:rPr lang="en-GB" dirty="0"/>
              <a:t>It provides the mechanism for passing </a:t>
            </a:r>
            <a:r>
              <a:rPr lang="en-GB" dirty="0">
                <a:solidFill>
                  <a:srgbClr val="8D8959"/>
                </a:solidFill>
              </a:rPr>
              <a:t>parameters</a:t>
            </a:r>
            <a:r>
              <a:rPr lang="en-GB" dirty="0"/>
              <a:t> and </a:t>
            </a:r>
            <a:r>
              <a:rPr lang="en-GB" dirty="0">
                <a:solidFill>
                  <a:srgbClr val="8D8959"/>
                </a:solidFill>
              </a:rPr>
              <a:t>return addresses </a:t>
            </a:r>
            <a:r>
              <a:rPr lang="en-GB" dirty="0"/>
              <a:t>to subroutines</a:t>
            </a:r>
          </a:p>
          <a:p>
            <a:r>
              <a:rPr lang="en-GB" dirty="0"/>
              <a:t>In high-level programming languages the use of the call stack is hidden from the programmer  </a:t>
            </a:r>
          </a:p>
        </p:txBody>
      </p:sp>
      <p:pic>
        <p:nvPicPr>
          <p:cNvPr id="2050" name="Picture 2" descr="C:\Users\Rob\AppData\Roaming\PixelMetrics\CaptureWiz\Temp\62.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4301" y="1669163"/>
            <a:ext cx="2831523" cy="437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90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Call stack</a:t>
            </a:r>
          </a:p>
        </p:txBody>
      </p:sp>
      <p:sp>
        <p:nvSpPr>
          <p:cNvPr id="3" name="Text Placeholder 2"/>
          <p:cNvSpPr>
            <a:spLocks noGrp="1"/>
          </p:cNvSpPr>
          <p:nvPr>
            <p:ph type="body" sz="quarter" idx="14"/>
          </p:nvPr>
        </p:nvSpPr>
        <p:spPr/>
        <p:txBody>
          <a:bodyPr/>
          <a:lstStyle/>
          <a:p>
            <a:r>
              <a:rPr lang="en-GB" dirty="0"/>
              <a:t>What happens when this code is executed?</a:t>
            </a:r>
          </a:p>
          <a:p>
            <a:pPr marL="0" indent="0" algn="ctr">
              <a:buNone/>
            </a:pPr>
            <a:r>
              <a:rPr lang="en-GB" dirty="0">
                <a:solidFill>
                  <a:srgbClr val="8D8959"/>
                </a:solidFill>
                <a:latin typeface="Consolas" panose="020B0609020204030204" pitchFamily="49" charset="0"/>
              </a:rPr>
              <a:t>bigger </a:t>
            </a:r>
            <a:r>
              <a:rPr lang="en-GB" dirty="0">
                <a:solidFill>
                  <a:srgbClr val="8D8959"/>
                </a:solidFill>
                <a:latin typeface="Consolas" panose="020B0609020204030204" pitchFamily="49" charset="0"/>
                <a:sym typeface="Wingdings" panose="05000000000000000000" pitchFamily="2" charset="2"/>
              </a:rPr>
              <a:t> max (num1, num2)</a:t>
            </a:r>
          </a:p>
          <a:p>
            <a:r>
              <a:rPr lang="en-GB" dirty="0"/>
              <a:t>The programmer doesn’t need to know how the arguments (</a:t>
            </a:r>
            <a:r>
              <a:rPr lang="en-GB" dirty="0">
                <a:solidFill>
                  <a:srgbClr val="8D8959"/>
                </a:solidFill>
                <a:latin typeface="Consolas" panose="020B0609020204030204" pitchFamily="49" charset="0"/>
              </a:rPr>
              <a:t>num1</a:t>
            </a:r>
            <a:r>
              <a:rPr lang="en-GB" dirty="0"/>
              <a:t>,</a:t>
            </a:r>
            <a:r>
              <a:rPr lang="en-GB" dirty="0">
                <a:solidFill>
                  <a:srgbClr val="0070C0"/>
                </a:solidFill>
              </a:rPr>
              <a:t> </a:t>
            </a:r>
            <a:r>
              <a:rPr lang="en-GB" dirty="0">
                <a:solidFill>
                  <a:srgbClr val="8D8959"/>
                </a:solidFill>
                <a:latin typeface="Consolas" panose="020B0609020204030204" pitchFamily="49" charset="0"/>
              </a:rPr>
              <a:t>num2</a:t>
            </a:r>
            <a:r>
              <a:rPr lang="en-GB" dirty="0"/>
              <a:t>) are sent to the function </a:t>
            </a:r>
            <a:r>
              <a:rPr lang="en-GB" dirty="0">
                <a:solidFill>
                  <a:srgbClr val="8D8959"/>
                </a:solidFill>
                <a:latin typeface="Consolas" panose="020B0609020204030204" pitchFamily="49" charset="0"/>
              </a:rPr>
              <a:t>max</a:t>
            </a:r>
            <a:r>
              <a:rPr lang="en-GB" i="1" dirty="0"/>
              <a:t>, </a:t>
            </a:r>
            <a:r>
              <a:rPr lang="en-GB" dirty="0"/>
              <a:t>or how the result is returned to the calling program</a:t>
            </a:r>
            <a:endParaRPr lang="en-GB" i="1" dirty="0"/>
          </a:p>
          <a:p>
            <a:r>
              <a:rPr lang="en-GB" dirty="0"/>
              <a:t>The values of </a:t>
            </a:r>
            <a:r>
              <a:rPr lang="en-GB" dirty="0">
                <a:solidFill>
                  <a:srgbClr val="8D8959"/>
                </a:solidFill>
                <a:latin typeface="Consolas" panose="020B0609020204030204" pitchFamily="49" charset="0"/>
              </a:rPr>
              <a:t>num1</a:t>
            </a:r>
            <a:r>
              <a:rPr lang="en-GB" dirty="0"/>
              <a:t> and </a:t>
            </a:r>
            <a:r>
              <a:rPr lang="en-GB" dirty="0">
                <a:solidFill>
                  <a:srgbClr val="8D8959"/>
                </a:solidFill>
                <a:latin typeface="Consolas" panose="020B0609020204030204" pitchFamily="49" charset="0"/>
              </a:rPr>
              <a:t>num2</a:t>
            </a:r>
            <a:r>
              <a:rPr lang="en-GB" dirty="0"/>
              <a:t> and the </a:t>
            </a:r>
            <a:r>
              <a:rPr lang="en-GB" dirty="0">
                <a:solidFill>
                  <a:srgbClr val="8D8959"/>
                </a:solidFill>
              </a:rPr>
              <a:t>return address </a:t>
            </a:r>
            <a:r>
              <a:rPr lang="en-GB" dirty="0"/>
              <a:t>(the line after the call statement), are saved on the stack</a:t>
            </a:r>
          </a:p>
          <a:p>
            <a:r>
              <a:rPr lang="en-GB" dirty="0"/>
              <a:t>These values are popped when the function completes</a:t>
            </a:r>
          </a:p>
        </p:txBody>
      </p:sp>
    </p:spTree>
    <p:extLst>
      <p:ext uri="{BB962C8B-B14F-4D97-AF65-F5344CB8AC3E}">
        <p14:creationId xmlns:p14="http://schemas.microsoft.com/office/powerpoint/2010/main" val="2367008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Subroutine calls</a:t>
            </a:r>
          </a:p>
        </p:txBody>
      </p:sp>
      <p:sp>
        <p:nvSpPr>
          <p:cNvPr id="3" name="Text Placeholder 2"/>
          <p:cNvSpPr>
            <a:spLocks noGrp="1"/>
          </p:cNvSpPr>
          <p:nvPr>
            <p:ph type="body" sz="quarter" idx="14"/>
          </p:nvPr>
        </p:nvSpPr>
        <p:spPr/>
        <p:txBody>
          <a:bodyPr/>
          <a:lstStyle/>
          <a:p>
            <a:r>
              <a:rPr lang="en-GB" dirty="0"/>
              <a:t>Calls to subroutines are executed as follows:</a:t>
            </a:r>
          </a:p>
          <a:p>
            <a:pPr lvl="1"/>
            <a:r>
              <a:rPr lang="en-GB" dirty="0"/>
              <a:t>The parameters are saved onto the stack</a:t>
            </a:r>
          </a:p>
          <a:p>
            <a:pPr lvl="1"/>
            <a:r>
              <a:rPr lang="en-GB" dirty="0"/>
              <a:t>Local variables are saved onto the stack</a:t>
            </a:r>
          </a:p>
          <a:p>
            <a:pPr lvl="1"/>
            <a:r>
              <a:rPr lang="en-GB" dirty="0"/>
              <a:t>The address to which execution returns after the end of the subroutine is reached is saved onto the stack</a:t>
            </a:r>
          </a:p>
          <a:p>
            <a:pPr lvl="1"/>
            <a:r>
              <a:rPr lang="en-GB" dirty="0"/>
              <a:t>Execution is transferred to the subroutine code</a:t>
            </a:r>
          </a:p>
        </p:txBody>
      </p:sp>
    </p:spTree>
    <p:extLst>
      <p:ext uri="{BB962C8B-B14F-4D97-AF65-F5344CB8AC3E}">
        <p14:creationId xmlns:p14="http://schemas.microsoft.com/office/powerpoint/2010/main" val="1685350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Subroutine execution</a:t>
            </a:r>
          </a:p>
        </p:txBody>
      </p:sp>
      <p:sp>
        <p:nvSpPr>
          <p:cNvPr id="3" name="Text Placeholder 2"/>
          <p:cNvSpPr>
            <a:spLocks noGrp="1"/>
          </p:cNvSpPr>
          <p:nvPr>
            <p:ph type="body" sz="quarter" idx="14"/>
          </p:nvPr>
        </p:nvSpPr>
        <p:spPr/>
        <p:txBody>
          <a:bodyPr/>
          <a:lstStyle/>
          <a:p>
            <a:r>
              <a:rPr lang="en-GB" dirty="0"/>
              <a:t>Subroutines are executed as follows:</a:t>
            </a:r>
          </a:p>
          <a:p>
            <a:pPr lvl="1"/>
            <a:r>
              <a:rPr lang="en-GB" dirty="0"/>
              <a:t>Stack space is allocated for local variables</a:t>
            </a:r>
          </a:p>
          <a:p>
            <a:pPr lvl="1"/>
            <a:r>
              <a:rPr lang="en-GB" dirty="0"/>
              <a:t>The subroutine code executes</a:t>
            </a:r>
          </a:p>
          <a:p>
            <a:pPr lvl="1"/>
            <a:r>
              <a:rPr lang="en-GB" dirty="0"/>
              <a:t>The return address is retrieved</a:t>
            </a:r>
          </a:p>
          <a:p>
            <a:pPr lvl="1"/>
            <a:r>
              <a:rPr lang="en-GB" dirty="0"/>
              <a:t>The parameters are popped</a:t>
            </a:r>
          </a:p>
          <a:p>
            <a:pPr lvl="1"/>
            <a:r>
              <a:rPr lang="en-GB" dirty="0"/>
              <a:t>Execution is transferred back to the return address</a:t>
            </a:r>
          </a:p>
        </p:txBody>
      </p:sp>
    </p:spTree>
    <p:extLst>
      <p:ext uri="{BB962C8B-B14F-4D97-AF65-F5344CB8AC3E}">
        <p14:creationId xmlns:p14="http://schemas.microsoft.com/office/powerpoint/2010/main" val="3411053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Stack frame</a:t>
            </a:r>
          </a:p>
        </p:txBody>
      </p:sp>
      <p:sp>
        <p:nvSpPr>
          <p:cNvPr id="3" name="Text Placeholder 2"/>
          <p:cNvSpPr>
            <a:spLocks noGrp="1"/>
          </p:cNvSpPr>
          <p:nvPr>
            <p:ph type="body" sz="quarter" idx="14"/>
          </p:nvPr>
        </p:nvSpPr>
        <p:spPr/>
        <p:txBody>
          <a:bodyPr/>
          <a:lstStyle/>
          <a:p>
            <a:r>
              <a:rPr lang="en-GB" dirty="0"/>
              <a:t>A </a:t>
            </a:r>
            <a:r>
              <a:rPr lang="en-GB" dirty="0">
                <a:solidFill>
                  <a:srgbClr val="8D8959"/>
                </a:solidFill>
              </a:rPr>
              <a:t>stack frame </a:t>
            </a:r>
            <a:r>
              <a:rPr lang="en-GB" dirty="0"/>
              <a:t>contains all the </a:t>
            </a:r>
            <a:r>
              <a:rPr lang="en-GB" dirty="0">
                <a:solidFill>
                  <a:srgbClr val="8D8959"/>
                </a:solidFill>
              </a:rPr>
              <a:t>parameters</a:t>
            </a:r>
            <a:r>
              <a:rPr lang="en-GB" dirty="0"/>
              <a:t>, the </a:t>
            </a:r>
            <a:r>
              <a:rPr lang="en-GB" dirty="0">
                <a:solidFill>
                  <a:srgbClr val="8D8959"/>
                </a:solidFill>
              </a:rPr>
              <a:t>return</a:t>
            </a:r>
            <a:r>
              <a:rPr lang="en-GB" dirty="0">
                <a:solidFill>
                  <a:schemeClr val="accent1"/>
                </a:solidFill>
              </a:rPr>
              <a:t> </a:t>
            </a:r>
            <a:r>
              <a:rPr lang="en-GB" dirty="0">
                <a:solidFill>
                  <a:srgbClr val="8D8959"/>
                </a:solidFill>
              </a:rPr>
              <a:t>address</a:t>
            </a:r>
            <a:r>
              <a:rPr lang="en-GB" dirty="0">
                <a:solidFill>
                  <a:schemeClr val="accent1"/>
                </a:solidFill>
              </a:rPr>
              <a:t> </a:t>
            </a:r>
            <a:r>
              <a:rPr lang="en-GB" dirty="0"/>
              <a:t>and the </a:t>
            </a:r>
            <a:r>
              <a:rPr lang="en-GB" dirty="0">
                <a:solidFill>
                  <a:srgbClr val="8D8959"/>
                </a:solidFill>
              </a:rPr>
              <a:t>local variables </a:t>
            </a:r>
            <a:r>
              <a:rPr lang="en-GB" dirty="0"/>
              <a:t>for a single call to a subroutine which has not yet completed</a:t>
            </a:r>
          </a:p>
          <a:p>
            <a:endParaRPr lang="en-GB" dirty="0"/>
          </a:p>
          <a:p>
            <a:endParaRPr lang="en-GB" dirty="0"/>
          </a:p>
          <a:p>
            <a:endParaRPr lang="en-GB" dirty="0"/>
          </a:p>
          <a:p>
            <a:endParaRPr lang="en-GB" dirty="0"/>
          </a:p>
          <a:p>
            <a:endParaRPr lang="en-GB" dirty="0"/>
          </a:p>
          <a:p>
            <a:endParaRPr lang="en-GB" dirty="0"/>
          </a:p>
        </p:txBody>
      </p:sp>
      <p:pic>
        <p:nvPicPr>
          <p:cNvPr id="3076" name="Picture 4" descr="C:\Users\Rob\AppData\Roaming\PixelMetrics\CaptureWiz\Temp\63.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92144" y="3061339"/>
            <a:ext cx="3556686" cy="3297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432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Local variables</a:t>
            </a:r>
          </a:p>
        </p:txBody>
      </p:sp>
      <p:sp>
        <p:nvSpPr>
          <p:cNvPr id="3" name="Text Placeholder 2"/>
          <p:cNvSpPr>
            <a:spLocks noGrp="1"/>
          </p:cNvSpPr>
          <p:nvPr>
            <p:ph type="body" sz="quarter" idx="14"/>
          </p:nvPr>
        </p:nvSpPr>
        <p:spPr/>
        <p:txBody>
          <a:bodyPr/>
          <a:lstStyle/>
          <a:p>
            <a:r>
              <a:rPr lang="en-GB" dirty="0"/>
              <a:t>Local variables are allocated space on the stack</a:t>
            </a:r>
          </a:p>
          <a:p>
            <a:pPr lvl="1"/>
            <a:r>
              <a:rPr lang="en-GB" dirty="0"/>
              <a:t>Describe what happens when line 148 is executed</a:t>
            </a:r>
          </a:p>
        </p:txBody>
      </p:sp>
      <p:graphicFrame>
        <p:nvGraphicFramePr>
          <p:cNvPr id="4" name="Table 3"/>
          <p:cNvGraphicFramePr>
            <a:graphicFrameLocks noGrp="1"/>
          </p:cNvGraphicFramePr>
          <p:nvPr>
            <p:extLst>
              <p:ext uri="{D42A27DB-BD31-4B8C-83A1-F6EECF244321}">
                <p14:modId xmlns:p14="http://schemas.microsoft.com/office/powerpoint/2010/main" val="2990784307"/>
              </p:ext>
            </p:extLst>
          </p:nvPr>
        </p:nvGraphicFramePr>
        <p:xfrm>
          <a:off x="724280" y="2862621"/>
          <a:ext cx="4428509" cy="2520000"/>
        </p:xfrm>
        <a:graphic>
          <a:graphicData uri="http://schemas.openxmlformats.org/drawingml/2006/table">
            <a:tbl>
              <a:tblPr firstRow="1" firstCol="1" bandRow="1">
                <a:tableStyleId>{5C22544A-7EE6-4342-B048-85BDC9FD1C3A}</a:tableStyleId>
              </a:tblPr>
              <a:tblGrid>
                <a:gridCol w="540000">
                  <a:extLst>
                    <a:ext uri="{9D8B030D-6E8A-4147-A177-3AD203B41FA5}">
                      <a16:colId xmlns:a16="http://schemas.microsoft.com/office/drawing/2014/main" val="20000"/>
                    </a:ext>
                  </a:extLst>
                </a:gridCol>
                <a:gridCol w="3888509">
                  <a:extLst>
                    <a:ext uri="{9D8B030D-6E8A-4147-A177-3AD203B41FA5}">
                      <a16:colId xmlns:a16="http://schemas.microsoft.com/office/drawing/2014/main" val="20001"/>
                    </a:ext>
                  </a:extLst>
                </a:gridCol>
              </a:tblGrid>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143</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main ()</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144</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num1 </a:t>
                      </a:r>
                      <a:r>
                        <a:rPr lang="en-GB" sz="180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 </a:t>
                      </a:r>
                      <a:r>
                        <a:rPr lang="en-GB" sz="1800" dirty="0">
                          <a:solidFill>
                            <a:schemeClr val="tx1"/>
                          </a:solidFill>
                          <a:effectLst/>
                          <a:latin typeface="Consolas" panose="020B0609020204030204" pitchFamily="49" charset="0"/>
                          <a:cs typeface="Courier New" panose="02070309020205020404" pitchFamily="49" charset="0"/>
                        </a:rPr>
                        <a:t>12</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145</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num2 </a:t>
                      </a:r>
                      <a:r>
                        <a:rPr lang="en-GB" sz="180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 </a:t>
                      </a:r>
                      <a:r>
                        <a:rPr lang="en-GB" sz="1800" dirty="0">
                          <a:solidFill>
                            <a:schemeClr val="tx1"/>
                          </a:solidFill>
                          <a:effectLst/>
                          <a:latin typeface="Consolas" panose="020B0609020204030204" pitchFamily="49" charset="0"/>
                          <a:cs typeface="Courier New" panose="02070309020205020404" pitchFamily="49" charset="0"/>
                        </a:rPr>
                        <a:t>7</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146</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print (num1)</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147</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print (num2)</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148</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bigger </a:t>
                      </a:r>
                      <a:r>
                        <a:rPr lang="en-GB" sz="180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 </a:t>
                      </a:r>
                      <a:r>
                        <a:rPr lang="en-GB" sz="1800" dirty="0" err="1">
                          <a:solidFill>
                            <a:schemeClr val="tx1"/>
                          </a:solidFill>
                          <a:effectLst/>
                          <a:latin typeface="Consolas" panose="020B0609020204030204" pitchFamily="49" charset="0"/>
                          <a:cs typeface="Courier New" panose="02070309020205020404" pitchFamily="49" charset="0"/>
                        </a:rPr>
                        <a:t>findMax</a:t>
                      </a:r>
                      <a:r>
                        <a:rPr lang="en-GB" sz="1800" dirty="0">
                          <a:solidFill>
                            <a:schemeClr val="tx1"/>
                          </a:solidFill>
                          <a:effectLst/>
                          <a:latin typeface="Consolas" panose="020B0609020204030204" pitchFamily="49" charset="0"/>
                          <a:cs typeface="Courier New" panose="02070309020205020404" pitchFamily="49" charset="0"/>
                        </a:rPr>
                        <a:t>(num1, num2)</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149</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dirty="0">
                          <a:solidFill>
                            <a:schemeClr val="tx1"/>
                          </a:solidFill>
                          <a:effectLst/>
                          <a:latin typeface="Consolas" panose="020B0609020204030204" pitchFamily="49" charset="0"/>
                          <a:cs typeface="Courier New" panose="02070309020205020404" pitchFamily="49" charset="0"/>
                        </a:rPr>
                        <a:t>print (bigger)</a:t>
                      </a:r>
                      <a:endParaRPr lang="en-GB" sz="180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49131523"/>
              </p:ext>
            </p:extLst>
          </p:nvPr>
        </p:nvGraphicFramePr>
        <p:xfrm>
          <a:off x="5241425" y="2862621"/>
          <a:ext cx="3369208" cy="3240000"/>
        </p:xfrm>
        <a:graphic>
          <a:graphicData uri="http://schemas.openxmlformats.org/drawingml/2006/table">
            <a:tbl>
              <a:tblPr firstRow="1" firstCol="1" bandRow="1">
                <a:tableStyleId>{5C22544A-7EE6-4342-B048-85BDC9FD1C3A}</a:tableStyleId>
              </a:tblPr>
              <a:tblGrid>
                <a:gridCol w="540000">
                  <a:extLst>
                    <a:ext uri="{9D8B030D-6E8A-4147-A177-3AD203B41FA5}">
                      <a16:colId xmlns:a16="http://schemas.microsoft.com/office/drawing/2014/main" val="20000"/>
                    </a:ext>
                  </a:extLst>
                </a:gridCol>
                <a:gridCol w="2829208">
                  <a:extLst>
                    <a:ext uri="{9D8B030D-6E8A-4147-A177-3AD203B41FA5}">
                      <a16:colId xmlns:a16="http://schemas.microsoft.com/office/drawing/2014/main" val="20001"/>
                    </a:ext>
                  </a:extLst>
                </a:gridCol>
              </a:tblGrid>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78</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SUB </a:t>
                      </a:r>
                      <a:r>
                        <a:rPr lang="en-GB" sz="1800" b="0" dirty="0" err="1">
                          <a:solidFill>
                            <a:schemeClr val="tx1"/>
                          </a:solidFill>
                          <a:effectLst/>
                          <a:latin typeface="Consolas" panose="020B0609020204030204" pitchFamily="49" charset="0"/>
                          <a:cs typeface="Courier New" panose="02070309020205020404" pitchFamily="49" charset="0"/>
                        </a:rPr>
                        <a:t>findMax</a:t>
                      </a:r>
                      <a:r>
                        <a:rPr lang="en-GB" sz="1800" b="0" dirty="0">
                          <a:solidFill>
                            <a:schemeClr val="tx1"/>
                          </a:solidFill>
                          <a:effectLst/>
                          <a:latin typeface="Consolas" panose="020B0609020204030204" pitchFamily="49" charset="0"/>
                          <a:cs typeface="Courier New" panose="02070309020205020404" pitchFamily="49" charset="0"/>
                        </a:rPr>
                        <a:t>(p1, p2)</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79</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max </a:t>
                      </a:r>
                      <a:r>
                        <a:rPr lang="en-GB" sz="1800" b="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a:t>
                      </a:r>
                      <a:r>
                        <a:rPr lang="en-GB" sz="1800" b="0" dirty="0">
                          <a:solidFill>
                            <a:schemeClr val="tx1"/>
                          </a:solidFill>
                          <a:effectLst/>
                          <a:latin typeface="Consolas" panose="020B0609020204030204" pitchFamily="49" charset="0"/>
                          <a:cs typeface="Courier New" panose="02070309020205020404" pitchFamily="49" charset="0"/>
                        </a:rPr>
                        <a:t> 0</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80</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IF (p1 &gt; p2) THEN</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81</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max </a:t>
                      </a:r>
                      <a:r>
                        <a:rPr lang="en-GB" sz="1800" b="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a:t>
                      </a:r>
                      <a:r>
                        <a:rPr lang="en-GB" sz="1800" b="0" dirty="0">
                          <a:solidFill>
                            <a:schemeClr val="tx1"/>
                          </a:solidFill>
                          <a:effectLst/>
                          <a:latin typeface="Consolas" panose="020B0609020204030204" pitchFamily="49" charset="0"/>
                          <a:cs typeface="Courier New" panose="02070309020205020404" pitchFamily="49" charset="0"/>
                        </a:rPr>
                        <a:t> p1</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82</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ELSE</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83</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max </a:t>
                      </a:r>
                      <a:r>
                        <a:rPr lang="en-GB" sz="1800" b="0" dirty="0">
                          <a:solidFill>
                            <a:schemeClr val="tx1"/>
                          </a:solidFill>
                          <a:effectLst/>
                          <a:latin typeface="Consolas" panose="020B0609020204030204" pitchFamily="49" charset="0"/>
                          <a:cs typeface="Courier New" panose="02070309020205020404" pitchFamily="49" charset="0"/>
                          <a:sym typeface="Wingdings" panose="05000000000000000000" pitchFamily="2" charset="2"/>
                        </a:rPr>
                        <a:t></a:t>
                      </a:r>
                      <a:r>
                        <a:rPr lang="en-GB" sz="1800" b="0" dirty="0">
                          <a:solidFill>
                            <a:schemeClr val="tx1"/>
                          </a:solidFill>
                          <a:effectLst/>
                          <a:latin typeface="Consolas" panose="020B0609020204030204" pitchFamily="49" charset="0"/>
                          <a:cs typeface="Courier New" panose="02070309020205020404" pitchFamily="49" charset="0"/>
                        </a:rPr>
                        <a:t> p2</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84</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ENDIF</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60000">
                <a:tc>
                  <a:txBody>
                    <a:bodyPr/>
                    <a:lstStyle/>
                    <a:p>
                      <a:pPr algn="ctr">
                        <a:lnSpc>
                          <a:spcPct val="115000"/>
                        </a:lnSpc>
                        <a:spcAft>
                          <a:spcPts val="0"/>
                        </a:spcAft>
                        <a:tabLst>
                          <a:tab pos="180340" algn="l"/>
                          <a:tab pos="540385" algn="l"/>
                        </a:tabLst>
                      </a:pPr>
                      <a:r>
                        <a:rPr lang="en-GB" sz="1800" b="0">
                          <a:solidFill>
                            <a:schemeClr val="tx1"/>
                          </a:solidFill>
                          <a:effectLst/>
                          <a:latin typeface="Consolas" panose="020B0609020204030204" pitchFamily="49" charset="0"/>
                          <a:cs typeface="Courier New" panose="02070309020205020404" pitchFamily="49" charset="0"/>
                        </a:rPr>
                        <a:t>85</a:t>
                      </a:r>
                      <a:endParaRPr lang="en-GB" sz="1800" b="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    RETURN max</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60000">
                <a:tc>
                  <a:txBody>
                    <a:bodyPr/>
                    <a:lstStyle/>
                    <a:p>
                      <a:pPr algn="ct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86</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BB9E"/>
                    </a:solidFill>
                  </a:tcPr>
                </a:tc>
                <a:tc>
                  <a:txBody>
                    <a:bodyPr/>
                    <a:lstStyle/>
                    <a:p>
                      <a:pPr>
                        <a:lnSpc>
                          <a:spcPct val="115000"/>
                        </a:lnSpc>
                        <a:spcAft>
                          <a:spcPts val="0"/>
                        </a:spcAft>
                        <a:tabLst>
                          <a:tab pos="180340" algn="l"/>
                          <a:tab pos="540385" algn="l"/>
                        </a:tabLst>
                      </a:pPr>
                      <a:r>
                        <a:rPr lang="en-GB" sz="1800" b="0" dirty="0">
                          <a:solidFill>
                            <a:schemeClr val="tx1"/>
                          </a:solidFill>
                          <a:effectLst/>
                          <a:latin typeface="Consolas" panose="020B0609020204030204" pitchFamily="49" charset="0"/>
                          <a:cs typeface="Courier New" panose="02070309020205020404" pitchFamily="49" charset="0"/>
                        </a:rPr>
                        <a:t>ENDSUB</a:t>
                      </a:r>
                      <a:endParaRPr lang="en-GB" sz="1800" b="0" dirty="0">
                        <a:solidFill>
                          <a:schemeClr val="tx1"/>
                        </a:solidFill>
                        <a:effectLst/>
                        <a:latin typeface="Consolas" panose="020B0609020204030204" pitchFamily="49" charset="0"/>
                        <a:ea typeface="Calibri" panose="020F0502020204030204" pitchFamily="34" charset="0"/>
                        <a:cs typeface="Courier New" panose="02070309020205020404" pitchFamily="49"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0948196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pPr lvl="0"/>
            <a:r>
              <a:rPr lang="en-GB" dirty="0"/>
              <a:t>Be familiar with the concept and uses of a stack</a:t>
            </a:r>
          </a:p>
          <a:p>
            <a:pPr lvl="0"/>
            <a:r>
              <a:rPr lang="en-GB" dirty="0"/>
              <a:t>Be able to describe the creation and maintenance of data within a stack</a:t>
            </a:r>
          </a:p>
          <a:p>
            <a:pPr lvl="0"/>
            <a:r>
              <a:rPr lang="en-GB" dirty="0"/>
              <a:t>Be able to describe and apply the following operations: push, pop, peek (or top), test for empty stack, test for full stack </a:t>
            </a:r>
          </a:p>
          <a:p>
            <a:pPr lvl="0"/>
            <a:r>
              <a:rPr lang="en-GB" dirty="0"/>
              <a:t>Be able to explain how a stack frame is used with subroutine calls to store return addresses, parameters and local variables</a:t>
            </a:r>
          </a:p>
          <a:p>
            <a:endParaRPr lang="en-GB" dirty="0"/>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186436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The call stack</a:t>
            </a:r>
            <a:endParaRPr lang="en-GB" dirty="0"/>
          </a:p>
        </p:txBody>
      </p:sp>
      <p:sp>
        <p:nvSpPr>
          <p:cNvPr id="3" name="Text Placeholder 2"/>
          <p:cNvSpPr>
            <a:spLocks noGrp="1"/>
          </p:cNvSpPr>
          <p:nvPr>
            <p:ph type="body" sz="quarter" idx="14"/>
          </p:nvPr>
        </p:nvSpPr>
        <p:spPr/>
        <p:txBody>
          <a:bodyPr/>
          <a:lstStyle/>
          <a:p>
            <a:r>
              <a:rPr lang="en-GB" dirty="0"/>
              <a:t>Parameters 12 and 7 (num1, num2) are pushed on to the stack</a:t>
            </a:r>
          </a:p>
          <a:p>
            <a:pPr lvl="1"/>
            <a:r>
              <a:rPr lang="en-GB" dirty="0"/>
              <a:t>Return address 149 is pushed onto stack </a:t>
            </a:r>
            <a:br>
              <a:rPr lang="en-GB" dirty="0"/>
            </a:br>
            <a:r>
              <a:rPr lang="en-GB" dirty="0"/>
              <a:t>and control is transferred to subroutine</a:t>
            </a:r>
          </a:p>
          <a:p>
            <a:pPr lvl="1"/>
            <a:r>
              <a:rPr lang="en-GB" dirty="0"/>
              <a:t>Local variable max is pushed onto stack</a:t>
            </a:r>
          </a:p>
          <a:p>
            <a:pPr lvl="1"/>
            <a:r>
              <a:rPr lang="en-GB" dirty="0"/>
              <a:t>max is updated at line 81 in subroutine</a:t>
            </a:r>
          </a:p>
          <a:p>
            <a:pPr lvl="1"/>
            <a:r>
              <a:rPr lang="en-GB" dirty="0"/>
              <a:t>When subroutine completes, max is </a:t>
            </a:r>
            <a:br>
              <a:rPr lang="en-GB" dirty="0"/>
            </a:br>
            <a:r>
              <a:rPr lang="en-GB" dirty="0"/>
              <a:t>popped and assigned to bigger</a:t>
            </a:r>
          </a:p>
          <a:p>
            <a:pPr lvl="1"/>
            <a:r>
              <a:rPr lang="en-GB" dirty="0"/>
              <a:t>Return address 149 is popped and held </a:t>
            </a:r>
          </a:p>
          <a:p>
            <a:pPr lvl="1"/>
            <a:r>
              <a:rPr lang="en-GB" dirty="0"/>
              <a:t>Values 12, 7 are popped </a:t>
            </a:r>
          </a:p>
          <a:p>
            <a:pPr lvl="1"/>
            <a:r>
              <a:rPr lang="en-GB" dirty="0"/>
              <a:t>Execution resumes at line 149</a:t>
            </a:r>
          </a:p>
          <a:p>
            <a:endParaRPr lang="en-GB" dirty="0"/>
          </a:p>
          <a:p>
            <a:endParaRPr lang="en-GB" dirty="0"/>
          </a:p>
          <a:p>
            <a:endParaRPr lang="en-GB" dirty="0"/>
          </a:p>
        </p:txBody>
      </p:sp>
      <p:pic>
        <p:nvPicPr>
          <p:cNvPr id="4100" name="Picture 4" descr="C:\Users\Rob\AppData\Roaming\PixelMetrics\CaptureWiz\Temp\66.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01744" y="3223611"/>
            <a:ext cx="2242787" cy="1988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613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Nested subroutines</a:t>
            </a:r>
          </a:p>
        </p:txBody>
      </p:sp>
      <p:sp>
        <p:nvSpPr>
          <p:cNvPr id="3" name="Text Placeholder 2"/>
          <p:cNvSpPr>
            <a:spLocks noGrp="1"/>
          </p:cNvSpPr>
          <p:nvPr>
            <p:ph type="body" sz="quarter" idx="14"/>
          </p:nvPr>
        </p:nvSpPr>
        <p:spPr/>
        <p:txBody>
          <a:bodyPr/>
          <a:lstStyle/>
          <a:p>
            <a:r>
              <a:rPr lang="en-GB" dirty="0"/>
              <a:t>What happens when subroutine calls are nested? E.g. sub1 calls sub2, which calls sub3</a:t>
            </a:r>
          </a:p>
          <a:p>
            <a:endParaRPr lang="en-GB" dirty="0"/>
          </a:p>
        </p:txBody>
      </p:sp>
      <p:pic>
        <p:nvPicPr>
          <p:cNvPr id="5122" name="Picture 2" descr="C:\Users\Rob\AppData\Roaming\PixelMetrics\CaptureWiz\Temp\67.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26654" y="2622090"/>
            <a:ext cx="4211467" cy="3699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525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a:xfrm>
            <a:off x="724280" y="1704179"/>
            <a:ext cx="7816470" cy="3453607"/>
          </a:xfrm>
        </p:spPr>
        <p:txBody>
          <a:bodyPr/>
          <a:lstStyle/>
          <a:p>
            <a:r>
              <a:rPr lang="en-GB" dirty="0"/>
              <a:t>Complete the ‘Subroutine Snake’ task </a:t>
            </a:r>
            <a:br>
              <a:rPr lang="en-GB" dirty="0"/>
            </a:br>
            <a:r>
              <a:rPr lang="en-GB" dirty="0"/>
              <a:t>on </a:t>
            </a:r>
            <a:r>
              <a:rPr lang="en-GB" b="1" dirty="0"/>
              <a:t>Worksheet 3</a:t>
            </a:r>
          </a:p>
          <a:p>
            <a:endParaRPr lang="en-GB" dirty="0"/>
          </a:p>
        </p:txBody>
      </p:sp>
    </p:spTree>
    <p:extLst>
      <p:ext uri="{BB962C8B-B14F-4D97-AF65-F5344CB8AC3E}">
        <p14:creationId xmlns:p14="http://schemas.microsoft.com/office/powerpoint/2010/main" val="3322756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Describe a stack</a:t>
            </a:r>
          </a:p>
          <a:p>
            <a:r>
              <a:rPr lang="en-GB" dirty="0"/>
              <a:t>Describe the operations on a stack</a:t>
            </a:r>
          </a:p>
          <a:p>
            <a:r>
              <a:rPr lang="en-GB" dirty="0"/>
              <a:t>Describe the system call stack</a:t>
            </a:r>
          </a:p>
          <a:p>
            <a:pPr lvl="1"/>
            <a:r>
              <a:rPr lang="en-GB" dirty="0"/>
              <a:t>What goes into a stack frame?</a:t>
            </a:r>
          </a:p>
          <a:p>
            <a:r>
              <a:rPr lang="en-GB" dirty="0"/>
              <a:t>Compare the behaviour of a stack with the behaviour of a queue</a:t>
            </a:r>
          </a:p>
          <a:p>
            <a:endParaRPr lang="en-GB" dirty="0"/>
          </a:p>
        </p:txBody>
      </p:sp>
    </p:spTree>
    <p:extLst>
      <p:ext uri="{BB962C8B-B14F-4D97-AF65-F5344CB8AC3E}">
        <p14:creationId xmlns:p14="http://schemas.microsoft.com/office/powerpoint/2010/main" val="1255317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542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Abstraction</a:t>
            </a:r>
            <a:endParaRPr lang="en-GB" dirty="0"/>
          </a:p>
        </p:txBody>
      </p:sp>
      <p:sp>
        <p:nvSpPr>
          <p:cNvPr id="3" name="Text Placeholder 2"/>
          <p:cNvSpPr>
            <a:spLocks noGrp="1"/>
          </p:cNvSpPr>
          <p:nvPr>
            <p:ph type="body" sz="quarter" idx="14"/>
          </p:nvPr>
        </p:nvSpPr>
        <p:spPr/>
        <p:txBody>
          <a:bodyPr/>
          <a:lstStyle/>
          <a:p>
            <a:r>
              <a:rPr lang="en-GB" dirty="0"/>
              <a:t>Two abstract data types (ADTs) covered so far are a </a:t>
            </a:r>
            <a:r>
              <a:rPr lang="en-GB" dirty="0">
                <a:solidFill>
                  <a:srgbClr val="8D8959"/>
                </a:solidFill>
              </a:rPr>
              <a:t>queue</a:t>
            </a:r>
            <a:r>
              <a:rPr lang="en-GB" dirty="0"/>
              <a:t> and a </a:t>
            </a:r>
            <a:r>
              <a:rPr lang="en-GB" dirty="0">
                <a:solidFill>
                  <a:srgbClr val="8D8959"/>
                </a:solidFill>
              </a:rPr>
              <a:t>list</a:t>
            </a:r>
          </a:p>
          <a:p>
            <a:pPr lvl="1"/>
            <a:r>
              <a:rPr lang="en-GB" dirty="0"/>
              <a:t>How are the concepts of data hiding and encapsulation used in the implementation of an abstract data type?</a:t>
            </a:r>
          </a:p>
        </p:txBody>
      </p:sp>
    </p:spTree>
    <p:extLst>
      <p:ext uri="{BB962C8B-B14F-4D97-AF65-F5344CB8AC3E}">
        <p14:creationId xmlns:p14="http://schemas.microsoft.com/office/powerpoint/2010/main" val="691408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654662"/>
            <a:ext cx="9144000" cy="6198431"/>
          </a:xfrm>
          <a:prstGeom prst="rect">
            <a:avLst/>
          </a:prstGeom>
        </p:spPr>
      </p:pic>
      <p:sp>
        <p:nvSpPr>
          <p:cNvPr id="2" name="Text Placeholder 1"/>
          <p:cNvSpPr>
            <a:spLocks noGrp="1"/>
          </p:cNvSpPr>
          <p:nvPr>
            <p:ph type="body" sz="quarter" idx="13"/>
          </p:nvPr>
        </p:nvSpPr>
        <p:spPr/>
        <p:txBody>
          <a:bodyPr/>
          <a:lstStyle/>
          <a:p>
            <a:r>
              <a:rPr lang="en-GB" dirty="0"/>
              <a:t>Stack definition</a:t>
            </a:r>
          </a:p>
        </p:txBody>
      </p:sp>
      <p:sp>
        <p:nvSpPr>
          <p:cNvPr id="3" name="Text Placeholder 2"/>
          <p:cNvSpPr>
            <a:spLocks noGrp="1"/>
          </p:cNvSpPr>
          <p:nvPr>
            <p:ph type="body" sz="quarter" idx="14"/>
          </p:nvPr>
        </p:nvSpPr>
        <p:spPr>
          <a:xfrm>
            <a:off x="724280" y="1704179"/>
            <a:ext cx="4000120" cy="3453607"/>
          </a:xfrm>
        </p:spPr>
        <p:txBody>
          <a:bodyPr/>
          <a:lstStyle/>
          <a:p>
            <a:r>
              <a:rPr lang="en-GB" dirty="0"/>
              <a:t>Think of a stack of textbooks</a:t>
            </a:r>
          </a:p>
          <a:p>
            <a:pPr lvl="1"/>
            <a:r>
              <a:rPr lang="en-GB" dirty="0">
                <a:solidFill>
                  <a:schemeClr val="tx1"/>
                </a:solidFill>
              </a:rPr>
              <a:t>The teacher adds to the top of the stack</a:t>
            </a:r>
          </a:p>
          <a:p>
            <a:pPr lvl="1"/>
            <a:r>
              <a:rPr lang="en-GB" dirty="0">
                <a:solidFill>
                  <a:schemeClr val="tx1"/>
                </a:solidFill>
              </a:rPr>
              <a:t>The students removes from the top of the stack</a:t>
            </a:r>
          </a:p>
          <a:p>
            <a:pPr lvl="1"/>
            <a:r>
              <a:rPr lang="en-GB" dirty="0">
                <a:solidFill>
                  <a:schemeClr val="tx1"/>
                </a:solidFill>
              </a:rPr>
              <a:t>Last In First Out = LIFO</a:t>
            </a:r>
          </a:p>
          <a:p>
            <a:pPr lvl="1"/>
            <a:endParaRPr lang="en-GB" dirty="0"/>
          </a:p>
          <a:p>
            <a:pPr marL="444500" lvl="1" indent="0">
              <a:buNone/>
            </a:pPr>
            <a:endParaRPr lang="en-GB" dirty="0"/>
          </a:p>
        </p:txBody>
      </p:sp>
    </p:spTree>
    <p:extLst>
      <p:ext uri="{BB962C8B-B14F-4D97-AF65-F5344CB8AC3E}">
        <p14:creationId xmlns:p14="http://schemas.microsoft.com/office/powerpoint/2010/main" val="2640736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stack</a:t>
            </a:r>
          </a:p>
          <a:p>
            <a:endParaRPr lang="en-GB" dirty="0"/>
          </a:p>
        </p:txBody>
      </p:sp>
      <p:sp>
        <p:nvSpPr>
          <p:cNvPr id="3" name="Text Placeholder 2"/>
          <p:cNvSpPr>
            <a:spLocks noGrp="1"/>
          </p:cNvSpPr>
          <p:nvPr>
            <p:ph type="body" sz="quarter" idx="14"/>
          </p:nvPr>
        </p:nvSpPr>
        <p:spPr/>
        <p:txBody>
          <a:bodyPr/>
          <a:lstStyle/>
          <a:p>
            <a:r>
              <a:rPr lang="en-GB" dirty="0"/>
              <a:t>Many examples of stacks occur in everyday life – can you think of examples?</a:t>
            </a:r>
          </a:p>
          <a:p>
            <a:pPr lvl="1"/>
            <a:r>
              <a:rPr lang="en-GB" dirty="0"/>
              <a:t>Can you think of any examples related to computing?</a:t>
            </a:r>
          </a:p>
          <a:p>
            <a:pPr lvl="1"/>
            <a:r>
              <a:rPr lang="en-GB" dirty="0"/>
              <a:t>What operations are needed to implement a stack?</a:t>
            </a:r>
          </a:p>
        </p:txBody>
      </p:sp>
    </p:spTree>
    <p:extLst>
      <p:ext uri="{BB962C8B-B14F-4D97-AF65-F5344CB8AC3E}">
        <p14:creationId xmlns:p14="http://schemas.microsoft.com/office/powerpoint/2010/main" val="3422268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Modelling a stack</a:t>
            </a:r>
          </a:p>
        </p:txBody>
      </p:sp>
      <p:sp>
        <p:nvSpPr>
          <p:cNvPr id="3" name="Text Placeholder 2"/>
          <p:cNvSpPr>
            <a:spLocks noGrp="1"/>
          </p:cNvSpPr>
          <p:nvPr>
            <p:ph type="body" sz="quarter" idx="14"/>
          </p:nvPr>
        </p:nvSpPr>
        <p:spPr/>
        <p:txBody>
          <a:bodyPr/>
          <a:lstStyle/>
          <a:p>
            <a:r>
              <a:rPr lang="en-GB" dirty="0"/>
              <a:t>The basic operations needed are:</a:t>
            </a:r>
          </a:p>
          <a:p>
            <a:pPr lvl="1"/>
            <a:r>
              <a:rPr lang="en-GB" dirty="0"/>
              <a:t>Add an item to the top</a:t>
            </a:r>
          </a:p>
          <a:p>
            <a:pPr lvl="1"/>
            <a:r>
              <a:rPr lang="en-GB" dirty="0"/>
              <a:t>Remove an item from the top</a:t>
            </a:r>
          </a:p>
          <a:p>
            <a:pPr lvl="1"/>
            <a:r>
              <a:rPr lang="en-GB" dirty="0"/>
              <a:t>Check if the stack is full</a:t>
            </a:r>
          </a:p>
          <a:p>
            <a:pPr lvl="1"/>
            <a:r>
              <a:rPr lang="en-GB" dirty="0"/>
              <a:t>Check if the stack is empty</a:t>
            </a:r>
          </a:p>
          <a:p>
            <a:pPr marL="0" indent="0">
              <a:buNone/>
            </a:pPr>
            <a:endParaRPr lang="en-GB" dirty="0"/>
          </a:p>
        </p:txBody>
      </p:sp>
    </p:spTree>
    <p:extLst>
      <p:ext uri="{BB962C8B-B14F-4D97-AF65-F5344CB8AC3E}">
        <p14:creationId xmlns:p14="http://schemas.microsoft.com/office/powerpoint/2010/main" val="37403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Programming operations</a:t>
            </a:r>
          </a:p>
        </p:txBody>
      </p:sp>
      <p:sp>
        <p:nvSpPr>
          <p:cNvPr id="3" name="Text Placeholder 2"/>
          <p:cNvSpPr>
            <a:spLocks noGrp="1"/>
          </p:cNvSpPr>
          <p:nvPr>
            <p:ph type="body" sz="quarter" idx="14"/>
          </p:nvPr>
        </p:nvSpPr>
        <p:spPr>
          <a:xfrm>
            <a:off x="724280" y="1704179"/>
            <a:ext cx="7797230" cy="4437541"/>
          </a:xfrm>
        </p:spPr>
        <p:txBody>
          <a:bodyPr/>
          <a:lstStyle/>
          <a:p>
            <a:r>
              <a:rPr lang="en-GB" dirty="0"/>
              <a:t>These methods could be written to implement the required functionality of a stack</a:t>
            </a:r>
          </a:p>
          <a:p>
            <a:pPr lvl="1"/>
            <a:r>
              <a:rPr lang="en-GB" dirty="0"/>
              <a:t>push(item) – adds item to the top of the stack</a:t>
            </a:r>
          </a:p>
          <a:p>
            <a:pPr lvl="1"/>
            <a:r>
              <a:rPr lang="en-GB" dirty="0"/>
              <a:t>pop() – removes and returns the item on the top of the stack</a:t>
            </a:r>
          </a:p>
          <a:p>
            <a:pPr lvl="1"/>
            <a:r>
              <a:rPr lang="en-GB" dirty="0" err="1"/>
              <a:t>isFull</a:t>
            </a:r>
            <a:r>
              <a:rPr lang="en-GB" dirty="0"/>
              <a:t>() – checks if the stack is full</a:t>
            </a:r>
          </a:p>
          <a:p>
            <a:pPr lvl="1"/>
            <a:r>
              <a:rPr lang="en-GB" dirty="0" err="1"/>
              <a:t>isEmpty</a:t>
            </a:r>
            <a:r>
              <a:rPr lang="en-GB" dirty="0"/>
              <a:t>() – checks if the stack is empty</a:t>
            </a:r>
          </a:p>
          <a:p>
            <a:r>
              <a:rPr lang="en-GB" dirty="0"/>
              <a:t>You might also want to write methods to:</a:t>
            </a:r>
          </a:p>
          <a:p>
            <a:pPr lvl="1"/>
            <a:r>
              <a:rPr lang="en-GB" dirty="0"/>
              <a:t>peek() – return the top item without removing it</a:t>
            </a:r>
          </a:p>
          <a:p>
            <a:pPr lvl="1"/>
            <a:r>
              <a:rPr lang="en-GB" dirty="0"/>
              <a:t>size() – return the number of items on the stack</a:t>
            </a:r>
          </a:p>
        </p:txBody>
      </p:sp>
    </p:spTree>
    <p:extLst>
      <p:ext uri="{BB962C8B-B14F-4D97-AF65-F5344CB8AC3E}">
        <p14:creationId xmlns:p14="http://schemas.microsoft.com/office/powerpoint/2010/main" val="331914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Using a stack ADT </a:t>
            </a:r>
          </a:p>
          <a:p>
            <a:endParaRPr lang="en-GB" dirty="0"/>
          </a:p>
        </p:txBody>
      </p:sp>
      <p:sp>
        <p:nvSpPr>
          <p:cNvPr id="3" name="Text Placeholder 2"/>
          <p:cNvSpPr>
            <a:spLocks noGrp="1"/>
          </p:cNvSpPr>
          <p:nvPr>
            <p:ph type="body" sz="quarter" idx="14"/>
          </p:nvPr>
        </p:nvSpPr>
        <p:spPr>
          <a:xfrm>
            <a:off x="724280" y="1704179"/>
            <a:ext cx="7797230" cy="3949861"/>
          </a:xfrm>
        </p:spPr>
        <p:txBody>
          <a:bodyPr/>
          <a:lstStyle/>
          <a:p>
            <a:r>
              <a:rPr lang="en-GB" dirty="0"/>
              <a:t>In computing, a stack is an important data structure; one reason is that the order of insertion is the reverse of the order of removal</a:t>
            </a:r>
          </a:p>
          <a:p>
            <a:r>
              <a:rPr lang="en-GB" dirty="0"/>
              <a:t>Suppose you pop the letters </a:t>
            </a:r>
            <a:r>
              <a:rPr lang="en-GB" dirty="0">
                <a:solidFill>
                  <a:srgbClr val="8D8959"/>
                </a:solidFill>
              </a:rPr>
              <a:t>r</a:t>
            </a:r>
            <a:r>
              <a:rPr lang="en-GB" dirty="0"/>
              <a:t>, </a:t>
            </a:r>
            <a:r>
              <a:rPr lang="en-GB" dirty="0">
                <a:solidFill>
                  <a:srgbClr val="8D8959"/>
                </a:solidFill>
              </a:rPr>
              <a:t>o</a:t>
            </a:r>
            <a:r>
              <a:rPr lang="en-GB" dirty="0"/>
              <a:t>, </a:t>
            </a:r>
            <a:r>
              <a:rPr lang="en-GB" dirty="0">
                <a:solidFill>
                  <a:srgbClr val="8D8959"/>
                </a:solidFill>
              </a:rPr>
              <a:t>b</a:t>
            </a:r>
            <a:r>
              <a:rPr lang="en-GB" dirty="0"/>
              <a:t>, </a:t>
            </a:r>
            <a:r>
              <a:rPr lang="en-GB" dirty="0">
                <a:solidFill>
                  <a:srgbClr val="8D8959"/>
                </a:solidFill>
              </a:rPr>
              <a:t>e</a:t>
            </a:r>
            <a:r>
              <a:rPr lang="en-GB" dirty="0"/>
              <a:t>, </a:t>
            </a:r>
            <a:r>
              <a:rPr lang="en-GB" dirty="0">
                <a:solidFill>
                  <a:srgbClr val="8D8959"/>
                </a:solidFill>
              </a:rPr>
              <a:t>r</a:t>
            </a:r>
            <a:r>
              <a:rPr lang="en-GB" dirty="0"/>
              <a:t>, </a:t>
            </a:r>
            <a:r>
              <a:rPr lang="en-GB" dirty="0">
                <a:solidFill>
                  <a:srgbClr val="8D8959"/>
                </a:solidFill>
              </a:rPr>
              <a:t>t</a:t>
            </a:r>
            <a:r>
              <a:rPr lang="en-GB" dirty="0">
                <a:solidFill>
                  <a:srgbClr val="2B75A6"/>
                </a:solidFill>
              </a:rPr>
              <a:t> </a:t>
            </a:r>
            <a:r>
              <a:rPr lang="en-GB" dirty="0"/>
              <a:t>from a list </a:t>
            </a:r>
            <a:r>
              <a:rPr lang="en-GB" dirty="0">
                <a:solidFill>
                  <a:srgbClr val="8D8959"/>
                </a:solidFill>
              </a:rPr>
              <a:t>letters</a:t>
            </a:r>
            <a:r>
              <a:rPr lang="en-GB" dirty="0"/>
              <a:t>,</a:t>
            </a:r>
            <a:r>
              <a:rPr lang="en-GB" dirty="0">
                <a:solidFill>
                  <a:schemeClr val="accent1"/>
                </a:solidFill>
              </a:rPr>
              <a:t> </a:t>
            </a:r>
            <a:r>
              <a:rPr lang="en-GB" dirty="0"/>
              <a:t>pushing each one onto a stack </a:t>
            </a:r>
            <a:r>
              <a:rPr lang="en-GB" dirty="0">
                <a:solidFill>
                  <a:srgbClr val="8D8959"/>
                </a:solidFill>
              </a:rPr>
              <a:t>s</a:t>
            </a:r>
          </a:p>
          <a:p>
            <a:pPr lvl="1"/>
            <a:r>
              <a:rPr lang="en-GB" dirty="0"/>
              <a:t>Now remove all these letters from the stack, adding each letter back into the list – what does the list look like now?</a:t>
            </a:r>
          </a:p>
          <a:p>
            <a:endParaRPr lang="en-GB" dirty="0"/>
          </a:p>
        </p:txBody>
      </p:sp>
    </p:spTree>
    <p:extLst>
      <p:ext uri="{BB962C8B-B14F-4D97-AF65-F5344CB8AC3E}">
        <p14:creationId xmlns:p14="http://schemas.microsoft.com/office/powerpoint/2010/main" val="276268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Algorithm for reversing a list</a:t>
            </a:r>
          </a:p>
        </p:txBody>
      </p:sp>
      <p:pic>
        <p:nvPicPr>
          <p:cNvPr id="1026" name="Picture 2" descr="C:\Users\Rob\AppData\Roaming\PixelMetrics\CaptureWiz\Temp\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88237" y="3113848"/>
            <a:ext cx="1304925" cy="2505076"/>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1034472" y="1704179"/>
            <a:ext cx="7487037" cy="4483261"/>
          </a:xfrm>
        </p:spPr>
        <p:txBody>
          <a:bodyPr/>
          <a:lstStyle/>
          <a:p>
            <a:pPr marL="0" indent="0">
              <a:spcAft>
                <a:spcPts val="600"/>
              </a:spcAft>
              <a:buNone/>
            </a:pPr>
            <a:r>
              <a:rPr lang="en-GB" sz="2000" dirty="0">
                <a:solidFill>
                  <a:srgbClr val="8D8959"/>
                </a:solidFill>
                <a:latin typeface="Consolas" panose="020B0609020204030204" pitchFamily="49" charset="0"/>
              </a:rPr>
              <a:t>letters </a:t>
            </a:r>
            <a:r>
              <a:rPr lang="en-GB" sz="2000" dirty="0">
                <a:solidFill>
                  <a:srgbClr val="8D8959"/>
                </a:solidFill>
                <a:latin typeface="Consolas" panose="020B0609020204030204" pitchFamily="49" charset="0"/>
                <a:sym typeface="Wingdings" panose="05000000000000000000" pitchFamily="2" charset="2"/>
              </a:rPr>
              <a:t> [“r”, “o”, “b”, “e”, “r”, “t”]</a:t>
            </a:r>
          </a:p>
          <a:p>
            <a:pPr marL="0" indent="0">
              <a:spcAft>
                <a:spcPts val="600"/>
              </a:spcAft>
              <a:buNone/>
            </a:pPr>
            <a:endParaRPr lang="en-GB" sz="2000" dirty="0">
              <a:solidFill>
                <a:srgbClr val="8D8959"/>
              </a:solidFill>
              <a:latin typeface="Consolas" panose="020B0609020204030204" pitchFamily="49" charset="0"/>
              <a:sym typeface="Wingdings" panose="05000000000000000000" pitchFamily="2" charset="2"/>
            </a:endParaRPr>
          </a:p>
          <a:p>
            <a:pPr marL="0" indent="0">
              <a:spcAft>
                <a:spcPts val="600"/>
              </a:spcAft>
              <a:buNone/>
            </a:pPr>
            <a:r>
              <a:rPr lang="en-GB" sz="2000" dirty="0">
                <a:solidFill>
                  <a:srgbClr val="8D8959"/>
                </a:solidFill>
                <a:latin typeface="Consolas" panose="020B0609020204030204" pitchFamily="49" charset="0"/>
                <a:sym typeface="Wingdings" panose="05000000000000000000" pitchFamily="2" charset="2"/>
              </a:rPr>
              <a:t>FOR each letter in letters</a:t>
            </a:r>
          </a:p>
          <a:p>
            <a:pPr marL="0" indent="0">
              <a:spcAft>
                <a:spcPts val="600"/>
              </a:spcAft>
              <a:buNone/>
              <a:tabLst>
                <a:tab pos="365125" algn="l"/>
              </a:tabLst>
            </a:pPr>
            <a:r>
              <a:rPr lang="en-GB" sz="2000" dirty="0">
                <a:solidFill>
                  <a:srgbClr val="8D8959"/>
                </a:solidFill>
                <a:latin typeface="Consolas" panose="020B0609020204030204" pitchFamily="49" charset="0"/>
              </a:rPr>
              <a:t>	remove letter from front of list</a:t>
            </a:r>
          </a:p>
          <a:p>
            <a:pPr marL="0" indent="0">
              <a:spcAft>
                <a:spcPts val="600"/>
              </a:spcAft>
              <a:buNone/>
              <a:tabLst>
                <a:tab pos="365125" algn="l"/>
              </a:tabLst>
            </a:pPr>
            <a:r>
              <a:rPr lang="en-GB" sz="2000" dirty="0">
                <a:solidFill>
                  <a:srgbClr val="8D8959"/>
                </a:solidFill>
                <a:latin typeface="Consolas" panose="020B0609020204030204" pitchFamily="49" charset="0"/>
              </a:rPr>
              <a:t>	push letter onto s</a:t>
            </a:r>
          </a:p>
          <a:p>
            <a:pPr marL="0" indent="0">
              <a:spcAft>
                <a:spcPts val="600"/>
              </a:spcAft>
              <a:buNone/>
              <a:tabLst>
                <a:tab pos="365125" algn="l"/>
              </a:tabLst>
            </a:pPr>
            <a:r>
              <a:rPr lang="en-GB" sz="2000" dirty="0">
                <a:solidFill>
                  <a:srgbClr val="8D8959"/>
                </a:solidFill>
                <a:latin typeface="Consolas" panose="020B0609020204030204" pitchFamily="49" charset="0"/>
              </a:rPr>
              <a:t>ENDFOR</a:t>
            </a:r>
          </a:p>
          <a:p>
            <a:pPr marL="0" indent="0">
              <a:spcAft>
                <a:spcPts val="600"/>
              </a:spcAft>
              <a:buNone/>
            </a:pPr>
            <a:endParaRPr lang="en-GB" sz="2000" dirty="0">
              <a:solidFill>
                <a:srgbClr val="8D8959"/>
              </a:solidFill>
              <a:latin typeface="Consolas" panose="020B0609020204030204" pitchFamily="49" charset="0"/>
              <a:sym typeface="Wingdings" panose="05000000000000000000" pitchFamily="2" charset="2"/>
            </a:endParaRPr>
          </a:p>
          <a:p>
            <a:pPr marL="0" indent="0">
              <a:spcAft>
                <a:spcPts val="600"/>
              </a:spcAft>
              <a:buNone/>
            </a:pPr>
            <a:r>
              <a:rPr lang="en-GB" sz="2000" dirty="0">
                <a:solidFill>
                  <a:srgbClr val="8D8959"/>
                </a:solidFill>
                <a:latin typeface="Consolas" panose="020B0609020204030204" pitchFamily="49" charset="0"/>
                <a:sym typeface="Wingdings" panose="05000000000000000000" pitchFamily="2" charset="2"/>
              </a:rPr>
              <a:t>FOR each letter in s</a:t>
            </a:r>
          </a:p>
          <a:p>
            <a:pPr marL="0" indent="0">
              <a:spcAft>
                <a:spcPts val="600"/>
              </a:spcAft>
              <a:buNone/>
              <a:tabLst>
                <a:tab pos="365125" algn="l"/>
              </a:tabLst>
            </a:pPr>
            <a:r>
              <a:rPr lang="en-GB" sz="2000" dirty="0">
                <a:solidFill>
                  <a:srgbClr val="8D8959"/>
                </a:solidFill>
                <a:latin typeface="Consolas" panose="020B0609020204030204" pitchFamily="49" charset="0"/>
              </a:rPr>
              <a:t>	pop letter from stack </a:t>
            </a:r>
          </a:p>
          <a:p>
            <a:pPr marL="0" indent="0">
              <a:spcAft>
                <a:spcPts val="600"/>
              </a:spcAft>
              <a:buNone/>
              <a:tabLst>
                <a:tab pos="365125" algn="l"/>
              </a:tabLst>
            </a:pPr>
            <a:r>
              <a:rPr lang="en-GB" sz="2000" dirty="0">
                <a:solidFill>
                  <a:srgbClr val="8D8959"/>
                </a:solidFill>
                <a:latin typeface="Consolas" panose="020B0609020204030204" pitchFamily="49" charset="0"/>
              </a:rPr>
              <a:t>	append letter to letters</a:t>
            </a:r>
          </a:p>
          <a:p>
            <a:pPr marL="0" indent="0">
              <a:spcAft>
                <a:spcPts val="600"/>
              </a:spcAft>
              <a:buNone/>
              <a:tabLst>
                <a:tab pos="365125" algn="l"/>
              </a:tabLst>
            </a:pPr>
            <a:r>
              <a:rPr lang="en-GB" sz="2000" dirty="0">
                <a:solidFill>
                  <a:srgbClr val="8D8959"/>
                </a:solidFill>
                <a:latin typeface="Consolas" panose="020B0609020204030204" pitchFamily="49" charset="0"/>
              </a:rPr>
              <a:t>ENDFOR</a:t>
            </a:r>
          </a:p>
        </p:txBody>
      </p:sp>
      <p:pic>
        <p:nvPicPr>
          <p:cNvPr id="1028" name="Picture 4" descr="C:\Users\Rob\AppData\Roaming\PixelMetrics\CaptureWiz\Temp\18.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47474" y="3153084"/>
            <a:ext cx="1238250" cy="25050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963689252"/>
              </p:ext>
            </p:extLst>
          </p:nvPr>
        </p:nvGraphicFramePr>
        <p:xfrm>
          <a:off x="6240744" y="3569732"/>
          <a:ext cx="899160" cy="2377440"/>
        </p:xfrm>
        <a:graphic>
          <a:graphicData uri="http://schemas.openxmlformats.org/drawingml/2006/table">
            <a:tbl>
              <a:tblPr firstRow="1" bandRow="1">
                <a:tableStyleId>{5940675A-B579-460E-94D1-54222C63F5DA}</a:tableStyleId>
              </a:tblPr>
              <a:tblGrid>
                <a:gridCol w="899160">
                  <a:extLst>
                    <a:ext uri="{9D8B030D-6E8A-4147-A177-3AD203B41FA5}">
                      <a16:colId xmlns:a16="http://schemas.microsoft.com/office/drawing/2014/main" val="20000"/>
                    </a:ext>
                  </a:extLst>
                </a:gridCol>
              </a:tblGrid>
              <a:tr h="370840">
                <a:tc>
                  <a:txBody>
                    <a:bodyPr/>
                    <a:lstStyle/>
                    <a:p>
                      <a:pPr algn="ctr"/>
                      <a:r>
                        <a:rPr lang="en-GB" sz="2000" b="1" dirty="0">
                          <a:solidFill>
                            <a:schemeClr val="bg1"/>
                          </a:solidFill>
                          <a:latin typeface="Arial" panose="020B0604020202020204" pitchFamily="34" charset="0"/>
                          <a:cs typeface="Arial" panose="020B0604020202020204" pitchFamily="34" charset="0"/>
                        </a:rPr>
                        <a:t>t</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0"/>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1"/>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e</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2"/>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b</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3"/>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o</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4"/>
                  </a:ext>
                </a:extLst>
              </a:tr>
              <a:tr h="370840">
                <a:tc>
                  <a:txBody>
                    <a:bodyPr/>
                    <a:lstStyle/>
                    <a:p>
                      <a:pPr algn="ctr"/>
                      <a:r>
                        <a:rPr lang="en-GB" sz="2000" b="1" dirty="0">
                          <a:solidFill>
                            <a:schemeClr val="bg1"/>
                          </a:solidFill>
                          <a:latin typeface="Arial" panose="020B0604020202020204" pitchFamily="34" charset="0"/>
                          <a:cs typeface="Arial" panose="020B0604020202020204" pitchFamily="34" charset="0"/>
                        </a:rPr>
                        <a:t>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6C6F59"/>
                    </a:solidFill>
                  </a:tcPr>
                </a:tc>
                <a:extLst>
                  <a:ext uri="{0D108BD9-81ED-4DB2-BD59-A6C34878D82A}">
                    <a16:rowId xmlns:a16="http://schemas.microsoft.com/office/drawing/2014/main" val="10005"/>
                  </a:ext>
                </a:extLst>
              </a:tr>
            </a:tbl>
          </a:graphicData>
        </a:graphic>
      </p:graphicFrame>
      <p:sp>
        <p:nvSpPr>
          <p:cNvPr id="5" name="TextBox 4"/>
          <p:cNvSpPr txBox="1"/>
          <p:nvPr/>
        </p:nvSpPr>
        <p:spPr>
          <a:xfrm>
            <a:off x="4667829" y="5571820"/>
            <a:ext cx="1687484"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[r, o, b, e, r, t]</a:t>
            </a:r>
          </a:p>
        </p:txBody>
      </p:sp>
      <p:sp>
        <p:nvSpPr>
          <p:cNvPr id="6" name="TextBox 5"/>
          <p:cNvSpPr txBox="1"/>
          <p:nvPr/>
        </p:nvSpPr>
        <p:spPr>
          <a:xfrm>
            <a:off x="7202789" y="5572744"/>
            <a:ext cx="1546468"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[t, r, e, b, o, r]</a:t>
            </a:r>
          </a:p>
        </p:txBody>
      </p:sp>
    </p:spTree>
    <p:extLst>
      <p:ext uri="{BB962C8B-B14F-4D97-AF65-F5344CB8AC3E}">
        <p14:creationId xmlns:p14="http://schemas.microsoft.com/office/powerpoint/2010/main" val="3844220369"/>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12" ma:contentTypeDescription="Create a new document." ma:contentTypeScope="" ma:versionID="fbf79c34996554a518299b16491d8f9c">
  <xsd:schema xmlns:xsd="http://www.w3.org/2001/XMLSchema" xmlns:xs="http://www.w3.org/2001/XMLSchema" xmlns:p="http://schemas.microsoft.com/office/2006/metadata/properties" xmlns:ns2="506ac514-9468-4ce6-abae-8e7a4c758df2" xmlns:ns3="70888afb-978a-47fe-a38c-33c273623691" targetNamespace="http://schemas.microsoft.com/office/2006/metadata/properties" ma:root="true" ma:fieldsID="c3d3f60f4a4162caff109b7d7199a3fa" ns2:_="" ns3:_="">
    <xsd:import namespace="506ac514-9468-4ce6-abae-8e7a4c758df2"/>
    <xsd:import namespace="70888afb-978a-47fe-a38c-33c273623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888afb-978a-47fe-a38c-33c27362369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BB60A3D-E78B-4FD3-BA5F-4736F207EBD4}"/>
</file>

<file path=customXml/itemProps2.xml><?xml version="1.0" encoding="utf-8"?>
<ds:datastoreItem xmlns:ds="http://schemas.openxmlformats.org/officeDocument/2006/customXml" ds:itemID="{11757A82-DB94-4690-93C3-8A7313F9DBBE}"/>
</file>

<file path=customXml/itemProps3.xml><?xml version="1.0" encoding="utf-8"?>
<ds:datastoreItem xmlns:ds="http://schemas.openxmlformats.org/officeDocument/2006/customXml" ds:itemID="{DD555A7E-F5B3-40D1-A192-FB9494900F03}"/>
</file>

<file path=docProps/app.xml><?xml version="1.0" encoding="utf-8"?>
<Properties xmlns="http://schemas.openxmlformats.org/officeDocument/2006/extended-properties" xmlns:vt="http://schemas.openxmlformats.org/officeDocument/2006/docPropsVTypes">
  <Template>Unit 7</Template>
  <TotalTime>3247</TotalTime>
  <Words>1050</Words>
  <Application>Microsoft Office PowerPoint</Application>
  <PresentationFormat>On-screen Show (4:3)</PresentationFormat>
  <Paragraphs>168</Paragraphs>
  <Slides>24</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Museo 100</vt:lpstr>
      <vt:lpstr>Courier New</vt:lpstr>
      <vt:lpstr>Arial</vt:lpstr>
      <vt:lpstr>Museo 900</vt:lpstr>
      <vt:lpstr>Museo900-Regular</vt:lpstr>
      <vt:lpstr>Museo 700</vt:lpstr>
      <vt:lpstr>Consolas</vt:lpstr>
      <vt:lpstr>Calibri</vt:lpstr>
      <vt:lpstr>Museo 500</vt:lpstr>
      <vt:lpstr>Wingdings</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Leonora Sheppard</dc:creator>
  <cp:lastModifiedBy>Rob Heathcote</cp:lastModifiedBy>
  <cp:revision>73</cp:revision>
  <dcterms:created xsi:type="dcterms:W3CDTF">2015-10-08T09:44:01Z</dcterms:created>
  <dcterms:modified xsi:type="dcterms:W3CDTF">2016-03-03T14:13:53Z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