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4"/>
  </p:notesMasterIdLst>
  <p:sldIdLst>
    <p:sldId id="260" r:id="rId2"/>
    <p:sldId id="261" r:id="rId3"/>
    <p:sldId id="264" r:id="rId4"/>
    <p:sldId id="281" r:id="rId5"/>
    <p:sldId id="285" r:id="rId6"/>
    <p:sldId id="287" r:id="rId7"/>
    <p:sldId id="262" r:id="rId8"/>
    <p:sldId id="265" r:id="rId9"/>
    <p:sldId id="268" r:id="rId10"/>
    <p:sldId id="291" r:id="rId11"/>
    <p:sldId id="293" r:id="rId12"/>
    <p:sldId id="295" r:id="rId13"/>
    <p:sldId id="273" r:id="rId14"/>
    <p:sldId id="274" r:id="rId15"/>
    <p:sldId id="296" r:id="rId16"/>
    <p:sldId id="299" r:id="rId17"/>
    <p:sldId id="302" r:id="rId18"/>
    <p:sldId id="283" r:id="rId19"/>
    <p:sldId id="300" r:id="rId20"/>
    <p:sldId id="298" r:id="rId21"/>
    <p:sldId id="279" r:id="rId22"/>
    <p:sldId id="303" r:id="rId23"/>
  </p:sldIdLst>
  <p:sldSz cx="9144000" cy="6858000" type="screen4x3"/>
  <p:notesSz cx="6858000" cy="9144000"/>
  <p:embeddedFontLst>
    <p:embeddedFont>
      <p:font typeface="Museo900-Regular" panose="02000000000000000000" pitchFamily="2" charset="0"/>
      <p:bold r:id="rId25"/>
    </p:embeddedFont>
    <p:embeddedFont>
      <p:font typeface="Calibri" panose="020F0502020204030204" pitchFamily="34" charset="0"/>
      <p:regular r:id="rId26"/>
      <p:bold r:id="rId27"/>
      <p:italic r:id="rId28"/>
      <p:boldItalic r:id="rId29"/>
    </p:embeddedFont>
    <p:embeddedFont>
      <p:font typeface="Museo 100" panose="02000000000000000000" pitchFamily="2" charset="0"/>
      <p:regular r:id="rId30"/>
    </p:embeddedFont>
    <p:embeddedFont>
      <p:font typeface="Museo 700" panose="02000000000000000000" pitchFamily="2" charset="0"/>
      <p:bold r:id="rId31"/>
    </p:embeddedFont>
    <p:embeddedFont>
      <p:font typeface="Museo 500" panose="02000000000000000000" pitchFamily="2" charset="0"/>
      <p:regular r:id="rId32"/>
    </p:embeddedFont>
    <p:embeddedFont>
      <p:font typeface="Museo 900" panose="02000000000000000000" pitchFamily="2" charset="0"/>
      <p:bold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B9E"/>
    <a:srgbClr val="4285F4"/>
    <a:srgbClr val="2B75A6"/>
    <a:srgbClr val="979A78"/>
    <a:srgbClr val="6C6F59"/>
    <a:srgbClr val="50AAC1"/>
    <a:srgbClr val="2F586A"/>
    <a:srgbClr val="364656"/>
    <a:srgbClr val="274754"/>
    <a:srgbClr val="8D8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snapToObjects="1" showGuides="1">
      <p:cViewPr varScale="1">
        <p:scale>
          <a:sx n="104" d="100"/>
          <a:sy n="104" d="100"/>
        </p:scale>
        <p:origin x="1626"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27/02/2016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Unit 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0BB9E"/>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0BB9E"/>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C0BB9E"/>
                </a:solidFill>
                <a:latin typeface="Arial"/>
                <a:cs typeface="Arial"/>
              </a:rPr>
              <a:t>5</a:t>
            </a:r>
            <a:endParaRPr lang="en-US" sz="4500" b="1" dirty="0">
              <a:solidFill>
                <a:srgbClr val="C0BB9E"/>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C6F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57912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0BB9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6" name="Picture 25" descr="Unit 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Graphs</a:t>
            </a:r>
          </a:p>
          <a:p>
            <a:pPr>
              <a:spcBef>
                <a:spcPts val="288"/>
              </a:spcBef>
            </a:pPr>
            <a:r>
              <a:rPr lang="en-US" sz="1200" b="0" dirty="0" smtClean="0">
                <a:solidFill>
                  <a:srgbClr val="FFFFFF"/>
                </a:solidFill>
                <a:latin typeface="Arial"/>
                <a:cs typeface="Arial"/>
              </a:rPr>
              <a:t>Unit 7 Data structures</a:t>
            </a:r>
          </a:p>
        </p:txBody>
      </p:sp>
      <p:pic>
        <p:nvPicPr>
          <p:cNvPr id="25" name="Picture 24" descr="Logo Unit 7.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Graphs</a:t>
            </a:r>
          </a:p>
          <a:p>
            <a:pPr>
              <a:spcBef>
                <a:spcPts val="288"/>
              </a:spcBef>
            </a:pPr>
            <a:r>
              <a:rPr lang="en-US" sz="1200" b="0" dirty="0" smtClean="0">
                <a:solidFill>
                  <a:srgbClr val="FFFFFF"/>
                </a:solidFill>
                <a:latin typeface="Arial"/>
                <a:cs typeface="Arial"/>
              </a:rPr>
              <a:t>Unit 7 Data structures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25" name="Picture 24" descr="Unit 7.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Graphs</a:t>
            </a:r>
          </a:p>
          <a:p>
            <a:pPr>
              <a:spcBef>
                <a:spcPts val="288"/>
              </a:spcBef>
            </a:pPr>
            <a:r>
              <a:rPr lang="en-US" sz="1200" b="0" dirty="0" smtClean="0">
                <a:solidFill>
                  <a:srgbClr val="FFFFFF"/>
                </a:solidFill>
                <a:latin typeface="Arial"/>
                <a:cs typeface="Arial"/>
              </a:rPr>
              <a:t>Unit 7 Data structures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3" name="Picture 22" descr="Unit 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Graphs</a:t>
            </a:r>
          </a:p>
          <a:p>
            <a:pPr>
              <a:spcBef>
                <a:spcPts val="288"/>
              </a:spcBef>
            </a:pPr>
            <a:r>
              <a:rPr lang="en-US" sz="1200" b="0" dirty="0" smtClean="0">
                <a:solidFill>
                  <a:srgbClr val="FFFFFF"/>
                </a:solidFill>
                <a:latin typeface="Arial"/>
                <a:cs typeface="Arial"/>
              </a:rPr>
              <a:t>Unit 7 Data structures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Graphs</a:t>
            </a:r>
          </a:p>
          <a:p>
            <a:pPr>
              <a:spcBef>
                <a:spcPts val="288"/>
              </a:spcBef>
            </a:pPr>
            <a:r>
              <a:rPr lang="en-US" sz="1200" b="0" dirty="0" smtClean="0">
                <a:solidFill>
                  <a:srgbClr val="FFFFFF"/>
                </a:solidFill>
                <a:latin typeface="Arial"/>
                <a:cs typeface="Arial"/>
              </a:rPr>
              <a:t>Unit 7 Data structures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28886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smtClean="0">
                <a:latin typeface="Museo 700" panose="02000000000000000000" pitchFamily="50" charset="0"/>
              </a:rPr>
              <a:t>AQA</a:t>
            </a:r>
            <a:endParaRPr lang="en-US" b="0" smtClean="0">
              <a:latin typeface="Museo900-Regular"/>
              <a:cs typeface="Museo900-Regular"/>
            </a:endParaRPr>
          </a:p>
          <a:p>
            <a:pPr lvl="2"/>
            <a:r>
              <a:rPr lang="en-US" smtClean="0">
                <a:latin typeface="Museo 500" panose="02000000000000000000" pitchFamily="50" charset="0"/>
              </a:rPr>
              <a:t>A Level</a:t>
            </a:r>
          </a:p>
          <a:p>
            <a:pPr lvl="3"/>
            <a:r>
              <a:rPr lang="en-US" sz="2500" smtClean="0">
                <a:solidFill>
                  <a:schemeClr val="bg1"/>
                </a:solidFill>
                <a:latin typeface="Museo 100" panose="02000000000000000000" pitchFamily="50" charset="0"/>
              </a:rPr>
              <a:t>Computer Science</a:t>
            </a:r>
          </a:p>
          <a:p>
            <a:pPr lvl="3">
              <a:lnSpc>
                <a:spcPts val="3000"/>
              </a:lnSpc>
            </a:pPr>
            <a:r>
              <a:rPr lang="en-US" sz="2500" smtClean="0">
                <a:latin typeface="Museo 100" panose="02000000000000000000" pitchFamily="50" charset="0"/>
              </a:rPr>
              <a:t>Paper 1</a:t>
            </a:r>
          </a:p>
          <a:p>
            <a:pPr lvl="3">
              <a:lnSpc>
                <a:spcPts val="4000"/>
              </a:lnSpc>
            </a:pPr>
            <a:endParaRPr lang="en-US" sz="320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smtClean="0">
                <a:latin typeface="Museo 900" panose="02000000000000000000" pitchFamily="50" charset="0"/>
              </a:rPr>
              <a:t>Graphs</a:t>
            </a:r>
            <a:endParaRPr lang="en-US" smtClean="0">
              <a:latin typeface="Museo 100" panose="02000000000000000000" pitchFamily="50" charset="0"/>
            </a:endParaRPr>
          </a:p>
          <a:p>
            <a:pPr lvl="1"/>
            <a:r>
              <a:rPr lang="en-US" sz="2000" smtClean="0">
                <a:latin typeface="Museo 100" panose="02000000000000000000" pitchFamily="50" charset="0"/>
              </a:rPr>
              <a:t>Unit </a:t>
            </a:r>
            <a:r>
              <a:rPr lang="en-US" sz="2000">
                <a:latin typeface="Museo 100" panose="02000000000000000000" pitchFamily="50" charset="0"/>
              </a:rPr>
              <a:t>7</a:t>
            </a:r>
            <a:endParaRPr lang="en-US" sz="2000" smtClean="0">
              <a:latin typeface="Museo 100" panose="02000000000000000000" pitchFamily="50" charset="0"/>
            </a:endParaRPr>
          </a:p>
          <a:p>
            <a:pPr lvl="1"/>
            <a:r>
              <a:rPr lang="en-US" sz="2000">
                <a:latin typeface="Museo 100" panose="02000000000000000000" pitchFamily="50" charset="0"/>
              </a:rPr>
              <a:t>Data structures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weighted, undirected graph</a:t>
            </a:r>
          </a:p>
        </p:txBody>
      </p:sp>
      <p:sp>
        <p:nvSpPr>
          <p:cNvPr id="3" name="Text Placeholder 2"/>
          <p:cNvSpPr>
            <a:spLocks noGrp="1"/>
          </p:cNvSpPr>
          <p:nvPr>
            <p:ph type="body" sz="quarter" idx="14"/>
          </p:nvPr>
        </p:nvSpPr>
        <p:spPr/>
        <p:txBody>
          <a:bodyPr/>
          <a:lstStyle/>
          <a:p>
            <a:r>
              <a:rPr lang="en-GB" dirty="0"/>
              <a:t>In an undirected graph, the matrix will be symmetric</a:t>
            </a:r>
          </a:p>
          <a:p>
            <a:r>
              <a:rPr lang="en-GB" dirty="0"/>
              <a:t>The entries represent the </a:t>
            </a:r>
            <a:r>
              <a:rPr lang="en-GB" dirty="0" smtClean="0"/>
              <a:t>weights</a:t>
            </a:r>
          </a:p>
          <a:p>
            <a:pPr lvl="1"/>
            <a:r>
              <a:rPr lang="en-GB" dirty="0" smtClean="0"/>
              <a:t>Fill in the cells to represent the graph</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440997548"/>
              </p:ext>
            </p:extLst>
          </p:nvPr>
        </p:nvGraphicFramePr>
        <p:xfrm>
          <a:off x="4494246" y="3430982"/>
          <a:ext cx="3528000" cy="2595880"/>
        </p:xfrm>
        <a:graphic>
          <a:graphicData uri="http://schemas.openxmlformats.org/drawingml/2006/table">
            <a:tbl>
              <a:tblPr firstRow="1" bandRow="1">
                <a:tableStyleId>{22838BEF-8BB2-4498-84A7-C5851F593DF1}</a:tableStyleId>
              </a:tblPr>
              <a:tblGrid>
                <a:gridCol w="504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504000">
                  <a:extLst>
                    <a:ext uri="{9D8B030D-6E8A-4147-A177-3AD203B41FA5}">
                      <a16:colId xmlns:a16="http://schemas.microsoft.com/office/drawing/2014/main" val="20002"/>
                    </a:ext>
                  </a:extLst>
                </a:gridCol>
                <a:gridCol w="504000">
                  <a:extLst>
                    <a:ext uri="{9D8B030D-6E8A-4147-A177-3AD203B41FA5}">
                      <a16:colId xmlns:a16="http://schemas.microsoft.com/office/drawing/2014/main" val="20003"/>
                    </a:ext>
                  </a:extLst>
                </a:gridCol>
                <a:gridCol w="504000">
                  <a:extLst>
                    <a:ext uri="{9D8B030D-6E8A-4147-A177-3AD203B41FA5}">
                      <a16:colId xmlns:a16="http://schemas.microsoft.com/office/drawing/2014/main" val="20004"/>
                    </a:ext>
                  </a:extLst>
                </a:gridCol>
                <a:gridCol w="504000">
                  <a:extLst>
                    <a:ext uri="{9D8B030D-6E8A-4147-A177-3AD203B41FA5}">
                      <a16:colId xmlns:a16="http://schemas.microsoft.com/office/drawing/2014/main" val="20005"/>
                    </a:ext>
                  </a:extLst>
                </a:gridCol>
                <a:gridCol w="504000">
                  <a:extLst>
                    <a:ext uri="{9D8B030D-6E8A-4147-A177-3AD203B41FA5}">
                      <a16:colId xmlns:a16="http://schemas.microsoft.com/office/drawing/2014/main" val="20006"/>
                    </a:ext>
                  </a:extLst>
                </a:gridCol>
              </a:tblGrid>
              <a:tr h="370840">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C</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D</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E</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F</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val="10000"/>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A</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B</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C</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D</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E</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F</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8" name="Picture 4" descr="C:\Users\Rob\AppData\Roaming\PixelMetrics\CaptureWiz\Temp\3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0367" y="3637794"/>
            <a:ext cx="3070041" cy="217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403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weighted, undirected graph</a:t>
            </a:r>
          </a:p>
        </p:txBody>
      </p:sp>
      <p:sp>
        <p:nvSpPr>
          <p:cNvPr id="3" name="Text Placeholder 2"/>
          <p:cNvSpPr>
            <a:spLocks noGrp="1"/>
          </p:cNvSpPr>
          <p:nvPr>
            <p:ph type="body" sz="quarter" idx="14"/>
          </p:nvPr>
        </p:nvSpPr>
        <p:spPr/>
        <p:txBody>
          <a:bodyPr/>
          <a:lstStyle/>
          <a:p>
            <a:r>
              <a:rPr lang="en-GB" dirty="0"/>
              <a:t>In an undirected graph, the matrix will be symmetric</a:t>
            </a:r>
          </a:p>
          <a:p>
            <a:r>
              <a:rPr lang="en-GB" dirty="0"/>
              <a:t>The entries represent the </a:t>
            </a:r>
            <a:r>
              <a:rPr lang="en-GB" dirty="0" smtClean="0"/>
              <a:t>weights</a:t>
            </a:r>
          </a:p>
          <a:p>
            <a:pPr lvl="1"/>
            <a:r>
              <a:rPr lang="en-GB" dirty="0" smtClean="0"/>
              <a:t>Here are the cells filled in</a:t>
            </a:r>
            <a:endParaRPr lang="en-GB" dirty="0"/>
          </a:p>
        </p:txBody>
      </p:sp>
      <p:pic>
        <p:nvPicPr>
          <p:cNvPr id="8" name="Picture 4" descr="C:\Users\Rob\AppData\Roaming\PixelMetrics\CaptureWiz\Temp\3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0367" y="3637794"/>
            <a:ext cx="3070041" cy="21755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4136586067"/>
              </p:ext>
            </p:extLst>
          </p:nvPr>
        </p:nvGraphicFramePr>
        <p:xfrm>
          <a:off x="4494246" y="3430982"/>
          <a:ext cx="3528000" cy="2595880"/>
        </p:xfrm>
        <a:graphic>
          <a:graphicData uri="http://schemas.openxmlformats.org/drawingml/2006/table">
            <a:tbl>
              <a:tblPr firstRow="1" bandRow="1">
                <a:tableStyleId>{22838BEF-8BB2-4498-84A7-C5851F593DF1}</a:tableStyleId>
              </a:tblPr>
              <a:tblGrid>
                <a:gridCol w="504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504000">
                  <a:extLst>
                    <a:ext uri="{9D8B030D-6E8A-4147-A177-3AD203B41FA5}">
                      <a16:colId xmlns:a16="http://schemas.microsoft.com/office/drawing/2014/main" val="20002"/>
                    </a:ext>
                  </a:extLst>
                </a:gridCol>
                <a:gridCol w="504000">
                  <a:extLst>
                    <a:ext uri="{9D8B030D-6E8A-4147-A177-3AD203B41FA5}">
                      <a16:colId xmlns:a16="http://schemas.microsoft.com/office/drawing/2014/main" val="20003"/>
                    </a:ext>
                  </a:extLst>
                </a:gridCol>
                <a:gridCol w="504000">
                  <a:extLst>
                    <a:ext uri="{9D8B030D-6E8A-4147-A177-3AD203B41FA5}">
                      <a16:colId xmlns:a16="http://schemas.microsoft.com/office/drawing/2014/main" val="20004"/>
                    </a:ext>
                  </a:extLst>
                </a:gridCol>
                <a:gridCol w="504000">
                  <a:extLst>
                    <a:ext uri="{9D8B030D-6E8A-4147-A177-3AD203B41FA5}">
                      <a16:colId xmlns:a16="http://schemas.microsoft.com/office/drawing/2014/main" val="20005"/>
                    </a:ext>
                  </a:extLst>
                </a:gridCol>
                <a:gridCol w="504000">
                  <a:extLst>
                    <a:ext uri="{9D8B030D-6E8A-4147-A177-3AD203B41FA5}">
                      <a16:colId xmlns:a16="http://schemas.microsoft.com/office/drawing/2014/main" val="20006"/>
                    </a:ext>
                  </a:extLst>
                </a:gridCol>
              </a:tblGrid>
              <a:tr h="370840">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C</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D</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E</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F</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val="10000"/>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A</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7</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13</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B</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4</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5</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C</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7</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4</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8</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2</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10</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D</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13</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5</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8</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6</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E</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2</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F</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10</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6</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10791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5</a:t>
            </a:r>
            <a:endParaRPr lang="en-GB" dirty="0"/>
          </a:p>
        </p:txBody>
      </p:sp>
      <p:sp>
        <p:nvSpPr>
          <p:cNvPr id="5" name="Text Placeholder 4"/>
          <p:cNvSpPr>
            <a:spLocks noGrp="1"/>
          </p:cNvSpPr>
          <p:nvPr>
            <p:ph type="body" sz="quarter" idx="14"/>
          </p:nvPr>
        </p:nvSpPr>
        <p:spPr/>
        <p:txBody>
          <a:bodyPr/>
          <a:lstStyle/>
          <a:p>
            <a:r>
              <a:rPr lang="en-GB" dirty="0" smtClean="0"/>
              <a:t>Now try </a:t>
            </a:r>
            <a:r>
              <a:rPr lang="en-GB" b="1" dirty="0" smtClean="0"/>
              <a:t>Task 1</a:t>
            </a:r>
            <a:r>
              <a:rPr lang="en-GB" dirty="0" smtClean="0"/>
              <a:t>  on </a:t>
            </a:r>
            <a:r>
              <a:rPr lang="en-GB" b="1" dirty="0" smtClean="0"/>
              <a:t>Worksheet 5</a:t>
            </a:r>
            <a:endParaRPr lang="en-GB" b="1" dirty="0"/>
          </a:p>
        </p:txBody>
      </p:sp>
    </p:spTree>
    <p:extLst>
      <p:ext uri="{BB962C8B-B14F-4D97-AF65-F5344CB8AC3E}">
        <p14:creationId xmlns:p14="http://schemas.microsoft.com/office/powerpoint/2010/main" val="1127976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Matrix considerations</a:t>
            </a:r>
            <a:endParaRPr lang="en-GB" dirty="0"/>
          </a:p>
        </p:txBody>
      </p:sp>
      <p:sp>
        <p:nvSpPr>
          <p:cNvPr id="3" name="Text Placeholder 2"/>
          <p:cNvSpPr>
            <a:spLocks noGrp="1"/>
          </p:cNvSpPr>
          <p:nvPr>
            <p:ph type="body" sz="quarter" idx="14"/>
          </p:nvPr>
        </p:nvSpPr>
        <p:spPr/>
        <p:txBody>
          <a:bodyPr/>
          <a:lstStyle/>
          <a:p>
            <a:r>
              <a:rPr lang="en-GB" dirty="0" smtClean="0"/>
              <a:t>Advantage: an adjacency matrix is convenient to work with, and adding an edge is simple</a:t>
            </a:r>
          </a:p>
          <a:p>
            <a:r>
              <a:rPr lang="en-GB" dirty="0" smtClean="0"/>
              <a:t>Disadvantage: a sparse graph with not many connections (edges) will leave most of the cells empty, wasting a lot of memory space</a:t>
            </a:r>
          </a:p>
          <a:p>
            <a:endParaRPr lang="en-GB" dirty="0"/>
          </a:p>
        </p:txBody>
      </p:sp>
    </p:spTree>
    <p:extLst>
      <p:ext uri="{BB962C8B-B14F-4D97-AF65-F5344CB8AC3E}">
        <p14:creationId xmlns:p14="http://schemas.microsoft.com/office/powerpoint/2010/main" val="2352178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Adjacency list</a:t>
            </a:r>
            <a:endParaRPr lang="en-GB" dirty="0"/>
          </a:p>
        </p:txBody>
      </p:sp>
      <p:sp>
        <p:nvSpPr>
          <p:cNvPr id="3" name="Text Placeholder 2"/>
          <p:cNvSpPr>
            <a:spLocks noGrp="1"/>
          </p:cNvSpPr>
          <p:nvPr>
            <p:ph type="body" sz="quarter" idx="14"/>
          </p:nvPr>
        </p:nvSpPr>
        <p:spPr/>
        <p:txBody>
          <a:bodyPr/>
          <a:lstStyle/>
          <a:p>
            <a:r>
              <a:rPr lang="en-GB" dirty="0" smtClean="0"/>
              <a:t>An adjacency list is an alternative way of representing a graph</a:t>
            </a:r>
          </a:p>
          <a:p>
            <a:r>
              <a:rPr lang="en-GB" dirty="0" smtClean="0"/>
              <a:t>A list of nodes is created, and each node points to a list of adjacent nodes</a:t>
            </a:r>
          </a:p>
        </p:txBody>
      </p:sp>
      <p:pic>
        <p:nvPicPr>
          <p:cNvPr id="13" name="Picture 2" descr="C:\Users\Rob\AppData\Roaming\PixelMetrics\CaptureWiz\Temp\3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6365" y="3544291"/>
            <a:ext cx="3180248" cy="23490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ob\AppData\Roaming\PixelMetrics\CaptureWiz\Tem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435" y="3535055"/>
            <a:ext cx="3008892" cy="234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86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Representing a weighted graph</a:t>
            </a:r>
            <a:endParaRPr lang="en-GB" dirty="0"/>
          </a:p>
        </p:txBody>
      </p:sp>
      <p:sp>
        <p:nvSpPr>
          <p:cNvPr id="3" name="Text Placeholder 2"/>
          <p:cNvSpPr>
            <a:spLocks noGrp="1"/>
          </p:cNvSpPr>
          <p:nvPr>
            <p:ph type="body" sz="quarter" idx="14"/>
          </p:nvPr>
        </p:nvSpPr>
        <p:spPr>
          <a:xfrm>
            <a:off x="724280" y="1704179"/>
            <a:ext cx="7797230" cy="4155445"/>
          </a:xfrm>
        </p:spPr>
        <p:txBody>
          <a:bodyPr/>
          <a:lstStyle/>
          <a:p>
            <a:r>
              <a:rPr lang="en-GB" dirty="0" smtClean="0"/>
              <a:t>A weighted graph can be represented as a dictionary of dictionaries, with each key in the dictionary being the node, and the </a:t>
            </a:r>
            <a:r>
              <a:rPr lang="en-GB" dirty="0" smtClean="0"/>
              <a:t>value being </a:t>
            </a:r>
            <a:r>
              <a:rPr lang="en-GB" dirty="0" smtClean="0"/>
              <a:t>a dictionary of adjacent </a:t>
            </a:r>
            <a:r>
              <a:rPr lang="en-GB" dirty="0" smtClean="0"/>
              <a:t>nodes </a:t>
            </a:r>
            <a:r>
              <a:rPr lang="en-GB" dirty="0" smtClean="0"/>
              <a:t>and edge weights</a:t>
            </a:r>
          </a:p>
          <a:p>
            <a:endParaRPr lang="en-GB" dirty="0"/>
          </a:p>
        </p:txBody>
      </p:sp>
      <p:pic>
        <p:nvPicPr>
          <p:cNvPr id="12" name="Picture 4" descr="C:\Users\Rob\AppData\Roaming\PixelMetrics\CaptureWiz\Temp\3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5492" y="3626917"/>
            <a:ext cx="3100741" cy="219726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Rob\AppData\Roaming\PixelMetrics\CaptureWiz\Temp\34.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8796" y="3611123"/>
            <a:ext cx="416242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303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Why use an adjacency list?</a:t>
            </a:r>
            <a:endParaRPr lang="en-GB" dirty="0"/>
          </a:p>
        </p:txBody>
      </p:sp>
      <p:sp>
        <p:nvSpPr>
          <p:cNvPr id="3" name="Text Placeholder 2"/>
          <p:cNvSpPr>
            <a:spLocks noGrp="1"/>
          </p:cNvSpPr>
          <p:nvPr>
            <p:ph type="body" sz="quarter" idx="14"/>
          </p:nvPr>
        </p:nvSpPr>
        <p:spPr/>
        <p:txBody>
          <a:bodyPr/>
          <a:lstStyle/>
          <a:p>
            <a:r>
              <a:rPr lang="en-GB" dirty="0" smtClean="0"/>
              <a:t>It only uses storage for the connections that exist, so it is more space-efficient</a:t>
            </a:r>
          </a:p>
          <a:p>
            <a:r>
              <a:rPr lang="en-GB" dirty="0" smtClean="0"/>
              <a:t>It is a good way of representing a large, sparsely connected graph </a:t>
            </a:r>
          </a:p>
          <a:p>
            <a:pPr lvl="1"/>
            <a:endParaRPr lang="en-GB" dirty="0"/>
          </a:p>
        </p:txBody>
      </p:sp>
    </p:spTree>
    <p:extLst>
      <p:ext uri="{BB962C8B-B14F-4D97-AF65-F5344CB8AC3E}">
        <p14:creationId xmlns:p14="http://schemas.microsoft.com/office/powerpoint/2010/main" val="2128843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5</a:t>
            </a:r>
            <a:endParaRPr lang="en-GB" dirty="0"/>
          </a:p>
        </p:txBody>
      </p:sp>
      <p:sp>
        <p:nvSpPr>
          <p:cNvPr id="5" name="Text Placeholder 4"/>
          <p:cNvSpPr>
            <a:spLocks noGrp="1"/>
          </p:cNvSpPr>
          <p:nvPr>
            <p:ph type="body" sz="quarter" idx="14"/>
          </p:nvPr>
        </p:nvSpPr>
        <p:spPr/>
        <p:txBody>
          <a:bodyPr/>
          <a:lstStyle/>
          <a:p>
            <a:r>
              <a:rPr lang="en-GB" dirty="0" smtClean="0"/>
              <a:t>Now try questions 2, 3 and 4 of </a:t>
            </a:r>
            <a:r>
              <a:rPr lang="en-GB" b="1" dirty="0" smtClean="0"/>
              <a:t>Task 2</a:t>
            </a:r>
            <a:endParaRPr lang="en-GB" b="1" dirty="0"/>
          </a:p>
        </p:txBody>
      </p:sp>
    </p:spTree>
    <p:extLst>
      <p:ext uri="{BB962C8B-B14F-4D97-AF65-F5344CB8AC3E}">
        <p14:creationId xmlns:p14="http://schemas.microsoft.com/office/powerpoint/2010/main" val="3096949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Graph applications</a:t>
            </a:r>
            <a:endParaRPr lang="en-GB" dirty="0"/>
          </a:p>
        </p:txBody>
      </p:sp>
      <p:sp>
        <p:nvSpPr>
          <p:cNvPr id="3" name="Text Placeholder 2"/>
          <p:cNvSpPr>
            <a:spLocks noGrp="1"/>
          </p:cNvSpPr>
          <p:nvPr>
            <p:ph type="body" sz="quarter" idx="14"/>
          </p:nvPr>
        </p:nvSpPr>
        <p:spPr>
          <a:xfrm>
            <a:off x="724280" y="1704179"/>
            <a:ext cx="7797230" cy="3987494"/>
          </a:xfrm>
        </p:spPr>
        <p:txBody>
          <a:bodyPr/>
          <a:lstStyle/>
          <a:p>
            <a:r>
              <a:rPr lang="en-GB" dirty="0" smtClean="0"/>
              <a:t>Applications include</a:t>
            </a:r>
          </a:p>
          <a:p>
            <a:pPr lvl="1"/>
            <a:r>
              <a:rPr lang="en-GB" dirty="0" smtClean="0"/>
              <a:t>Computer networks, with nodes representing computers and weighted edges representing bandwidth between them</a:t>
            </a:r>
          </a:p>
          <a:p>
            <a:pPr lvl="1"/>
            <a:r>
              <a:rPr lang="en-GB" dirty="0" smtClean="0"/>
              <a:t>States in a finite state machine</a:t>
            </a:r>
          </a:p>
          <a:p>
            <a:pPr lvl="1"/>
            <a:r>
              <a:rPr lang="en-GB" dirty="0"/>
              <a:t>Social </a:t>
            </a:r>
            <a:r>
              <a:rPr lang="en-GB" dirty="0" smtClean="0"/>
              <a:t>networks</a:t>
            </a:r>
          </a:p>
          <a:p>
            <a:pPr lvl="1"/>
            <a:r>
              <a:rPr lang="en-GB" dirty="0" smtClean="0"/>
              <a:t>Web </a:t>
            </a:r>
            <a:r>
              <a:rPr lang="en-GB" dirty="0"/>
              <a:t>pages and </a:t>
            </a:r>
            <a:r>
              <a:rPr lang="en-GB" dirty="0" smtClean="0"/>
              <a:t>links</a:t>
            </a:r>
          </a:p>
          <a:p>
            <a:pPr lvl="1"/>
            <a:r>
              <a:rPr lang="en-GB" dirty="0" smtClean="0"/>
              <a:t>Chemistry, with nodes as atoms, edges as connections</a:t>
            </a:r>
          </a:p>
          <a:p>
            <a:pPr lvl="1"/>
            <a:r>
              <a:rPr lang="en-GB" dirty="0" smtClean="0"/>
              <a:t>Project management, with nodes as tasks, edges representing sequence and weights, time or cost</a:t>
            </a:r>
          </a:p>
          <a:p>
            <a:pPr lvl="1"/>
            <a:r>
              <a:rPr lang="en-GB" dirty="0" smtClean="0"/>
              <a:t>Maps, with nodes representing cities or landmarks, edges representing routes</a:t>
            </a:r>
            <a:endParaRPr lang="en-GB" dirty="0"/>
          </a:p>
        </p:txBody>
      </p:sp>
    </p:spTree>
    <p:extLst>
      <p:ext uri="{BB962C8B-B14F-4D97-AF65-F5344CB8AC3E}">
        <p14:creationId xmlns:p14="http://schemas.microsoft.com/office/powerpoint/2010/main" val="1982546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Page rank algorithm</a:t>
            </a:r>
            <a:endParaRPr lang="en-GB" dirty="0"/>
          </a:p>
        </p:txBody>
      </p:sp>
      <p:sp>
        <p:nvSpPr>
          <p:cNvPr id="3" name="Text Placeholder 2"/>
          <p:cNvSpPr>
            <a:spLocks noGrp="1"/>
          </p:cNvSpPr>
          <p:nvPr>
            <p:ph type="body" sz="quarter" idx="14"/>
          </p:nvPr>
        </p:nvSpPr>
        <p:spPr/>
        <p:txBody>
          <a:bodyPr/>
          <a:lstStyle/>
          <a:p>
            <a:r>
              <a:rPr lang="en-GB" dirty="0" smtClean="0"/>
              <a:t>In the 1990s two postgraduate students called Larry Page and Sergey </a:t>
            </a:r>
            <a:r>
              <a:rPr lang="en-GB" dirty="0" err="1" smtClean="0"/>
              <a:t>Brin</a:t>
            </a:r>
            <a:r>
              <a:rPr lang="en-GB" dirty="0" smtClean="0"/>
              <a:t> built a new search engine for </a:t>
            </a:r>
            <a:r>
              <a:rPr lang="en-GB" dirty="0"/>
              <a:t>the </a:t>
            </a:r>
            <a:r>
              <a:rPr lang="en-GB" dirty="0" smtClean="0"/>
              <a:t>Web</a:t>
            </a:r>
          </a:p>
          <a:p>
            <a:pPr lvl="1"/>
            <a:r>
              <a:rPr lang="en-GB" dirty="0" smtClean="0"/>
              <a:t>This was subsequently named Google, and uses a directed graph of pages</a:t>
            </a:r>
          </a:p>
          <a:p>
            <a:pPr algn="ctr"/>
            <a:endParaRPr lang="en-GB" dirty="0"/>
          </a:p>
        </p:txBody>
      </p:sp>
      <p:pic>
        <p:nvPicPr>
          <p:cNvPr id="4" name="Picture 3" descr="C:\Users\Rob\AppData\Roaming\PixelMetrics\CaptureWiz\Temp\9.png"/>
          <p:cNvPicPr/>
          <p:nvPr/>
        </p:nvPicPr>
        <p:blipFill rotWithShape="1">
          <a:blip r:embed="rId2" cstate="screen">
            <a:extLst>
              <a:ext uri="{28A0092B-C50C-407E-A947-70E740481C1C}">
                <a14:useLocalDpi xmlns:a14="http://schemas.microsoft.com/office/drawing/2010/main"/>
              </a:ext>
            </a:extLst>
          </a:blip>
          <a:srcRect b="8304"/>
          <a:stretch/>
        </p:blipFill>
        <p:spPr bwMode="auto">
          <a:xfrm>
            <a:off x="2076450" y="3752850"/>
            <a:ext cx="5123478" cy="26345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789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a:t>Be aware of a graph as a data structure used to represent complex relationships</a:t>
            </a:r>
          </a:p>
          <a:p>
            <a:pPr lvl="0"/>
            <a:r>
              <a:rPr lang="en-GB"/>
              <a:t>Be familiar with typical uses for graphs</a:t>
            </a:r>
          </a:p>
          <a:p>
            <a:pPr lvl="0"/>
            <a:r>
              <a:rPr lang="en-GB"/>
              <a:t>Be able to explain the terms: graph, weighted graph, vertex/node, edge/arc, undirected graph, directed graph</a:t>
            </a:r>
          </a:p>
          <a:p>
            <a:pPr lvl="0"/>
            <a:r>
              <a:rPr lang="en-GB"/>
              <a:t>Know how an adjacency matrix and an adjacency list may be used to represent a graph</a:t>
            </a:r>
          </a:p>
          <a:p>
            <a:pPr lvl="0"/>
            <a:r>
              <a:rPr lang="en-GB"/>
              <a:t>Be able to compare the use of adjacency matrices and adjacency lists</a:t>
            </a:r>
          </a:p>
          <a:p>
            <a:endParaRPr lang="en-GB"/>
          </a:p>
        </p:txBody>
      </p:sp>
      <p:sp>
        <p:nvSpPr>
          <p:cNvPr id="3" name="Text Placeholder 2"/>
          <p:cNvSpPr>
            <a:spLocks noGrp="1"/>
          </p:cNvSpPr>
          <p:nvPr>
            <p:ph type="body" sz="quarter" idx="13"/>
          </p:nvPr>
        </p:nvSpPr>
        <p:spPr/>
        <p:txBody>
          <a:bodyPr/>
          <a:lstStyle/>
          <a:p>
            <a:r>
              <a:rPr lang="en-GB" smtClean="0"/>
              <a:t>Objectives</a:t>
            </a:r>
            <a:endParaRPr lang="en-GB"/>
          </a:p>
        </p:txBody>
      </p:sp>
    </p:spTree>
    <p:extLst>
      <p:ext uri="{BB962C8B-B14F-4D97-AF65-F5344CB8AC3E}">
        <p14:creationId xmlns:p14="http://schemas.microsoft.com/office/powerpoint/2010/main" val="186436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Extension</a:t>
            </a:r>
            <a:endParaRPr lang="en-GB" dirty="0"/>
          </a:p>
        </p:txBody>
      </p:sp>
      <p:sp>
        <p:nvSpPr>
          <p:cNvPr id="5" name="Text Placeholder 4"/>
          <p:cNvSpPr>
            <a:spLocks noGrp="1"/>
          </p:cNvSpPr>
          <p:nvPr>
            <p:ph type="body" sz="quarter" idx="14"/>
          </p:nvPr>
        </p:nvSpPr>
        <p:spPr/>
        <p:txBody>
          <a:bodyPr/>
          <a:lstStyle/>
          <a:p>
            <a:r>
              <a:rPr lang="en-GB" dirty="0" smtClean="0"/>
              <a:t>Research more </a:t>
            </a:r>
            <a:r>
              <a:rPr lang="en-GB" dirty="0"/>
              <a:t>about the Page Rank algorithm invented by Larry Page and Sergei </a:t>
            </a:r>
            <a:r>
              <a:rPr lang="en-GB" dirty="0" err="1" smtClean="0"/>
              <a:t>Brin</a:t>
            </a:r>
            <a:endParaRPr lang="en-GB" dirty="0"/>
          </a:p>
        </p:txBody>
      </p:sp>
    </p:spTree>
    <p:extLst>
      <p:ext uri="{BB962C8B-B14F-4D97-AF65-F5344CB8AC3E}">
        <p14:creationId xmlns:p14="http://schemas.microsoft.com/office/powerpoint/2010/main" val="2421428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 Placeholder 89"/>
          <p:cNvSpPr>
            <a:spLocks noGrp="1"/>
          </p:cNvSpPr>
          <p:nvPr>
            <p:ph type="body" sz="quarter" idx="14"/>
          </p:nvPr>
        </p:nvSpPr>
        <p:spPr/>
        <p:txBody>
          <a:bodyPr/>
          <a:lstStyle/>
          <a:p>
            <a:r>
              <a:rPr lang="en-GB" dirty="0" smtClean="0"/>
              <a:t>Terminology:</a:t>
            </a:r>
          </a:p>
          <a:p>
            <a:pPr lvl="1"/>
            <a:r>
              <a:rPr lang="en-GB" dirty="0" smtClean="0"/>
              <a:t>Vertices</a:t>
            </a:r>
          </a:p>
          <a:p>
            <a:pPr lvl="1"/>
            <a:r>
              <a:rPr lang="en-GB" dirty="0" smtClean="0"/>
              <a:t>Edges</a:t>
            </a:r>
          </a:p>
          <a:p>
            <a:pPr lvl="1"/>
            <a:r>
              <a:rPr lang="en-GB" dirty="0"/>
              <a:t>Digraph</a:t>
            </a:r>
          </a:p>
          <a:p>
            <a:pPr lvl="1"/>
            <a:r>
              <a:rPr lang="en-GB" dirty="0" smtClean="0"/>
              <a:t>Arcs</a:t>
            </a:r>
            <a:endParaRPr lang="en-GB" dirty="0"/>
          </a:p>
          <a:p>
            <a:pPr lvl="1"/>
            <a:r>
              <a:rPr lang="en-GB" dirty="0" smtClean="0"/>
              <a:t>Weighted</a:t>
            </a:r>
            <a:endParaRPr lang="en-GB" dirty="0"/>
          </a:p>
          <a:p>
            <a:pPr lvl="1"/>
            <a:r>
              <a:rPr lang="en-GB" dirty="0"/>
              <a:t>Directed graph</a:t>
            </a:r>
          </a:p>
          <a:p>
            <a:pPr lvl="1"/>
            <a:r>
              <a:rPr lang="en-GB" dirty="0" smtClean="0"/>
              <a:t>Nodes</a:t>
            </a:r>
            <a:endParaRPr lang="en-GB" dirty="0"/>
          </a:p>
          <a:p>
            <a:pPr lvl="1"/>
            <a:r>
              <a:rPr lang="en-GB" dirty="0" smtClean="0"/>
              <a:t>Undirected </a:t>
            </a:r>
            <a:r>
              <a:rPr lang="en-GB" dirty="0"/>
              <a:t>graph</a:t>
            </a:r>
          </a:p>
          <a:p>
            <a:endParaRPr lang="en-GB" dirty="0"/>
          </a:p>
        </p:txBody>
      </p:sp>
      <p:pic>
        <p:nvPicPr>
          <p:cNvPr id="10244" name="Picture 4" descr="C:\Users\Rob\AppData\Roaming\PixelMetrics\CaptureWiz\Temp\37.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5773" y="2766709"/>
            <a:ext cx="2718955" cy="3195205"/>
          </a:xfrm>
          <a:prstGeom prst="rect">
            <a:avLst/>
          </a:prstGeom>
          <a:noFill/>
          <a:extLst>
            <a:ext uri="{909E8E84-426E-40DD-AFC4-6F175D3DCCD1}">
              <a14:hiddenFill xmlns:a14="http://schemas.microsoft.com/office/drawing/2010/main">
                <a:solidFill>
                  <a:srgbClr val="FFFFFF"/>
                </a:solidFill>
              </a14:hiddenFill>
            </a:ext>
          </a:extLst>
        </p:spPr>
      </p:pic>
      <p:sp>
        <p:nvSpPr>
          <p:cNvPr id="89" name="Text Placeholder 88"/>
          <p:cNvSpPr>
            <a:spLocks noGrp="1"/>
          </p:cNvSpPr>
          <p:nvPr>
            <p:ph type="body" sz="quarter" idx="13"/>
          </p:nvPr>
        </p:nvSpPr>
        <p:spPr/>
        <p:txBody>
          <a:bodyPr/>
          <a:lstStyle/>
          <a:p>
            <a:r>
              <a:rPr lang="en-GB" dirty="0" smtClean="0"/>
              <a:t>Plenary</a:t>
            </a:r>
            <a:endParaRPr lang="en-GB" dirty="0"/>
          </a:p>
        </p:txBody>
      </p:sp>
      <p:pic>
        <p:nvPicPr>
          <p:cNvPr id="10242" name="Picture 2" descr="C:\Users\Rob\AppData\Roaming\PixelMetrics\CaptureWiz\Temp\36.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10790" y="1725201"/>
            <a:ext cx="3091295" cy="342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045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55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What is a graph?</a:t>
            </a:r>
            <a:endParaRPr lang="en-GB" dirty="0"/>
          </a:p>
        </p:txBody>
      </p:sp>
      <p:sp>
        <p:nvSpPr>
          <p:cNvPr id="3" name="Text Placeholder 2"/>
          <p:cNvSpPr>
            <a:spLocks noGrp="1"/>
          </p:cNvSpPr>
          <p:nvPr>
            <p:ph type="body" sz="quarter" idx="14"/>
          </p:nvPr>
        </p:nvSpPr>
        <p:spPr>
          <a:xfrm>
            <a:off x="724280" y="1704179"/>
            <a:ext cx="7797230" cy="4342058"/>
          </a:xfrm>
        </p:spPr>
        <p:txBody>
          <a:bodyPr/>
          <a:lstStyle/>
          <a:p>
            <a:r>
              <a:rPr lang="en-GB" dirty="0" smtClean="0"/>
              <a:t>In this context, a </a:t>
            </a:r>
            <a:r>
              <a:rPr lang="en-GB" dirty="0">
                <a:solidFill>
                  <a:srgbClr val="8D8959"/>
                </a:solidFill>
              </a:rPr>
              <a:t>graph</a:t>
            </a:r>
            <a:r>
              <a:rPr lang="en-GB" dirty="0" smtClean="0"/>
              <a:t> has nothing to do with a bar chart or line graph of </a:t>
            </a:r>
            <a:r>
              <a:rPr lang="en-GB" dirty="0">
                <a:solidFill>
                  <a:srgbClr val="8D8959"/>
                </a:solidFill>
              </a:rPr>
              <a:t>x</a:t>
            </a:r>
            <a:r>
              <a:rPr lang="en-GB" dirty="0" smtClean="0"/>
              <a:t> against </a:t>
            </a:r>
            <a:r>
              <a:rPr lang="en-GB" dirty="0">
                <a:solidFill>
                  <a:srgbClr val="8D8959"/>
                </a:solidFill>
              </a:rPr>
              <a:t>y</a:t>
            </a:r>
          </a:p>
          <a:p>
            <a:r>
              <a:rPr lang="en-GB" dirty="0" smtClean="0"/>
              <a:t>It is the name given to an abstract data structure representing complex relationships</a:t>
            </a:r>
          </a:p>
          <a:p>
            <a:endParaRPr lang="en-GB" dirty="0" smtClean="0"/>
          </a:p>
        </p:txBody>
      </p:sp>
      <p:pic>
        <p:nvPicPr>
          <p:cNvPr id="2050" name="Picture 2" descr="C:\Users\Rob\AppData\Roaming\PixelMetrics\CaptureWiz\Temp\2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33076" y="3636991"/>
            <a:ext cx="6564309" cy="253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43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285F4"/>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79" y="906233"/>
            <a:ext cx="8010145" cy="670772"/>
          </a:xfrm>
        </p:spPr>
        <p:txBody>
          <a:bodyPr/>
          <a:lstStyle/>
          <a:p>
            <a:r>
              <a:rPr lang="en-GB" dirty="0" smtClean="0">
                <a:solidFill>
                  <a:schemeClr val="bg1"/>
                </a:solidFill>
              </a:rPr>
              <a:t>How does a satnav find a route?</a:t>
            </a:r>
            <a:endParaRPr lang="en-GB" dirty="0">
              <a:solidFill>
                <a:schemeClr val="bg1"/>
              </a:solidFill>
            </a:endParaRPr>
          </a:p>
        </p:txBody>
      </p:sp>
      <p:sp>
        <p:nvSpPr>
          <p:cNvPr id="3" name="Text Placeholder 2"/>
          <p:cNvSpPr>
            <a:spLocks noGrp="1"/>
          </p:cNvSpPr>
          <p:nvPr>
            <p:ph type="body" sz="quarter" idx="14"/>
          </p:nvPr>
        </p:nvSpPr>
        <p:spPr/>
        <p:txBody>
          <a:bodyPr/>
          <a:lstStyle/>
          <a:p>
            <a:pPr marL="0" indent="0">
              <a:buNone/>
            </a:pPr>
            <a:r>
              <a:rPr lang="en-GB" dirty="0" smtClean="0"/>
              <a:t> </a:t>
            </a:r>
            <a:endParaRPr lang="en-GB" dirty="0"/>
          </a:p>
        </p:txBody>
      </p:sp>
      <p:pic>
        <p:nvPicPr>
          <p:cNvPr id="1028" name="Picture 4" descr="C:\Users\Rob\AppData\Roaming\PixelMetrics\CaptureWiz\Temp\22.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577746"/>
            <a:ext cx="9144000" cy="528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10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 undirected graph</a:t>
            </a:r>
          </a:p>
        </p:txBody>
      </p:sp>
      <p:sp>
        <p:nvSpPr>
          <p:cNvPr id="3" name="Text Placeholder 2"/>
          <p:cNvSpPr>
            <a:spLocks noGrp="1"/>
          </p:cNvSpPr>
          <p:nvPr>
            <p:ph type="body" sz="quarter" idx="14"/>
          </p:nvPr>
        </p:nvSpPr>
        <p:spPr/>
        <p:txBody>
          <a:bodyPr/>
          <a:lstStyle/>
          <a:p>
            <a:r>
              <a:rPr lang="en-GB" dirty="0" smtClean="0"/>
              <a:t>In this graph, the weights represent distances between towns</a:t>
            </a:r>
          </a:p>
          <a:p>
            <a:r>
              <a:rPr lang="en-GB" dirty="0" smtClean="0"/>
              <a:t>It is </a:t>
            </a:r>
            <a:r>
              <a:rPr lang="en-GB" dirty="0">
                <a:solidFill>
                  <a:srgbClr val="8D8959"/>
                </a:solidFill>
              </a:rPr>
              <a:t>undirected</a:t>
            </a:r>
            <a:r>
              <a:rPr lang="en-GB" dirty="0" smtClean="0"/>
              <a:t> because there are no arrows on the edges indicating direction</a:t>
            </a:r>
          </a:p>
          <a:p>
            <a:endParaRPr lang="en-GB" dirty="0"/>
          </a:p>
        </p:txBody>
      </p:sp>
      <p:pic>
        <p:nvPicPr>
          <p:cNvPr id="3074" name="Picture 2" descr="C:\Users\Rob\AppData\Roaming\PixelMetrics\CaptureWiz\Temp\29.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3688" y="3650029"/>
            <a:ext cx="7036298" cy="244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7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 directed, unweighted graph</a:t>
            </a:r>
            <a:endParaRPr lang="en-GB" dirty="0"/>
          </a:p>
        </p:txBody>
      </p:sp>
      <p:sp>
        <p:nvSpPr>
          <p:cNvPr id="3" name="Text Placeholder 2"/>
          <p:cNvSpPr>
            <a:spLocks noGrp="1"/>
          </p:cNvSpPr>
          <p:nvPr>
            <p:ph type="body" sz="quarter" idx="14"/>
          </p:nvPr>
        </p:nvSpPr>
        <p:spPr/>
        <p:txBody>
          <a:bodyPr/>
          <a:lstStyle/>
          <a:p>
            <a:r>
              <a:rPr lang="en-GB" dirty="0" smtClean="0"/>
              <a:t>This graph shows direction (e.g. A has a link to B, but B does not have a link to A)</a:t>
            </a:r>
          </a:p>
          <a:p>
            <a:r>
              <a:rPr lang="en-GB" dirty="0" smtClean="0"/>
              <a:t>It has no weights associated with the edges</a:t>
            </a:r>
          </a:p>
          <a:p>
            <a:endParaRPr lang="en-GB" dirty="0"/>
          </a:p>
        </p:txBody>
      </p:sp>
      <p:pic>
        <p:nvPicPr>
          <p:cNvPr id="4098" name="Picture 2" descr="C:\Users\Rob\AppData\Roaming\PixelMetrics\CaptureWiz\Temp\3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36852" y="3275012"/>
            <a:ext cx="6791325" cy="293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40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smtClean="0"/>
              <a:t>Graphs - definition</a:t>
            </a:r>
            <a:endParaRPr lang="en-GB"/>
          </a:p>
        </p:txBody>
      </p:sp>
      <p:sp>
        <p:nvSpPr>
          <p:cNvPr id="5" name="Text Placeholder 4"/>
          <p:cNvSpPr>
            <a:spLocks noGrp="1"/>
          </p:cNvSpPr>
          <p:nvPr>
            <p:ph type="body" sz="quarter" idx="14"/>
          </p:nvPr>
        </p:nvSpPr>
        <p:spPr/>
        <p:txBody>
          <a:bodyPr/>
          <a:lstStyle/>
          <a:p>
            <a:r>
              <a:rPr lang="en-GB" dirty="0"/>
              <a:t>A graph is a set of </a:t>
            </a:r>
            <a:r>
              <a:rPr lang="en-GB" dirty="0">
                <a:solidFill>
                  <a:srgbClr val="8D8959"/>
                </a:solidFill>
              </a:rPr>
              <a:t>vertices</a:t>
            </a:r>
            <a:r>
              <a:rPr lang="en-GB" dirty="0" smtClean="0">
                <a:solidFill>
                  <a:schemeClr val="accent1"/>
                </a:solidFill>
              </a:rPr>
              <a:t> </a:t>
            </a:r>
            <a:r>
              <a:rPr lang="en-GB" dirty="0" smtClean="0"/>
              <a:t>or </a:t>
            </a:r>
            <a:r>
              <a:rPr lang="en-GB" dirty="0">
                <a:solidFill>
                  <a:srgbClr val="8D8959"/>
                </a:solidFill>
              </a:rPr>
              <a:t>nodes</a:t>
            </a:r>
            <a:r>
              <a:rPr lang="en-GB" dirty="0" smtClean="0"/>
              <a:t> </a:t>
            </a:r>
            <a:r>
              <a:rPr lang="en-GB" dirty="0"/>
              <a:t>connected by </a:t>
            </a:r>
            <a:r>
              <a:rPr lang="en-GB" dirty="0">
                <a:solidFill>
                  <a:srgbClr val="8D8959"/>
                </a:solidFill>
              </a:rPr>
              <a:t>edges</a:t>
            </a:r>
            <a:r>
              <a:rPr lang="en-GB" dirty="0" smtClean="0"/>
              <a:t> </a:t>
            </a:r>
            <a:r>
              <a:rPr lang="en-GB" dirty="0"/>
              <a:t>or </a:t>
            </a:r>
            <a:r>
              <a:rPr lang="en-GB" dirty="0" smtClean="0">
                <a:solidFill>
                  <a:srgbClr val="8D8959"/>
                </a:solidFill>
              </a:rPr>
              <a:t>arcs</a:t>
            </a:r>
            <a:endParaRPr lang="en-GB" dirty="0" smtClean="0"/>
          </a:p>
          <a:p>
            <a:r>
              <a:rPr lang="en-GB" dirty="0"/>
              <a:t>Edges may be </a:t>
            </a:r>
            <a:r>
              <a:rPr lang="en-GB" dirty="0">
                <a:solidFill>
                  <a:srgbClr val="8D8959"/>
                </a:solidFill>
              </a:rPr>
              <a:t>weighted</a:t>
            </a:r>
            <a:r>
              <a:rPr lang="en-GB" dirty="0"/>
              <a:t>, indicating a cost of traversal</a:t>
            </a:r>
          </a:p>
          <a:p>
            <a:r>
              <a:rPr lang="en-GB" dirty="0" smtClean="0"/>
              <a:t>In </a:t>
            </a:r>
            <a:r>
              <a:rPr lang="en-GB" dirty="0"/>
              <a:t>an </a:t>
            </a:r>
            <a:r>
              <a:rPr lang="en-GB" dirty="0">
                <a:solidFill>
                  <a:srgbClr val="8D8959"/>
                </a:solidFill>
              </a:rPr>
              <a:t>undirected</a:t>
            </a:r>
            <a:r>
              <a:rPr lang="en-GB" dirty="0" smtClean="0">
                <a:solidFill>
                  <a:schemeClr val="accent1"/>
                </a:solidFill>
              </a:rPr>
              <a:t> </a:t>
            </a:r>
            <a:r>
              <a:rPr lang="en-GB" dirty="0">
                <a:solidFill>
                  <a:srgbClr val="8D8959"/>
                </a:solidFill>
              </a:rPr>
              <a:t>graph</a:t>
            </a:r>
            <a:r>
              <a:rPr lang="en-GB" dirty="0" smtClean="0">
                <a:solidFill>
                  <a:schemeClr val="accent1"/>
                </a:solidFill>
              </a:rPr>
              <a:t>,</a:t>
            </a:r>
            <a:r>
              <a:rPr lang="en-GB" dirty="0" smtClean="0"/>
              <a:t> </a:t>
            </a:r>
            <a:r>
              <a:rPr lang="en-GB" dirty="0"/>
              <a:t>all edges are bidirectional. </a:t>
            </a:r>
            <a:endParaRPr lang="en-GB" dirty="0" smtClean="0"/>
          </a:p>
          <a:p>
            <a:r>
              <a:rPr lang="en-GB" dirty="0" smtClean="0"/>
              <a:t>In a </a:t>
            </a:r>
            <a:r>
              <a:rPr lang="en-GB" dirty="0">
                <a:solidFill>
                  <a:srgbClr val="8D8959"/>
                </a:solidFill>
              </a:rPr>
              <a:t>directed</a:t>
            </a:r>
            <a:r>
              <a:rPr lang="en-GB" dirty="0" smtClean="0">
                <a:solidFill>
                  <a:schemeClr val="accent1"/>
                </a:solidFill>
              </a:rPr>
              <a:t> </a:t>
            </a:r>
            <a:r>
              <a:rPr lang="en-GB" dirty="0">
                <a:solidFill>
                  <a:srgbClr val="8D8959"/>
                </a:solidFill>
              </a:rPr>
              <a:t>graph</a:t>
            </a:r>
            <a:r>
              <a:rPr lang="en-GB" dirty="0" smtClean="0">
                <a:solidFill>
                  <a:schemeClr val="accent1"/>
                </a:solidFill>
              </a:rPr>
              <a:t> </a:t>
            </a:r>
            <a:r>
              <a:rPr lang="en-GB" dirty="0" smtClean="0"/>
              <a:t>or </a:t>
            </a:r>
            <a:r>
              <a:rPr lang="en-GB" dirty="0">
                <a:solidFill>
                  <a:srgbClr val="8D8959"/>
                </a:solidFill>
              </a:rPr>
              <a:t>digraph</a:t>
            </a:r>
            <a:r>
              <a:rPr lang="en-GB" dirty="0" smtClean="0"/>
              <a:t>, all edges are one-way</a:t>
            </a:r>
          </a:p>
          <a:p>
            <a:endParaRPr lang="en-GB" dirty="0"/>
          </a:p>
        </p:txBody>
      </p:sp>
    </p:spTree>
    <p:extLst>
      <p:ext uri="{BB962C8B-B14F-4D97-AF65-F5344CB8AC3E}">
        <p14:creationId xmlns:p14="http://schemas.microsoft.com/office/powerpoint/2010/main" val="3273755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mtClean="0"/>
              <a:t>Representing a graph</a:t>
            </a:r>
            <a:endParaRPr lang="en-GB" dirty="0"/>
          </a:p>
        </p:txBody>
      </p:sp>
      <p:sp>
        <p:nvSpPr>
          <p:cNvPr id="3" name="Text Placeholder 2"/>
          <p:cNvSpPr>
            <a:spLocks noGrp="1"/>
          </p:cNvSpPr>
          <p:nvPr>
            <p:ph type="body" sz="quarter" idx="14"/>
          </p:nvPr>
        </p:nvSpPr>
        <p:spPr/>
        <p:txBody>
          <a:bodyPr/>
          <a:lstStyle/>
          <a:p>
            <a:r>
              <a:rPr lang="en-GB" smtClean="0"/>
              <a:t>A human driver can find their way from one location to another using a map</a:t>
            </a:r>
          </a:p>
          <a:p>
            <a:r>
              <a:rPr lang="en-GB" smtClean="0"/>
              <a:t>A computer needs to represent the information about distances and connections in a structured, numerical way</a:t>
            </a:r>
          </a:p>
          <a:p>
            <a:r>
              <a:rPr lang="en-GB" smtClean="0"/>
              <a:t>Graphs can be implemented using one of two ways:</a:t>
            </a:r>
          </a:p>
          <a:p>
            <a:pPr lvl="1"/>
            <a:r>
              <a:rPr lang="en-GB" smtClean="0"/>
              <a:t>Adjacency matrix</a:t>
            </a:r>
          </a:p>
          <a:p>
            <a:pPr lvl="1"/>
            <a:r>
              <a:rPr lang="en-GB" smtClean="0"/>
              <a:t>Adjacency list</a:t>
            </a:r>
          </a:p>
          <a:p>
            <a:endParaRPr lang="en-GB" smtClean="0"/>
          </a:p>
          <a:p>
            <a:endParaRPr lang="en-GB" smtClean="0"/>
          </a:p>
          <a:p>
            <a:endParaRPr lang="en-GB" smtClean="0"/>
          </a:p>
          <a:p>
            <a:endParaRPr lang="en-GB" dirty="0"/>
          </a:p>
        </p:txBody>
      </p:sp>
    </p:spTree>
    <p:extLst>
      <p:ext uri="{BB962C8B-B14F-4D97-AF65-F5344CB8AC3E}">
        <p14:creationId xmlns:p14="http://schemas.microsoft.com/office/powerpoint/2010/main" val="299738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Adjacency matrix</a:t>
            </a:r>
            <a:endParaRPr lang="en-GB" dirty="0"/>
          </a:p>
        </p:txBody>
      </p:sp>
      <p:sp>
        <p:nvSpPr>
          <p:cNvPr id="3" name="Text Placeholder 2"/>
          <p:cNvSpPr>
            <a:spLocks noGrp="1"/>
          </p:cNvSpPr>
          <p:nvPr>
            <p:ph type="body" sz="quarter" idx="14"/>
          </p:nvPr>
        </p:nvSpPr>
        <p:spPr/>
        <p:txBody>
          <a:bodyPr/>
          <a:lstStyle/>
          <a:p>
            <a:r>
              <a:rPr lang="en-GB" dirty="0" smtClean="0"/>
              <a:t>Each row and column represents a node</a:t>
            </a:r>
          </a:p>
          <a:p>
            <a:r>
              <a:rPr lang="en-GB" dirty="0" smtClean="0"/>
              <a:t>The item at [row, column</a:t>
            </a:r>
            <a:r>
              <a:rPr lang="en-GB" dirty="0"/>
              <a:t>]</a:t>
            </a:r>
            <a:r>
              <a:rPr lang="en-GB" dirty="0" smtClean="0"/>
              <a:t> indicates a connection</a:t>
            </a:r>
          </a:p>
          <a:p>
            <a:pPr lvl="1"/>
            <a:r>
              <a:rPr lang="en-GB" dirty="0" smtClean="0"/>
              <a:t>In a unweighted graph, this can be a 1</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023694074"/>
              </p:ext>
            </p:extLst>
          </p:nvPr>
        </p:nvGraphicFramePr>
        <p:xfrm>
          <a:off x="4494246" y="3430982"/>
          <a:ext cx="3528000" cy="2595880"/>
        </p:xfrm>
        <a:graphic>
          <a:graphicData uri="http://schemas.openxmlformats.org/drawingml/2006/table">
            <a:tbl>
              <a:tblPr firstRow="1" bandRow="1">
                <a:tableStyleId>{22838BEF-8BB2-4498-84A7-C5851F593DF1}</a:tableStyleId>
              </a:tblPr>
              <a:tblGrid>
                <a:gridCol w="504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504000">
                  <a:extLst>
                    <a:ext uri="{9D8B030D-6E8A-4147-A177-3AD203B41FA5}">
                      <a16:colId xmlns:a16="http://schemas.microsoft.com/office/drawing/2014/main" val="20002"/>
                    </a:ext>
                  </a:extLst>
                </a:gridCol>
                <a:gridCol w="504000">
                  <a:extLst>
                    <a:ext uri="{9D8B030D-6E8A-4147-A177-3AD203B41FA5}">
                      <a16:colId xmlns:a16="http://schemas.microsoft.com/office/drawing/2014/main" val="20003"/>
                    </a:ext>
                  </a:extLst>
                </a:gridCol>
                <a:gridCol w="504000">
                  <a:extLst>
                    <a:ext uri="{9D8B030D-6E8A-4147-A177-3AD203B41FA5}">
                      <a16:colId xmlns:a16="http://schemas.microsoft.com/office/drawing/2014/main" val="20004"/>
                    </a:ext>
                  </a:extLst>
                </a:gridCol>
                <a:gridCol w="504000">
                  <a:extLst>
                    <a:ext uri="{9D8B030D-6E8A-4147-A177-3AD203B41FA5}">
                      <a16:colId xmlns:a16="http://schemas.microsoft.com/office/drawing/2014/main" val="20005"/>
                    </a:ext>
                  </a:extLst>
                </a:gridCol>
                <a:gridCol w="504000">
                  <a:extLst>
                    <a:ext uri="{9D8B030D-6E8A-4147-A177-3AD203B41FA5}">
                      <a16:colId xmlns:a16="http://schemas.microsoft.com/office/drawing/2014/main" val="20006"/>
                    </a:ext>
                  </a:extLst>
                </a:gridCol>
              </a:tblGrid>
              <a:tr h="370840">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C</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D</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E</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F</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val="10000"/>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A</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B</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C</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D</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E</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F</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5122" name="Picture 2" descr="C:\Users\Rob\AppData\Roaming\PixelMetrics\CaptureWiz\Temp\3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5129" y="3535055"/>
            <a:ext cx="3180248" cy="234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370521"/>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3C862E-4933-478E-9C0A-216929F07C4B}"/>
</file>

<file path=customXml/itemProps2.xml><?xml version="1.0" encoding="utf-8"?>
<ds:datastoreItem xmlns:ds="http://schemas.openxmlformats.org/officeDocument/2006/customXml" ds:itemID="{6FFD4B03-A9C6-49DD-985A-A7BF24FD72F8}"/>
</file>

<file path=customXml/itemProps3.xml><?xml version="1.0" encoding="utf-8"?>
<ds:datastoreItem xmlns:ds="http://schemas.openxmlformats.org/officeDocument/2006/customXml" ds:itemID="{CF18E7E4-6A13-4311-A3FC-86F7A9DE4D9A}"/>
</file>

<file path=docProps/app.xml><?xml version="1.0" encoding="utf-8"?>
<Properties xmlns="http://schemas.openxmlformats.org/officeDocument/2006/extended-properties" xmlns:vt="http://schemas.openxmlformats.org/officeDocument/2006/docPropsVTypes">
  <Template>Unit 7</Template>
  <TotalTime>2723</TotalTime>
  <Words>737</Words>
  <Application>Microsoft Office PowerPoint</Application>
  <PresentationFormat>On-screen Show (4:3)</PresentationFormat>
  <Paragraphs>148</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Museo900-Regular</vt:lpstr>
      <vt:lpstr>Calibri</vt:lpstr>
      <vt:lpstr>Museo 100</vt:lpstr>
      <vt:lpstr>Museo 700</vt:lpstr>
      <vt:lpstr>Arial</vt:lpstr>
      <vt:lpstr>Museo 500</vt:lpstr>
      <vt:lpstr>Museo 900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 Heathcote</cp:lastModifiedBy>
  <cp:revision>66</cp:revision>
  <dcterms:created xsi:type="dcterms:W3CDTF">2015-10-08T09:44:01Z</dcterms:created>
  <dcterms:modified xsi:type="dcterms:W3CDTF">2016-02-27T09:00:01Z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