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8"/>
  </p:notesMasterIdLst>
  <p:sldIdLst>
    <p:sldId id="260" r:id="rId5"/>
    <p:sldId id="261" r:id="rId6"/>
    <p:sldId id="264" r:id="rId7"/>
    <p:sldId id="262" r:id="rId8"/>
    <p:sldId id="265" r:id="rId9"/>
    <p:sldId id="266" r:id="rId10"/>
    <p:sldId id="278" r:id="rId11"/>
    <p:sldId id="268" r:id="rId12"/>
    <p:sldId id="273" r:id="rId13"/>
    <p:sldId id="279" r:id="rId14"/>
    <p:sldId id="280" r:id="rId15"/>
    <p:sldId id="281" r:id="rId16"/>
    <p:sldId id="275" r:id="rId17"/>
    <p:sldId id="269" r:id="rId18"/>
    <p:sldId id="271" r:id="rId19"/>
    <p:sldId id="282" r:id="rId20"/>
    <p:sldId id="274" r:id="rId21"/>
    <p:sldId id="272" r:id="rId22"/>
    <p:sldId id="270" r:id="rId23"/>
    <p:sldId id="276" r:id="rId24"/>
    <p:sldId id="277" r:id="rId25"/>
    <p:sldId id="263" r:id="rId26"/>
    <p:sldId id="283" r:id="rId27"/>
  </p:sldIdLst>
  <p:sldSz cx="9144000" cy="6858000" type="screen4x3"/>
  <p:notesSz cx="6858000" cy="9144000"/>
  <p:embeddedFontLst>
    <p:embeddedFont>
      <p:font typeface="Museo 500" panose="02000000000000000000" pitchFamily="2" charset="0"/>
      <p:regular r:id="rId29"/>
    </p:embeddedFont>
    <p:embeddedFont>
      <p:font typeface="Museo 900" panose="02000000000000000000" pitchFamily="2" charset="0"/>
      <p:bold r:id="rId30"/>
    </p:embeddedFont>
    <p:embeddedFont>
      <p:font typeface="Museo 700" panose="02000000000000000000" pitchFamily="2" charset="0"/>
      <p:bold r:id="rId31"/>
    </p:embeddedFont>
    <p:embeddedFont>
      <p:font typeface="Calibri" panose="020F0502020204030204" pitchFamily="34" charset="0"/>
      <p:regular r:id="rId32"/>
      <p:bold r:id="rId33"/>
      <p:italic r:id="rId34"/>
      <p:boldItalic r:id="rId35"/>
    </p:embeddedFont>
    <p:embeddedFont>
      <p:font typeface="Museo900-Regular" panose="02000000000000000000" pitchFamily="2" charset="0"/>
      <p:bold r:id="rId36"/>
    </p:embeddedFont>
    <p:embeddedFont>
      <p:font typeface="Museo 100" panose="02000000000000000000"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2B75A6"/>
    <a:srgbClr val="6C6F59"/>
    <a:srgbClr val="2F586A"/>
    <a:srgbClr val="364656"/>
    <a:srgbClr val="274754"/>
    <a:srgbClr val="979A78"/>
    <a:srgbClr val="8D8959"/>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5" autoAdjust="0"/>
    <p:restoredTop sz="94660"/>
  </p:normalViewPr>
  <p:slideViewPr>
    <p:cSldViewPr snapToGrid="0" snapToObjects="1" showGuides="1">
      <p:cViewPr varScale="1">
        <p:scale>
          <a:sx n="110" d="100"/>
          <a:sy n="110" d="100"/>
        </p:scale>
        <p:origin x="1674" y="114"/>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8E6722BE-80DE-4E07-8EB4-5D53650B78CC}"/>
    <pc:docChg chg="modSld">
      <pc:chgData name="Rob Heathcote" userId="62419938-1f1d-43ca-9327-cfd6c1894440" providerId="ADAL" clId="{8E6722BE-80DE-4E07-8EB4-5D53650B78CC}" dt="2018-10-08T08:31:15.262" v="52" actId="20577"/>
      <pc:docMkLst>
        <pc:docMk/>
      </pc:docMkLst>
      <pc:sldChg chg="modSp">
        <pc:chgData name="Rob Heathcote" userId="62419938-1f1d-43ca-9327-cfd6c1894440" providerId="ADAL" clId="{8E6722BE-80DE-4E07-8EB4-5D53650B78CC}" dt="2018-10-08T08:29:01.155" v="51" actId="1036"/>
        <pc:sldMkLst>
          <pc:docMk/>
          <pc:sldMk cId="3273755241" sldId="262"/>
        </pc:sldMkLst>
        <pc:spChg chg="mod">
          <ac:chgData name="Rob Heathcote" userId="62419938-1f1d-43ca-9327-cfd6c1894440" providerId="ADAL" clId="{8E6722BE-80DE-4E07-8EB4-5D53650B78CC}" dt="2018-10-08T08:28:55.003" v="35" actId="20577"/>
          <ac:spMkLst>
            <pc:docMk/>
            <pc:sldMk cId="3273755241" sldId="262"/>
            <ac:spMk id="5" creationId="{00000000-0000-0000-0000-000000000000}"/>
          </ac:spMkLst>
        </pc:spChg>
        <pc:picChg chg="mod">
          <ac:chgData name="Rob Heathcote" userId="62419938-1f1d-43ca-9327-cfd6c1894440" providerId="ADAL" clId="{8E6722BE-80DE-4E07-8EB4-5D53650B78CC}" dt="2018-10-08T08:29:01.155" v="51" actId="1036"/>
          <ac:picMkLst>
            <pc:docMk/>
            <pc:sldMk cId="3273755241" sldId="262"/>
            <ac:picMk id="2052" creationId="{00000000-0000-0000-0000-000000000000}"/>
          </ac:picMkLst>
        </pc:picChg>
      </pc:sldChg>
      <pc:sldChg chg="modSp">
        <pc:chgData name="Rob Heathcote" userId="62419938-1f1d-43ca-9327-cfd6c1894440" providerId="ADAL" clId="{8E6722BE-80DE-4E07-8EB4-5D53650B78CC}" dt="2018-10-08T08:31:15.262" v="52" actId="20577"/>
        <pc:sldMkLst>
          <pc:docMk/>
          <pc:sldMk cId="386745781" sldId="272"/>
        </pc:sldMkLst>
        <pc:spChg chg="mod">
          <ac:chgData name="Rob Heathcote" userId="62419938-1f1d-43ca-9327-cfd6c1894440" providerId="ADAL" clId="{8E6722BE-80DE-4E07-8EB4-5D53650B78CC}" dt="2018-10-08T08:31:15.262" v="52" actId="20577"/>
          <ac:spMkLst>
            <pc:docMk/>
            <pc:sldMk cId="386745781" sldId="27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0BB9E"/>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4577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7 Data structures</a:t>
            </a:r>
          </a:p>
          <a:p>
            <a:pPr>
              <a:spcBef>
                <a:spcPts val="288"/>
              </a:spcBef>
            </a:pPr>
            <a:endParaRPr lang="en-US" sz="1200" b="0" dirty="0">
              <a:solidFill>
                <a:srgbClr val="FFFFFF"/>
              </a:solidFill>
              <a:latin typeface="Arial"/>
              <a:cs typeface="Arial"/>
            </a:endParaRPr>
          </a:p>
        </p:txBody>
      </p:sp>
      <p:pic>
        <p:nvPicPr>
          <p:cNvPr id="25" name="Picture 24" descr="Logo Unit 7.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7 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64033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Trees</a:t>
            </a:r>
            <a:endParaRPr lang="en-US" dirty="0">
              <a:latin typeface="Museo 100" panose="02000000000000000000" pitchFamily="50" charset="0"/>
            </a:endParaRPr>
          </a:p>
          <a:p>
            <a:pPr lvl="1"/>
            <a:br>
              <a:rPr lang="en-US" sz="2000" dirty="0">
                <a:latin typeface="Museo 100" panose="02000000000000000000" pitchFamily="50" charset="0"/>
              </a:rPr>
            </a:br>
            <a:br>
              <a:rPr lang="en-US" sz="2000" dirty="0">
                <a:latin typeface="Museo 100" panose="02000000000000000000" pitchFamily="50" charset="0"/>
              </a:rPr>
            </a:br>
            <a:br>
              <a:rPr lang="en-US" sz="2000" dirty="0">
                <a:latin typeface="Museo 100" panose="02000000000000000000" pitchFamily="50" charset="0"/>
              </a:rPr>
            </a:br>
            <a:r>
              <a:rPr lang="en-US" sz="2000" dirty="0">
                <a:latin typeface="Museo 100" panose="02000000000000000000" pitchFamily="50" charset="0"/>
              </a:rPr>
              <a:t>Unit 7</a:t>
            </a: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Tree traversals</a:t>
            </a:r>
          </a:p>
        </p:txBody>
      </p:sp>
      <p:sp>
        <p:nvSpPr>
          <p:cNvPr id="3" name="Text Placeholder 2"/>
          <p:cNvSpPr>
            <a:spLocks noGrp="1"/>
          </p:cNvSpPr>
          <p:nvPr>
            <p:ph type="body" sz="quarter" idx="14"/>
          </p:nvPr>
        </p:nvSpPr>
        <p:spPr/>
        <p:txBody>
          <a:bodyPr/>
          <a:lstStyle/>
          <a:p>
            <a:r>
              <a:rPr lang="en-GB" dirty="0">
                <a:solidFill>
                  <a:srgbClr val="8D8959"/>
                </a:solidFill>
              </a:rPr>
              <a:t>In-order</a:t>
            </a:r>
            <a:r>
              <a:rPr lang="en-GB" dirty="0"/>
              <a:t>, </a:t>
            </a:r>
            <a:r>
              <a:rPr lang="en-GB" dirty="0">
                <a:solidFill>
                  <a:srgbClr val="8D8959"/>
                </a:solidFill>
              </a:rPr>
              <a:t>pre-order</a:t>
            </a:r>
            <a:r>
              <a:rPr lang="en-GB" dirty="0"/>
              <a:t> and </a:t>
            </a:r>
            <a:r>
              <a:rPr lang="en-GB" dirty="0">
                <a:solidFill>
                  <a:srgbClr val="8D8959"/>
                </a:solidFill>
              </a:rPr>
              <a:t>post-order</a:t>
            </a:r>
            <a:r>
              <a:rPr lang="en-GB" dirty="0"/>
              <a:t> refer to when the root is visited</a:t>
            </a:r>
          </a:p>
          <a:p>
            <a:r>
              <a:rPr lang="en-GB" dirty="0"/>
              <a:t>If the node is the root of a subtree, traverse the subtree first</a:t>
            </a:r>
          </a:p>
        </p:txBody>
      </p:sp>
      <p:pic>
        <p:nvPicPr>
          <p:cNvPr id="22" name="Picture 6" descr="C:\Users\Rob\AppData\Roaming\PixelMetrics\CaptureWiz\Temp\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0868" y="3463980"/>
            <a:ext cx="4085582" cy="231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5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Traversing a tree</a:t>
            </a:r>
          </a:p>
        </p:txBody>
      </p:sp>
      <p:sp>
        <p:nvSpPr>
          <p:cNvPr id="3" name="Text Placeholder 2"/>
          <p:cNvSpPr>
            <a:spLocks noGrp="1"/>
          </p:cNvSpPr>
          <p:nvPr>
            <p:ph type="body" sz="quarter" idx="14"/>
          </p:nvPr>
        </p:nvSpPr>
        <p:spPr/>
        <p:txBody>
          <a:bodyPr/>
          <a:lstStyle/>
          <a:p>
            <a:r>
              <a:rPr lang="en-GB" dirty="0"/>
              <a:t>What order are the nodes visited in with a </a:t>
            </a:r>
          </a:p>
          <a:p>
            <a:pPr lvl="1"/>
            <a:r>
              <a:rPr lang="en-GB" dirty="0"/>
              <a:t>Pre-order traversal</a:t>
            </a:r>
          </a:p>
          <a:p>
            <a:pPr lvl="1"/>
            <a:r>
              <a:rPr lang="en-GB" dirty="0"/>
              <a:t>In-order traversal</a:t>
            </a:r>
          </a:p>
          <a:p>
            <a:pPr lvl="1"/>
            <a:r>
              <a:rPr lang="en-GB" dirty="0"/>
              <a:t>Post-order traversal?</a:t>
            </a:r>
          </a:p>
        </p:txBody>
      </p:sp>
      <p:pic>
        <p:nvPicPr>
          <p:cNvPr id="40" name="Picture 6" descr="C:\Users\Rob\AppData\Roaming\PixelMetrics\CaptureWiz\Temp\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0868" y="3463980"/>
            <a:ext cx="4085582" cy="231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6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Traversing a tree</a:t>
            </a:r>
          </a:p>
        </p:txBody>
      </p:sp>
      <p:sp>
        <p:nvSpPr>
          <p:cNvPr id="3" name="Text Placeholder 2"/>
          <p:cNvSpPr>
            <a:spLocks noGrp="1"/>
          </p:cNvSpPr>
          <p:nvPr>
            <p:ph type="body" sz="quarter" idx="14"/>
          </p:nvPr>
        </p:nvSpPr>
        <p:spPr/>
        <p:txBody>
          <a:bodyPr/>
          <a:lstStyle/>
          <a:p>
            <a:r>
              <a:rPr lang="en-GB" dirty="0"/>
              <a:t>Pre-order traversal: </a:t>
            </a:r>
            <a:r>
              <a:rPr lang="en-GB" dirty="0">
                <a:solidFill>
                  <a:srgbClr val="8D8959"/>
                </a:solidFill>
              </a:rPr>
              <a:t>F, D ,B, A, C, H, G, J, Z</a:t>
            </a:r>
          </a:p>
          <a:p>
            <a:r>
              <a:rPr lang="en-GB" dirty="0"/>
              <a:t>In-order traversal: </a:t>
            </a:r>
            <a:r>
              <a:rPr lang="en-GB" dirty="0">
                <a:solidFill>
                  <a:srgbClr val="8D8959"/>
                </a:solidFill>
              </a:rPr>
              <a:t>A, B, C, D, F, G, H, J, Z</a:t>
            </a:r>
          </a:p>
          <a:p>
            <a:r>
              <a:rPr lang="en-GB" dirty="0"/>
              <a:t>Post-order traversal: </a:t>
            </a:r>
            <a:r>
              <a:rPr lang="en-GB" dirty="0">
                <a:solidFill>
                  <a:srgbClr val="8D8959"/>
                </a:solidFill>
              </a:rPr>
              <a:t>A, C, B, D, G, Z, J, H, F</a:t>
            </a:r>
          </a:p>
        </p:txBody>
      </p:sp>
      <p:pic>
        <p:nvPicPr>
          <p:cNvPr id="7172" name="Picture 4" descr="C:\Users\Rob\AppData\Roaming\PixelMetrics\CaptureWiz\Temp\6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7331" y="3495634"/>
            <a:ext cx="4885783" cy="282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3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 traversals</a:t>
            </a:r>
          </a:p>
        </p:txBody>
      </p:sp>
      <p:sp>
        <p:nvSpPr>
          <p:cNvPr id="3" name="Text Placeholder 2"/>
          <p:cNvSpPr>
            <a:spLocks noGrp="1"/>
          </p:cNvSpPr>
          <p:nvPr>
            <p:ph type="body" sz="quarter" idx="14"/>
          </p:nvPr>
        </p:nvSpPr>
        <p:spPr/>
        <p:txBody>
          <a:bodyPr/>
          <a:lstStyle/>
          <a:p>
            <a:r>
              <a:rPr lang="en-GB" dirty="0"/>
              <a:t>Pre-order</a:t>
            </a:r>
          </a:p>
          <a:p>
            <a:r>
              <a:rPr lang="en-GB" dirty="0"/>
              <a:t>In-order</a:t>
            </a:r>
          </a:p>
          <a:p>
            <a:r>
              <a:rPr lang="en-GB" dirty="0"/>
              <a:t>Post-order</a:t>
            </a:r>
          </a:p>
        </p:txBody>
      </p:sp>
      <p:sp>
        <p:nvSpPr>
          <p:cNvPr id="7" name="Oval 6"/>
          <p:cNvSpPr/>
          <p:nvPr/>
        </p:nvSpPr>
        <p:spPr>
          <a:xfrm>
            <a:off x="2506209" y="1850672"/>
            <a:ext cx="181708" cy="1817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50681" y="2363741"/>
            <a:ext cx="181708" cy="1817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97063" y="2958000"/>
            <a:ext cx="181708" cy="1817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C:\Users\Rob\AppData\Roaming\PixelMetrics\CaptureWiz\Temp\6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81804" y="1784519"/>
            <a:ext cx="4399188" cy="436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28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search trees</a:t>
            </a:r>
          </a:p>
        </p:txBody>
      </p:sp>
      <p:sp>
        <p:nvSpPr>
          <p:cNvPr id="3" name="Text Placeholder 2"/>
          <p:cNvSpPr>
            <a:spLocks noGrp="1"/>
          </p:cNvSpPr>
          <p:nvPr>
            <p:ph type="body" sz="quarter" idx="14"/>
          </p:nvPr>
        </p:nvSpPr>
        <p:spPr>
          <a:xfrm>
            <a:off x="691213" y="1721600"/>
            <a:ext cx="7797230" cy="3453607"/>
          </a:xfrm>
        </p:spPr>
        <p:txBody>
          <a:bodyPr/>
          <a:lstStyle/>
          <a:p>
            <a:r>
              <a:rPr lang="en-GB" dirty="0"/>
              <a:t>A </a:t>
            </a:r>
            <a:r>
              <a:rPr lang="en-GB" dirty="0">
                <a:solidFill>
                  <a:srgbClr val="8D8959"/>
                </a:solidFill>
              </a:rPr>
              <a:t>binary search tree </a:t>
            </a:r>
            <a:r>
              <a:rPr lang="en-GB" dirty="0"/>
              <a:t>holds items in such a way that the tree can be searched quickly and easily for a particular item</a:t>
            </a:r>
          </a:p>
          <a:p>
            <a:pPr lvl="1"/>
            <a:r>
              <a:rPr lang="en-GB" dirty="0"/>
              <a:t>Which traversal is used to visit each node in alphabetic sequence?</a:t>
            </a:r>
          </a:p>
        </p:txBody>
      </p:sp>
      <p:pic>
        <p:nvPicPr>
          <p:cNvPr id="11266" name="Picture 2" descr="C:\Users\Rob\AppData\Roaming\PixelMetrics\CaptureWiz\Temp\6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1660" y="3703719"/>
            <a:ext cx="4021825" cy="254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0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Building a binary search tree</a:t>
            </a:r>
          </a:p>
        </p:txBody>
      </p:sp>
      <p:sp>
        <p:nvSpPr>
          <p:cNvPr id="3" name="Text Placeholder 2"/>
          <p:cNvSpPr>
            <a:spLocks noGrp="1"/>
          </p:cNvSpPr>
          <p:nvPr>
            <p:ph type="body" sz="quarter" idx="14"/>
          </p:nvPr>
        </p:nvSpPr>
        <p:spPr/>
        <p:txBody>
          <a:bodyPr/>
          <a:lstStyle/>
          <a:p>
            <a:r>
              <a:rPr lang="en-GB" dirty="0"/>
              <a:t>Nodes are added in the order given, with the first item at the root</a:t>
            </a:r>
          </a:p>
          <a:p>
            <a:pPr lvl="1"/>
            <a:r>
              <a:rPr lang="en-GB" dirty="0"/>
              <a:t>Starting at the root each time, if the next item is less than the root, it is added to the left of the root, otherwise, to the right</a:t>
            </a:r>
          </a:p>
          <a:p>
            <a:pPr lvl="1"/>
            <a:r>
              <a:rPr lang="en-GB" dirty="0"/>
              <a:t>Apply the same rule at the root of each sub-tree</a:t>
            </a:r>
          </a:p>
          <a:p>
            <a:r>
              <a:rPr lang="en-GB" dirty="0"/>
              <a:t>Draw each stage of the binary tree with nodes:</a:t>
            </a:r>
          </a:p>
          <a:p>
            <a:pPr marL="0" indent="-7937" algn="ctr">
              <a:buNone/>
            </a:pPr>
            <a:r>
              <a:rPr lang="en-GB" sz="3200" b="1" dirty="0">
                <a:solidFill>
                  <a:srgbClr val="8D8959"/>
                </a:solidFill>
              </a:rPr>
              <a:t>12, 7, 18, 22, 14, 10, 56, 3, 6, 20, 8</a:t>
            </a:r>
          </a:p>
        </p:txBody>
      </p:sp>
    </p:spTree>
    <p:extLst>
      <p:ext uri="{BB962C8B-B14F-4D97-AF65-F5344CB8AC3E}">
        <p14:creationId xmlns:p14="http://schemas.microsoft.com/office/powerpoint/2010/main" val="421801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Building a binary search tree</a:t>
            </a:r>
          </a:p>
        </p:txBody>
      </p:sp>
      <p:sp>
        <p:nvSpPr>
          <p:cNvPr id="3" name="Text Placeholder 2"/>
          <p:cNvSpPr>
            <a:spLocks noGrp="1"/>
          </p:cNvSpPr>
          <p:nvPr>
            <p:ph type="body" sz="quarter" idx="14"/>
          </p:nvPr>
        </p:nvSpPr>
        <p:spPr/>
        <p:txBody>
          <a:bodyPr/>
          <a:lstStyle/>
          <a:p>
            <a:r>
              <a:rPr lang="en-GB" dirty="0"/>
              <a:t>Draw each stage of the binary tree with nodes:</a:t>
            </a:r>
          </a:p>
          <a:p>
            <a:pPr marL="0" indent="-7937" algn="ctr">
              <a:buNone/>
            </a:pPr>
            <a:r>
              <a:rPr lang="en-GB" sz="3200" b="1" dirty="0">
                <a:solidFill>
                  <a:srgbClr val="8D8959"/>
                </a:solidFill>
              </a:rPr>
              <a:t>12, 7, 18, 22, 14, 10, 56, 3, 2, 20, 8</a:t>
            </a:r>
          </a:p>
        </p:txBody>
      </p:sp>
      <p:pic>
        <p:nvPicPr>
          <p:cNvPr id="1026"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39" y="2936191"/>
            <a:ext cx="5379773" cy="32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3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3" name="Text Placeholder 2"/>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315063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balanced binary tree</a:t>
            </a:r>
          </a:p>
        </p:txBody>
      </p:sp>
      <p:sp>
        <p:nvSpPr>
          <p:cNvPr id="3" name="Text Placeholder 2"/>
          <p:cNvSpPr>
            <a:spLocks noGrp="1"/>
          </p:cNvSpPr>
          <p:nvPr>
            <p:ph type="body" sz="quarter" idx="14"/>
          </p:nvPr>
        </p:nvSpPr>
        <p:spPr/>
        <p:txBody>
          <a:bodyPr/>
          <a:lstStyle/>
          <a:p>
            <a:r>
              <a:rPr lang="en-GB" dirty="0"/>
              <a:t>A balanced tree is one where the nodes are distributed in such a way that the height is kept to </a:t>
            </a:r>
            <a:br>
              <a:rPr lang="en-GB" dirty="0"/>
            </a:br>
            <a:r>
              <a:rPr lang="en-GB" dirty="0"/>
              <a:t>a minimum</a:t>
            </a:r>
          </a:p>
          <a:p>
            <a:pPr lvl="1"/>
            <a:r>
              <a:rPr lang="en-GB" dirty="0"/>
              <a:t>This allows more efficient searching</a:t>
            </a:r>
          </a:p>
        </p:txBody>
      </p:sp>
      <p:pic>
        <p:nvPicPr>
          <p:cNvPr id="2050"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95" y="3670444"/>
            <a:ext cx="7239000" cy="236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Implementing a binary tree</a:t>
            </a:r>
          </a:p>
        </p:txBody>
      </p:sp>
      <p:sp>
        <p:nvSpPr>
          <p:cNvPr id="3" name="Text Placeholder 2"/>
          <p:cNvSpPr>
            <a:spLocks noGrp="1"/>
          </p:cNvSpPr>
          <p:nvPr>
            <p:ph type="body" sz="quarter" idx="14"/>
          </p:nvPr>
        </p:nvSpPr>
        <p:spPr/>
        <p:txBody>
          <a:bodyPr/>
          <a:lstStyle/>
          <a:p>
            <a:r>
              <a:rPr lang="en-GB" dirty="0"/>
              <a:t>Each node consists of 3 parts</a:t>
            </a:r>
          </a:p>
          <a:p>
            <a:pPr lvl="1"/>
            <a:r>
              <a:rPr lang="en-GB" dirty="0"/>
              <a:t>The data (which may be a primitive or more complex object)</a:t>
            </a:r>
          </a:p>
          <a:p>
            <a:pPr lvl="1"/>
            <a:r>
              <a:rPr lang="en-GB" dirty="0"/>
              <a:t>A left pointer to a child</a:t>
            </a:r>
          </a:p>
          <a:p>
            <a:pPr lvl="1"/>
            <a:r>
              <a:rPr lang="en-GB" dirty="0"/>
              <a:t>A right pointer to a child</a:t>
            </a:r>
          </a:p>
        </p:txBody>
      </p:sp>
      <p:pic>
        <p:nvPicPr>
          <p:cNvPr id="14338" name="Picture 2" descr="C:\Users\Rob\AppData\Roaming\PixelMetrics\CaptureWiz\Temp\6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12705" y="3676649"/>
            <a:ext cx="2857500" cy="245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9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Know that a tree is a connected, undirected graph with no cycles</a:t>
            </a:r>
          </a:p>
          <a:p>
            <a:pPr lvl="0"/>
            <a:r>
              <a:rPr lang="en-GB" dirty="0">
                <a:solidFill>
                  <a:schemeClr val="bg1"/>
                </a:solidFill>
              </a:rPr>
              <a:t>Know that a binary tree is a rooted tree in which each node has at most two children</a:t>
            </a:r>
          </a:p>
          <a:p>
            <a:pPr lvl="0"/>
            <a:r>
              <a:rPr lang="en-GB" dirty="0">
                <a:solidFill>
                  <a:schemeClr val="bg1"/>
                </a:solidFill>
              </a:rPr>
              <a:t>Be familiar with typical uses for rooted trees</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 – arrays</a:t>
            </a:r>
          </a:p>
        </p:txBody>
      </p:sp>
      <p:sp>
        <p:nvSpPr>
          <p:cNvPr id="3" name="Text Placeholder 2"/>
          <p:cNvSpPr>
            <a:spLocks noGrp="1"/>
          </p:cNvSpPr>
          <p:nvPr>
            <p:ph type="body" sz="quarter" idx="14"/>
          </p:nvPr>
        </p:nvSpPr>
        <p:spPr>
          <a:xfrm>
            <a:off x="724280" y="1704179"/>
            <a:ext cx="5094629" cy="3453607"/>
          </a:xfrm>
        </p:spPr>
        <p:txBody>
          <a:bodyPr/>
          <a:lstStyle/>
          <a:p>
            <a:r>
              <a:rPr lang="en-GB" dirty="0"/>
              <a:t>A binary tree may be represented as an array of records, or a </a:t>
            </a:r>
            <a:br>
              <a:rPr lang="en-GB" dirty="0"/>
            </a:br>
            <a:r>
              <a:rPr lang="en-GB" dirty="0"/>
              <a:t>two-dimensional list</a:t>
            </a:r>
          </a:p>
          <a:p>
            <a:pPr>
              <a:spcAft>
                <a:spcPts val="600"/>
              </a:spcAft>
            </a:pPr>
            <a:r>
              <a:rPr lang="en-GB" dirty="0"/>
              <a:t>Suppose items are added to a binary tree in the order:</a:t>
            </a:r>
          </a:p>
          <a:p>
            <a:pPr marL="0" indent="0">
              <a:spcAft>
                <a:spcPts val="600"/>
              </a:spcAft>
              <a:buNone/>
              <a:tabLst>
                <a:tab pos="1344613" algn="l"/>
                <a:tab pos="1882775" algn="l"/>
                <a:tab pos="2420938" algn="l"/>
                <a:tab pos="2959100" algn="l"/>
                <a:tab pos="3495675" algn="l"/>
              </a:tabLst>
            </a:pPr>
            <a:r>
              <a:rPr lang="en-GB" dirty="0"/>
              <a:t>	</a:t>
            </a:r>
            <a:r>
              <a:rPr lang="en-GB" b="1" dirty="0">
                <a:solidFill>
                  <a:srgbClr val="8D8959"/>
                </a:solidFill>
              </a:rPr>
              <a:t>[0]	[1]	[2]	[3]	[4]	</a:t>
            </a:r>
          </a:p>
          <a:p>
            <a:pPr marL="0" indent="0">
              <a:spcAft>
                <a:spcPts val="600"/>
              </a:spcAft>
              <a:buNone/>
              <a:tabLst>
                <a:tab pos="1344613" algn="l"/>
                <a:tab pos="1882775" algn="l"/>
                <a:tab pos="2420938" algn="l"/>
                <a:tab pos="2959100" algn="l"/>
                <a:tab pos="3495675" algn="l"/>
              </a:tabLst>
            </a:pPr>
            <a:r>
              <a:rPr lang="en-GB" dirty="0">
                <a:solidFill>
                  <a:srgbClr val="8D8959"/>
                </a:solidFill>
              </a:rPr>
              <a:t>	12 	 7 	18	14 	22</a:t>
            </a:r>
          </a:p>
          <a:p>
            <a:r>
              <a:rPr lang="en-GB" dirty="0"/>
              <a:t>A pointer of </a:t>
            </a:r>
            <a:r>
              <a:rPr lang="en-GB" b="1" dirty="0"/>
              <a:t>-1</a:t>
            </a:r>
            <a:r>
              <a:rPr lang="en-GB" dirty="0"/>
              <a:t> indicates that there is no subtree on that side</a:t>
            </a:r>
          </a:p>
          <a:p>
            <a:pPr lvl="1"/>
            <a:r>
              <a:rPr lang="en-GB" dirty="0"/>
              <a:t>Can you find an error in this representation of the tree?</a:t>
            </a:r>
          </a:p>
          <a:p>
            <a:endParaRPr lang="en-GB" dirty="0"/>
          </a:p>
        </p:txBody>
      </p:sp>
      <p:graphicFrame>
        <p:nvGraphicFramePr>
          <p:cNvPr id="29" name="Table 28"/>
          <p:cNvGraphicFramePr>
            <a:graphicFrameLocks noGrp="1"/>
          </p:cNvGraphicFramePr>
          <p:nvPr>
            <p:extLst>
              <p:ext uri="{D42A27DB-BD31-4B8C-83A1-F6EECF244321}">
                <p14:modId xmlns:p14="http://schemas.microsoft.com/office/powerpoint/2010/main" val="1862586289"/>
              </p:ext>
            </p:extLst>
          </p:nvPr>
        </p:nvGraphicFramePr>
        <p:xfrm>
          <a:off x="5704949" y="3683615"/>
          <a:ext cx="2736000" cy="237744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tblGrid>
              <a:tr h="396000">
                <a:tc>
                  <a:txBody>
                    <a:bodyPr/>
                    <a:lstStyle/>
                    <a:p>
                      <a:pPr algn="ctr"/>
                      <a:endParaRPr lang="en-GB" sz="2000" b="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b="0" dirty="0">
                          <a:solidFill>
                            <a:sysClr val="windowText" lastClr="000000"/>
                          </a:solidFill>
                          <a:latin typeface="Arial" panose="020B0604020202020204" pitchFamily="34" charset="0"/>
                          <a:cs typeface="Arial" panose="020B0604020202020204" pitchFamily="34" charset="0"/>
                        </a:rPr>
                        <a:t>left</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b="0" dirty="0">
                          <a:solidFill>
                            <a:sysClr val="windowText" lastClr="000000"/>
                          </a:solidFill>
                          <a:latin typeface="Arial" panose="020B0604020202020204" pitchFamily="34" charset="0"/>
                          <a:cs typeface="Arial" panose="020B0604020202020204" pitchFamily="34" charset="0"/>
                        </a:rPr>
                        <a:t>data</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b="0" dirty="0">
                          <a:solidFill>
                            <a:sysClr val="windowText" lastClr="000000"/>
                          </a:solidFill>
                          <a:latin typeface="Arial" panose="020B0604020202020204" pitchFamily="34" charset="0"/>
                          <a:cs typeface="Arial" panose="020B0604020202020204" pitchFamily="34" charset="0"/>
                        </a:rPr>
                        <a:t>right</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96000">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A[0]</a:t>
                      </a: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12</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A[1]</a:t>
                      </a: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7</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00">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A[2]</a:t>
                      </a: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18</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000">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A[3]</a:t>
                      </a: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4</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14</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00">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A[4]</a:t>
                      </a: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22</a:t>
                      </a: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5362" name="Picture 2" descr="C:\Users\Rob\AppData\Roaming\PixelMetrics\CaptureWiz\Temp\6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34989" y="1780124"/>
            <a:ext cx="1963540" cy="166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29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6</a:t>
            </a:r>
          </a:p>
        </p:txBody>
      </p:sp>
      <p:sp>
        <p:nvSpPr>
          <p:cNvPr id="3" name="Text Placeholder 2"/>
          <p:cNvSpPr>
            <a:spLocks noGrp="1"/>
          </p:cNvSpPr>
          <p:nvPr>
            <p:ph type="body" sz="quarter" idx="14"/>
          </p:nvPr>
        </p:nvSpPr>
        <p:spPr/>
        <p:txBody>
          <a:bodyPr/>
          <a:lstStyle/>
          <a:p>
            <a:r>
              <a:rPr lang="en-GB" dirty="0"/>
              <a:t>Complete </a:t>
            </a:r>
            <a:r>
              <a:rPr lang="en-GB" b="1" dirty="0"/>
              <a:t>Task 3</a:t>
            </a:r>
            <a:r>
              <a:rPr lang="en-GB" dirty="0"/>
              <a:t> on the worksheet</a:t>
            </a:r>
          </a:p>
        </p:txBody>
      </p:sp>
    </p:spTree>
    <p:extLst>
      <p:ext uri="{BB962C8B-B14F-4D97-AF65-F5344CB8AC3E}">
        <p14:creationId xmlns:p14="http://schemas.microsoft.com/office/powerpoint/2010/main" val="299936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Plenary</a:t>
            </a:r>
          </a:p>
        </p:txBody>
      </p:sp>
      <p:sp>
        <p:nvSpPr>
          <p:cNvPr id="2" name="Text Placeholder 1"/>
          <p:cNvSpPr>
            <a:spLocks noGrp="1"/>
          </p:cNvSpPr>
          <p:nvPr>
            <p:ph type="body" sz="quarter" idx="14"/>
          </p:nvPr>
        </p:nvSpPr>
        <p:spPr/>
        <p:txBody>
          <a:bodyPr/>
          <a:lstStyle/>
          <a:p>
            <a:r>
              <a:rPr lang="en-GB" dirty="0"/>
              <a:t>What properties must a graph have for it to be a tree?</a:t>
            </a:r>
          </a:p>
          <a:p>
            <a:r>
              <a:rPr lang="en-GB" dirty="0"/>
              <a:t>Discuss the validity of the following statement:</a:t>
            </a:r>
          </a:p>
          <a:p>
            <a:pPr marL="0" lvl="1" indent="0" algn="ctr">
              <a:buNone/>
            </a:pPr>
            <a:r>
              <a:rPr lang="en-GB" sz="3200" b="1" i="1" dirty="0">
                <a:solidFill>
                  <a:srgbClr val="8D8959"/>
                </a:solidFill>
              </a:rPr>
              <a:t>“Every node in a tree is a root node” </a:t>
            </a:r>
          </a:p>
          <a:p>
            <a:endParaRPr lang="en-GB" dirty="0"/>
          </a:p>
          <a:p>
            <a:r>
              <a:rPr lang="en-GB" dirty="0"/>
              <a:t>Suggest reasons why data might be organised into a tree ADT</a:t>
            </a:r>
          </a:p>
          <a:p>
            <a:r>
              <a:rPr lang="en-GB" dirty="0"/>
              <a:t>Describe the different types of binary tree traversal</a:t>
            </a:r>
          </a:p>
        </p:txBody>
      </p:sp>
    </p:spTree>
    <p:extLst>
      <p:ext uri="{BB962C8B-B14F-4D97-AF65-F5344CB8AC3E}">
        <p14:creationId xmlns:p14="http://schemas.microsoft.com/office/powerpoint/2010/main" val="211867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08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Abstraction</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tree</a:t>
            </a:r>
            <a:r>
              <a:rPr lang="en-GB" dirty="0"/>
              <a:t> is a common </a:t>
            </a:r>
            <a:r>
              <a:rPr lang="en-GB" dirty="0">
                <a:solidFill>
                  <a:srgbClr val="8D8959"/>
                </a:solidFill>
              </a:rPr>
              <a:t>abstract data type </a:t>
            </a:r>
            <a:r>
              <a:rPr lang="en-GB" dirty="0"/>
              <a:t>(</a:t>
            </a:r>
            <a:r>
              <a:rPr lang="en-GB" dirty="0">
                <a:solidFill>
                  <a:srgbClr val="8D8959"/>
                </a:solidFill>
              </a:rPr>
              <a:t>ADT</a:t>
            </a:r>
            <a:r>
              <a:rPr lang="en-GB" dirty="0"/>
              <a:t>)</a:t>
            </a:r>
            <a:endParaRPr lang="en-GB" dirty="0">
              <a:solidFill>
                <a:schemeClr val="accent1"/>
              </a:solidFill>
            </a:endParaRPr>
          </a:p>
          <a:p>
            <a:pPr lvl="1"/>
            <a:r>
              <a:rPr lang="en-GB" dirty="0"/>
              <a:t>Like a tree in nature, a tree data structure has a root, branches and leaves</a:t>
            </a:r>
          </a:p>
          <a:p>
            <a:pPr lvl="1"/>
            <a:r>
              <a:rPr lang="en-GB" dirty="0"/>
              <a:t>The difference is that a tree in computer science has its root at the top</a:t>
            </a:r>
          </a:p>
          <a:p>
            <a:pPr marL="0" indent="0">
              <a:buNone/>
            </a:pPr>
            <a:endParaRPr lang="en-GB" dirty="0"/>
          </a:p>
        </p:txBody>
      </p:sp>
      <p:pic>
        <p:nvPicPr>
          <p:cNvPr id="1026" name="Picture 2" descr="C:\Users\Rob\AppData\Roaming\PixelMetrics\CaptureWiz\Temp\5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4492" y="3874893"/>
            <a:ext cx="3119491" cy="2347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0043" y="3696927"/>
            <a:ext cx="2924033" cy="3161452"/>
          </a:xfrm>
          <a:prstGeom prst="rect">
            <a:avLst/>
          </a:prstGeom>
        </p:spPr>
      </p:pic>
    </p:spTree>
    <p:extLst>
      <p:ext uri="{BB962C8B-B14F-4D97-AF65-F5344CB8AC3E}">
        <p14:creationId xmlns:p14="http://schemas.microsoft.com/office/powerpoint/2010/main" val="292872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Definition of a tree</a:t>
            </a:r>
          </a:p>
        </p:txBody>
      </p:sp>
      <p:sp>
        <p:nvSpPr>
          <p:cNvPr id="5" name="Text Placeholder 4"/>
          <p:cNvSpPr>
            <a:spLocks noGrp="1"/>
          </p:cNvSpPr>
          <p:nvPr>
            <p:ph type="body" sz="quarter" idx="14"/>
          </p:nvPr>
        </p:nvSpPr>
        <p:spPr/>
        <p:txBody>
          <a:bodyPr/>
          <a:lstStyle/>
          <a:p>
            <a:r>
              <a:rPr lang="en-GB" dirty="0"/>
              <a:t>A tree is a </a:t>
            </a:r>
            <a:r>
              <a:rPr lang="en-GB" dirty="0">
                <a:solidFill>
                  <a:srgbClr val="8D8959"/>
                </a:solidFill>
              </a:rPr>
              <a:t>connected</a:t>
            </a:r>
            <a:r>
              <a:rPr lang="en-GB" dirty="0"/>
              <a:t>, </a:t>
            </a:r>
            <a:r>
              <a:rPr lang="en-GB" dirty="0">
                <a:solidFill>
                  <a:srgbClr val="8D8959"/>
                </a:solidFill>
              </a:rPr>
              <a:t>undirected</a:t>
            </a:r>
            <a:r>
              <a:rPr lang="en-GB" dirty="0">
                <a:solidFill>
                  <a:schemeClr val="accent1"/>
                </a:solidFill>
              </a:rPr>
              <a:t> </a:t>
            </a:r>
            <a:r>
              <a:rPr lang="en-GB" dirty="0">
                <a:solidFill>
                  <a:srgbClr val="8D8959"/>
                </a:solidFill>
              </a:rPr>
              <a:t>graph</a:t>
            </a:r>
            <a:r>
              <a:rPr lang="en-GB" dirty="0"/>
              <a:t> with </a:t>
            </a:r>
            <a:r>
              <a:rPr lang="en-GB" dirty="0">
                <a:solidFill>
                  <a:srgbClr val="8D8959"/>
                </a:solidFill>
              </a:rPr>
              <a:t>no cycles </a:t>
            </a:r>
            <a:r>
              <a:rPr lang="en-GB" dirty="0"/>
              <a:t>(i.e. there is a unique path from each node to any other node)</a:t>
            </a:r>
            <a:endParaRPr lang="en-GB" dirty="0">
              <a:solidFill>
                <a:srgbClr val="8D8959"/>
              </a:solidFill>
            </a:endParaRPr>
          </a:p>
          <a:p>
            <a:pPr lvl="1"/>
            <a:r>
              <a:rPr lang="en-GB" dirty="0"/>
              <a:t>A tree does not have to have a root</a:t>
            </a:r>
          </a:p>
          <a:p>
            <a:pPr lvl="1"/>
            <a:r>
              <a:rPr lang="en-GB" dirty="0"/>
              <a:t>Does either of the following diagrams represent a tree?</a:t>
            </a:r>
          </a:p>
        </p:txBody>
      </p:sp>
      <p:pic>
        <p:nvPicPr>
          <p:cNvPr id="2052" name="Picture 4" descr="C:\Users\Rob\AppData\Roaming\PixelMetrics\CaptureWiz\Temp\5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5041" y="3935269"/>
            <a:ext cx="5681068" cy="225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5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rooted tree</a:t>
            </a:r>
          </a:p>
        </p:txBody>
      </p:sp>
      <p:sp>
        <p:nvSpPr>
          <p:cNvPr id="3" name="Text Placeholder 2"/>
          <p:cNvSpPr>
            <a:spLocks noGrp="1"/>
          </p:cNvSpPr>
          <p:nvPr>
            <p:ph type="body" sz="quarter" idx="14"/>
          </p:nvPr>
        </p:nvSpPr>
        <p:spPr/>
        <p:txBody>
          <a:bodyPr/>
          <a:lstStyle/>
          <a:p>
            <a:r>
              <a:rPr lang="en-GB" dirty="0"/>
              <a:t>In a </a:t>
            </a:r>
            <a:r>
              <a:rPr lang="en-GB" dirty="0">
                <a:solidFill>
                  <a:srgbClr val="8D8959"/>
                </a:solidFill>
              </a:rPr>
              <a:t>rooted</a:t>
            </a:r>
            <a:r>
              <a:rPr lang="en-GB" dirty="0"/>
              <a:t> tree, one </a:t>
            </a:r>
            <a:r>
              <a:rPr lang="en-GB" dirty="0">
                <a:solidFill>
                  <a:srgbClr val="8D8959"/>
                </a:solidFill>
              </a:rPr>
              <a:t>node</a:t>
            </a:r>
            <a:r>
              <a:rPr lang="en-GB" dirty="0">
                <a:solidFill>
                  <a:schemeClr val="accent1"/>
                </a:solidFill>
              </a:rPr>
              <a:t> </a:t>
            </a:r>
            <a:r>
              <a:rPr lang="en-GB" dirty="0"/>
              <a:t>is identified as the root</a:t>
            </a:r>
          </a:p>
          <a:p>
            <a:r>
              <a:rPr lang="en-GB" dirty="0"/>
              <a:t>Every node except the root has one unique parent</a:t>
            </a:r>
          </a:p>
          <a:p>
            <a:r>
              <a:rPr lang="en-GB" dirty="0"/>
              <a:t>Does the following diagram represent a rooted tree?</a:t>
            </a:r>
          </a:p>
          <a:p>
            <a:pPr lvl="1"/>
            <a:r>
              <a:rPr lang="en-GB" dirty="0"/>
              <a:t>If so, which node is the root?</a:t>
            </a:r>
          </a:p>
        </p:txBody>
      </p:sp>
      <p:pic>
        <p:nvPicPr>
          <p:cNvPr id="3074" name="Picture 2" descr="C:\Users\Rob\AppData\Roaming\PixelMetrics\CaptureWiz\Temp\5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53184" y="3870729"/>
            <a:ext cx="2739422" cy="24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6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Rooted tree</a:t>
            </a:r>
          </a:p>
        </p:txBody>
      </p:sp>
      <p:sp>
        <p:nvSpPr>
          <p:cNvPr id="3" name="Text Placeholder 2"/>
          <p:cNvSpPr>
            <a:spLocks noGrp="1"/>
          </p:cNvSpPr>
          <p:nvPr>
            <p:ph type="body" sz="quarter" idx="14"/>
          </p:nvPr>
        </p:nvSpPr>
        <p:spPr/>
        <p:txBody>
          <a:bodyPr/>
          <a:lstStyle/>
          <a:p>
            <a:r>
              <a:rPr lang="en-GB" dirty="0"/>
              <a:t>Terminology:</a:t>
            </a:r>
          </a:p>
          <a:p>
            <a:pPr lvl="1"/>
            <a:r>
              <a:rPr lang="en-GB" dirty="0"/>
              <a:t>Node</a:t>
            </a:r>
          </a:p>
          <a:p>
            <a:pPr lvl="1"/>
            <a:r>
              <a:rPr lang="en-GB" dirty="0"/>
              <a:t>Edge</a:t>
            </a:r>
          </a:p>
          <a:p>
            <a:pPr lvl="1"/>
            <a:r>
              <a:rPr lang="en-GB" dirty="0"/>
              <a:t>Root</a:t>
            </a:r>
          </a:p>
          <a:p>
            <a:pPr lvl="1"/>
            <a:r>
              <a:rPr lang="en-GB" dirty="0"/>
              <a:t>Child</a:t>
            </a:r>
          </a:p>
          <a:p>
            <a:pPr lvl="1"/>
            <a:r>
              <a:rPr lang="en-GB" dirty="0"/>
              <a:t>Parent</a:t>
            </a:r>
          </a:p>
          <a:p>
            <a:pPr lvl="1"/>
            <a:r>
              <a:rPr lang="en-GB" dirty="0"/>
              <a:t>Subtree</a:t>
            </a:r>
          </a:p>
          <a:p>
            <a:pPr lvl="1"/>
            <a:r>
              <a:rPr lang="en-GB" dirty="0"/>
              <a:t>Leaf</a:t>
            </a:r>
          </a:p>
        </p:txBody>
      </p:sp>
      <p:pic>
        <p:nvPicPr>
          <p:cNvPr id="4098" name="Picture 2" descr="C:\Users\Rob\AppData\Roaming\PixelMetrics\CaptureWiz\Temp\5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2491" y="2146214"/>
            <a:ext cx="4466299" cy="32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0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Try </a:t>
            </a:r>
            <a:r>
              <a:rPr lang="en-GB" b="1" dirty="0"/>
              <a:t>Task 1 </a:t>
            </a:r>
            <a:r>
              <a:rPr lang="en-GB" dirty="0"/>
              <a:t>on the worksheet</a:t>
            </a:r>
          </a:p>
        </p:txBody>
      </p:sp>
    </p:spTree>
    <p:extLst>
      <p:ext uri="{BB962C8B-B14F-4D97-AF65-F5344CB8AC3E}">
        <p14:creationId xmlns:p14="http://schemas.microsoft.com/office/powerpoint/2010/main" val="219080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binary tree </a:t>
            </a:r>
            <a:r>
              <a:rPr lang="en-GB" dirty="0"/>
              <a:t>is a rooted tree in which each node has a maximum of two children</a:t>
            </a:r>
          </a:p>
        </p:txBody>
      </p:sp>
      <p:pic>
        <p:nvPicPr>
          <p:cNvPr id="5122" name="Picture 2"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212" y="2727615"/>
            <a:ext cx="3645477" cy="338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6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Traversing a binary tree</a:t>
            </a:r>
          </a:p>
        </p:txBody>
      </p:sp>
      <p:sp>
        <p:nvSpPr>
          <p:cNvPr id="3" name="Text Placeholder 2"/>
          <p:cNvSpPr>
            <a:spLocks noGrp="1"/>
          </p:cNvSpPr>
          <p:nvPr>
            <p:ph type="body" sz="quarter" idx="14"/>
          </p:nvPr>
        </p:nvSpPr>
        <p:spPr>
          <a:xfrm>
            <a:off x="724279" y="2645956"/>
            <a:ext cx="5085393" cy="3539689"/>
          </a:xfrm>
        </p:spPr>
        <p:txBody>
          <a:bodyPr/>
          <a:lstStyle/>
          <a:p>
            <a:pPr lvl="1">
              <a:spcBef>
                <a:spcPts val="600"/>
              </a:spcBef>
              <a:spcAft>
                <a:spcPts val="2400"/>
              </a:spcAft>
            </a:pPr>
            <a:r>
              <a:rPr lang="en-GB" b="1" dirty="0">
                <a:solidFill>
                  <a:srgbClr val="FF0000"/>
                </a:solidFill>
              </a:rPr>
              <a:t>Pre-order:</a:t>
            </a:r>
            <a:r>
              <a:rPr lang="en-GB" b="1" dirty="0"/>
              <a:t> </a:t>
            </a:r>
            <a:r>
              <a:rPr lang="en-GB" dirty="0"/>
              <a:t>Visit the root, then traverse the left sub-tree, then the right sub-tree</a:t>
            </a:r>
          </a:p>
          <a:p>
            <a:pPr lvl="1">
              <a:spcAft>
                <a:spcPts val="2400"/>
              </a:spcAft>
            </a:pPr>
            <a:r>
              <a:rPr lang="en-GB" b="1" dirty="0">
                <a:solidFill>
                  <a:srgbClr val="FF0000"/>
                </a:solidFill>
              </a:rPr>
              <a:t>In-order:</a:t>
            </a:r>
            <a:r>
              <a:rPr lang="en-GB" b="1" dirty="0">
                <a:solidFill>
                  <a:srgbClr val="C0BB9E"/>
                </a:solidFill>
              </a:rPr>
              <a:t> </a:t>
            </a:r>
            <a:r>
              <a:rPr lang="en-GB" dirty="0"/>
              <a:t>Traverse the left sub-tree, then visit the root, then traverse the right sub-tree</a:t>
            </a:r>
          </a:p>
          <a:p>
            <a:pPr lvl="1">
              <a:spcAft>
                <a:spcPts val="2400"/>
              </a:spcAft>
            </a:pPr>
            <a:r>
              <a:rPr lang="en-GB" b="1" dirty="0">
                <a:solidFill>
                  <a:srgbClr val="FF0000"/>
                </a:solidFill>
              </a:rPr>
              <a:t>Post-order:</a:t>
            </a:r>
            <a:r>
              <a:rPr lang="en-GB" b="1" dirty="0">
                <a:solidFill>
                  <a:srgbClr val="C0BB9E"/>
                </a:solidFill>
              </a:rPr>
              <a:t> </a:t>
            </a:r>
            <a:r>
              <a:rPr lang="en-GB" dirty="0"/>
              <a:t>traverse the left sub-tree, then traverse the right sub-tree, then visit the root</a:t>
            </a:r>
          </a:p>
        </p:txBody>
      </p:sp>
      <p:sp>
        <p:nvSpPr>
          <p:cNvPr id="19" name="Text Placeholder 2"/>
          <p:cNvSpPr txBox="1">
            <a:spLocks/>
          </p:cNvSpPr>
          <p:nvPr/>
        </p:nvSpPr>
        <p:spPr>
          <a:xfrm>
            <a:off x="724281" y="1730774"/>
            <a:ext cx="7049186" cy="761414"/>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dirty="0"/>
              <a:t>A binary tree can be traversed in three different ways:</a:t>
            </a:r>
          </a:p>
        </p:txBody>
      </p:sp>
      <p:pic>
        <p:nvPicPr>
          <p:cNvPr id="6146" name="Picture 2" descr="C:\Users\Rob\AppData\Roaming\PixelMetrics\CaptureWiz\Temp\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b="2150"/>
          <a:stretch/>
        </p:blipFill>
        <p:spPr bwMode="auto">
          <a:xfrm>
            <a:off x="6023185" y="2664438"/>
            <a:ext cx="2034511" cy="10301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Rob\AppData\Roaming\PixelMetrics\CaptureWiz\Temp\5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3185" y="3852485"/>
            <a:ext cx="2052254" cy="10527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Rob\AppData\Roaming\PixelMetrics\CaptureWiz\Temp\58.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7271" y="5052167"/>
            <a:ext cx="2040425" cy="105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742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653E42-9AC4-44F8-8914-6DC6E1B6CB5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4dce8ab-38ff-4714-b1ed-1fc5e4d9abd1"/>
    <ds:schemaRef ds:uri="http://purl.org/dc/dcmitype/"/>
    <ds:schemaRef ds:uri="1ef05dc5-97a2-498b-bf7c-bd189143a1ff"/>
    <ds:schemaRef ds:uri="http://www.w3.org/XML/1998/namespace"/>
    <ds:schemaRef ds:uri="http://purl.org/dc/terms/"/>
  </ds:schemaRefs>
</ds:datastoreItem>
</file>

<file path=customXml/itemProps2.xml><?xml version="1.0" encoding="utf-8"?>
<ds:datastoreItem xmlns:ds="http://schemas.openxmlformats.org/officeDocument/2006/customXml" ds:itemID="{0C7591C0-1ADD-4BE1-9CF1-89897DF951C5}"/>
</file>

<file path=customXml/itemProps3.xml><?xml version="1.0" encoding="utf-8"?>
<ds:datastoreItem xmlns:ds="http://schemas.openxmlformats.org/officeDocument/2006/customXml" ds:itemID="{62467510-0174-4FA2-9AA9-43B80386CB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7</Template>
  <TotalTime>1235</TotalTime>
  <Words>760</Words>
  <Application>Microsoft Office PowerPoint</Application>
  <PresentationFormat>On-screen Show (4:3)</PresentationFormat>
  <Paragraphs>119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Museo 500</vt:lpstr>
      <vt:lpstr>Museo 900</vt:lpstr>
      <vt:lpstr>Museo 700</vt:lpstr>
      <vt:lpstr>Calibri</vt:lpstr>
      <vt:lpstr>Museo900-Regular</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71</cp:revision>
  <dcterms:created xsi:type="dcterms:W3CDTF">2015-10-08T09:44:01Z</dcterms:created>
  <dcterms:modified xsi:type="dcterms:W3CDTF">2018-10-08T08:31:20Z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