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3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6"/>
  </p:notesMasterIdLst>
  <p:sldIdLst>
    <p:sldId id="260" r:id="rId2"/>
    <p:sldId id="261" r:id="rId3"/>
    <p:sldId id="265" r:id="rId4"/>
    <p:sldId id="266" r:id="rId5"/>
    <p:sldId id="267" r:id="rId6"/>
    <p:sldId id="273" r:id="rId7"/>
    <p:sldId id="274" r:id="rId8"/>
    <p:sldId id="275" r:id="rId9"/>
    <p:sldId id="276" r:id="rId10"/>
    <p:sldId id="286" r:id="rId11"/>
    <p:sldId id="296" r:id="rId12"/>
    <p:sldId id="297" r:id="rId13"/>
    <p:sldId id="277" r:id="rId14"/>
    <p:sldId id="268" r:id="rId15"/>
    <p:sldId id="298" r:id="rId16"/>
    <p:sldId id="278" r:id="rId17"/>
    <p:sldId id="270" r:id="rId18"/>
    <p:sldId id="289" r:id="rId19"/>
    <p:sldId id="290" r:id="rId20"/>
    <p:sldId id="279" r:id="rId21"/>
    <p:sldId id="291" r:id="rId22"/>
    <p:sldId id="292" r:id="rId23"/>
    <p:sldId id="306" r:id="rId24"/>
    <p:sldId id="280" r:id="rId25"/>
    <p:sldId id="281" r:id="rId26"/>
    <p:sldId id="293" r:id="rId27"/>
    <p:sldId id="294" r:id="rId28"/>
    <p:sldId id="282" r:id="rId29"/>
    <p:sldId id="310" r:id="rId30"/>
    <p:sldId id="311" r:id="rId31"/>
    <p:sldId id="313" r:id="rId32"/>
    <p:sldId id="307" r:id="rId33"/>
    <p:sldId id="285" r:id="rId34"/>
    <p:sldId id="309" r:id="rId35"/>
  </p:sldIdLst>
  <p:sldSz cx="9144000" cy="6858000" type="screen4x3"/>
  <p:notesSz cx="6858000" cy="9144000"/>
  <p:embeddedFontLst>
    <p:embeddedFont>
      <p:font typeface="Museo 900" panose="02000000000000000000" pitchFamily="2" charset="0"/>
      <p:bold r:id="rId37"/>
    </p:embeddedFont>
    <p:embeddedFont>
      <p:font typeface="Consolas" panose="020B0609020204030204" pitchFamily="49" charset="0"/>
      <p:regular r:id="rId38"/>
      <p:bold r:id="rId39"/>
      <p:italic r:id="rId40"/>
      <p:boldItalic r:id="rId41"/>
    </p:embeddedFont>
    <p:embeddedFont>
      <p:font typeface="Museo 700" panose="02000000000000000000" pitchFamily="2" charset="0"/>
      <p:bold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Museo900-Regular" panose="02000000000000000000" pitchFamily="2" charset="0"/>
      <p:bold r:id="rId48"/>
    </p:embeddedFont>
    <p:embeddedFont>
      <p:font typeface="Museo 500" panose="02000000000000000000" pitchFamily="2" charset="0"/>
      <p:regular r:id="rId49"/>
    </p:embeddedFont>
    <p:embeddedFont>
      <p:font typeface="Museo 100" panose="02000000000000000000" pitchFamily="2" charset="0"/>
      <p:regular r:id="rId50"/>
    </p:embeddedFont>
    <p:embeddedFont>
      <p:font typeface="Algerian" panose="04020705040A02060702" pitchFamily="82" charset="0"/>
      <p:regular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F59"/>
    <a:srgbClr val="C0BB9E"/>
    <a:srgbClr val="D68328"/>
    <a:srgbClr val="2B75A6"/>
    <a:srgbClr val="2F586A"/>
    <a:srgbClr val="364656"/>
    <a:srgbClr val="274754"/>
    <a:srgbClr val="979A78"/>
    <a:srgbClr val="8D8959"/>
    <a:srgbClr val="50AA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11" d="100"/>
          <a:sy n="111" d="100"/>
        </p:scale>
        <p:origin x="1512"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200" d="100"/>
        <a:sy n="200" d="100"/>
      </p:scale>
      <p:origin x="0" y="-222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0BB9E"/>
                </a:solidFill>
                <a:latin typeface="Arial"/>
                <a:cs typeface="Arial"/>
              </a:rPr>
              <a:t>7</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51684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93979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Vectors</a:t>
            </a:r>
            <a:endParaRPr lang="en-US" dirty="0">
              <a:latin typeface="Museo 100" panose="02000000000000000000" pitchFamily="50" charset="0"/>
            </a:endParaRPr>
          </a:p>
          <a:p>
            <a:pPr lvl="1"/>
            <a:br>
              <a:rPr lang="en-US" sz="2000" dirty="0">
                <a:latin typeface="Museo 100" panose="02000000000000000000" pitchFamily="50" charset="0"/>
              </a:rPr>
            </a:br>
            <a:br>
              <a:rPr lang="en-US" sz="2000" dirty="0">
                <a:latin typeface="Museo 100" panose="02000000000000000000" pitchFamily="50" charset="0"/>
              </a:rPr>
            </a:br>
            <a:br>
              <a:rPr lang="en-US" sz="2000" dirty="0">
                <a:latin typeface="Museo 100" panose="02000000000000000000" pitchFamily="50" charset="0"/>
              </a:rPr>
            </a:br>
            <a:r>
              <a:rPr lang="en-US" sz="2000" dirty="0">
                <a:latin typeface="Museo 100" panose="02000000000000000000" pitchFamily="50" charset="0"/>
              </a:rPr>
              <a:t>Unit 7</a:t>
            </a: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3" name="Text Placeholder 2"/>
          <p:cNvSpPr>
            <a:spLocks noGrp="1"/>
          </p:cNvSpPr>
          <p:nvPr>
            <p:ph type="body" sz="quarter" idx="14"/>
          </p:nvPr>
        </p:nvSpPr>
        <p:spPr/>
        <p:txBody>
          <a:bodyPr/>
          <a:lstStyle/>
          <a:p>
            <a:r>
              <a:rPr lang="en-GB" dirty="0"/>
              <a:t>Represent the vector [3,-1] as an arrow</a:t>
            </a:r>
          </a:p>
          <a:p>
            <a:endParaRPr lang="en-GB" dirty="0"/>
          </a:p>
          <a:p>
            <a:endParaRPr lang="en-GB" dirty="0"/>
          </a:p>
          <a:p>
            <a:endParaRPr lang="en-GB" dirty="0"/>
          </a:p>
          <a:p>
            <a:r>
              <a:rPr lang="en-GB" dirty="0"/>
              <a:t>f is a function f: S </a:t>
            </a:r>
            <a:r>
              <a:rPr lang="en-GB" dirty="0">
                <a:latin typeface="Cambria Math" panose="02040503050406030204" pitchFamily="18" charset="0"/>
                <a:ea typeface="Cambria Math" panose="02040503050406030204" pitchFamily="18" charset="0"/>
              </a:rPr>
              <a:t>↦</a:t>
            </a:r>
            <a:r>
              <a:rPr lang="en-GB" dirty="0">
                <a:solidFill>
                  <a:srgbClr val="0070C0"/>
                </a:solidFill>
                <a:latin typeface="Cambria Math" panose="02040503050406030204" pitchFamily="18" charset="0"/>
                <a:ea typeface="Cambria Math" panose="02040503050406030204" pitchFamily="18" charset="0"/>
              </a:rPr>
              <a:t> </a:t>
            </a:r>
            <a:r>
              <a:rPr lang="en-GB" dirty="0">
                <a:latin typeface="Cambria Math" panose="02040503050406030204" pitchFamily="18" charset="0"/>
                <a:ea typeface="Cambria Math" panose="02040503050406030204" pitchFamily="18" charset="0"/>
              </a:rPr>
              <a:t>ℝ</a:t>
            </a:r>
            <a:r>
              <a:rPr lang="en-GB" dirty="0">
                <a:solidFill>
                  <a:srgbClr val="0070C0"/>
                </a:solidFill>
                <a:latin typeface="Cambria Math" panose="02040503050406030204" pitchFamily="18" charset="0"/>
                <a:ea typeface="Cambria Math" panose="02040503050406030204" pitchFamily="18" charset="0"/>
              </a:rPr>
              <a:t> </a:t>
            </a:r>
            <a:r>
              <a:rPr lang="en-GB" dirty="0"/>
              <a:t> which maps the set </a:t>
            </a:r>
            <a:br>
              <a:rPr lang="en-GB" dirty="0"/>
            </a:br>
            <a:r>
              <a:rPr lang="en-GB" dirty="0"/>
              <a:t>{0, 1, 2, 3} to [10, 11, 12, 13]</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0 ↦ 10</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1 ↦ 11</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2 ↦ 12</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3 ↦ 13</a:t>
            </a:r>
          </a:p>
          <a:p>
            <a:pPr marL="444500" lvl="1" indent="0">
              <a:buNone/>
            </a:pPr>
            <a:endParaRPr lang="en-GB" dirty="0">
              <a:latin typeface="Cambria Math" panose="02040503050406030204" pitchFamily="18" charset="0"/>
              <a:ea typeface="Cambria Math" panose="02040503050406030204" pitchFamily="18" charset="0"/>
            </a:endParaRPr>
          </a:p>
          <a:p>
            <a:pPr marL="444500" lvl="1" indent="0">
              <a:buNone/>
            </a:pPr>
            <a:endParaRPr lang="en-GB" dirty="0"/>
          </a:p>
          <a:p>
            <a:endParaRPr lang="en-GB" dirty="0"/>
          </a:p>
          <a:p>
            <a:pPr marL="0" indent="0">
              <a:buNone/>
            </a:pPr>
            <a:endParaRPr lang="en-GB" dirty="0">
              <a:latin typeface="Algerian" panose="04020705040A02060702" pitchFamily="82" charset="0"/>
            </a:endParaRPr>
          </a:p>
          <a:p>
            <a:endParaRPr lang="en-GB" dirty="0"/>
          </a:p>
        </p:txBody>
      </p:sp>
      <p:pic>
        <p:nvPicPr>
          <p:cNvPr id="4098" name="Picture 2" descr="C:\Users\Rob\AppData\Roaming\PixelMetrics\CaptureWiz\Temp\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386" y="2165598"/>
            <a:ext cx="2125018" cy="17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5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Exercises</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dirty="0"/>
              <a:t>Represent the vector [-3, 1] as an arrow</a:t>
            </a:r>
          </a:p>
          <a:p>
            <a:pPr marL="457200" indent="-457200">
              <a:buFont typeface="+mj-lt"/>
              <a:buAutoNum type="arabicPeriod"/>
            </a:pPr>
            <a:r>
              <a:rPr lang="en-GB" dirty="0"/>
              <a:t>Give an example of a 4-vector over </a:t>
            </a:r>
            <a:r>
              <a:rPr lang="en-GB" dirty="0">
                <a:latin typeface="Cambria Math" panose="02040503050406030204" pitchFamily="18" charset="0"/>
                <a:ea typeface="Cambria Math" panose="02040503050406030204" pitchFamily="18" charset="0"/>
              </a:rPr>
              <a:t>ℝ </a:t>
            </a:r>
          </a:p>
          <a:p>
            <a:pPr marL="457200" indent="-457200">
              <a:buFont typeface="+mj-lt"/>
              <a:buAutoNum type="arabicPeriod"/>
            </a:pPr>
            <a:r>
              <a:rPr lang="en-GB" dirty="0"/>
              <a:t>Describe [8, 7, 6] as a vector, using </a:t>
            </a:r>
            <a:r>
              <a:rPr lang="en-GB" dirty="0">
                <a:latin typeface="Cambria Math" panose="02040503050406030204" pitchFamily="18" charset="0"/>
                <a:ea typeface="Cambria Math" panose="02040503050406030204" pitchFamily="18" charset="0"/>
              </a:rPr>
              <a:t>ℝ notation</a:t>
            </a:r>
            <a:endParaRPr lang="en-GB" dirty="0"/>
          </a:p>
          <a:p>
            <a:pPr marL="457200" indent="-457200">
              <a:buFont typeface="+mj-lt"/>
              <a:buAutoNum type="arabicPeriod"/>
            </a:pPr>
            <a:r>
              <a:rPr lang="en-GB" dirty="0"/>
              <a:t>Describe the function f which maps the set {0,1,2,3} to [1.5, 3.4, 6.1, 10.0]</a:t>
            </a:r>
          </a:p>
          <a:p>
            <a:endParaRPr lang="en-GB" dirty="0">
              <a:latin typeface="Algerian" panose="04020705040A02060702" pitchFamily="82" charset="0"/>
            </a:endParaRPr>
          </a:p>
          <a:p>
            <a:endParaRPr lang="en-GB" dirty="0"/>
          </a:p>
        </p:txBody>
      </p:sp>
    </p:spTree>
    <p:extLst>
      <p:ext uri="{BB962C8B-B14F-4D97-AF65-F5344CB8AC3E}">
        <p14:creationId xmlns:p14="http://schemas.microsoft.com/office/powerpoint/2010/main" val="330541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a:xfrm>
            <a:off x="724280" y="1704179"/>
            <a:ext cx="7816470" cy="3453607"/>
          </a:xfrm>
        </p:spPr>
        <p:txBody>
          <a:bodyPr/>
          <a:lstStyle/>
          <a:p>
            <a:pPr marL="457200" indent="-457200">
              <a:buFont typeface="+mj-lt"/>
              <a:buAutoNum type="arabicPeriod"/>
            </a:pPr>
            <a:r>
              <a:rPr lang="en-GB" dirty="0"/>
              <a:t>Represent the vector [-3, 1] as an arrow</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r>
              <a:rPr lang="en-GB" dirty="0"/>
              <a:t>Give an example of a 4-vector over </a:t>
            </a:r>
            <a:r>
              <a:rPr lang="en-GB" dirty="0">
                <a:latin typeface="Cambria Math" panose="02040503050406030204" pitchFamily="18" charset="0"/>
                <a:ea typeface="Cambria Math" panose="02040503050406030204" pitchFamily="18" charset="0"/>
              </a:rPr>
              <a:t>ℝ    </a:t>
            </a:r>
            <a:r>
              <a:rPr lang="en-GB" dirty="0">
                <a:solidFill>
                  <a:srgbClr val="FF0000"/>
                </a:solidFill>
                <a:latin typeface="Cambria Math" panose="02040503050406030204" pitchFamily="18" charset="0"/>
                <a:ea typeface="Cambria Math" panose="02040503050406030204" pitchFamily="18" charset="0"/>
              </a:rPr>
              <a:t>[6,8,2,4]</a:t>
            </a:r>
          </a:p>
          <a:p>
            <a:pPr marL="457200" indent="-457200">
              <a:buFont typeface="+mj-lt"/>
              <a:buAutoNum type="arabicPeriod"/>
            </a:pPr>
            <a:r>
              <a:rPr lang="en-GB" dirty="0"/>
              <a:t>Describe [8, 7, 6] as a vector, using </a:t>
            </a:r>
            <a:r>
              <a:rPr lang="en-GB" dirty="0">
                <a:latin typeface="Cambria Math" panose="02040503050406030204" pitchFamily="18" charset="0"/>
                <a:ea typeface="Cambria Math" panose="02040503050406030204" pitchFamily="18" charset="0"/>
              </a:rPr>
              <a:t>ℝ </a:t>
            </a:r>
            <a:r>
              <a:rPr lang="en-GB" dirty="0"/>
              <a:t>notation   </a:t>
            </a:r>
            <a:r>
              <a:rPr lang="en-GB" dirty="0">
                <a:solidFill>
                  <a:srgbClr val="FF0000"/>
                </a:solidFill>
                <a:latin typeface="Cambria Math" panose="02040503050406030204" pitchFamily="18" charset="0"/>
                <a:ea typeface="Cambria Math" panose="02040503050406030204" pitchFamily="18" charset="0"/>
              </a:rPr>
              <a:t>ℝ</a:t>
            </a:r>
            <a:r>
              <a:rPr lang="en-GB" baseline="30000" dirty="0">
                <a:solidFill>
                  <a:srgbClr val="FF0000"/>
                </a:solidFill>
              </a:rPr>
              <a:t>3</a:t>
            </a:r>
            <a:r>
              <a:rPr lang="en-GB" dirty="0">
                <a:latin typeface="Cambria Math" panose="02040503050406030204" pitchFamily="18" charset="0"/>
                <a:ea typeface="Cambria Math" panose="02040503050406030204" pitchFamily="18" charset="0"/>
              </a:rPr>
              <a:t> </a:t>
            </a:r>
            <a:endParaRPr lang="en-GB" dirty="0"/>
          </a:p>
          <a:p>
            <a:pPr marL="457200" indent="-457200">
              <a:buFont typeface="+mj-lt"/>
              <a:buAutoNum type="arabicPeriod"/>
            </a:pPr>
            <a:r>
              <a:rPr lang="en-GB" dirty="0"/>
              <a:t>Describe the function f which maps the set {0,1,2,3} to [1.5, 3.4, 6.1, 10.0]</a:t>
            </a:r>
          </a:p>
          <a:p>
            <a:pPr marL="1976438" lvl="1" indent="0">
              <a:spcAft>
                <a:spcPts val="0"/>
              </a:spcAft>
              <a:buNone/>
            </a:pPr>
            <a:r>
              <a:rPr lang="en-GB" dirty="0"/>
              <a:t>		</a:t>
            </a:r>
            <a:r>
              <a:rPr lang="en-GB" dirty="0">
                <a:solidFill>
                  <a:srgbClr val="FF0000"/>
                </a:solidFill>
              </a:rPr>
              <a:t>0 </a:t>
            </a:r>
            <a:r>
              <a:rPr lang="en-GB" dirty="0">
                <a:solidFill>
                  <a:srgbClr val="FF0000"/>
                </a:solidFill>
                <a:latin typeface="Cambria Math" panose="02040503050406030204" pitchFamily="18" charset="0"/>
                <a:ea typeface="Cambria Math" panose="02040503050406030204" pitchFamily="18" charset="0"/>
              </a:rPr>
              <a:t>↦ 1.5		</a:t>
            </a:r>
            <a:r>
              <a:rPr lang="en-GB" dirty="0">
                <a:solidFill>
                  <a:srgbClr val="FF0000"/>
                </a:solidFill>
              </a:rPr>
              <a:t>2 </a:t>
            </a:r>
            <a:r>
              <a:rPr lang="en-GB" dirty="0">
                <a:solidFill>
                  <a:srgbClr val="FF0000"/>
                </a:solidFill>
                <a:latin typeface="Cambria Math" panose="02040503050406030204" pitchFamily="18" charset="0"/>
                <a:ea typeface="Cambria Math" panose="02040503050406030204" pitchFamily="18" charset="0"/>
              </a:rPr>
              <a:t>↦ 6.1</a:t>
            </a:r>
          </a:p>
          <a:p>
            <a:pPr marL="1976438" lvl="1" indent="0">
              <a:spcAft>
                <a:spcPts val="0"/>
              </a:spcAft>
              <a:buNone/>
            </a:pPr>
            <a:r>
              <a:rPr lang="en-GB" dirty="0">
                <a:solidFill>
                  <a:srgbClr val="FF0000"/>
                </a:solidFill>
                <a:latin typeface="Cambria Math" panose="02040503050406030204" pitchFamily="18" charset="0"/>
                <a:ea typeface="Cambria Math" panose="02040503050406030204" pitchFamily="18" charset="0"/>
              </a:rPr>
              <a:t>		</a:t>
            </a:r>
            <a:r>
              <a:rPr lang="en-GB" dirty="0">
                <a:solidFill>
                  <a:srgbClr val="FF0000"/>
                </a:solidFill>
              </a:rPr>
              <a:t>1 </a:t>
            </a:r>
            <a:r>
              <a:rPr lang="en-GB" dirty="0">
                <a:solidFill>
                  <a:srgbClr val="FF0000"/>
                </a:solidFill>
                <a:latin typeface="Cambria Math" panose="02040503050406030204" pitchFamily="18" charset="0"/>
                <a:ea typeface="Cambria Math" panose="02040503050406030204" pitchFamily="18" charset="0"/>
              </a:rPr>
              <a:t>↦ 3.4		</a:t>
            </a:r>
            <a:r>
              <a:rPr lang="en-GB" dirty="0">
                <a:solidFill>
                  <a:srgbClr val="FF0000"/>
                </a:solidFill>
              </a:rPr>
              <a:t>3 </a:t>
            </a:r>
            <a:r>
              <a:rPr lang="en-GB" dirty="0">
                <a:solidFill>
                  <a:srgbClr val="FF0000"/>
                </a:solidFill>
                <a:latin typeface="Cambria Math" panose="02040503050406030204" pitchFamily="18" charset="0"/>
                <a:ea typeface="Cambria Math" panose="02040503050406030204" pitchFamily="18" charset="0"/>
              </a:rPr>
              <a:t>↦ 10.0</a:t>
            </a:r>
          </a:p>
        </p:txBody>
      </p:sp>
      <p:pic>
        <p:nvPicPr>
          <p:cNvPr id="5122" name="Picture 2" descr="C:\Users\Rob\AppData\Roaming\PixelMetrics\CaptureWiz\Temp\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186" y="2191983"/>
            <a:ext cx="1906658" cy="118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5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Representation</a:t>
            </a:r>
          </a:p>
        </p:txBody>
      </p:sp>
      <p:sp>
        <p:nvSpPr>
          <p:cNvPr id="3" name="Text Placeholder 2"/>
          <p:cNvSpPr>
            <a:spLocks noGrp="1"/>
          </p:cNvSpPr>
          <p:nvPr>
            <p:ph type="body" sz="quarter" idx="14"/>
          </p:nvPr>
        </p:nvSpPr>
        <p:spPr/>
        <p:txBody>
          <a:bodyPr/>
          <a:lstStyle/>
          <a:p>
            <a:r>
              <a:rPr lang="en-GB" dirty="0"/>
              <a:t>Regardless of what they represent, computer science treats them all the same</a:t>
            </a:r>
          </a:p>
          <a:p>
            <a:r>
              <a:rPr lang="en-GB" dirty="0"/>
              <a:t>However, ways to represent them inside the machine have to be identified</a:t>
            </a:r>
          </a:p>
        </p:txBody>
      </p:sp>
    </p:spTree>
    <p:extLst>
      <p:ext uri="{BB962C8B-B14F-4D97-AF65-F5344CB8AC3E}">
        <p14:creationId xmlns:p14="http://schemas.microsoft.com/office/powerpoint/2010/main" val="427156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 representation in Python</a:t>
            </a:r>
          </a:p>
        </p:txBody>
      </p:sp>
      <p:sp>
        <p:nvSpPr>
          <p:cNvPr id="3" name="Text Placeholder 2"/>
          <p:cNvSpPr>
            <a:spLocks noGrp="1"/>
          </p:cNvSpPr>
          <p:nvPr>
            <p:ph type="body" sz="quarter" idx="14"/>
          </p:nvPr>
        </p:nvSpPr>
        <p:spPr/>
        <p:txBody>
          <a:bodyPr/>
          <a:lstStyle/>
          <a:p>
            <a:r>
              <a:rPr lang="en-GB" dirty="0"/>
              <a:t>In Python, the list is the preferred representation  </a:t>
            </a:r>
          </a:p>
          <a:p>
            <a:r>
              <a:rPr lang="en-GB" dirty="0"/>
              <a:t>A </a:t>
            </a:r>
            <a:r>
              <a:rPr lang="en-GB" dirty="0">
                <a:latin typeface="Cambria Math" panose="02040503050406030204" pitchFamily="18" charset="0"/>
                <a:ea typeface="Cambria Math" panose="02040503050406030204" pitchFamily="18" charset="0"/>
              </a:rPr>
              <a:t>ℝ</a:t>
            </a:r>
            <a:r>
              <a:rPr lang="en-GB" baseline="30000" dirty="0"/>
              <a:t>2</a:t>
            </a:r>
            <a:r>
              <a:rPr lang="en-GB" dirty="0"/>
              <a:t> (2-vector) could be defined as:</a:t>
            </a:r>
          </a:p>
          <a:p>
            <a:pPr lvl="1"/>
            <a:r>
              <a:rPr lang="en-GB" dirty="0"/>
              <a:t>vector2 = [6.34, 98.75]</a:t>
            </a:r>
          </a:p>
        </p:txBody>
      </p:sp>
    </p:spTree>
    <p:extLst>
      <p:ext uri="{BB962C8B-B14F-4D97-AF65-F5344CB8AC3E}">
        <p14:creationId xmlns:p14="http://schemas.microsoft.com/office/powerpoint/2010/main" val="203205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 representation in </a:t>
            </a:r>
            <a:r>
              <a:rPr lang="en-GB" dirty="0" err="1"/>
              <a:t>VB.Net</a:t>
            </a:r>
            <a:endParaRPr lang="en-GB" dirty="0"/>
          </a:p>
        </p:txBody>
      </p:sp>
      <p:sp>
        <p:nvSpPr>
          <p:cNvPr id="3" name="Text Placeholder 2"/>
          <p:cNvSpPr>
            <a:spLocks noGrp="1"/>
          </p:cNvSpPr>
          <p:nvPr>
            <p:ph type="body" sz="quarter" idx="14"/>
          </p:nvPr>
        </p:nvSpPr>
        <p:spPr>
          <a:xfrm>
            <a:off x="724279" y="1704179"/>
            <a:ext cx="8050265" cy="3453607"/>
          </a:xfrm>
        </p:spPr>
        <p:txBody>
          <a:bodyPr/>
          <a:lstStyle/>
          <a:p>
            <a:r>
              <a:rPr lang="en-GB" dirty="0"/>
              <a:t>In </a:t>
            </a:r>
            <a:r>
              <a:rPr lang="en-GB" dirty="0" err="1"/>
              <a:t>VB.Net</a:t>
            </a:r>
            <a:r>
              <a:rPr lang="en-GB" dirty="0"/>
              <a:t>, which supports a list-type, an </a:t>
            </a:r>
            <a:r>
              <a:rPr lang="en-GB" dirty="0">
                <a:latin typeface="Cambria Math" panose="02040503050406030204" pitchFamily="18" charset="0"/>
                <a:ea typeface="Cambria Math" panose="02040503050406030204" pitchFamily="18" charset="0"/>
              </a:rPr>
              <a:t>ℝ</a:t>
            </a:r>
            <a:r>
              <a:rPr lang="en-GB" baseline="30000" dirty="0"/>
              <a:t>3</a:t>
            </a:r>
            <a:r>
              <a:rPr lang="en-GB" dirty="0"/>
              <a:t> </a:t>
            </a:r>
            <a:br>
              <a:rPr lang="en-GB" dirty="0"/>
            </a:br>
            <a:r>
              <a:rPr lang="en-GB" dirty="0"/>
              <a:t>(3-vector) could be defined as:</a:t>
            </a:r>
          </a:p>
          <a:p>
            <a:pPr lvl="2"/>
            <a:r>
              <a:rPr lang="en-GB" dirty="0">
                <a:solidFill>
                  <a:srgbClr val="6C6F59"/>
                </a:solidFill>
              </a:rPr>
              <a:t>Dim vector3 = New List(Of Double) from {6.34, 98.75, -15.83}</a:t>
            </a:r>
          </a:p>
          <a:p>
            <a:pPr marL="444500" lvl="2" indent="0">
              <a:buNone/>
            </a:pPr>
            <a:endParaRPr lang="en-GB" dirty="0">
              <a:solidFill>
                <a:srgbClr val="6C6F59"/>
              </a:solidFill>
            </a:endParaRPr>
          </a:p>
          <a:p>
            <a:r>
              <a:rPr lang="en-GB" dirty="0"/>
              <a:t>Using a 1-dimensional array, a </a:t>
            </a:r>
            <a:r>
              <a:rPr lang="en-GB" dirty="0">
                <a:latin typeface="Cambria Math" panose="02040503050406030204" pitchFamily="18" charset="0"/>
                <a:ea typeface="Cambria Math" panose="02040503050406030204" pitchFamily="18" charset="0"/>
              </a:rPr>
              <a:t>ℝ</a:t>
            </a:r>
            <a:r>
              <a:rPr lang="en-GB" baseline="30000" dirty="0"/>
              <a:t>4</a:t>
            </a:r>
            <a:r>
              <a:rPr lang="en-GB" dirty="0"/>
              <a:t> could be defined as:</a:t>
            </a:r>
          </a:p>
          <a:p>
            <a:pPr lvl="2"/>
            <a:r>
              <a:rPr lang="en-GB" dirty="0">
                <a:solidFill>
                  <a:srgbClr val="6C6F59"/>
                </a:solidFill>
              </a:rPr>
              <a:t>Dim vector4 = {6.12, -7.34, -8.45, 9.02}</a:t>
            </a:r>
          </a:p>
          <a:p>
            <a:pPr marL="444500" lvl="1" indent="0">
              <a:buNone/>
            </a:pPr>
            <a:endParaRPr lang="en-GB" dirty="0"/>
          </a:p>
          <a:p>
            <a:pPr lvl="1"/>
            <a:endParaRPr lang="en-GB" dirty="0"/>
          </a:p>
        </p:txBody>
      </p:sp>
    </p:spTree>
    <p:extLst>
      <p:ext uri="{BB962C8B-B14F-4D97-AF65-F5344CB8AC3E}">
        <p14:creationId xmlns:p14="http://schemas.microsoft.com/office/powerpoint/2010/main" val="33678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vector viewed as a function</a:t>
            </a:r>
          </a:p>
        </p:txBody>
      </p:sp>
      <p:sp>
        <p:nvSpPr>
          <p:cNvPr id="3" name="Text Placeholder 2"/>
          <p:cNvSpPr>
            <a:spLocks noGrp="1"/>
          </p:cNvSpPr>
          <p:nvPr>
            <p:ph type="body" sz="quarter" idx="14"/>
          </p:nvPr>
        </p:nvSpPr>
        <p:spPr>
          <a:xfrm>
            <a:off x="724280" y="1717964"/>
            <a:ext cx="7797230" cy="3802679"/>
          </a:xfrm>
        </p:spPr>
        <p:txBody>
          <a:bodyPr/>
          <a:lstStyle/>
          <a:p>
            <a:r>
              <a:rPr lang="en-GB" dirty="0"/>
              <a:t>In Python, a </a:t>
            </a:r>
            <a:r>
              <a:rPr lang="en-GB" dirty="0">
                <a:solidFill>
                  <a:srgbClr val="8D8959"/>
                </a:solidFill>
              </a:rPr>
              <a:t>dictionary</a:t>
            </a:r>
            <a:r>
              <a:rPr lang="en-GB" dirty="0"/>
              <a:t> may be used, so for example an </a:t>
            </a:r>
            <a:r>
              <a:rPr lang="en-GB" dirty="0">
                <a:latin typeface="Cambria Math" panose="02040503050406030204" pitchFamily="18" charset="0"/>
                <a:ea typeface="Cambria Math" panose="02040503050406030204" pitchFamily="18" charset="0"/>
              </a:rPr>
              <a:t>ℝ</a:t>
            </a:r>
            <a:r>
              <a:rPr lang="en-GB" baseline="30000" dirty="0"/>
              <a:t>4</a:t>
            </a:r>
            <a:r>
              <a:rPr lang="en-GB" dirty="0"/>
              <a:t> could represented as </a:t>
            </a:r>
          </a:p>
          <a:p>
            <a:pPr marL="876300" lvl="3" indent="0">
              <a:spcBef>
                <a:spcPts val="0"/>
              </a:spcBef>
              <a:spcAft>
                <a:spcPts val="1400"/>
              </a:spcAft>
              <a:buNone/>
            </a:pPr>
            <a:r>
              <a:rPr lang="en-GB" b="1" i="1" dirty="0"/>
              <a:t>	</a:t>
            </a:r>
            <a:r>
              <a:rPr lang="en-GB" dirty="0">
                <a:solidFill>
                  <a:srgbClr val="8D8959"/>
                </a:solidFill>
                <a:latin typeface="Consolas" panose="020B0609020204030204" pitchFamily="49" charset="0"/>
                <a:cs typeface="Arial"/>
              </a:rPr>
              <a:t>dict4 = {0:6.12, 1:-7.34, 2:-8.45, 3:9.02}</a:t>
            </a:r>
          </a:p>
          <a:p>
            <a:pPr>
              <a:spcAft>
                <a:spcPts val="600"/>
              </a:spcAft>
            </a:pPr>
            <a:r>
              <a:rPr lang="en-GB" dirty="0"/>
              <a:t>In </a:t>
            </a:r>
            <a:r>
              <a:rPr lang="en-GB" dirty="0" err="1"/>
              <a:t>VB.Net</a:t>
            </a:r>
            <a:r>
              <a:rPr lang="en-GB" dirty="0"/>
              <a:t>, which supports a dictionary-type, an </a:t>
            </a:r>
            <a:r>
              <a:rPr lang="en-GB" dirty="0">
                <a:latin typeface="Cambria Math" panose="02040503050406030204" pitchFamily="18" charset="0"/>
                <a:ea typeface="Cambria Math" panose="02040503050406030204" pitchFamily="18" charset="0"/>
              </a:rPr>
              <a:t>ℝ</a:t>
            </a:r>
            <a:r>
              <a:rPr lang="en-GB" baseline="30000" dirty="0"/>
              <a:t>4</a:t>
            </a:r>
            <a:r>
              <a:rPr lang="en-GB" dirty="0"/>
              <a:t> could be represented as</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 = New Dictionary(Of Integer, Double)</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(0, 6.12)</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(1, -7.34)</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(2, -8.45)</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(3,9.02)</a:t>
            </a:r>
          </a:p>
          <a:p>
            <a:pPr marL="876300" lvl="3" indent="0">
              <a:spcBef>
                <a:spcPts val="0"/>
              </a:spcBef>
              <a:spcAft>
                <a:spcPts val="1400"/>
              </a:spcAft>
              <a:buNone/>
            </a:pPr>
            <a:endParaRPr lang="en-GB" b="1" i="1" dirty="0"/>
          </a:p>
          <a:p>
            <a:pPr lvl="1"/>
            <a:endParaRPr lang="en-GB" dirty="0"/>
          </a:p>
          <a:p>
            <a:pPr lvl="1"/>
            <a:endParaRPr lang="en-GB" dirty="0"/>
          </a:p>
        </p:txBody>
      </p:sp>
    </p:spTree>
    <p:extLst>
      <p:ext uri="{BB962C8B-B14F-4D97-AF65-F5344CB8AC3E}">
        <p14:creationId xmlns:p14="http://schemas.microsoft.com/office/powerpoint/2010/main" val="159148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 addition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a:t>The vector sum (a + b) is found by relocating b so that head touches tail (</a:t>
                </a:r>
                <a:r>
                  <a:rPr lang="en-GB" dirty="0">
                    <a:solidFill>
                      <a:srgbClr val="8D8959"/>
                    </a:solidFill>
                  </a:rPr>
                  <a:t>translation</a:t>
                </a:r>
                <a:r>
                  <a:rPr lang="en-GB" dirty="0"/>
                  <a:t>)</a:t>
                </a:r>
              </a:p>
              <a:p>
                <a:r>
                  <a:rPr lang="en-GB" dirty="0"/>
                  <a:t>Add vectors by adding the x- and y-parts separately</a:t>
                </a:r>
              </a:p>
              <a:p>
                <a:pPr lvl="1"/>
                <a:r>
                  <a:rPr lang="en-GB" dirty="0"/>
                  <a:t>(1+4), (2+(-1)) </a:t>
                </a:r>
                <a:r>
                  <a:rPr lang="en-GB" dirty="0">
                    <a:sym typeface="Wingdings" panose="05000000000000000000" pitchFamily="2" charset="2"/>
                  </a:rPr>
                  <a:t> (5, 1)</a:t>
                </a:r>
                <a:endParaRPr lang="en-GB" dirty="0"/>
              </a:p>
              <a:p>
                <a:r>
                  <a:rPr lang="en-GB" dirty="0"/>
                  <a:t>The red vector has a direction of (5, 1)</a:t>
                </a:r>
              </a:p>
              <a:p>
                <a:r>
                  <a:rPr lang="en-GB" dirty="0"/>
                  <a:t>The red vector has a</a:t>
                </a:r>
                <a:br>
                  <a:rPr lang="en-GB" dirty="0"/>
                </a:br>
                <a:r>
                  <a:rPr lang="en-GB" dirty="0"/>
                  <a:t>magnitude of </a:t>
                </a:r>
                <a14:m>
                  <m:oMath xmlns:m="http://schemas.openxmlformats.org/officeDocument/2006/math">
                    <m:rad>
                      <m:radPr>
                        <m:degHide m:val="on"/>
                        <m:ctrlPr>
                          <a:rPr lang="en-GB" i="1" smtClean="0">
                            <a:latin typeface="Cambria Math" panose="02040503050406030204" pitchFamily="18" charset="0"/>
                          </a:rPr>
                        </m:ctrlPr>
                      </m:radPr>
                      <m:deg/>
                      <m:e>
                        <m:sSup>
                          <m:sSupPr>
                            <m:ctrlPr>
                              <a:rPr lang="en-GB" i="1" smtClean="0">
                                <a:latin typeface="Cambria Math" panose="02040503050406030204" pitchFamily="18" charset="0"/>
                              </a:rPr>
                            </m:ctrlPr>
                          </m:sSupPr>
                          <m:e>
                            <m:r>
                              <a:rPr lang="en-GB" b="0" i="1" smtClean="0">
                                <a:latin typeface="Cambria Math" panose="02040503050406030204" pitchFamily="18" charset="0"/>
                              </a:rPr>
                              <m:t>5</m:t>
                            </m:r>
                          </m:e>
                          <m:sup>
                            <m:r>
                              <a:rPr lang="en-GB" i="1" smtClean="0">
                                <a:latin typeface="Cambria Math" panose="02040503050406030204" pitchFamily="18" charset="0"/>
                              </a:rPr>
                              <m:t>2</m:t>
                            </m:r>
                          </m:sup>
                        </m:sSup>
                        <m:r>
                          <a:rPr lang="en-GB" i="1" smtClean="0">
                            <a:latin typeface="Cambria Math" panose="02040503050406030204" pitchFamily="18" charset="0"/>
                          </a:rPr>
                          <m:t>+</m:t>
                        </m:r>
                        <m:sSup>
                          <m:sSupPr>
                            <m:ctrlPr>
                              <a:rPr lang="en-GB" i="1" smtClean="0">
                                <a:latin typeface="Cambria Math" panose="02040503050406030204" pitchFamily="18" charset="0"/>
                              </a:rPr>
                            </m:ctrlPr>
                          </m:sSupPr>
                          <m:e>
                            <m:r>
                              <a:rPr lang="en-GB" b="0" i="1" smtClean="0">
                                <a:latin typeface="Cambria Math" panose="02040503050406030204" pitchFamily="18" charset="0"/>
                              </a:rPr>
                              <m:t>1</m:t>
                            </m:r>
                          </m:e>
                          <m:sup>
                            <m:r>
                              <a:rPr lang="en-GB" i="1" smtClean="0">
                                <a:latin typeface="Cambria Math" panose="02040503050406030204" pitchFamily="18" charset="0"/>
                              </a:rPr>
                              <m:t>2</m:t>
                            </m:r>
                          </m:sup>
                        </m:sSup>
                      </m:e>
                    </m:rad>
                  </m:oMath>
                </a14:m>
                <a:endParaRPr lang="en-GB" dirty="0"/>
              </a:p>
              <a:p>
                <a:r>
                  <a:rPr lang="en-GB" dirty="0"/>
                  <a:t>In effect, addition is </a:t>
                </a:r>
                <a:br>
                  <a:rPr lang="en-GB" dirty="0"/>
                </a:br>
                <a:r>
                  <a:rPr lang="en-GB" dirty="0">
                    <a:solidFill>
                      <a:srgbClr val="8D8959"/>
                    </a:solidFill>
                  </a:rPr>
                  <a:t>translation</a:t>
                </a:r>
                <a:r>
                  <a:rPr lang="en-GB" dirty="0"/>
                  <a:t> because of the </a:t>
                </a:r>
                <a:br>
                  <a:rPr lang="en-GB" dirty="0"/>
                </a:br>
                <a:r>
                  <a:rPr lang="en-GB" dirty="0"/>
                  <a:t>shifting of the vector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b="-40106"/>
                </a:stretch>
              </a:blipFill>
            </p:spPr>
            <p:txBody>
              <a:bodyPr/>
              <a:lstStyle/>
              <a:p>
                <a:r>
                  <a:rPr lang="en-GB">
                    <a:noFill/>
                  </a:rPr>
                  <a:t> </a:t>
                </a:r>
              </a:p>
            </p:txBody>
          </p:sp>
        </mc:Fallback>
      </mc:AlternateContent>
      <p:pic>
        <p:nvPicPr>
          <p:cNvPr id="6146" name="Picture 2" descr="C:\Users\Rob\AppData\Roaming\PixelMetrics\CaptureWiz\Temp\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390" y="4259172"/>
            <a:ext cx="3289335" cy="205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2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 Addition</a:t>
            </a:r>
          </a:p>
        </p:txBody>
      </p:sp>
      <p:sp>
        <p:nvSpPr>
          <p:cNvPr id="3" name="Text Placeholder 2"/>
          <p:cNvSpPr>
            <a:spLocks noGrp="1"/>
          </p:cNvSpPr>
          <p:nvPr>
            <p:ph type="body" sz="quarter" idx="14"/>
          </p:nvPr>
        </p:nvSpPr>
        <p:spPr/>
        <p:txBody>
          <a:bodyPr/>
          <a:lstStyle/>
          <a:p>
            <a:pPr marL="0" indent="0" algn="ctr">
              <a:buNone/>
            </a:pPr>
            <a:r>
              <a:rPr lang="en-GB" sz="3200" b="1" dirty="0">
                <a:solidFill>
                  <a:srgbClr val="C0BB9E"/>
                </a:solidFill>
              </a:rPr>
              <a:t>A = (4, 0), B = (3, 4), C = A + B</a:t>
            </a:r>
          </a:p>
          <a:p>
            <a:r>
              <a:rPr lang="en-GB" dirty="0"/>
              <a:t>Use the arithmetic method to find C</a:t>
            </a:r>
          </a:p>
          <a:p>
            <a:r>
              <a:rPr lang="en-GB" dirty="0"/>
              <a:t>Use the head/tail addition method and show on a graph</a:t>
            </a:r>
          </a:p>
          <a:p>
            <a:pPr lvl="1"/>
            <a:endParaRPr lang="en-GB" dirty="0"/>
          </a:p>
        </p:txBody>
      </p:sp>
    </p:spTree>
    <p:extLst>
      <p:ext uri="{BB962C8B-B14F-4D97-AF65-F5344CB8AC3E}">
        <p14:creationId xmlns:p14="http://schemas.microsoft.com/office/powerpoint/2010/main" val="10198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A = (4, 0), B = (3, 4), C = A + B</a:t>
            </a:r>
          </a:p>
          <a:p>
            <a:r>
              <a:rPr lang="en-GB" dirty="0">
                <a:solidFill>
                  <a:srgbClr val="FF0000"/>
                </a:solidFill>
              </a:rPr>
              <a:t>C = (4+3, 0+4) = (7, 4)</a:t>
            </a:r>
          </a:p>
          <a:p>
            <a:pPr marL="0" indent="0">
              <a:buNone/>
            </a:pPr>
            <a:r>
              <a:rPr lang="en-GB" dirty="0"/>
              <a:t> </a:t>
            </a:r>
          </a:p>
        </p:txBody>
      </p:sp>
      <p:pic>
        <p:nvPicPr>
          <p:cNvPr id="7172" name="Picture 4" descr="C:\Users\Rob\AppData\Roaming\PixelMetrics\CaptureWiz\Temp\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515" y="2989984"/>
            <a:ext cx="4572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4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Be familiar with the concept of a vector and notations for specifying a vector as a list of numbers, as a function or as a geometric point in space</a:t>
            </a:r>
          </a:p>
          <a:p>
            <a:pPr lvl="0"/>
            <a:r>
              <a:rPr lang="en-GB" dirty="0">
                <a:solidFill>
                  <a:schemeClr val="bg1"/>
                </a:solidFill>
              </a:rPr>
              <a:t>Represent a vector using a list, dictionary or array data structure</a:t>
            </a:r>
          </a:p>
          <a:p>
            <a:pPr lvl="0"/>
            <a:r>
              <a:rPr lang="en-GB" dirty="0">
                <a:solidFill>
                  <a:schemeClr val="bg1"/>
                </a:solidFill>
              </a:rPr>
              <a:t>Perform operations on vectors: addition, scalar vector multiplication, convex combination, dot or scalar product</a:t>
            </a:r>
          </a:p>
          <a:p>
            <a:pPr lvl="0"/>
            <a:r>
              <a:rPr lang="en-GB" dirty="0">
                <a:solidFill>
                  <a:schemeClr val="bg1"/>
                </a:solidFill>
              </a:rPr>
              <a:t>Use the dot product to find the angle between </a:t>
            </a:r>
            <a:br>
              <a:rPr lang="en-GB" dirty="0">
                <a:solidFill>
                  <a:schemeClr val="bg1"/>
                </a:solidFill>
              </a:rPr>
            </a:br>
            <a:r>
              <a:rPr lang="en-GB" dirty="0">
                <a:solidFill>
                  <a:schemeClr val="bg1"/>
                </a:solidFill>
              </a:rPr>
              <a:t>two vectors</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Scalar multiplication</a:t>
            </a:r>
          </a:p>
        </p:txBody>
      </p:sp>
      <p:sp>
        <p:nvSpPr>
          <p:cNvPr id="3" name="Text Placeholder 2"/>
          <p:cNvSpPr>
            <a:spLocks noGrp="1"/>
          </p:cNvSpPr>
          <p:nvPr>
            <p:ph type="body" sz="quarter" idx="14"/>
          </p:nvPr>
        </p:nvSpPr>
        <p:spPr/>
        <p:txBody>
          <a:bodyPr/>
          <a:lstStyle/>
          <a:p>
            <a:r>
              <a:rPr lang="en-GB" dirty="0"/>
              <a:t>Multiplying a vector by a </a:t>
            </a:r>
            <a:r>
              <a:rPr lang="en-GB" dirty="0">
                <a:solidFill>
                  <a:srgbClr val="8D8959"/>
                </a:solidFill>
              </a:rPr>
              <a:t>scalar</a:t>
            </a:r>
            <a:r>
              <a:rPr lang="en-GB" dirty="0"/>
              <a:t> value changes the magnitude of the vector</a:t>
            </a:r>
          </a:p>
          <a:p>
            <a:r>
              <a:rPr lang="en-GB" dirty="0"/>
              <a:t>Multiply both x and y parts </a:t>
            </a:r>
            <a:br>
              <a:rPr lang="en-GB" dirty="0"/>
            </a:br>
            <a:r>
              <a:rPr lang="en-GB" dirty="0"/>
              <a:t>by the scalar value</a:t>
            </a:r>
          </a:p>
          <a:p>
            <a:r>
              <a:rPr lang="en-GB" dirty="0"/>
              <a:t>Example:</a:t>
            </a:r>
          </a:p>
          <a:p>
            <a:pPr lvl="1"/>
            <a:r>
              <a:rPr lang="en-GB" dirty="0"/>
              <a:t>a = (2, 1)</a:t>
            </a:r>
          </a:p>
          <a:p>
            <a:pPr lvl="1"/>
            <a:r>
              <a:rPr lang="en-GB" dirty="0"/>
              <a:t>b = 3a = (3 x 2, 3 x 1) = (6, 3)</a:t>
            </a:r>
          </a:p>
          <a:p>
            <a:r>
              <a:rPr lang="en-GB" dirty="0"/>
              <a:t>In effect, multiplying a vector by a scalar is </a:t>
            </a:r>
            <a:r>
              <a:rPr lang="en-GB" dirty="0">
                <a:solidFill>
                  <a:srgbClr val="8D8959"/>
                </a:solidFill>
              </a:rPr>
              <a:t>scaling</a:t>
            </a:r>
            <a:r>
              <a:rPr lang="en-GB" dirty="0"/>
              <a:t> because it affects the size</a:t>
            </a:r>
          </a:p>
        </p:txBody>
      </p:sp>
      <p:pic>
        <p:nvPicPr>
          <p:cNvPr id="8194" name="Picture 2" descr="C:\Users\Rob\AppData\Roaming\PixelMetrics\CaptureWiz\Temp\8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120" y="2757567"/>
            <a:ext cx="3369174" cy="214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9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Scalar multiplication</a:t>
            </a:r>
          </a:p>
        </p:txBody>
      </p:sp>
      <p:sp>
        <p:nvSpPr>
          <p:cNvPr id="3" name="Text Placeholder 2"/>
          <p:cNvSpPr>
            <a:spLocks noGrp="1"/>
          </p:cNvSpPr>
          <p:nvPr>
            <p:ph type="body" sz="quarter" idx="14"/>
          </p:nvPr>
        </p:nvSpPr>
        <p:spPr/>
        <p:txBody>
          <a:bodyPr/>
          <a:lstStyle/>
          <a:p>
            <a:pPr marL="0" indent="0">
              <a:buNone/>
            </a:pPr>
            <a:r>
              <a:rPr lang="en-GB" dirty="0"/>
              <a:t>Given that </a:t>
            </a:r>
            <a:r>
              <a:rPr lang="en-GB" b="1" dirty="0">
                <a:solidFill>
                  <a:srgbClr val="C0BB9E"/>
                </a:solidFill>
              </a:rPr>
              <a:t>a = (1, -1) and  b = 3a</a:t>
            </a:r>
          </a:p>
          <a:p>
            <a:pPr marL="457200" indent="-457200">
              <a:buFont typeface="+mj-lt"/>
              <a:buAutoNum type="arabicPeriod"/>
            </a:pPr>
            <a:r>
              <a:rPr lang="en-GB" dirty="0"/>
              <a:t>Use the arithmetic method to find b</a:t>
            </a:r>
          </a:p>
          <a:p>
            <a:pPr marL="457200" indent="-457200">
              <a:buFont typeface="+mj-lt"/>
              <a:buAutoNum type="arabicPeriod"/>
            </a:pPr>
            <a:r>
              <a:rPr lang="en-GB" dirty="0"/>
              <a:t>Use the head/tail addition method and show on a graph</a:t>
            </a:r>
          </a:p>
          <a:p>
            <a:endParaRPr lang="en-GB" dirty="0"/>
          </a:p>
        </p:txBody>
      </p:sp>
    </p:spTree>
    <p:extLst>
      <p:ext uri="{BB962C8B-B14F-4D97-AF65-F5344CB8AC3E}">
        <p14:creationId xmlns:p14="http://schemas.microsoft.com/office/powerpoint/2010/main" val="697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p:txBody>
          <a:bodyPr/>
          <a:lstStyle/>
          <a:p>
            <a:pPr marL="0" indent="0" algn="ctr">
              <a:buNone/>
            </a:pPr>
            <a:r>
              <a:rPr lang="en-GB" b="1" dirty="0">
                <a:solidFill>
                  <a:srgbClr val="C0BB9E"/>
                </a:solidFill>
              </a:rPr>
              <a:t>a = (1, -1) and b = 3a</a:t>
            </a:r>
          </a:p>
          <a:p>
            <a:pPr marL="457200" indent="-457200">
              <a:buFont typeface="+mj-lt"/>
              <a:buAutoNum type="arabicPeriod"/>
            </a:pPr>
            <a:r>
              <a:rPr lang="en-GB" dirty="0"/>
              <a:t>Using the arithmetic method:</a:t>
            </a:r>
          </a:p>
          <a:p>
            <a:pPr marL="0" indent="-7937" algn="ctr">
              <a:buNone/>
              <a:tabLst>
                <a:tab pos="1344613" algn="l"/>
              </a:tabLst>
            </a:pPr>
            <a:r>
              <a:rPr lang="en-GB" dirty="0">
                <a:solidFill>
                  <a:srgbClr val="FF0000"/>
                </a:solidFill>
              </a:rPr>
              <a:t>b = (1*3, -1*3) = (3, -3)</a:t>
            </a:r>
          </a:p>
          <a:p>
            <a:pPr marL="0" indent="0">
              <a:buNone/>
              <a:tabLst>
                <a:tab pos="442913" algn="l"/>
              </a:tabLst>
            </a:pPr>
            <a:r>
              <a:rPr lang="en-GB" dirty="0"/>
              <a:t>2.	On a graph:</a:t>
            </a:r>
          </a:p>
          <a:p>
            <a:endParaRPr lang="en-GB" dirty="0"/>
          </a:p>
        </p:txBody>
      </p:sp>
      <p:pic>
        <p:nvPicPr>
          <p:cNvPr id="9218" name="Picture 2" descr="C:\Users\Rob\AppData\Roaming\PixelMetrics\CaptureWiz\Temp\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57" y="3916362"/>
            <a:ext cx="26574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96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7</a:t>
            </a:r>
          </a:p>
        </p:txBody>
      </p:sp>
      <p:sp>
        <p:nvSpPr>
          <p:cNvPr id="5" name="Text Placeholder 4"/>
          <p:cNvSpPr>
            <a:spLocks noGrp="1"/>
          </p:cNvSpPr>
          <p:nvPr>
            <p:ph type="body" sz="quarter" idx="14"/>
          </p:nvPr>
        </p:nvSpPr>
        <p:spPr/>
        <p:txBody>
          <a:bodyPr/>
          <a:lstStyle/>
          <a:p>
            <a:r>
              <a:rPr lang="en-GB" dirty="0"/>
              <a:t>Do the questions in </a:t>
            </a:r>
            <a:r>
              <a:rPr lang="en-GB" b="1" dirty="0"/>
              <a:t>Task 1</a:t>
            </a:r>
          </a:p>
        </p:txBody>
      </p:sp>
    </p:spTree>
    <p:extLst>
      <p:ext uri="{BB962C8B-B14F-4D97-AF65-F5344CB8AC3E}">
        <p14:creationId xmlns:p14="http://schemas.microsoft.com/office/powerpoint/2010/main" val="183590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Convex combination of vectors</a:t>
            </a:r>
          </a:p>
        </p:txBody>
      </p:sp>
      <p:sp>
        <p:nvSpPr>
          <p:cNvPr id="3" name="Text Placeholder 2"/>
          <p:cNvSpPr>
            <a:spLocks noGrp="1"/>
          </p:cNvSpPr>
          <p:nvPr>
            <p:ph type="body" sz="quarter" idx="14"/>
          </p:nvPr>
        </p:nvSpPr>
        <p:spPr>
          <a:xfrm>
            <a:off x="724280" y="1704179"/>
            <a:ext cx="5385575" cy="3536742"/>
          </a:xfrm>
        </p:spPr>
        <p:txBody>
          <a:bodyPr/>
          <a:lstStyle/>
          <a:p>
            <a:r>
              <a:rPr lang="en-GB" dirty="0"/>
              <a:t>The</a:t>
            </a:r>
            <a:r>
              <a:rPr lang="en-GB" dirty="0">
                <a:solidFill>
                  <a:schemeClr val="accent1"/>
                </a:solidFill>
              </a:rPr>
              <a:t> </a:t>
            </a:r>
            <a:r>
              <a:rPr lang="en-GB" dirty="0">
                <a:solidFill>
                  <a:srgbClr val="8D8959"/>
                </a:solidFill>
              </a:rPr>
              <a:t>convex combination </a:t>
            </a:r>
            <a:r>
              <a:rPr lang="en-GB" dirty="0"/>
              <a:t>of two vectors is the space bounded by the vectors </a:t>
            </a:r>
            <a:r>
              <a:rPr lang="en-GB" dirty="0">
                <a:solidFill>
                  <a:srgbClr val="8D8959"/>
                </a:solidFill>
              </a:rPr>
              <a:t>u</a:t>
            </a:r>
            <a:r>
              <a:rPr lang="en-GB" dirty="0"/>
              <a:t>, </a:t>
            </a:r>
            <a:r>
              <a:rPr lang="en-GB" dirty="0">
                <a:solidFill>
                  <a:srgbClr val="8D8959"/>
                </a:solidFill>
              </a:rPr>
              <a:t>v</a:t>
            </a:r>
            <a:r>
              <a:rPr lang="en-GB" dirty="0"/>
              <a:t>, and the red line</a:t>
            </a:r>
          </a:p>
          <a:p>
            <a:r>
              <a:rPr lang="en-GB" dirty="0"/>
              <a:t>It is an expression of the form </a:t>
            </a:r>
          </a:p>
          <a:p>
            <a:pPr marL="0" indent="0">
              <a:buNone/>
            </a:pPr>
            <a:r>
              <a:rPr lang="en-GB" i="1" dirty="0"/>
              <a:t>			</a:t>
            </a:r>
            <a:r>
              <a:rPr lang="en-GB" i="1" dirty="0">
                <a:solidFill>
                  <a:srgbClr val="6C6F59"/>
                </a:solidFill>
              </a:rPr>
              <a:t>w</a:t>
            </a:r>
            <a:r>
              <a:rPr lang="en-GB" dirty="0">
                <a:solidFill>
                  <a:srgbClr val="6C6F59"/>
                </a:solidFill>
              </a:rPr>
              <a:t> = </a:t>
            </a:r>
            <a:r>
              <a:rPr lang="el-GR" i="1" dirty="0">
                <a:solidFill>
                  <a:srgbClr val="6C6F59"/>
                </a:solidFill>
              </a:rPr>
              <a:t>α</a:t>
            </a:r>
            <a:r>
              <a:rPr lang="en-GB" i="1" dirty="0">
                <a:solidFill>
                  <a:srgbClr val="6C6F59"/>
                </a:solidFill>
              </a:rPr>
              <a:t>u + </a:t>
            </a:r>
            <a:r>
              <a:rPr lang="el-GR" i="1" dirty="0">
                <a:solidFill>
                  <a:srgbClr val="6C6F59"/>
                </a:solidFill>
              </a:rPr>
              <a:t>β</a:t>
            </a:r>
            <a:r>
              <a:rPr lang="en-GB" i="1" dirty="0">
                <a:solidFill>
                  <a:srgbClr val="6C6F59"/>
                </a:solidFill>
              </a:rPr>
              <a:t>v</a:t>
            </a:r>
          </a:p>
          <a:p>
            <a:pPr marL="444500" lvl="1" indent="0">
              <a:buNone/>
            </a:pPr>
            <a:r>
              <a:rPr lang="en-GB" i="1" dirty="0"/>
              <a:t>where 	</a:t>
            </a:r>
            <a:r>
              <a:rPr lang="el-GR" i="1" dirty="0"/>
              <a:t>α</a:t>
            </a:r>
            <a:r>
              <a:rPr lang="en-GB" i="1" dirty="0"/>
              <a:t>, </a:t>
            </a:r>
            <a:r>
              <a:rPr lang="el-GR" i="1" dirty="0"/>
              <a:t>β</a:t>
            </a:r>
            <a:r>
              <a:rPr lang="en-GB" i="1" dirty="0"/>
              <a:t> </a:t>
            </a:r>
            <a:r>
              <a:rPr lang="en-GB" dirty="0"/>
              <a:t>&gt;= 0 </a:t>
            </a:r>
            <a:r>
              <a:rPr lang="en-GB" i="1" dirty="0"/>
              <a:t>			</a:t>
            </a:r>
          </a:p>
          <a:p>
            <a:pPr marL="444500" lvl="1" indent="0">
              <a:buNone/>
            </a:pPr>
            <a:r>
              <a:rPr lang="en-GB" i="1" dirty="0"/>
              <a:t>and		</a:t>
            </a:r>
            <a:r>
              <a:rPr lang="el-GR" i="1" dirty="0"/>
              <a:t>α </a:t>
            </a:r>
            <a:r>
              <a:rPr lang="en-GB" dirty="0"/>
              <a:t> + </a:t>
            </a:r>
            <a:r>
              <a:rPr lang="el-GR" i="1" dirty="0"/>
              <a:t>β</a:t>
            </a:r>
            <a:r>
              <a:rPr lang="en-GB" dirty="0"/>
              <a:t> = 1</a:t>
            </a:r>
          </a:p>
          <a:p>
            <a:r>
              <a:rPr lang="en-GB" i="1" dirty="0">
                <a:solidFill>
                  <a:srgbClr val="8D8959"/>
                </a:solidFill>
              </a:rPr>
              <a:t>w</a:t>
            </a:r>
            <a:r>
              <a:rPr lang="en-GB" dirty="0"/>
              <a:t> will always fall inside the vector space defined by </a:t>
            </a:r>
            <a:r>
              <a:rPr lang="en-GB" i="1" dirty="0">
                <a:solidFill>
                  <a:srgbClr val="8D8959"/>
                </a:solidFill>
              </a:rPr>
              <a:t>u</a:t>
            </a:r>
            <a:r>
              <a:rPr lang="en-GB" dirty="0"/>
              <a:t> and </a:t>
            </a:r>
            <a:r>
              <a:rPr lang="en-GB" i="1" dirty="0">
                <a:solidFill>
                  <a:srgbClr val="8D8959"/>
                </a:solidFill>
              </a:rPr>
              <a:t>v</a:t>
            </a:r>
          </a:p>
        </p:txBody>
      </p:sp>
      <p:pic>
        <p:nvPicPr>
          <p:cNvPr id="10242" name="Picture 2" descr="C:\Users\Rob\AppData\Roaming\PixelMetrics\CaptureWiz\Temp\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047" y="2411125"/>
            <a:ext cx="2527009" cy="326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3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Convex combination</a:t>
            </a:r>
          </a:p>
        </p:txBody>
      </p:sp>
      <p:sp>
        <p:nvSpPr>
          <p:cNvPr id="3" name="Text Placeholder 2"/>
          <p:cNvSpPr>
            <a:spLocks noGrp="1"/>
          </p:cNvSpPr>
          <p:nvPr>
            <p:ph type="body" sz="quarter" idx="14"/>
          </p:nvPr>
        </p:nvSpPr>
        <p:spPr/>
        <p:txBody>
          <a:bodyPr/>
          <a:lstStyle/>
          <a:p>
            <a:r>
              <a:rPr lang="en-GB" dirty="0"/>
              <a:t>Used in:</a:t>
            </a:r>
          </a:p>
          <a:p>
            <a:pPr lvl="1"/>
            <a:r>
              <a:rPr lang="en-GB" dirty="0"/>
              <a:t>3D modelling – calculating the volume of </a:t>
            </a:r>
            <a:r>
              <a:rPr lang="en-GB" dirty="0" err="1"/>
              <a:t>polyhedra</a:t>
            </a:r>
            <a:endParaRPr lang="en-GB" dirty="0"/>
          </a:p>
          <a:p>
            <a:pPr lvl="1"/>
            <a:r>
              <a:rPr lang="en-GB" dirty="0"/>
              <a:t>Drawing images in perspective (one behind another, hidden line removal)</a:t>
            </a:r>
          </a:p>
        </p:txBody>
      </p:sp>
      <p:pic>
        <p:nvPicPr>
          <p:cNvPr id="11266" name="Picture 2" descr="C:\Users\Rob\AppData\Roaming\PixelMetrics\CaptureWiz\Temp\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476" y="3472967"/>
            <a:ext cx="4336702" cy="2089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2492" y="5565570"/>
            <a:ext cx="2360335" cy="707886"/>
          </a:xfrm>
          <a:prstGeom prst="rect">
            <a:avLst/>
          </a:prstGeom>
          <a:noFill/>
        </p:spPr>
        <p:txBody>
          <a:bodyPr wrap="square" rtlCol="0">
            <a:spAutoFit/>
          </a:bodyPr>
          <a:lstStyle/>
          <a:p>
            <a:pPr algn="ctr"/>
            <a:r>
              <a:rPr lang="en-GB" sz="2000" dirty="0">
                <a:solidFill>
                  <a:srgbClr val="C0BB9E"/>
                </a:solidFill>
                <a:latin typeface="Arial"/>
                <a:cs typeface="Arial"/>
              </a:rPr>
              <a:t>Profile with hidden lines removed</a:t>
            </a:r>
          </a:p>
        </p:txBody>
      </p:sp>
      <p:sp>
        <p:nvSpPr>
          <p:cNvPr id="9" name="TextBox 8"/>
          <p:cNvSpPr txBox="1"/>
          <p:nvPr/>
        </p:nvSpPr>
        <p:spPr>
          <a:xfrm>
            <a:off x="4542827" y="5565570"/>
            <a:ext cx="2360335" cy="707886"/>
          </a:xfrm>
          <a:prstGeom prst="rect">
            <a:avLst/>
          </a:prstGeom>
          <a:noFill/>
        </p:spPr>
        <p:txBody>
          <a:bodyPr wrap="square" rtlCol="0">
            <a:spAutoFit/>
          </a:bodyPr>
          <a:lstStyle/>
          <a:p>
            <a:pPr algn="ctr"/>
            <a:r>
              <a:rPr lang="en-GB" sz="2000" dirty="0">
                <a:solidFill>
                  <a:srgbClr val="C0BB9E"/>
                </a:solidFill>
                <a:latin typeface="Arial"/>
                <a:cs typeface="Arial"/>
              </a:rPr>
              <a:t>Profile with hidden lines displayed</a:t>
            </a:r>
          </a:p>
        </p:txBody>
      </p:sp>
    </p:spTree>
    <p:extLst>
      <p:ext uri="{BB962C8B-B14F-4D97-AF65-F5344CB8AC3E}">
        <p14:creationId xmlns:p14="http://schemas.microsoft.com/office/powerpoint/2010/main" val="3887559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Exercise – Convex combination</a:t>
            </a:r>
            <a:endParaRPr lang="en-GB" dirty="0"/>
          </a:p>
        </p:txBody>
      </p:sp>
      <p:sp>
        <p:nvSpPr>
          <p:cNvPr id="3" name="Text Placeholder 2"/>
          <p:cNvSpPr>
            <a:spLocks noGrp="1"/>
          </p:cNvSpPr>
          <p:nvPr>
            <p:ph type="body" sz="quarter" idx="14"/>
          </p:nvPr>
        </p:nvSpPr>
        <p:spPr/>
        <p:txBody>
          <a:bodyPr/>
          <a:lstStyle/>
          <a:p>
            <a:r>
              <a:rPr lang="en-GB" dirty="0"/>
              <a:t>u = (2,2), v = (6, -2), w= ½u + ½v</a:t>
            </a:r>
          </a:p>
          <a:p>
            <a:pPr lvl="1"/>
            <a:r>
              <a:rPr lang="en-GB" dirty="0"/>
              <a:t>What is the value of w?</a:t>
            </a:r>
          </a:p>
          <a:p>
            <a:pPr lvl="1"/>
            <a:r>
              <a:rPr lang="en-GB" dirty="0"/>
              <a:t>Show, using a scale diagram, that points on w fall within the convex hull of u and v</a:t>
            </a:r>
          </a:p>
          <a:p>
            <a:endParaRPr lang="en-GB" dirty="0"/>
          </a:p>
          <a:p>
            <a:endParaRPr lang="en-GB" dirty="0"/>
          </a:p>
          <a:p>
            <a:endParaRPr lang="en-GB" dirty="0"/>
          </a:p>
        </p:txBody>
      </p:sp>
    </p:spTree>
    <p:extLst>
      <p:ext uri="{BB962C8B-B14F-4D97-AF65-F5344CB8AC3E}">
        <p14:creationId xmlns:p14="http://schemas.microsoft.com/office/powerpoint/2010/main" val="42497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	u = (2, 2), v = (6, -2), w = ½u + ½v</a:t>
            </a:r>
          </a:p>
          <a:p>
            <a:pPr lvl="1"/>
            <a:r>
              <a:rPr lang="en-GB" dirty="0"/>
              <a:t>W = ½u + ½v</a:t>
            </a:r>
          </a:p>
          <a:p>
            <a:pPr lvl="1"/>
            <a:r>
              <a:rPr lang="en-GB" dirty="0"/>
              <a:t>½u = (1, 1) and ½v = (3, -1)</a:t>
            </a:r>
          </a:p>
          <a:p>
            <a:pPr lvl="1"/>
            <a:r>
              <a:rPr lang="en-GB" dirty="0"/>
              <a:t>(1, 1) + (3, -1) = (4, 0)</a:t>
            </a:r>
          </a:p>
          <a:p>
            <a:pPr lvl="1"/>
            <a:r>
              <a:rPr lang="en-GB" dirty="0"/>
              <a:t>All points on </a:t>
            </a:r>
            <a:r>
              <a:rPr lang="en-GB" i="1" dirty="0"/>
              <a:t>w</a:t>
            </a:r>
            <a:r>
              <a:rPr lang="en-GB" dirty="0"/>
              <a:t> are inside the convex hull bounded by red line</a:t>
            </a:r>
          </a:p>
          <a:p>
            <a:pPr lvl="1"/>
            <a:r>
              <a:rPr lang="en-GB" dirty="0"/>
              <a:t>w falls inside the vector space</a:t>
            </a:r>
          </a:p>
          <a:p>
            <a:endParaRPr lang="en-GB" dirty="0"/>
          </a:p>
        </p:txBody>
      </p:sp>
      <p:pic>
        <p:nvPicPr>
          <p:cNvPr id="12290" name="Picture 2" descr="C:\Users\Rob\AppData\Roaming\PixelMetrics\CaptureWiz\Temp\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314" y="4440838"/>
            <a:ext cx="3147161" cy="199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5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Dot product</a:t>
            </a:r>
          </a:p>
        </p:txBody>
      </p:sp>
      <p:sp>
        <p:nvSpPr>
          <p:cNvPr id="3" name="Text Placeholder 2"/>
          <p:cNvSpPr>
            <a:spLocks noGrp="1"/>
          </p:cNvSpPr>
          <p:nvPr>
            <p:ph type="body" sz="quarter" idx="14"/>
          </p:nvPr>
        </p:nvSpPr>
        <p:spPr/>
        <p:txBody>
          <a:bodyPr/>
          <a:lstStyle/>
          <a:p>
            <a:r>
              <a:rPr lang="en-GB" dirty="0"/>
              <a:t>A method for multiplying 2 vectors</a:t>
            </a:r>
          </a:p>
          <a:p>
            <a:r>
              <a:rPr lang="en-GB" dirty="0"/>
              <a:t>Written by using a dot (</a:t>
            </a:r>
            <a:r>
              <a:rPr lang="en-GB" i="1" dirty="0"/>
              <a:t>u</a:t>
            </a:r>
            <a:r>
              <a:rPr lang="en-GB" dirty="0"/>
              <a:t> </a:t>
            </a:r>
            <a:r>
              <a:rPr lang="en-GB" dirty="0">
                <a:latin typeface="Arial" panose="020B0604020202020204" pitchFamily="34" charset="0"/>
                <a:cs typeface="Arial" panose="020B0604020202020204" pitchFamily="34" charset="0"/>
              </a:rPr>
              <a:t>•</a:t>
            </a:r>
            <a:r>
              <a:rPr lang="en-GB" i="1" dirty="0"/>
              <a:t> v</a:t>
            </a:r>
            <a:r>
              <a:rPr lang="en-GB" dirty="0"/>
              <a:t>)</a:t>
            </a:r>
          </a:p>
          <a:p>
            <a:r>
              <a:rPr lang="en-GB" dirty="0"/>
              <a:t>Multiply corresponding components of each vector</a:t>
            </a:r>
          </a:p>
          <a:p>
            <a:pPr marL="0" indent="0" algn="ctr">
              <a:buNone/>
            </a:pPr>
            <a:r>
              <a:rPr lang="en-GB" sz="3600" i="1" dirty="0">
                <a:solidFill>
                  <a:srgbClr val="C0BB9E"/>
                </a:solidFill>
              </a:rPr>
              <a:t>u</a:t>
            </a:r>
            <a:r>
              <a:rPr lang="en-GB" sz="3600" dirty="0">
                <a:solidFill>
                  <a:srgbClr val="C0BB9E"/>
                </a:solidFill>
              </a:rPr>
              <a:t> </a:t>
            </a:r>
            <a:r>
              <a:rPr lang="en-GB" sz="3600" dirty="0">
                <a:solidFill>
                  <a:srgbClr val="C0BB9E"/>
                </a:solidFill>
                <a:latin typeface="Arial" panose="020B0604020202020204" pitchFamily="34" charset="0"/>
                <a:cs typeface="Arial" panose="020B0604020202020204" pitchFamily="34" charset="0"/>
              </a:rPr>
              <a:t>•</a:t>
            </a:r>
            <a:r>
              <a:rPr lang="en-GB" sz="3600" dirty="0">
                <a:solidFill>
                  <a:srgbClr val="C0BB9E"/>
                </a:solidFill>
              </a:rPr>
              <a:t> </a:t>
            </a:r>
            <a:r>
              <a:rPr lang="en-GB" sz="3600" i="1" dirty="0">
                <a:solidFill>
                  <a:srgbClr val="C0BB9E"/>
                </a:solidFill>
              </a:rPr>
              <a:t> v = u</a:t>
            </a:r>
            <a:r>
              <a:rPr lang="en-GB" sz="3600" i="1" baseline="-25000" dirty="0">
                <a:solidFill>
                  <a:srgbClr val="C0BB9E"/>
                </a:solidFill>
              </a:rPr>
              <a:t>1</a:t>
            </a:r>
            <a:r>
              <a:rPr lang="en-GB" sz="3600" i="1" dirty="0">
                <a:solidFill>
                  <a:srgbClr val="C0BB9E"/>
                </a:solidFill>
              </a:rPr>
              <a:t>v</a:t>
            </a:r>
            <a:r>
              <a:rPr lang="en-GB" sz="3600" i="1" baseline="-25000" dirty="0">
                <a:solidFill>
                  <a:srgbClr val="C0BB9E"/>
                </a:solidFill>
              </a:rPr>
              <a:t>1</a:t>
            </a:r>
            <a:r>
              <a:rPr lang="en-GB" sz="3600" i="1" dirty="0">
                <a:solidFill>
                  <a:srgbClr val="C0BB9E"/>
                </a:solidFill>
              </a:rPr>
              <a:t> </a:t>
            </a:r>
            <a:r>
              <a:rPr lang="en-GB" sz="3600" dirty="0">
                <a:solidFill>
                  <a:srgbClr val="C0BB9E"/>
                </a:solidFill>
              </a:rPr>
              <a:t>+ </a:t>
            </a:r>
            <a:r>
              <a:rPr lang="en-GB" sz="3600" i="1" dirty="0">
                <a:solidFill>
                  <a:srgbClr val="C0BB9E"/>
                </a:solidFill>
              </a:rPr>
              <a:t>u</a:t>
            </a:r>
            <a:r>
              <a:rPr lang="en-GB" sz="3600" i="1" baseline="-25000" dirty="0">
                <a:solidFill>
                  <a:srgbClr val="C0BB9E"/>
                </a:solidFill>
              </a:rPr>
              <a:t>2</a:t>
            </a:r>
            <a:r>
              <a:rPr lang="en-GB" sz="3600" i="1" dirty="0">
                <a:solidFill>
                  <a:srgbClr val="C0BB9E"/>
                </a:solidFill>
              </a:rPr>
              <a:t>v</a:t>
            </a:r>
            <a:r>
              <a:rPr lang="en-GB" sz="3600" i="1" baseline="-25000" dirty="0">
                <a:solidFill>
                  <a:srgbClr val="C0BB9E"/>
                </a:solidFill>
              </a:rPr>
              <a:t>2</a:t>
            </a:r>
            <a:r>
              <a:rPr lang="en-GB" sz="3600" i="1" dirty="0">
                <a:solidFill>
                  <a:srgbClr val="C0BB9E"/>
                </a:solidFill>
              </a:rPr>
              <a:t> </a:t>
            </a:r>
            <a:r>
              <a:rPr lang="en-GB" sz="3600" dirty="0">
                <a:solidFill>
                  <a:srgbClr val="C0BB9E"/>
                </a:solidFill>
              </a:rPr>
              <a:t>+</a:t>
            </a:r>
            <a:r>
              <a:rPr lang="en-GB" sz="3600" i="1" dirty="0">
                <a:solidFill>
                  <a:srgbClr val="C0BB9E"/>
                </a:solidFill>
              </a:rPr>
              <a:t> u</a:t>
            </a:r>
            <a:r>
              <a:rPr lang="en-GB" sz="3600" i="1" baseline="-25000" dirty="0">
                <a:solidFill>
                  <a:srgbClr val="C0BB9E"/>
                </a:solidFill>
              </a:rPr>
              <a:t>3</a:t>
            </a:r>
            <a:r>
              <a:rPr lang="en-GB" sz="3600" i="1" dirty="0">
                <a:solidFill>
                  <a:srgbClr val="C0BB9E"/>
                </a:solidFill>
              </a:rPr>
              <a:t>v</a:t>
            </a:r>
            <a:r>
              <a:rPr lang="en-GB" sz="3600" i="1" baseline="-25000" dirty="0">
                <a:solidFill>
                  <a:srgbClr val="C0BB9E"/>
                </a:solidFill>
              </a:rPr>
              <a:t>3</a:t>
            </a:r>
            <a:r>
              <a:rPr lang="en-GB" sz="3600" i="1" dirty="0">
                <a:solidFill>
                  <a:srgbClr val="C0BB9E"/>
                </a:solidFill>
              </a:rPr>
              <a:t> </a:t>
            </a:r>
            <a:r>
              <a:rPr lang="en-GB" sz="3600" dirty="0">
                <a:solidFill>
                  <a:srgbClr val="C0BB9E"/>
                </a:solidFill>
              </a:rPr>
              <a:t>+ …</a:t>
            </a:r>
            <a:r>
              <a:rPr lang="en-GB" sz="3600" i="1" dirty="0">
                <a:solidFill>
                  <a:srgbClr val="C0BB9E"/>
                </a:solidFill>
              </a:rPr>
              <a:t> </a:t>
            </a:r>
            <a:r>
              <a:rPr lang="en-GB" sz="3600" i="1" dirty="0" err="1">
                <a:solidFill>
                  <a:srgbClr val="C0BB9E"/>
                </a:solidFill>
              </a:rPr>
              <a:t>u</a:t>
            </a:r>
            <a:r>
              <a:rPr lang="en-GB" sz="3600" i="1" baseline="-25000" dirty="0" err="1">
                <a:solidFill>
                  <a:srgbClr val="C0BB9E"/>
                </a:solidFill>
              </a:rPr>
              <a:t>n</a:t>
            </a:r>
            <a:r>
              <a:rPr lang="en-GB" sz="3600" i="1" dirty="0" err="1">
                <a:solidFill>
                  <a:srgbClr val="C0BB9E"/>
                </a:solidFill>
              </a:rPr>
              <a:t>v</a:t>
            </a:r>
            <a:r>
              <a:rPr lang="en-GB" sz="3600" i="1" baseline="-25000" dirty="0" err="1">
                <a:solidFill>
                  <a:srgbClr val="C0BB9E"/>
                </a:solidFill>
              </a:rPr>
              <a:t>n</a:t>
            </a:r>
            <a:endParaRPr lang="en-GB" sz="3600" i="1" baseline="-25000" dirty="0">
              <a:solidFill>
                <a:srgbClr val="C0BB9E"/>
              </a:solidFill>
            </a:endParaRPr>
          </a:p>
          <a:p>
            <a:r>
              <a:rPr lang="en-GB" dirty="0"/>
              <a:t>Usage:</a:t>
            </a:r>
          </a:p>
          <a:p>
            <a:pPr lvl="1"/>
            <a:r>
              <a:rPr lang="en-GB" dirty="0"/>
              <a:t>One vector contains unit prices, another vector contains numbers sold, then dot product gives amount of money taken</a:t>
            </a:r>
          </a:p>
          <a:p>
            <a:pPr lvl="1"/>
            <a:r>
              <a:rPr lang="en-GB" dirty="0"/>
              <a:t>Finding the angle between two vectors</a:t>
            </a:r>
          </a:p>
          <a:p>
            <a:endParaRPr lang="en-GB" baseline="-25000" dirty="0"/>
          </a:p>
        </p:txBody>
      </p:sp>
    </p:spTree>
    <p:extLst>
      <p:ext uri="{BB962C8B-B14F-4D97-AF65-F5344CB8AC3E}">
        <p14:creationId xmlns:p14="http://schemas.microsoft.com/office/powerpoint/2010/main" val="3739105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Finding the angle between two vectors</a:t>
            </a:r>
          </a:p>
        </p:txBody>
      </p:sp>
      <p:sp>
        <p:nvSpPr>
          <p:cNvPr id="3" name="Text Placeholder 2"/>
          <p:cNvSpPr>
            <a:spLocks noGrp="1"/>
          </p:cNvSpPr>
          <p:nvPr>
            <p:ph type="body" sz="quarter" idx="14"/>
          </p:nvPr>
        </p:nvSpPr>
        <p:spPr>
          <a:xfrm>
            <a:off x="724280" y="2000250"/>
            <a:ext cx="7797230" cy="3157536"/>
          </a:xfrm>
        </p:spPr>
        <p:txBody>
          <a:bodyPr/>
          <a:lstStyle/>
          <a:p>
            <a:r>
              <a:rPr lang="en-GB" dirty="0"/>
              <a:t>Graphics programmers often need to find the angle between two vectors</a:t>
            </a:r>
          </a:p>
          <a:p>
            <a:r>
              <a:rPr lang="en-GB" dirty="0"/>
              <a:t>The dot product may be used to do this</a:t>
            </a:r>
          </a:p>
        </p:txBody>
      </p:sp>
    </p:spTree>
    <p:extLst>
      <p:ext uri="{BB962C8B-B14F-4D97-AF65-F5344CB8AC3E}">
        <p14:creationId xmlns:p14="http://schemas.microsoft.com/office/powerpoint/2010/main" val="180166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Abstraction</a:t>
            </a:r>
          </a:p>
        </p:txBody>
      </p:sp>
      <p:sp>
        <p:nvSpPr>
          <p:cNvPr id="3" name="Text Placeholder 2"/>
          <p:cNvSpPr>
            <a:spLocks noGrp="1"/>
          </p:cNvSpPr>
          <p:nvPr>
            <p:ph type="body" sz="quarter" idx="14"/>
          </p:nvPr>
        </p:nvSpPr>
        <p:spPr>
          <a:xfrm>
            <a:off x="724280" y="1704179"/>
            <a:ext cx="7797230" cy="4159592"/>
          </a:xfrm>
        </p:spPr>
        <p:txBody>
          <a:bodyPr/>
          <a:lstStyle/>
          <a:p>
            <a:r>
              <a:rPr lang="en-GB" dirty="0"/>
              <a:t>Abstraction involves constructing a model that represents only the part of reality that we are interested in</a:t>
            </a:r>
          </a:p>
          <a:p>
            <a:r>
              <a:rPr lang="en-GB" dirty="0"/>
              <a:t>It ignores irrelevant detail in the real-world phenomenon of interest</a:t>
            </a:r>
          </a:p>
          <a:p>
            <a:r>
              <a:rPr lang="en-GB" dirty="0"/>
              <a:t>An </a:t>
            </a:r>
            <a:r>
              <a:rPr lang="en-GB" dirty="0">
                <a:solidFill>
                  <a:srgbClr val="8D8959"/>
                </a:solidFill>
              </a:rPr>
              <a:t>abstract data type</a:t>
            </a:r>
            <a:r>
              <a:rPr lang="en-GB" dirty="0">
                <a:solidFill>
                  <a:schemeClr val="accent1"/>
                </a:solidFill>
              </a:rPr>
              <a:t> </a:t>
            </a:r>
            <a:r>
              <a:rPr lang="en-GB" dirty="0"/>
              <a:t>(</a:t>
            </a:r>
            <a:r>
              <a:rPr lang="en-GB" dirty="0">
                <a:solidFill>
                  <a:srgbClr val="8D8959"/>
                </a:solidFill>
              </a:rPr>
              <a:t>ADT</a:t>
            </a:r>
            <a:r>
              <a:rPr lang="en-GB" dirty="0"/>
              <a:t>) is a logical view of the data and possible operations</a:t>
            </a:r>
          </a:p>
          <a:p>
            <a:r>
              <a:rPr lang="en-GB" dirty="0"/>
              <a:t>An ADT can help us design algorithms to solve real-world problems</a:t>
            </a:r>
          </a:p>
        </p:txBody>
      </p:sp>
    </p:spTree>
    <p:extLst>
      <p:ext uri="{BB962C8B-B14F-4D97-AF65-F5344CB8AC3E}">
        <p14:creationId xmlns:p14="http://schemas.microsoft.com/office/powerpoint/2010/main" val="1037116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Angle between two vectors</a:t>
            </a:r>
          </a:p>
        </p:txBody>
      </p:sp>
      <p:sp>
        <p:nvSpPr>
          <p:cNvPr id="3" name="Text Placeholder 2"/>
          <p:cNvSpPr>
            <a:spLocks noGrp="1"/>
          </p:cNvSpPr>
          <p:nvPr>
            <p:ph type="body" sz="quarter" idx="14"/>
          </p:nvPr>
        </p:nvSpPr>
        <p:spPr>
          <a:xfrm>
            <a:off x="724280" y="1704179"/>
            <a:ext cx="4701735" cy="3453607"/>
          </a:xfrm>
        </p:spPr>
        <p:txBody>
          <a:bodyPr/>
          <a:lstStyle/>
          <a:p>
            <a:r>
              <a:rPr lang="en-GB" dirty="0"/>
              <a:t>The lengths of the vectors can be written in mathematical notation as:</a:t>
            </a:r>
          </a:p>
          <a:p>
            <a:pPr marL="0" indent="0" algn="ctr">
              <a:buNone/>
            </a:pPr>
            <a:r>
              <a:rPr lang="en-GB" dirty="0">
                <a:solidFill>
                  <a:srgbClr val="C0BB9E"/>
                </a:solidFill>
              </a:rPr>
              <a:t>ǁuǁ</a:t>
            </a:r>
            <a:r>
              <a:rPr lang="en-GB" dirty="0"/>
              <a:t> and </a:t>
            </a:r>
            <a:r>
              <a:rPr lang="en-GB" dirty="0">
                <a:solidFill>
                  <a:srgbClr val="C0BB9E"/>
                </a:solidFill>
              </a:rPr>
              <a:t>ǁvǁ</a:t>
            </a:r>
          </a:p>
          <a:p>
            <a:r>
              <a:rPr lang="en-GB" dirty="0"/>
              <a:t>The formula for finding the angle Ɵ between u and v is:</a:t>
            </a:r>
          </a:p>
          <a:p>
            <a:pPr marL="0" indent="0">
              <a:buNone/>
              <a:tabLst>
                <a:tab pos="715963" algn="l"/>
                <a:tab pos="2424113" algn="l"/>
              </a:tabLst>
            </a:pPr>
            <a:r>
              <a:rPr lang="en-GB" dirty="0"/>
              <a:t>	</a:t>
            </a:r>
            <a:r>
              <a:rPr lang="en-GB" dirty="0">
                <a:solidFill>
                  <a:srgbClr val="C0BB9E"/>
                </a:solidFill>
              </a:rPr>
              <a:t>cos Ɵ =	 u </a:t>
            </a:r>
            <a:r>
              <a:rPr lang="en-GB" dirty="0">
                <a:solidFill>
                  <a:srgbClr val="C0BB9E"/>
                </a:solidFill>
                <a:latin typeface="Arial" panose="020B0604020202020204" pitchFamily="34" charset="0"/>
                <a:cs typeface="Arial" panose="020B0604020202020204" pitchFamily="34" charset="0"/>
              </a:rPr>
              <a:t>• v</a:t>
            </a:r>
          </a:p>
          <a:p>
            <a:pPr marL="0" indent="0">
              <a:buNone/>
              <a:tabLst>
                <a:tab pos="715963" algn="l"/>
                <a:tab pos="2155825" algn="l"/>
              </a:tabLst>
            </a:pPr>
            <a:r>
              <a:rPr lang="en-GB" dirty="0">
                <a:solidFill>
                  <a:srgbClr val="C0BB9E"/>
                </a:solidFill>
                <a:latin typeface="Arial" panose="020B0604020202020204" pitchFamily="34" charset="0"/>
                <a:cs typeface="Arial" panose="020B0604020202020204" pitchFamily="34" charset="0"/>
              </a:rPr>
              <a:t>		(</a:t>
            </a:r>
            <a:r>
              <a:rPr lang="en-GB" dirty="0">
                <a:solidFill>
                  <a:srgbClr val="C0BB9E"/>
                </a:solidFill>
              </a:rPr>
              <a:t>ǁuǁ </a:t>
            </a:r>
            <a:r>
              <a:rPr lang="en-GB" dirty="0">
                <a:solidFill>
                  <a:srgbClr val="C0BB9E"/>
                </a:solidFill>
                <a:latin typeface="Arial" panose="020B0604020202020204" pitchFamily="34" charset="0"/>
                <a:cs typeface="Arial" panose="020B0604020202020204" pitchFamily="34" charset="0"/>
              </a:rPr>
              <a:t>•</a:t>
            </a:r>
            <a:r>
              <a:rPr lang="en-GB" dirty="0">
                <a:solidFill>
                  <a:srgbClr val="C0BB9E"/>
                </a:solidFill>
              </a:rPr>
              <a:t> ǁvǁ)</a:t>
            </a:r>
          </a:p>
          <a:p>
            <a:pPr marL="0" indent="0">
              <a:buNone/>
              <a:tabLst>
                <a:tab pos="1262063" algn="l"/>
                <a:tab pos="2684463" algn="l"/>
              </a:tabLst>
            </a:pPr>
            <a:endParaRPr lang="en-GB" dirty="0">
              <a:latin typeface="Arial" panose="020B0604020202020204" pitchFamily="34" charset="0"/>
              <a:cs typeface="Arial" panose="020B0604020202020204" pitchFamily="34" charset="0"/>
            </a:endParaRPr>
          </a:p>
          <a:p>
            <a:pPr marL="0" indent="0" algn="ctr">
              <a:buNone/>
            </a:pPr>
            <a:endParaRPr lang="en-GB" dirty="0"/>
          </a:p>
          <a:p>
            <a:pPr algn="ctr"/>
            <a:endParaRPr lang="en-GB" dirty="0"/>
          </a:p>
          <a:p>
            <a:pPr marL="0" indent="0" algn="ctr">
              <a:buNone/>
            </a:pPr>
            <a:endParaRPr lang="en-GB" dirty="0"/>
          </a:p>
        </p:txBody>
      </p:sp>
      <p:cxnSp>
        <p:nvCxnSpPr>
          <p:cNvPr id="5" name="Straight Connector 4"/>
          <p:cNvCxnSpPr/>
          <p:nvPr/>
        </p:nvCxnSpPr>
        <p:spPr>
          <a:xfrm>
            <a:off x="2846717" y="5029200"/>
            <a:ext cx="1457864" cy="0"/>
          </a:xfrm>
          <a:prstGeom prst="line">
            <a:avLst/>
          </a:prstGeom>
          <a:ln>
            <a:solidFill>
              <a:srgbClr val="6C6F59"/>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desig\AppData\Roaming\PixelMetrics\CaptureWiz\Te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610" y="1816446"/>
            <a:ext cx="2553668" cy="277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82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esig\AppData\Roaming\PixelMetrics\CaptureWiz\Te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610" y="2661835"/>
            <a:ext cx="2553668" cy="2777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Steps to find the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79" y="1704179"/>
                <a:ext cx="5587837" cy="3453607"/>
              </a:xfrm>
            </p:spPr>
            <p:txBody>
              <a:bodyPr/>
              <a:lstStyle/>
              <a:p>
                <a:pPr marL="457200" indent="-457200">
                  <a:spcAft>
                    <a:spcPts val="0"/>
                  </a:spcAft>
                  <a:buFont typeface="+mj-lt"/>
                  <a:buAutoNum type="arabicPeriod"/>
                </a:pPr>
                <a:r>
                  <a:rPr lang="en-GB" dirty="0"/>
                  <a:t>Calculate the dot product </a:t>
                </a:r>
                <a:r>
                  <a:rPr lang="en-GB" dirty="0">
                    <a:solidFill>
                      <a:srgbClr val="C0BB9E"/>
                    </a:solidFill>
                  </a:rPr>
                  <a:t>u </a:t>
                </a:r>
                <a:r>
                  <a:rPr lang="en-GB" dirty="0">
                    <a:solidFill>
                      <a:srgbClr val="C0BB9E"/>
                    </a:solidFill>
                    <a:latin typeface="Arial" panose="020B0604020202020204" pitchFamily="34" charset="0"/>
                    <a:cs typeface="Arial" panose="020B0604020202020204" pitchFamily="34" charset="0"/>
                  </a:rPr>
                  <a:t>• v</a:t>
                </a:r>
              </a:p>
              <a:p>
                <a:pPr marL="0" indent="0">
                  <a:buNone/>
                  <a:tabLst>
                    <a:tab pos="536575" algn="l"/>
                  </a:tabLst>
                </a:pPr>
                <a:r>
                  <a:rPr lang="en-GB" dirty="0">
                    <a:solidFill>
                      <a:srgbClr val="6C6F59"/>
                    </a:solidFill>
                  </a:rPr>
                  <a:t>	</a:t>
                </a:r>
                <a:r>
                  <a:rPr lang="en-GB" sz="2000" dirty="0">
                    <a:solidFill>
                      <a:srgbClr val="6C6F59"/>
                    </a:solidFill>
                  </a:rPr>
                  <a:t>u </a:t>
                </a:r>
                <a:r>
                  <a:rPr lang="en-GB" sz="2000" dirty="0">
                    <a:solidFill>
                      <a:srgbClr val="6C6F59"/>
                    </a:solidFill>
                    <a:latin typeface="Arial" panose="020B0604020202020204" pitchFamily="34" charset="0"/>
                    <a:cs typeface="Arial" panose="020B0604020202020204" pitchFamily="34" charset="0"/>
                  </a:rPr>
                  <a:t>• v =  (1 * 3) + (4 * 2) = 11</a:t>
                </a:r>
              </a:p>
              <a:p>
                <a:pPr marL="457200" indent="-457200">
                  <a:spcAft>
                    <a:spcPts val="0"/>
                  </a:spcAft>
                  <a:buAutoNum type="arabicPeriod" startAt="2"/>
                  <a:tabLst>
                    <a:tab pos="536575" algn="l"/>
                  </a:tabLst>
                </a:pPr>
                <a:r>
                  <a:rPr lang="en-GB" dirty="0">
                    <a:latin typeface="Arial" panose="020B0604020202020204" pitchFamily="34" charset="0"/>
                    <a:cs typeface="Arial" panose="020B0604020202020204" pitchFamily="34" charset="0"/>
                  </a:rPr>
                  <a:t>Calculate </a:t>
                </a:r>
                <a:r>
                  <a:rPr lang="en-GB" dirty="0">
                    <a:solidFill>
                      <a:srgbClr val="C0BB9E"/>
                    </a:solidFill>
                  </a:rPr>
                  <a:t>ǁuǁ</a:t>
                </a:r>
                <a:r>
                  <a:rPr lang="en-GB" dirty="0"/>
                  <a:t> and </a:t>
                </a:r>
                <a:r>
                  <a:rPr lang="en-GB" dirty="0">
                    <a:solidFill>
                      <a:srgbClr val="C0BB9E"/>
                    </a:solidFill>
                  </a:rPr>
                  <a:t>ǁvǁ</a:t>
                </a:r>
              </a:p>
              <a:p>
                <a:pPr marL="0" indent="0">
                  <a:spcAft>
                    <a:spcPts val="600"/>
                  </a:spcAft>
                  <a:buNone/>
                  <a:tabLst>
                    <a:tab pos="536575" algn="l"/>
                  </a:tabLst>
                </a:pPr>
                <a:r>
                  <a:rPr lang="en-GB" dirty="0">
                    <a:solidFill>
                      <a:srgbClr val="6C6F59"/>
                    </a:solidFill>
                  </a:rPr>
                  <a:t>	</a:t>
                </a:r>
                <a:r>
                  <a:rPr lang="en-GB" sz="2000" dirty="0">
                    <a:solidFill>
                      <a:srgbClr val="6C6F59"/>
                    </a:solidFill>
                  </a:rPr>
                  <a:t>ǁuǁ = </a:t>
                </a:r>
                <a14:m>
                  <m:oMath xmlns:m="http://schemas.openxmlformats.org/officeDocument/2006/math">
                    <m:rad>
                      <m:radPr>
                        <m:degHide m:val="on"/>
                        <m:ctrlPr>
                          <a:rPr lang="en-GB" sz="2000" i="1" smtClean="0">
                            <a:solidFill>
                              <a:srgbClr val="6C6F59"/>
                            </a:solidFill>
                            <a:latin typeface="Cambria Math" panose="02040503050406030204" pitchFamily="18" charset="0"/>
                          </a:rPr>
                        </m:ctrlPr>
                      </m:radPr>
                      <m:deg/>
                      <m:e>
                        <m:r>
                          <a:rPr lang="en-GB" sz="2000" b="0" i="1" smtClean="0">
                            <a:solidFill>
                              <a:srgbClr val="6C6F59"/>
                            </a:solidFill>
                            <a:latin typeface="Cambria Math" panose="02040503050406030204" pitchFamily="18" charset="0"/>
                          </a:rPr>
                          <m:t>(</m:t>
                        </m:r>
                        <m:sSup>
                          <m:sSupPr>
                            <m:ctrlPr>
                              <a:rPr lang="en-GB" sz="2000" b="0" i="1" smtClean="0">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1</m:t>
                            </m:r>
                          </m:e>
                          <m:sup>
                            <m:r>
                              <a:rPr lang="en-GB" sz="2000" b="0" i="1" smtClean="0">
                                <a:solidFill>
                                  <a:srgbClr val="6C6F59"/>
                                </a:solidFill>
                                <a:latin typeface="Cambria Math" panose="02040503050406030204" pitchFamily="18" charset="0"/>
                              </a:rPr>
                              <m:t>2</m:t>
                            </m:r>
                          </m:sup>
                        </m:sSup>
                        <m:r>
                          <a:rPr lang="en-GB" sz="2000" b="0" i="1" smtClean="0">
                            <a:solidFill>
                              <a:srgbClr val="6C6F59"/>
                            </a:solidFill>
                            <a:latin typeface="Cambria Math" panose="02040503050406030204" pitchFamily="18" charset="0"/>
                          </a:rPr>
                          <m:t>+</m:t>
                        </m:r>
                        <m:sSup>
                          <m:sSupPr>
                            <m:ctrlPr>
                              <a:rPr lang="en-GB" sz="2000" b="0" i="1" smtClean="0">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4</m:t>
                            </m:r>
                          </m:e>
                          <m:sup>
                            <m:r>
                              <a:rPr lang="en-GB" sz="2000" b="0" i="1" smtClean="0">
                                <a:solidFill>
                                  <a:srgbClr val="6C6F59"/>
                                </a:solidFill>
                                <a:latin typeface="Cambria Math" panose="02040503050406030204" pitchFamily="18" charset="0"/>
                              </a:rPr>
                              <m:t>2</m:t>
                            </m:r>
                          </m:sup>
                        </m:sSup>
                        <m:r>
                          <a:rPr lang="en-GB" sz="2000" b="0" i="1" smtClean="0">
                            <a:solidFill>
                              <a:srgbClr val="6C6F59"/>
                            </a:solidFill>
                            <a:latin typeface="Cambria Math" panose="02040503050406030204" pitchFamily="18" charset="0"/>
                          </a:rPr>
                          <m:t>)</m:t>
                        </m:r>
                      </m:e>
                    </m:rad>
                  </m:oMath>
                </a14:m>
                <a:r>
                  <a:rPr lang="en-GB" sz="2000" dirty="0">
                    <a:solidFill>
                      <a:srgbClr val="6C6F59"/>
                    </a:solidFill>
                  </a:rPr>
                  <a:t> =</a:t>
                </a:r>
                <a:r>
                  <a:rPr lang="en-GB" sz="2000" dirty="0">
                    <a:solidFill>
                      <a:srgbClr val="6C6F59"/>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en-GB" sz="2000" i="1">
                            <a:solidFill>
                              <a:srgbClr val="6C6F59"/>
                            </a:solidFill>
                            <a:latin typeface="Cambria Math" panose="02040503050406030204" pitchFamily="18" charset="0"/>
                          </a:rPr>
                        </m:ctrlPr>
                      </m:radPr>
                      <m:deg/>
                      <m:e>
                        <m:r>
                          <a:rPr lang="en-GB" sz="2000" i="1">
                            <a:solidFill>
                              <a:srgbClr val="6C6F59"/>
                            </a:solidFill>
                            <a:latin typeface="Cambria Math" panose="02040503050406030204" pitchFamily="18" charset="0"/>
                          </a:rPr>
                          <m:t>1</m:t>
                        </m:r>
                        <m:r>
                          <a:rPr lang="en-GB" sz="2000" b="0" i="1" smtClean="0">
                            <a:solidFill>
                              <a:srgbClr val="6C6F59"/>
                            </a:solidFill>
                            <a:latin typeface="Cambria Math" panose="02040503050406030204" pitchFamily="18" charset="0"/>
                          </a:rPr>
                          <m:t>7</m:t>
                        </m:r>
                      </m:e>
                    </m:rad>
                    <m:r>
                      <a:rPr lang="en-GB" sz="2000" i="1">
                        <a:solidFill>
                          <a:srgbClr val="6C6F59"/>
                        </a:solidFill>
                        <a:latin typeface="Cambria Math" panose="02040503050406030204" pitchFamily="18" charset="0"/>
                      </a:rPr>
                      <m:t> </m:t>
                    </m:r>
                  </m:oMath>
                </a14:m>
                <a:r>
                  <a:rPr lang="en-GB" sz="2000" dirty="0">
                    <a:solidFill>
                      <a:srgbClr val="6C6F59"/>
                    </a:solidFill>
                    <a:latin typeface="Cambria Math" panose="02040503050406030204" pitchFamily="18" charset="0"/>
                    <a:ea typeface="Cambria Math" panose="02040503050406030204" pitchFamily="18" charset="0"/>
                  </a:rPr>
                  <a:t>= 4.12</a:t>
                </a:r>
              </a:p>
              <a:p>
                <a:pPr marL="0" indent="0">
                  <a:buNone/>
                  <a:tabLst>
                    <a:tab pos="536575" algn="l"/>
                  </a:tabLst>
                </a:pPr>
                <a:r>
                  <a:rPr lang="en-GB" sz="2000" baseline="30000" dirty="0">
                    <a:solidFill>
                      <a:srgbClr val="6C6F59"/>
                    </a:solidFill>
                    <a:latin typeface="Cambria Math" panose="02040503050406030204" pitchFamily="18" charset="0"/>
                    <a:ea typeface="Cambria Math" panose="02040503050406030204" pitchFamily="18" charset="0"/>
                  </a:rPr>
                  <a:t>	</a:t>
                </a:r>
                <a:r>
                  <a:rPr lang="en-GB" sz="2000" dirty="0">
                    <a:solidFill>
                      <a:srgbClr val="6C6F59"/>
                    </a:solidFill>
                  </a:rPr>
                  <a:t>ǁvǁ = </a:t>
                </a:r>
                <a14:m>
                  <m:oMath xmlns:m="http://schemas.openxmlformats.org/officeDocument/2006/math">
                    <m:rad>
                      <m:radPr>
                        <m:degHide m:val="on"/>
                        <m:ctrlPr>
                          <a:rPr lang="en-GB" sz="2000" i="1">
                            <a:solidFill>
                              <a:srgbClr val="6C6F59"/>
                            </a:solidFill>
                            <a:latin typeface="Cambria Math" panose="02040503050406030204" pitchFamily="18" charset="0"/>
                          </a:rPr>
                        </m:ctrlPr>
                      </m:radPr>
                      <m:deg/>
                      <m:e>
                        <m:r>
                          <a:rPr lang="en-GB" sz="2000" i="1">
                            <a:solidFill>
                              <a:srgbClr val="6C6F59"/>
                            </a:solidFill>
                            <a:latin typeface="Cambria Math" panose="02040503050406030204" pitchFamily="18" charset="0"/>
                          </a:rPr>
                          <m:t>(</m:t>
                        </m:r>
                        <m:sSup>
                          <m:sSupPr>
                            <m:ctrlPr>
                              <a:rPr lang="en-GB" sz="2000" i="1">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3</m:t>
                            </m:r>
                          </m:e>
                          <m:sup>
                            <m:r>
                              <a:rPr lang="en-GB" sz="2000" i="1">
                                <a:solidFill>
                                  <a:srgbClr val="6C6F59"/>
                                </a:solidFill>
                                <a:latin typeface="Cambria Math" panose="02040503050406030204" pitchFamily="18" charset="0"/>
                              </a:rPr>
                              <m:t>2</m:t>
                            </m:r>
                          </m:sup>
                        </m:sSup>
                        <m:r>
                          <a:rPr lang="en-GB" sz="2000" i="1">
                            <a:solidFill>
                              <a:srgbClr val="6C6F59"/>
                            </a:solidFill>
                            <a:latin typeface="Cambria Math" panose="02040503050406030204" pitchFamily="18" charset="0"/>
                          </a:rPr>
                          <m:t>+</m:t>
                        </m:r>
                        <m:sSup>
                          <m:sSupPr>
                            <m:ctrlPr>
                              <a:rPr lang="en-GB" sz="2000" i="1">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2</m:t>
                            </m:r>
                          </m:e>
                          <m:sup>
                            <m:r>
                              <a:rPr lang="en-GB" sz="2000" i="1">
                                <a:solidFill>
                                  <a:srgbClr val="6C6F59"/>
                                </a:solidFill>
                                <a:latin typeface="Cambria Math" panose="02040503050406030204" pitchFamily="18" charset="0"/>
                              </a:rPr>
                              <m:t>2</m:t>
                            </m:r>
                          </m:sup>
                        </m:sSup>
                        <m:r>
                          <a:rPr lang="en-GB" sz="2000" i="1">
                            <a:solidFill>
                              <a:srgbClr val="6C6F59"/>
                            </a:solidFill>
                            <a:latin typeface="Cambria Math" panose="02040503050406030204" pitchFamily="18" charset="0"/>
                          </a:rPr>
                          <m:t>)</m:t>
                        </m:r>
                      </m:e>
                    </m:rad>
                    <m:r>
                      <a:rPr lang="en-GB" sz="2000" i="1">
                        <a:solidFill>
                          <a:srgbClr val="6C6F59"/>
                        </a:solidFill>
                        <a:latin typeface="Cambria Math" panose="02040503050406030204" pitchFamily="18" charset="0"/>
                      </a:rPr>
                      <m:t> </m:t>
                    </m:r>
                  </m:oMath>
                </a14:m>
                <a:r>
                  <a:rPr lang="en-GB" sz="2000" dirty="0">
                    <a:solidFill>
                      <a:srgbClr val="6C6F59"/>
                    </a:solidFill>
                  </a:rPr>
                  <a:t>=</a:t>
                </a:r>
                <a:r>
                  <a:rPr lang="en-GB" sz="2000" dirty="0">
                    <a:solidFill>
                      <a:srgbClr val="6C6F59"/>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en-GB" sz="2000" i="1">
                            <a:solidFill>
                              <a:srgbClr val="6C6F59"/>
                            </a:solidFill>
                            <a:latin typeface="Cambria Math" panose="02040503050406030204" pitchFamily="18" charset="0"/>
                          </a:rPr>
                        </m:ctrlPr>
                      </m:radPr>
                      <m:deg/>
                      <m:e>
                        <m:r>
                          <a:rPr lang="en-GB" sz="2000" b="0" i="1" smtClean="0">
                            <a:solidFill>
                              <a:srgbClr val="6C6F59"/>
                            </a:solidFill>
                            <a:latin typeface="Cambria Math" panose="02040503050406030204" pitchFamily="18" charset="0"/>
                          </a:rPr>
                          <m:t>13</m:t>
                        </m:r>
                      </m:e>
                    </m:rad>
                    <m:r>
                      <a:rPr lang="en-GB" sz="2000" i="1">
                        <a:solidFill>
                          <a:srgbClr val="6C6F59"/>
                        </a:solidFill>
                        <a:latin typeface="Cambria Math" panose="02040503050406030204" pitchFamily="18" charset="0"/>
                      </a:rPr>
                      <m:t> </m:t>
                    </m:r>
                  </m:oMath>
                </a14:m>
                <a:r>
                  <a:rPr lang="en-GB" sz="2000" dirty="0">
                    <a:solidFill>
                      <a:srgbClr val="6C6F59"/>
                    </a:solidFill>
                    <a:latin typeface="Cambria Math" panose="02040503050406030204" pitchFamily="18" charset="0"/>
                    <a:ea typeface="Cambria Math" panose="02040503050406030204" pitchFamily="18" charset="0"/>
                  </a:rPr>
                  <a:t> = 3.61</a:t>
                </a:r>
              </a:p>
              <a:p>
                <a:pPr marL="0" indent="0">
                  <a:spcAft>
                    <a:spcPts val="0"/>
                  </a:spcAft>
                  <a:buNone/>
                  <a:tabLst>
                    <a:tab pos="536575" algn="l"/>
                  </a:tabLst>
                </a:pPr>
                <a:r>
                  <a:rPr lang="en-GB" dirty="0">
                    <a:latin typeface="Arial" panose="020B0604020202020204" pitchFamily="34" charset="0"/>
                    <a:cs typeface="Arial" panose="020B0604020202020204" pitchFamily="34" charset="0"/>
                  </a:rPr>
                  <a:t>3. Calculate </a:t>
                </a:r>
                <a:r>
                  <a:rPr lang="en-GB" dirty="0">
                    <a:solidFill>
                      <a:srgbClr val="C0BB9E"/>
                    </a:solidFill>
                  </a:rPr>
                  <a:t>ǁuǁ </a:t>
                </a:r>
                <a:r>
                  <a:rPr lang="en-GB" dirty="0">
                    <a:solidFill>
                      <a:srgbClr val="C0BB9E"/>
                    </a:solidFill>
                    <a:latin typeface="Arial" panose="020B0604020202020204" pitchFamily="34" charset="0"/>
                    <a:cs typeface="Arial" panose="020B0604020202020204" pitchFamily="34" charset="0"/>
                  </a:rPr>
                  <a:t>•</a:t>
                </a:r>
                <a:r>
                  <a:rPr lang="en-GB" dirty="0">
                    <a:solidFill>
                      <a:srgbClr val="C0BB9E"/>
                    </a:solidFill>
                  </a:rPr>
                  <a:t> ǁvǁ</a:t>
                </a:r>
              </a:p>
              <a:p>
                <a:pPr marL="0" indent="0">
                  <a:spcAft>
                    <a:spcPts val="600"/>
                  </a:spcAft>
                  <a:buNone/>
                  <a:tabLst>
                    <a:tab pos="536575" algn="l"/>
                  </a:tabLst>
                </a:pPr>
                <a:r>
                  <a:rPr lang="en-GB" dirty="0">
                    <a:solidFill>
                      <a:srgbClr val="6C6F59"/>
                    </a:solidFill>
                    <a:latin typeface="Arial" panose="020B0604020202020204" pitchFamily="34" charset="0"/>
                    <a:cs typeface="Arial" panose="020B0604020202020204" pitchFamily="34" charset="0"/>
                  </a:rPr>
                  <a:t>	</a:t>
                </a:r>
                <a:r>
                  <a:rPr lang="en-GB" sz="2000" dirty="0">
                    <a:solidFill>
                      <a:srgbClr val="6C6F59"/>
                    </a:solidFill>
                  </a:rPr>
                  <a:t>ǁuǁ </a:t>
                </a:r>
                <a:r>
                  <a:rPr lang="en-GB" sz="2000" dirty="0">
                    <a:solidFill>
                      <a:srgbClr val="6C6F59"/>
                    </a:solidFill>
                    <a:latin typeface="Arial" panose="020B0604020202020204" pitchFamily="34" charset="0"/>
                    <a:cs typeface="Arial" panose="020B0604020202020204" pitchFamily="34" charset="0"/>
                  </a:rPr>
                  <a:t>•</a:t>
                </a:r>
                <a:r>
                  <a:rPr lang="en-GB" sz="2000" dirty="0">
                    <a:solidFill>
                      <a:srgbClr val="6C6F59"/>
                    </a:solidFill>
                  </a:rPr>
                  <a:t> ǁvǁ = 4.12 * 3.61 = 14.87</a:t>
                </a:r>
              </a:p>
              <a:p>
                <a:pPr marL="457200" indent="-457200">
                  <a:spcAft>
                    <a:spcPts val="0"/>
                  </a:spcAft>
                  <a:buAutoNum type="arabicPeriod" startAt="4"/>
                  <a:tabLst>
                    <a:tab pos="536575" algn="l"/>
                  </a:tabLst>
                </a:pPr>
                <a:r>
                  <a:rPr lang="en-GB" dirty="0">
                    <a:latin typeface="Arial" panose="020B0604020202020204" pitchFamily="34" charset="0"/>
                    <a:cs typeface="Arial" panose="020B0604020202020204" pitchFamily="34" charset="0"/>
                  </a:rPr>
                  <a:t>Calculate </a:t>
                </a:r>
                <a:r>
                  <a:rPr lang="en-GB" dirty="0">
                    <a:solidFill>
                      <a:srgbClr val="C0BB9E"/>
                    </a:solidFill>
                    <a:latin typeface="Arial" panose="020B0604020202020204" pitchFamily="34" charset="0"/>
                    <a:cs typeface="Arial" panose="020B0604020202020204" pitchFamily="34" charset="0"/>
                  </a:rPr>
                  <a:t>cos </a:t>
                </a:r>
                <a:r>
                  <a:rPr lang="en-GB" dirty="0">
                    <a:solidFill>
                      <a:srgbClr val="C0BB9E"/>
                    </a:solidFill>
                  </a:rPr>
                  <a:t>Ɵ </a:t>
                </a:r>
              </a:p>
              <a:p>
                <a:pPr marL="0" indent="0">
                  <a:buNone/>
                  <a:tabLst>
                    <a:tab pos="536575" algn="l"/>
                  </a:tabLst>
                </a:pPr>
                <a:r>
                  <a:rPr lang="en-GB" baseline="30000" dirty="0">
                    <a:solidFill>
                      <a:srgbClr val="D68328"/>
                    </a:solidFill>
                    <a:latin typeface="Cambria Math" panose="02040503050406030204" pitchFamily="18" charset="0"/>
                    <a:ea typeface="Cambria Math" panose="02040503050406030204" pitchFamily="18" charset="0"/>
                  </a:rPr>
                  <a:t>	</a:t>
                </a:r>
                <a:r>
                  <a:rPr lang="en-GB" sz="2000" dirty="0">
                    <a:solidFill>
                      <a:srgbClr val="6C6F59"/>
                    </a:solidFill>
                  </a:rPr>
                  <a:t>cos Ɵ  = 11 / 14.87 = 0.74</a:t>
                </a:r>
              </a:p>
              <a:p>
                <a:pPr marL="0" indent="0">
                  <a:buNone/>
                  <a:tabLst>
                    <a:tab pos="536575" algn="l"/>
                  </a:tabLst>
                </a:pPr>
                <a:r>
                  <a:rPr lang="en-GB" dirty="0"/>
                  <a:t>5.	From tables or calculator, Ɵ = 42</a:t>
                </a:r>
                <a:r>
                  <a:rPr lang="en-GB" dirty="0">
                    <a:latin typeface="Cambria Math" panose="02040503050406030204" pitchFamily="18" charset="0"/>
                    <a:ea typeface="Cambria Math" panose="02040503050406030204" pitchFamily="18" charset="0"/>
                  </a:rPr>
                  <a:t>°</a:t>
                </a:r>
                <a:endParaRPr lang="en-GB" dirty="0"/>
              </a:p>
              <a:p>
                <a:pPr marL="0" indent="0">
                  <a:buNone/>
                  <a:tabLst>
                    <a:tab pos="536575" algn="l"/>
                  </a:tabLst>
                </a:pPr>
                <a:endParaRPr lang="en-GB" dirty="0">
                  <a:latin typeface="Arial" panose="020B0604020202020204" pitchFamily="34" charset="0"/>
                  <a:cs typeface="Arial" panose="020B0604020202020204" pitchFamily="34" charset="0"/>
                </a:endParaRPr>
              </a:p>
              <a:p>
                <a:pPr marL="0" indent="0">
                  <a:buNone/>
                  <a:tabLst>
                    <a:tab pos="536575" algn="l"/>
                  </a:tabLst>
                </a:pPr>
                <a:endParaRPr lang="en-GB" dirty="0"/>
              </a:p>
              <a:p>
                <a:pPr marL="0" indent="0">
                  <a:buNone/>
                  <a:tabLst>
                    <a:tab pos="1436688" algn="l"/>
                    <a:tab pos="2960688" algn="l"/>
                  </a:tabLst>
                </a:pPr>
                <a:r>
                  <a:rPr lang="en-GB" dirty="0"/>
                  <a:t>	</a:t>
                </a:r>
                <a:endParaRPr lang="en-GB" dirty="0">
                  <a:latin typeface="Arial" panose="020B0604020202020204" pitchFamily="34" charset="0"/>
                  <a:cs typeface="Arial" panose="020B0604020202020204" pitchFamily="34" charset="0"/>
                </a:endParaRPr>
              </a:p>
              <a:p>
                <a:pPr marL="0" indent="0" algn="ctr">
                  <a:buNone/>
                </a:pPr>
                <a:endParaRPr lang="en-GB" dirty="0"/>
              </a:p>
              <a:p>
                <a:pPr algn="ctr"/>
                <a:endParaRPr lang="en-GB" dirty="0"/>
              </a:p>
              <a:p>
                <a:pPr marL="0" indent="0" algn="ctr">
                  <a:buNone/>
                </a:pP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79" y="1704179"/>
                <a:ext cx="5587837" cy="3453607"/>
              </a:xfrm>
              <a:blipFill>
                <a:blip r:embed="rId3"/>
                <a:stretch>
                  <a:fillRect l="-3493" t="-2650" b="-33216"/>
                </a:stretch>
              </a:blipFill>
            </p:spPr>
            <p:txBody>
              <a:bodyPr/>
              <a:lstStyle/>
              <a:p>
                <a:r>
                  <a:rPr lang="en-GB">
                    <a:noFill/>
                  </a:rPr>
                  <a:t> </a:t>
                </a:r>
              </a:p>
            </p:txBody>
          </p:sp>
        </mc:Fallback>
      </mc:AlternateContent>
      <p:grpSp>
        <p:nvGrpSpPr>
          <p:cNvPr id="5" name="Group 4"/>
          <p:cNvGrpSpPr/>
          <p:nvPr/>
        </p:nvGrpSpPr>
        <p:grpSpPr>
          <a:xfrm>
            <a:off x="6148102" y="1727005"/>
            <a:ext cx="2305671" cy="784830"/>
            <a:chOff x="6312116" y="2152175"/>
            <a:chExt cx="2305671" cy="784830"/>
          </a:xfrm>
        </p:grpSpPr>
        <p:sp>
          <p:nvSpPr>
            <p:cNvPr id="8" name="TextBox 7"/>
            <p:cNvSpPr txBox="1"/>
            <p:nvPr/>
          </p:nvSpPr>
          <p:spPr>
            <a:xfrm>
              <a:off x="6312116" y="2152175"/>
              <a:ext cx="2305671" cy="784830"/>
            </a:xfrm>
            <a:prstGeom prst="rect">
              <a:avLst/>
            </a:prstGeom>
            <a:noFill/>
          </p:spPr>
          <p:txBody>
            <a:bodyPr wrap="square" rtlCol="0">
              <a:spAutoFit/>
            </a:bodyPr>
            <a:lstStyle/>
            <a:p>
              <a:pPr lvl="0">
                <a:spcAft>
                  <a:spcPts val="600"/>
                </a:spcAft>
                <a:tabLst>
                  <a:tab pos="715963" algn="l"/>
                  <a:tab pos="1165225" algn="l"/>
                </a:tabLst>
              </a:pPr>
              <a:r>
                <a:rPr lang="en-GB" sz="2000" dirty="0">
                  <a:solidFill>
                    <a:srgbClr val="C0BB9E"/>
                  </a:solidFill>
                  <a:latin typeface="Arial"/>
                  <a:cs typeface="Arial"/>
                </a:rPr>
                <a:t>cos Ɵ =	 u </a:t>
              </a:r>
              <a:r>
                <a:rPr lang="en-GB" sz="2000" dirty="0">
                  <a:solidFill>
                    <a:srgbClr val="C0BB9E"/>
                  </a:solidFill>
                  <a:latin typeface="Arial" panose="020B0604020202020204" pitchFamily="34" charset="0"/>
                  <a:cs typeface="Arial" panose="020B0604020202020204" pitchFamily="34" charset="0"/>
                </a:rPr>
                <a:t>• v</a:t>
              </a:r>
            </a:p>
            <a:p>
              <a:pPr lvl="0">
                <a:tabLst>
                  <a:tab pos="715963" algn="l"/>
                  <a:tab pos="896938" algn="l"/>
                </a:tabLst>
              </a:pPr>
              <a:r>
                <a:rPr lang="en-GB" sz="2000" dirty="0">
                  <a:solidFill>
                    <a:srgbClr val="C0BB9E"/>
                  </a:solidFill>
                  <a:latin typeface="Arial" panose="020B0604020202020204" pitchFamily="34" charset="0"/>
                  <a:cs typeface="Arial" panose="020B0604020202020204" pitchFamily="34" charset="0"/>
                </a:rPr>
                <a:t>		 (</a:t>
              </a:r>
              <a:r>
                <a:rPr lang="en-GB" sz="2000" dirty="0">
                  <a:solidFill>
                    <a:srgbClr val="C0BB9E"/>
                  </a:solidFill>
                  <a:latin typeface="Arial"/>
                  <a:cs typeface="Arial"/>
                </a:rPr>
                <a:t>ǁuǁ </a:t>
              </a:r>
              <a:r>
                <a:rPr lang="en-GB" sz="2000" dirty="0">
                  <a:solidFill>
                    <a:srgbClr val="C0BB9E"/>
                  </a:solidFill>
                  <a:latin typeface="Arial" panose="020B0604020202020204" pitchFamily="34" charset="0"/>
                  <a:cs typeface="Arial" panose="020B0604020202020204" pitchFamily="34" charset="0"/>
                </a:rPr>
                <a:t>•</a:t>
              </a:r>
              <a:r>
                <a:rPr lang="en-GB" sz="2000" dirty="0">
                  <a:solidFill>
                    <a:srgbClr val="C0BB9E"/>
                  </a:solidFill>
                  <a:latin typeface="Arial"/>
                  <a:cs typeface="Arial"/>
                </a:rPr>
                <a:t> ǁvǁ)</a:t>
              </a:r>
            </a:p>
          </p:txBody>
        </p:sp>
        <p:cxnSp>
          <p:nvCxnSpPr>
            <p:cNvPr id="10" name="Straight Connector 9"/>
            <p:cNvCxnSpPr>
              <a:cxnSpLocks/>
            </p:cNvCxnSpPr>
            <p:nvPr/>
          </p:nvCxnSpPr>
          <p:spPr>
            <a:xfrm>
              <a:off x="7358458" y="2553423"/>
              <a:ext cx="1095315" cy="0"/>
            </a:xfrm>
            <a:prstGeom prst="line">
              <a:avLst/>
            </a:prstGeom>
            <a:ln>
              <a:solidFill>
                <a:srgbClr val="6C6F59"/>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8019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7</a:t>
            </a:r>
          </a:p>
        </p:txBody>
      </p:sp>
      <p:sp>
        <p:nvSpPr>
          <p:cNvPr id="5" name="Text Placeholder 4"/>
          <p:cNvSpPr>
            <a:spLocks noGrp="1"/>
          </p:cNvSpPr>
          <p:nvPr>
            <p:ph type="body" sz="quarter" idx="14"/>
          </p:nvPr>
        </p:nvSpPr>
        <p:spPr/>
        <p:txBody>
          <a:bodyPr/>
          <a:lstStyle/>
          <a:p>
            <a:r>
              <a:rPr lang="en-GB" dirty="0"/>
              <a:t>Do the questions in </a:t>
            </a:r>
            <a:r>
              <a:rPr lang="en-GB" b="1" dirty="0"/>
              <a:t>Task 2</a:t>
            </a:r>
          </a:p>
        </p:txBody>
      </p:sp>
    </p:spTree>
    <p:extLst>
      <p:ext uri="{BB962C8B-B14F-4D97-AF65-F5344CB8AC3E}">
        <p14:creationId xmlns:p14="http://schemas.microsoft.com/office/powerpoint/2010/main" val="170254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endParaRPr lang="en-GB" dirty="0"/>
          </a:p>
        </p:txBody>
      </p:sp>
      <p:sp>
        <p:nvSpPr>
          <p:cNvPr id="3" name="Text Placeholder 2"/>
          <p:cNvSpPr>
            <a:spLocks noGrp="1"/>
          </p:cNvSpPr>
          <p:nvPr>
            <p:ph type="body" sz="quarter" idx="14"/>
          </p:nvPr>
        </p:nvSpPr>
        <p:spPr/>
        <p:txBody>
          <a:bodyPr/>
          <a:lstStyle/>
          <a:p>
            <a:r>
              <a:rPr lang="en-GB" dirty="0"/>
              <a:t>What 3 types of notation can be used to specify </a:t>
            </a:r>
            <a:br>
              <a:rPr lang="en-GB" dirty="0"/>
            </a:br>
            <a:r>
              <a:rPr lang="en-GB" dirty="0"/>
              <a:t>a vector?</a:t>
            </a:r>
          </a:p>
          <a:p>
            <a:r>
              <a:rPr lang="en-GB" dirty="0"/>
              <a:t>What 3 abstract data types can be used to represent a vector?</a:t>
            </a:r>
          </a:p>
          <a:p>
            <a:r>
              <a:rPr lang="en-GB" dirty="0"/>
              <a:t>What 4 different types of operations can be performed on vectors?</a:t>
            </a:r>
          </a:p>
          <a:p>
            <a:r>
              <a:rPr lang="en-GB" dirty="0"/>
              <a:t>What is one application of dot product?</a:t>
            </a:r>
          </a:p>
          <a:p>
            <a:r>
              <a:rPr lang="en-GB" dirty="0"/>
              <a:t>What formula can be used to find the angle between two vectors?</a:t>
            </a:r>
          </a:p>
        </p:txBody>
      </p:sp>
    </p:spTree>
    <p:extLst>
      <p:ext uri="{BB962C8B-B14F-4D97-AF65-F5344CB8AC3E}">
        <p14:creationId xmlns:p14="http://schemas.microsoft.com/office/powerpoint/2010/main" val="269236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1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Vectors - Definitions</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scalar</a:t>
            </a:r>
            <a:r>
              <a:rPr lang="en-GB" dirty="0"/>
              <a:t> mathematical quantity has magnitude only</a:t>
            </a:r>
          </a:p>
          <a:p>
            <a:r>
              <a:rPr lang="en-GB" dirty="0"/>
              <a:t>A </a:t>
            </a:r>
            <a:r>
              <a:rPr lang="en-GB" dirty="0">
                <a:solidFill>
                  <a:srgbClr val="8D8959"/>
                </a:solidFill>
              </a:rPr>
              <a:t>vector</a:t>
            </a:r>
            <a:r>
              <a:rPr lang="en-GB" dirty="0"/>
              <a:t> mathematical quantity has </a:t>
            </a:r>
            <a:r>
              <a:rPr lang="en-GB" dirty="0">
                <a:solidFill>
                  <a:srgbClr val="8D8959"/>
                </a:solidFill>
              </a:rPr>
              <a:t>both magnitude </a:t>
            </a:r>
            <a:r>
              <a:rPr lang="en-GB" dirty="0"/>
              <a:t>(length) and </a:t>
            </a:r>
            <a:r>
              <a:rPr lang="en-GB" dirty="0">
                <a:solidFill>
                  <a:srgbClr val="8D8959"/>
                </a:solidFill>
              </a:rPr>
              <a:t>direction</a:t>
            </a:r>
          </a:p>
          <a:p>
            <a:pPr marL="0" indent="0">
              <a:buNone/>
            </a:pPr>
            <a:endParaRPr lang="en-GB" dirty="0"/>
          </a:p>
        </p:txBody>
      </p:sp>
      <p:pic>
        <p:nvPicPr>
          <p:cNvPr id="1026" name="Picture 2" descr="C:\Users\Rob\AppData\Roaming\PixelMetrics\CaptureWiz\Temp\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64" y="3316575"/>
            <a:ext cx="484822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7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Why use vectors? </a:t>
            </a:r>
          </a:p>
        </p:txBody>
      </p:sp>
      <p:sp>
        <p:nvSpPr>
          <p:cNvPr id="3" name="Text Placeholder 2"/>
          <p:cNvSpPr>
            <a:spLocks noGrp="1"/>
          </p:cNvSpPr>
          <p:nvPr>
            <p:ph type="body" sz="quarter" idx="14"/>
          </p:nvPr>
        </p:nvSpPr>
        <p:spPr/>
        <p:txBody>
          <a:bodyPr/>
          <a:lstStyle/>
          <a:p>
            <a:pPr>
              <a:spcAft>
                <a:spcPts val="800"/>
              </a:spcAft>
            </a:pPr>
            <a:r>
              <a:rPr lang="en-GB" dirty="0"/>
              <a:t>Vector graphics and 3D graphics</a:t>
            </a:r>
          </a:p>
          <a:p>
            <a:pPr lvl="1">
              <a:spcAft>
                <a:spcPts val="800"/>
              </a:spcAft>
            </a:pPr>
            <a:r>
              <a:rPr lang="en-GB" dirty="0"/>
              <a:t>Images are defined as paths, not distinct bit patterns</a:t>
            </a:r>
          </a:p>
          <a:p>
            <a:pPr lvl="1">
              <a:spcAft>
                <a:spcPts val="800"/>
              </a:spcAft>
            </a:pPr>
            <a:r>
              <a:rPr lang="en-GB" dirty="0"/>
              <a:t>Rules of mathematics allow scaling without distortion  </a:t>
            </a:r>
          </a:p>
          <a:p>
            <a:pPr>
              <a:spcAft>
                <a:spcPts val="800"/>
              </a:spcAft>
            </a:pPr>
            <a:r>
              <a:rPr lang="en-GB" dirty="0"/>
              <a:t>Computer games / simulations</a:t>
            </a:r>
          </a:p>
          <a:p>
            <a:pPr lvl="1">
              <a:spcAft>
                <a:spcPts val="800"/>
              </a:spcAft>
            </a:pPr>
            <a:r>
              <a:rPr lang="en-GB" dirty="0"/>
              <a:t>The combination of moving forces, represented by vectors, can be resolved into a single path by using the same mathematical rules.  </a:t>
            </a:r>
          </a:p>
          <a:p>
            <a:pPr lvl="1">
              <a:spcAft>
                <a:spcPts val="800"/>
              </a:spcAft>
            </a:pPr>
            <a:r>
              <a:rPr lang="en-GB" dirty="0"/>
              <a:t>For example, a ship steering against the wind and sea, calculating collision paths</a:t>
            </a:r>
          </a:p>
          <a:p>
            <a:pPr>
              <a:spcAft>
                <a:spcPts val="800"/>
              </a:spcAft>
            </a:pPr>
            <a:r>
              <a:rPr lang="en-GB" dirty="0"/>
              <a:t>Multiple dimensions</a:t>
            </a:r>
          </a:p>
          <a:p>
            <a:pPr lvl="1">
              <a:spcAft>
                <a:spcPts val="800"/>
              </a:spcAft>
            </a:pPr>
            <a:r>
              <a:rPr lang="en-GB" dirty="0"/>
              <a:t>Can represent 2, 3, or more dimensions</a:t>
            </a:r>
          </a:p>
          <a:p>
            <a:endParaRPr lang="en-GB" dirty="0"/>
          </a:p>
        </p:txBody>
      </p:sp>
    </p:spTree>
    <p:extLst>
      <p:ext uri="{BB962C8B-B14F-4D97-AF65-F5344CB8AC3E}">
        <p14:creationId xmlns:p14="http://schemas.microsoft.com/office/powerpoint/2010/main" val="140714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used for a 2-vector</a:t>
            </a:r>
          </a:p>
        </p:txBody>
      </p:sp>
      <p:pic>
        <p:nvPicPr>
          <p:cNvPr id="2050" name="Picture 2" descr="C:\Users\Rob\AppData\Roaming\PixelMetrics\CaptureWiz\Temp\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921" y="3465306"/>
            <a:ext cx="3548707" cy="207364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t>As an arrow</a:t>
            </a:r>
          </a:p>
          <a:p>
            <a:pPr lvl="1"/>
            <a:r>
              <a:rPr lang="en-GB" dirty="0"/>
              <a:t>From the origin (0, 0) to the point (4, 3)</a:t>
            </a:r>
          </a:p>
          <a:p>
            <a:r>
              <a:rPr lang="en-GB" dirty="0"/>
              <a:t>A 2-vector over </a:t>
            </a:r>
            <a:r>
              <a:rPr lang="en-GB" dirty="0">
                <a:latin typeface="Cambria Math" panose="02040503050406030204" pitchFamily="18" charset="0"/>
                <a:ea typeface="Cambria Math" panose="02040503050406030204" pitchFamily="18" charset="0"/>
              </a:rPr>
              <a:t>ℝ</a:t>
            </a:r>
            <a:r>
              <a:rPr lang="en-GB" dirty="0">
                <a:latin typeface="+mn-lt"/>
              </a:rPr>
              <a:t>, where </a:t>
            </a:r>
            <a:r>
              <a:rPr lang="en-GB" dirty="0">
                <a:latin typeface="Cambria Math" panose="02040503050406030204" pitchFamily="18" charset="0"/>
                <a:ea typeface="Cambria Math" panose="02040503050406030204" pitchFamily="18" charset="0"/>
              </a:rPr>
              <a:t>ℝ</a:t>
            </a:r>
            <a:r>
              <a:rPr lang="en-GB" dirty="0">
                <a:latin typeface="+mn-lt"/>
              </a:rPr>
              <a:t> is the set of real numbers</a:t>
            </a:r>
            <a:endParaRPr lang="en-GB" dirty="0">
              <a:latin typeface="Algerian" panose="04020705040A02060702" pitchFamily="82" charset="0"/>
            </a:endParaRPr>
          </a:p>
          <a:p>
            <a:pPr lvl="1"/>
            <a:r>
              <a:rPr lang="en-GB" dirty="0"/>
              <a:t>[4.0, 3.0] </a:t>
            </a:r>
          </a:p>
          <a:p>
            <a:pPr lvl="1"/>
            <a:r>
              <a:rPr lang="en-GB" dirty="0">
                <a:latin typeface="Cambria Math" panose="02040503050406030204" pitchFamily="18" charset="0"/>
                <a:ea typeface="Cambria Math" panose="02040503050406030204" pitchFamily="18" charset="0"/>
              </a:rPr>
              <a:t>ℝ</a:t>
            </a:r>
            <a:r>
              <a:rPr lang="en-GB" baseline="30000" dirty="0"/>
              <a:t>2 </a:t>
            </a:r>
            <a:r>
              <a:rPr lang="en-GB" dirty="0"/>
              <a:t>(A 2-vector)</a:t>
            </a:r>
          </a:p>
          <a:p>
            <a:pPr lvl="1"/>
            <a:r>
              <a:rPr lang="en-GB" dirty="0"/>
              <a:t>All entries must be from </a:t>
            </a:r>
            <a:r>
              <a:rPr lang="en-GB" dirty="0">
                <a:latin typeface="Cambria Math" panose="02040503050406030204" pitchFamily="18" charset="0"/>
                <a:ea typeface="Cambria Math" panose="02040503050406030204" pitchFamily="18" charset="0"/>
              </a:rPr>
              <a:t>ℝ</a:t>
            </a:r>
            <a:endParaRPr lang="en-GB" dirty="0"/>
          </a:p>
          <a:p>
            <a:r>
              <a:rPr lang="en-GB" dirty="0"/>
              <a:t>Example:</a:t>
            </a:r>
          </a:p>
          <a:p>
            <a:pPr lvl="1"/>
            <a:r>
              <a:rPr lang="en-GB" dirty="0"/>
              <a:t>A path in a vector graphic</a:t>
            </a:r>
          </a:p>
        </p:txBody>
      </p:sp>
    </p:spTree>
    <p:extLst>
      <p:ext uri="{BB962C8B-B14F-4D97-AF65-F5344CB8AC3E}">
        <p14:creationId xmlns:p14="http://schemas.microsoft.com/office/powerpoint/2010/main" val="15753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(3-vector)</a:t>
            </a:r>
          </a:p>
        </p:txBody>
      </p:sp>
      <p:sp>
        <p:nvSpPr>
          <p:cNvPr id="3" name="Text Placeholder 2"/>
          <p:cNvSpPr>
            <a:spLocks noGrp="1"/>
          </p:cNvSpPr>
          <p:nvPr>
            <p:ph type="body" sz="quarter" idx="14"/>
          </p:nvPr>
        </p:nvSpPr>
        <p:spPr/>
        <p:txBody>
          <a:bodyPr/>
          <a:lstStyle/>
          <a:p>
            <a:r>
              <a:rPr lang="en-GB" dirty="0"/>
              <a:t>As an arrow</a:t>
            </a:r>
          </a:p>
          <a:p>
            <a:pPr lvl="1"/>
            <a:r>
              <a:rPr lang="en-GB" dirty="0"/>
              <a:t>From the origin (0, 0, 0) to the point (</a:t>
            </a:r>
            <a:r>
              <a:rPr lang="en-GB" dirty="0" err="1"/>
              <a:t>a</a:t>
            </a:r>
            <a:r>
              <a:rPr lang="en-GB" baseline="-25000" dirty="0" err="1"/>
              <a:t>x</a:t>
            </a:r>
            <a:r>
              <a:rPr lang="en-GB" dirty="0"/>
              <a:t>, a</a:t>
            </a:r>
            <a:r>
              <a:rPr lang="en-GB" baseline="-25000" dirty="0"/>
              <a:t>y</a:t>
            </a:r>
            <a:r>
              <a:rPr lang="en-GB" dirty="0"/>
              <a:t>, </a:t>
            </a:r>
            <a:r>
              <a:rPr lang="en-GB" dirty="0" err="1"/>
              <a:t>a</a:t>
            </a:r>
            <a:r>
              <a:rPr lang="en-GB" baseline="-25000" dirty="0" err="1"/>
              <a:t>z</a:t>
            </a:r>
            <a:r>
              <a:rPr lang="en-GB" dirty="0"/>
              <a:t>) in 3D space</a:t>
            </a:r>
          </a:p>
          <a:p>
            <a:r>
              <a:rPr lang="en-GB" dirty="0"/>
              <a:t>A 3-vector over </a:t>
            </a:r>
            <a:r>
              <a:rPr lang="en-GB" dirty="0">
                <a:latin typeface="Cambria Math" panose="02040503050406030204" pitchFamily="18" charset="0"/>
                <a:ea typeface="Cambria Math" panose="02040503050406030204" pitchFamily="18" charset="0"/>
              </a:rPr>
              <a:t>ℝ</a:t>
            </a:r>
            <a:r>
              <a:rPr lang="en-GB" dirty="0">
                <a:latin typeface="+mn-lt"/>
              </a:rPr>
              <a:t>, where </a:t>
            </a:r>
            <a:r>
              <a:rPr lang="en-GB" dirty="0">
                <a:latin typeface="Cambria Math" panose="02040503050406030204" pitchFamily="18" charset="0"/>
                <a:ea typeface="Cambria Math" panose="02040503050406030204" pitchFamily="18" charset="0"/>
              </a:rPr>
              <a:t>ℝ</a:t>
            </a:r>
            <a:r>
              <a:rPr lang="en-GB" dirty="0">
                <a:latin typeface="+mn-lt"/>
              </a:rPr>
              <a:t> is the set of real numbers</a:t>
            </a:r>
            <a:endParaRPr lang="en-GB" dirty="0">
              <a:latin typeface="Algerian" panose="04020705040A02060702" pitchFamily="82" charset="0"/>
            </a:endParaRPr>
          </a:p>
          <a:p>
            <a:pPr lvl="1"/>
            <a:r>
              <a:rPr lang="en-GB" dirty="0"/>
              <a:t>[4.76, 3.0, 2.03] </a:t>
            </a:r>
          </a:p>
          <a:p>
            <a:pPr lvl="1"/>
            <a:r>
              <a:rPr lang="en-GB" dirty="0">
                <a:latin typeface="Cambria Math" panose="02040503050406030204" pitchFamily="18" charset="0"/>
                <a:ea typeface="Cambria Math" panose="02040503050406030204" pitchFamily="18" charset="0"/>
              </a:rPr>
              <a:t>ℝ</a:t>
            </a:r>
            <a:r>
              <a:rPr lang="en-GB" baseline="30000" dirty="0"/>
              <a:t>3</a:t>
            </a:r>
          </a:p>
          <a:p>
            <a:pPr lvl="1"/>
            <a:r>
              <a:rPr lang="en-GB" dirty="0"/>
              <a:t>All entries must be from </a:t>
            </a:r>
            <a:r>
              <a:rPr lang="en-GB" dirty="0">
                <a:latin typeface="Cambria Math" panose="02040503050406030204" pitchFamily="18" charset="0"/>
                <a:ea typeface="Cambria Math" panose="02040503050406030204" pitchFamily="18" charset="0"/>
              </a:rPr>
              <a:t>ℝ</a:t>
            </a:r>
            <a:endParaRPr lang="en-GB" dirty="0"/>
          </a:p>
          <a:p>
            <a:r>
              <a:rPr lang="en-GB" dirty="0"/>
              <a:t>Example:</a:t>
            </a:r>
          </a:p>
          <a:p>
            <a:pPr lvl="1"/>
            <a:r>
              <a:rPr lang="en-GB" dirty="0"/>
              <a:t>A point in space representing an </a:t>
            </a:r>
            <a:br>
              <a:rPr lang="en-GB" dirty="0"/>
            </a:br>
            <a:r>
              <a:rPr lang="en-GB" dirty="0"/>
              <a:t>asteroid in a computer game</a:t>
            </a:r>
          </a:p>
        </p:txBody>
      </p:sp>
      <p:pic>
        <p:nvPicPr>
          <p:cNvPr id="3074" name="Picture 2" descr="C:\Users\Rob\AppData\Roaming\PixelMetrics\CaptureWiz\Temp\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071" y="3674639"/>
            <a:ext cx="2865372" cy="221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1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(4-vector)</a:t>
            </a:r>
          </a:p>
        </p:txBody>
      </p:sp>
      <p:sp>
        <p:nvSpPr>
          <p:cNvPr id="3" name="Text Placeholder 2"/>
          <p:cNvSpPr>
            <a:spLocks noGrp="1"/>
          </p:cNvSpPr>
          <p:nvPr>
            <p:ph type="body" sz="quarter" idx="14"/>
          </p:nvPr>
        </p:nvSpPr>
        <p:spPr/>
        <p:txBody>
          <a:bodyPr/>
          <a:lstStyle/>
          <a:p>
            <a:r>
              <a:rPr lang="en-GB" dirty="0"/>
              <a:t>A 4-vector over </a:t>
            </a:r>
            <a:r>
              <a:rPr lang="en-GB" dirty="0">
                <a:latin typeface="Cambria Math" panose="02040503050406030204" pitchFamily="18" charset="0"/>
                <a:ea typeface="Cambria Math" panose="02040503050406030204" pitchFamily="18" charset="0"/>
              </a:rPr>
              <a:t>ℝ</a:t>
            </a:r>
            <a:r>
              <a:rPr lang="en-GB" dirty="0">
                <a:latin typeface="+mn-lt"/>
              </a:rPr>
              <a:t>, where </a:t>
            </a:r>
            <a:r>
              <a:rPr lang="en-GB" dirty="0">
                <a:latin typeface="Cambria Math" panose="02040503050406030204" pitchFamily="18" charset="0"/>
                <a:ea typeface="Cambria Math" panose="02040503050406030204" pitchFamily="18" charset="0"/>
              </a:rPr>
              <a:t>ℝ</a:t>
            </a:r>
            <a:r>
              <a:rPr lang="en-GB" dirty="0">
                <a:latin typeface="+mn-lt"/>
              </a:rPr>
              <a:t> is the set of real numbers</a:t>
            </a:r>
            <a:endParaRPr lang="en-GB" dirty="0">
              <a:latin typeface="Algerian" panose="04020705040A02060702" pitchFamily="82" charset="0"/>
            </a:endParaRPr>
          </a:p>
          <a:p>
            <a:pPr lvl="1"/>
            <a:r>
              <a:rPr lang="en-GB" dirty="0"/>
              <a:t>[7.843, 4.254, -3.567, 2.0] </a:t>
            </a:r>
          </a:p>
          <a:p>
            <a:pPr lvl="1"/>
            <a:r>
              <a:rPr lang="en-GB" dirty="0">
                <a:latin typeface="Cambria Math" panose="02040503050406030204" pitchFamily="18" charset="0"/>
                <a:ea typeface="Cambria Math" panose="02040503050406030204" pitchFamily="18" charset="0"/>
              </a:rPr>
              <a:t>ℝ</a:t>
            </a:r>
            <a:r>
              <a:rPr lang="en-GB" baseline="30000" dirty="0"/>
              <a:t>4</a:t>
            </a:r>
          </a:p>
          <a:p>
            <a:pPr lvl="1"/>
            <a:r>
              <a:rPr lang="en-GB" dirty="0"/>
              <a:t>All entries must be from </a:t>
            </a:r>
            <a:r>
              <a:rPr lang="en-GB" dirty="0">
                <a:latin typeface="Cambria Math" panose="02040503050406030204" pitchFamily="18" charset="0"/>
                <a:ea typeface="Cambria Math" panose="02040503050406030204" pitchFamily="18" charset="0"/>
              </a:rPr>
              <a:t>ℝ </a:t>
            </a:r>
          </a:p>
          <a:p>
            <a:pPr marL="444500" lvl="1" indent="0">
              <a:buNone/>
            </a:pPr>
            <a:r>
              <a:rPr lang="en-GB" dirty="0"/>
              <a:t>Example:</a:t>
            </a:r>
          </a:p>
          <a:p>
            <a:pPr lvl="1"/>
            <a:r>
              <a:rPr lang="en-GB" dirty="0"/>
              <a:t>4 dimensional </a:t>
            </a:r>
            <a:r>
              <a:rPr lang="en-GB" dirty="0" err="1"/>
              <a:t>spacetime</a:t>
            </a:r>
            <a:r>
              <a:rPr lang="en-GB" dirty="0"/>
              <a:t> </a:t>
            </a:r>
          </a:p>
          <a:p>
            <a:pPr lvl="1"/>
            <a:r>
              <a:rPr lang="en-GB" dirty="0"/>
              <a:t>A 3-vector over </a:t>
            </a:r>
            <a:r>
              <a:rPr lang="en-GB" dirty="0">
                <a:latin typeface="Cambria Math" panose="02040503050406030204" pitchFamily="18" charset="0"/>
                <a:ea typeface="Cambria Math" panose="02040503050406030204" pitchFamily="18" charset="0"/>
              </a:rPr>
              <a:t>ℝ</a:t>
            </a:r>
            <a:r>
              <a:rPr lang="en-GB" dirty="0"/>
              <a:t>, defined (x, y, z) and </a:t>
            </a:r>
            <a:br>
              <a:rPr lang="en-GB" dirty="0"/>
            </a:br>
            <a:r>
              <a:rPr lang="en-GB" dirty="0"/>
              <a:t>a 4</a:t>
            </a:r>
            <a:r>
              <a:rPr lang="en-GB" baseline="30000" dirty="0"/>
              <a:t>th</a:t>
            </a:r>
            <a:r>
              <a:rPr lang="en-GB" dirty="0"/>
              <a:t> dimension, defined as </a:t>
            </a:r>
            <a:r>
              <a:rPr lang="en-GB" i="1" dirty="0"/>
              <a:t>time</a:t>
            </a:r>
          </a:p>
          <a:p>
            <a:pPr lvl="1"/>
            <a:r>
              <a:rPr lang="en-GB" dirty="0"/>
              <a:t>[x, y, z, t]</a:t>
            </a:r>
          </a:p>
        </p:txBody>
      </p:sp>
    </p:spTree>
    <p:extLst>
      <p:ext uri="{BB962C8B-B14F-4D97-AF65-F5344CB8AC3E}">
        <p14:creationId xmlns:p14="http://schemas.microsoft.com/office/powerpoint/2010/main" val="57306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 function</a:t>
            </a:r>
          </a:p>
        </p:txBody>
      </p:sp>
      <p:sp>
        <p:nvSpPr>
          <p:cNvPr id="3" name="Text Placeholder 2"/>
          <p:cNvSpPr>
            <a:spLocks noGrp="1"/>
          </p:cNvSpPr>
          <p:nvPr>
            <p:ph type="body" sz="quarter" idx="14"/>
          </p:nvPr>
        </p:nvSpPr>
        <p:spPr>
          <a:xfrm>
            <a:off x="724280" y="1704179"/>
            <a:ext cx="7797230" cy="2784909"/>
          </a:xfrm>
        </p:spPr>
        <p:txBody>
          <a:bodyPr/>
          <a:lstStyle/>
          <a:p>
            <a:r>
              <a:rPr lang="en-GB" dirty="0"/>
              <a:t>In order to translate from mathematical notation to a notation more useful in programming, we use a ‘</a:t>
            </a:r>
            <a:r>
              <a:rPr lang="en-GB" dirty="0">
                <a:solidFill>
                  <a:srgbClr val="8D8959"/>
                </a:solidFill>
              </a:rPr>
              <a:t>map</a:t>
            </a:r>
            <a:r>
              <a:rPr lang="en-GB" dirty="0"/>
              <a:t>’ function</a:t>
            </a:r>
          </a:p>
          <a:p>
            <a:r>
              <a:rPr lang="en-GB" dirty="0"/>
              <a:t>The notation </a:t>
            </a:r>
            <a:r>
              <a:rPr lang="en-GB" dirty="0">
                <a:solidFill>
                  <a:srgbClr val="8D8959"/>
                </a:solidFill>
              </a:rPr>
              <a:t>S ↦ ℝ </a:t>
            </a:r>
            <a:r>
              <a:rPr lang="en-GB" dirty="0"/>
              <a:t>means</a:t>
            </a:r>
            <a:r>
              <a:rPr lang="en-GB" dirty="0">
                <a:solidFill>
                  <a:srgbClr val="0070C0"/>
                </a:solidFill>
              </a:rPr>
              <a:t> </a:t>
            </a:r>
            <a:r>
              <a:rPr lang="en-GB" dirty="0"/>
              <a:t>‘</a:t>
            </a:r>
            <a:r>
              <a:rPr lang="en-GB" dirty="0">
                <a:solidFill>
                  <a:srgbClr val="8D8959"/>
                </a:solidFill>
              </a:rPr>
              <a:t>S maps to ℝ</a:t>
            </a:r>
            <a:r>
              <a:rPr lang="en-GB" dirty="0"/>
              <a:t>’</a:t>
            </a:r>
          </a:p>
          <a:p>
            <a:r>
              <a:rPr lang="en-GB" dirty="0"/>
              <a:t>A vector can be used as a location indicator, where S = {0, 1, 2, 3} maps to [2.55, -3.88, 4.11, 5.77]</a:t>
            </a:r>
          </a:p>
          <a:p>
            <a:pPr marL="444500" lvl="1" indent="0">
              <a:buNone/>
            </a:pPr>
            <a:r>
              <a:rPr lang="en-GB" dirty="0"/>
              <a:t>	</a:t>
            </a:r>
            <a:r>
              <a:rPr lang="en-GB" dirty="0">
                <a:latin typeface="Arial" panose="020B0604020202020204" pitchFamily="34" charset="0"/>
                <a:cs typeface="Arial" panose="020B0604020202020204" pitchFamily="34" charset="0"/>
              </a:rPr>
              <a:t>0</a:t>
            </a:r>
            <a:r>
              <a:rPr lang="en-GB" dirty="0"/>
              <a:t> </a:t>
            </a:r>
            <a:r>
              <a:rPr lang="en-GB" sz="2300" dirty="0">
                <a:latin typeface="Cambria Math" panose="02040503050406030204" pitchFamily="18" charset="0"/>
                <a:ea typeface="Cambria Math" panose="02040503050406030204" pitchFamily="18" charset="0"/>
              </a:rPr>
              <a:t>↦ </a:t>
            </a:r>
            <a:r>
              <a:rPr lang="en-GB" dirty="0">
                <a:latin typeface="Arial" panose="020B0604020202020204" pitchFamily="34" charset="0"/>
                <a:cs typeface="Arial" panose="020B0604020202020204" pitchFamily="34" charset="0"/>
              </a:rPr>
              <a:t>2.55		Location 0 maps to the value 2.55</a:t>
            </a:r>
          </a:p>
          <a:p>
            <a:pPr marL="444500" lvl="1" indent="0">
              <a:buNone/>
            </a:pPr>
            <a:r>
              <a:rPr lang="en-GB" dirty="0">
                <a:latin typeface="Arial" panose="020B0604020202020204" pitchFamily="34" charset="0"/>
                <a:cs typeface="Arial" panose="020B0604020202020204" pitchFamily="34" charset="0"/>
              </a:rPr>
              <a:t>1 </a:t>
            </a:r>
            <a:r>
              <a:rPr lang="en-GB" dirty="0">
                <a:latin typeface="Cambria Math" panose="02040503050406030204" pitchFamily="18" charset="0"/>
                <a:ea typeface="Cambria Math" panose="02040503050406030204" pitchFamily="18" charset="0"/>
              </a:rPr>
              <a:t>↦ -3.88</a:t>
            </a:r>
          </a:p>
          <a:p>
            <a:pPr marL="444500" lvl="1" indent="0">
              <a:buNone/>
            </a:pPr>
            <a:r>
              <a:rPr lang="en-GB" dirty="0">
                <a:latin typeface="Cambria Math" panose="02040503050406030204" pitchFamily="18" charset="0"/>
                <a:ea typeface="Cambria Math" panose="02040503050406030204" pitchFamily="18" charset="0"/>
                <a:cs typeface="Arial" panose="020B0604020202020204" pitchFamily="34" charset="0"/>
              </a:rPr>
              <a:t>2 </a:t>
            </a:r>
            <a:r>
              <a:rPr lang="en-GB" dirty="0">
                <a:latin typeface="Cambria Math" panose="02040503050406030204" pitchFamily="18" charset="0"/>
                <a:ea typeface="Cambria Math" panose="02040503050406030204" pitchFamily="18" charset="0"/>
              </a:rPr>
              <a:t>↦ 4.11</a:t>
            </a:r>
          </a:p>
          <a:p>
            <a:pPr marL="444500" lvl="1" indent="0">
              <a:buNone/>
            </a:pPr>
            <a:r>
              <a:rPr lang="en-GB" dirty="0">
                <a:latin typeface="Arial" panose="020B0604020202020204" pitchFamily="34" charset="0"/>
                <a:cs typeface="Arial" panose="020B0604020202020204" pitchFamily="34" charset="0"/>
              </a:rPr>
              <a:t>3 </a:t>
            </a:r>
            <a:r>
              <a:rPr lang="en-GB" dirty="0">
                <a:latin typeface="Cambria Math" panose="02040503050406030204" pitchFamily="18" charset="0"/>
                <a:ea typeface="Cambria Math" panose="02040503050406030204" pitchFamily="18" charset="0"/>
              </a:rPr>
              <a:t>↦ 5.77</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3572046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415352-54E3-4CDF-9BE9-FF6114FD8674}"/>
</file>

<file path=customXml/itemProps2.xml><?xml version="1.0" encoding="utf-8"?>
<ds:datastoreItem xmlns:ds="http://schemas.openxmlformats.org/officeDocument/2006/customXml" ds:itemID="{3EF9DEA0-F462-44DC-A486-3DC8490022BE}"/>
</file>

<file path=customXml/itemProps3.xml><?xml version="1.0" encoding="utf-8"?>
<ds:datastoreItem xmlns:ds="http://schemas.openxmlformats.org/officeDocument/2006/customXml" ds:itemID="{441B0060-C409-49E3-B7BD-C736D0555A74}"/>
</file>

<file path=docProps/app.xml><?xml version="1.0" encoding="utf-8"?>
<Properties xmlns="http://schemas.openxmlformats.org/officeDocument/2006/extended-properties" xmlns:vt="http://schemas.openxmlformats.org/officeDocument/2006/docPropsVTypes">
  <Template>Unit 7</Template>
  <TotalTime>6176</TotalTime>
  <Words>1241</Words>
  <Application>Microsoft Office PowerPoint</Application>
  <PresentationFormat>On-screen Show (4:3)</PresentationFormat>
  <Paragraphs>217</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Museo 900</vt:lpstr>
      <vt:lpstr>Consolas</vt:lpstr>
      <vt:lpstr>Museo 700</vt:lpstr>
      <vt:lpstr>Calibri</vt:lpstr>
      <vt:lpstr>Cambria Math</vt:lpstr>
      <vt:lpstr>Museo900-Regular</vt:lpstr>
      <vt:lpstr>Arial</vt:lpstr>
      <vt:lpstr>Museo 500</vt:lpstr>
      <vt:lpstr>Museo 100</vt:lpstr>
      <vt:lpstr>Algerian</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159</cp:revision>
  <dcterms:created xsi:type="dcterms:W3CDTF">2015-10-08T09:44:01Z</dcterms:created>
  <dcterms:modified xsi:type="dcterms:W3CDTF">2017-01-30T15:33:58Z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