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0" r:id="rId7"/>
    <p:sldId id="25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59" r:id="rId33"/>
    <p:sldId id="285" r:id="rId34"/>
    <p:sldId id="286" r:id="rId35"/>
    <p:sldId id="287" r:id="rId36"/>
    <p:sldId id="288" r:id="rId37"/>
    <p:sldId id="289" r:id="rId38"/>
    <p:sldId id="290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9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63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6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51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7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955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0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1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1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34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A1ED-CC2E-4267-9C42-60D047E1E9DA}" type="datetimeFigureOut">
              <a:rPr lang="en-GB" smtClean="0"/>
              <a:t>10/02/2019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E0A7-23D5-4A95-B54F-F1A0F56783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288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8i5Fk-ZjfA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Architecture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2136"/>
            <a:ext cx="9144000" cy="1265663"/>
          </a:xfrm>
        </p:spPr>
        <p:txBody>
          <a:bodyPr/>
          <a:lstStyle/>
          <a:p>
            <a:r>
              <a:rPr lang="en-GB" dirty="0" smtClean="0"/>
              <a:t>Everything you have forgotten and one TINY little Extra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47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14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23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8686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8701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5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8716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7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8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19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723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4648200" y="4343400"/>
            <a:ext cx="2667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location whose address is in the MAR are loaded into the MBR</a:t>
            </a:r>
          </a:p>
        </p:txBody>
      </p:sp>
    </p:spTree>
    <p:extLst>
      <p:ext uri="{BB962C8B-B14F-4D97-AF65-F5344CB8AC3E}">
        <p14:creationId xmlns:p14="http://schemas.microsoft.com/office/powerpoint/2010/main" val="1508753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14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14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23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9710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9725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9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9740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1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2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3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44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5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6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7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9749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9752" name="Text Box 56"/>
          <p:cNvSpPr txBox="1">
            <a:spLocks noChangeArrowheads="1"/>
          </p:cNvSpPr>
          <p:nvPr/>
        </p:nvSpPr>
        <p:spPr bwMode="auto">
          <a:xfrm>
            <a:off x="4724400" y="50292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MBR are copied into the ACC</a:t>
            </a:r>
          </a:p>
        </p:txBody>
      </p:sp>
    </p:spTree>
    <p:extLst>
      <p:ext uri="{BB962C8B-B14F-4D97-AF65-F5344CB8AC3E}">
        <p14:creationId xmlns:p14="http://schemas.microsoft.com/office/powerpoint/2010/main" val="61240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14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14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23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0733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0748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0763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4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5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6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7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8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9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0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0773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0774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0775" name="Text Box 55"/>
          <p:cNvSpPr txBox="1">
            <a:spLocks noChangeArrowheads="1"/>
          </p:cNvSpPr>
          <p:nvPr/>
        </p:nvSpPr>
        <p:spPr bwMode="auto">
          <a:xfrm>
            <a:off x="4724400" y="5029201"/>
            <a:ext cx="266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Status Register is checked for interrupts</a:t>
            </a:r>
          </a:p>
        </p:txBody>
      </p:sp>
    </p:spTree>
    <p:extLst>
      <p:ext uri="{BB962C8B-B14F-4D97-AF65-F5344CB8AC3E}">
        <p14:creationId xmlns:p14="http://schemas.microsoft.com/office/powerpoint/2010/main" val="164500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LDA 23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1757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1772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1787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8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9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0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91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2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3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4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95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1796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1797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1798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1801" name="Text Box 57"/>
          <p:cNvSpPr txBox="1">
            <a:spLocks noChangeArrowheads="1"/>
          </p:cNvSpPr>
          <p:nvPr/>
        </p:nvSpPr>
        <p:spPr bwMode="auto">
          <a:xfrm>
            <a:off x="4876800" y="47244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of the second instruction is copied from the PC to the MAR</a:t>
            </a:r>
          </a:p>
        </p:txBody>
      </p:sp>
    </p:spTree>
    <p:extLst>
      <p:ext uri="{BB962C8B-B14F-4D97-AF65-F5344CB8AC3E}">
        <p14:creationId xmlns:p14="http://schemas.microsoft.com/office/powerpoint/2010/main" val="2284467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ADD 72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LDA 23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2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3805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3820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4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3835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6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7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8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39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0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1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2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843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3845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4876800" y="4724400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second instruction is read into the MBR</a:t>
            </a:r>
          </a:p>
        </p:txBody>
      </p:sp>
    </p:spTree>
    <p:extLst>
      <p:ext uri="{BB962C8B-B14F-4D97-AF65-F5344CB8AC3E}">
        <p14:creationId xmlns:p14="http://schemas.microsoft.com/office/powerpoint/2010/main" val="209705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ADD 72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2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4829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4844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4859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60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61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62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863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4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5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6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4867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4868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4872" name="Text Box 56"/>
          <p:cNvSpPr txBox="1">
            <a:spLocks noChangeArrowheads="1"/>
          </p:cNvSpPr>
          <p:nvPr/>
        </p:nvSpPr>
        <p:spPr bwMode="auto">
          <a:xfrm>
            <a:off x="4876800" y="4953000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second instruction is copied into the CIR</a:t>
            </a:r>
          </a:p>
        </p:txBody>
      </p:sp>
    </p:spTree>
    <p:extLst>
      <p:ext uri="{BB962C8B-B14F-4D97-AF65-F5344CB8AC3E}">
        <p14:creationId xmlns:p14="http://schemas.microsoft.com/office/powerpoint/2010/main" val="287383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2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3</a:t>
            </a:r>
            <a:r>
              <a:rPr lang="en-GB"/>
              <a:t> 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5853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5868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5883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84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85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86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887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8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89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0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91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5892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5893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5894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5897" name="Text Box 57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program counter is updated to point to the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12887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72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6877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6892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06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6907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8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09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0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911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2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3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4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part of the current instruction is placed in the MAR</a:t>
            </a:r>
          </a:p>
        </p:txBody>
      </p:sp>
    </p:spTree>
    <p:extLst>
      <p:ext uri="{BB962C8B-B14F-4D97-AF65-F5344CB8AC3E}">
        <p14:creationId xmlns:p14="http://schemas.microsoft.com/office/powerpoint/2010/main" val="4175113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14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35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72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7901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7916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7931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2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3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4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935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36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37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38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7944" name="Text Box 56"/>
          <p:cNvSpPr txBox="1">
            <a:spLocks noChangeArrowheads="1"/>
          </p:cNvSpPr>
          <p:nvPr/>
        </p:nvSpPr>
        <p:spPr bwMode="auto">
          <a:xfrm>
            <a:off x="4800600" y="4343400"/>
            <a:ext cx="2667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location whose address is in the MAR are loaded into the MBR</a:t>
            </a:r>
          </a:p>
        </p:txBody>
      </p:sp>
    </p:spTree>
    <p:extLst>
      <p:ext uri="{BB962C8B-B14F-4D97-AF65-F5344CB8AC3E}">
        <p14:creationId xmlns:p14="http://schemas.microsoft.com/office/powerpoint/2010/main" val="1205492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49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35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72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8925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8940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4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8955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56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57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58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959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60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61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62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963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8966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8967" name="Text Box 55"/>
          <p:cNvSpPr txBox="1">
            <a:spLocks noChangeArrowheads="1"/>
          </p:cNvSpPr>
          <p:nvPr/>
        </p:nvSpPr>
        <p:spPr bwMode="auto">
          <a:xfrm>
            <a:off x="4800600" y="49530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MBR are added to the ACC</a:t>
            </a:r>
          </a:p>
        </p:txBody>
      </p:sp>
    </p:spTree>
    <p:extLst>
      <p:ext uri="{BB962C8B-B14F-4D97-AF65-F5344CB8AC3E}">
        <p14:creationId xmlns:p14="http://schemas.microsoft.com/office/powerpoint/2010/main" val="407121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story so far……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038" y="512012"/>
            <a:ext cx="6244683" cy="55030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74577">
            <a:off x="614605" y="1437169"/>
            <a:ext cx="10299462" cy="29544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96332">
            <a:off x="1101941" y="1434728"/>
            <a:ext cx="8546659" cy="42733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286725">
            <a:off x="2455115" y="1251024"/>
            <a:ext cx="6973863" cy="4706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25890">
            <a:off x="695566" y="1771724"/>
            <a:ext cx="9779114" cy="30009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9118" y="204865"/>
            <a:ext cx="6237772" cy="65325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564438">
            <a:off x="1634239" y="1415679"/>
            <a:ext cx="7651598" cy="41263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0231183">
            <a:off x="492115" y="1562980"/>
            <a:ext cx="9120452" cy="381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47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35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ADD 72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72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39949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63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39964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8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39979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80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81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82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83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84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85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86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9987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39988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39989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39990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39992" name="Text Box 56"/>
          <p:cNvSpPr txBox="1">
            <a:spLocks noChangeArrowheads="1"/>
          </p:cNvSpPr>
          <p:nvPr/>
        </p:nvSpPr>
        <p:spPr bwMode="auto">
          <a:xfrm>
            <a:off x="4724400" y="5029201"/>
            <a:ext cx="266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Status Register is checked for interrupts</a:t>
            </a:r>
          </a:p>
        </p:txBody>
      </p:sp>
    </p:spTree>
    <p:extLst>
      <p:ext uri="{BB962C8B-B14F-4D97-AF65-F5344CB8AC3E}">
        <p14:creationId xmlns:p14="http://schemas.microsoft.com/office/powerpoint/2010/main" val="165146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35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ADD 72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0973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0988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1003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4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5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6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08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09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0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1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1017" name="Text Box 57"/>
          <p:cNvSpPr txBox="1">
            <a:spLocks noChangeArrowheads="1"/>
          </p:cNvSpPr>
          <p:nvPr/>
        </p:nvSpPr>
        <p:spPr bwMode="auto">
          <a:xfrm>
            <a:off x="4876800" y="47244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of the third instruction is copied from the PC to the MAR</a:t>
            </a:r>
          </a:p>
        </p:txBody>
      </p:sp>
    </p:spTree>
    <p:extLst>
      <p:ext uri="{BB962C8B-B14F-4D97-AF65-F5344CB8AC3E}">
        <p14:creationId xmlns:p14="http://schemas.microsoft.com/office/powerpoint/2010/main" val="2311988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STA 53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folHlink"/>
                </a:solidFill>
                <a:latin typeface="Arial" charset="0"/>
              </a:rPr>
              <a:t>ADD 72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1997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1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2012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2027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28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29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30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031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32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33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34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035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2037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4876800" y="49530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third instruction is read into the MBR</a:t>
            </a:r>
          </a:p>
        </p:txBody>
      </p:sp>
    </p:spTree>
    <p:extLst>
      <p:ext uri="{BB962C8B-B14F-4D97-AF65-F5344CB8AC3E}">
        <p14:creationId xmlns:p14="http://schemas.microsoft.com/office/powerpoint/2010/main" val="1732773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STA 53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  <a:r>
              <a:rPr lang="en-GB"/>
              <a:t> 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3021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3036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50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3051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2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3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4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055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6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7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8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3061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3062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4876800" y="4953000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third instruction is copied into the CIR</a:t>
            </a:r>
          </a:p>
        </p:txBody>
      </p:sp>
    </p:spTree>
    <p:extLst>
      <p:ext uri="{BB962C8B-B14F-4D97-AF65-F5344CB8AC3E}">
        <p14:creationId xmlns:p14="http://schemas.microsoft.com/office/powerpoint/2010/main" val="112796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3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4</a:t>
            </a:r>
            <a:r>
              <a:rPr lang="en-GB"/>
              <a:t> 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4045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4060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4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4075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6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7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8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079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80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81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82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4084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4085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program counter is updated to point to the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253429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53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GB"/>
              <a:t>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5069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3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5084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8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5099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100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101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102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103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04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05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06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5109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5110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5112" name="Text Box 56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part of the current instruction is placed in the MAR</a:t>
            </a:r>
          </a:p>
        </p:txBody>
      </p:sp>
    </p:spTree>
    <p:extLst>
      <p:ext uri="{BB962C8B-B14F-4D97-AF65-F5344CB8AC3E}">
        <p14:creationId xmlns:p14="http://schemas.microsoft.com/office/powerpoint/2010/main" val="2606222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49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53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GB"/>
              <a:t> </a:t>
            </a: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6088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6093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6108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2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6123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24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25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26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127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28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29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30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131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6132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6133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6134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6136" name="Text Box 56"/>
          <p:cNvSpPr txBox="1">
            <a:spLocks noChangeArrowheads="1"/>
          </p:cNvSpPr>
          <p:nvPr/>
        </p:nvSpPr>
        <p:spPr bwMode="auto">
          <a:xfrm>
            <a:off x="4800600" y="49530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ACC are copied into the MBR</a:t>
            </a:r>
          </a:p>
        </p:txBody>
      </p:sp>
    </p:spTree>
    <p:extLst>
      <p:ext uri="{BB962C8B-B14F-4D97-AF65-F5344CB8AC3E}">
        <p14:creationId xmlns:p14="http://schemas.microsoft.com/office/powerpoint/2010/main" val="187257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53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GB"/>
              <a:t> 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7117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7132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7147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8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49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0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2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3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4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155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7156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7157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7158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7161" name="Text Box 57"/>
          <p:cNvSpPr txBox="1">
            <a:spLocks noChangeArrowheads="1"/>
          </p:cNvSpPr>
          <p:nvPr/>
        </p:nvSpPr>
        <p:spPr bwMode="auto">
          <a:xfrm>
            <a:off x="4800600" y="4419600"/>
            <a:ext cx="2667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contents of the MBR are copied into the memory location whose address is in the MAR</a:t>
            </a:r>
          </a:p>
        </p:txBody>
      </p:sp>
    </p:spTree>
    <p:extLst>
      <p:ext uri="{BB962C8B-B14F-4D97-AF65-F5344CB8AC3E}">
        <p14:creationId xmlns:p14="http://schemas.microsoft.com/office/powerpoint/2010/main" val="399358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49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STA 53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53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GB" b="1">
                <a:solidFill>
                  <a:schemeClr val="tx2"/>
                </a:solidFill>
                <a:latin typeface="Arial" charset="0"/>
              </a:rPr>
              <a:t>4</a:t>
            </a:r>
            <a:r>
              <a:rPr lang="en-GB"/>
              <a:t> 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8141" name="Group 13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55" name="Text Box 27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8156" name="Group 28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70" name="Text Box 42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8171" name="Freeform 43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2" name="Freeform 44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3" name="Freeform 45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4" name="Freeform 46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175" name="Oval 47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76" name="Oval 48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77" name="Oval 49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78" name="Oval 50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179" name="Text Box 51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8180" name="Text Box 52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8181" name="Text Box 53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8182" name="Text Box 54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8184" name="Text Box 56"/>
          <p:cNvSpPr txBox="1">
            <a:spLocks noChangeArrowheads="1"/>
          </p:cNvSpPr>
          <p:nvPr/>
        </p:nvSpPr>
        <p:spPr bwMode="auto">
          <a:xfrm>
            <a:off x="4724400" y="5029201"/>
            <a:ext cx="2667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Status Register is checked for interrupts</a:t>
            </a:r>
          </a:p>
        </p:txBody>
      </p:sp>
    </p:spTree>
    <p:extLst>
      <p:ext uri="{BB962C8B-B14F-4D97-AF65-F5344CB8AC3E}">
        <p14:creationId xmlns:p14="http://schemas.microsoft.com/office/powerpoint/2010/main" val="195025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Interrupts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4839"/>
            <a:ext cx="10515600" cy="47021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A signal to the processor that sets a </a:t>
            </a:r>
            <a:r>
              <a:rPr lang="en-GB" dirty="0" smtClean="0">
                <a:solidFill>
                  <a:srgbClr val="FFFF00"/>
                </a:solidFill>
              </a:rPr>
              <a:t>value on the Status Register (or a dedicated Interrupt Register) that instructs the processor to prioritise another routine.</a:t>
            </a:r>
            <a:endParaRPr lang="en-GB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events could interrupt the normal execution of a program?</a:t>
            </a:r>
          </a:p>
          <a:p>
            <a:pPr lvl="1"/>
            <a:r>
              <a:rPr lang="en-GB" dirty="0" smtClean="0"/>
              <a:t>Hardware Device Event</a:t>
            </a:r>
          </a:p>
          <a:p>
            <a:pPr lvl="1"/>
            <a:r>
              <a:rPr lang="en-GB" dirty="0"/>
              <a:t>Timing Event</a:t>
            </a:r>
          </a:p>
          <a:p>
            <a:pPr lvl="1"/>
            <a:r>
              <a:rPr lang="en-GB" dirty="0" smtClean="0"/>
              <a:t>Software  Events</a:t>
            </a:r>
          </a:p>
          <a:p>
            <a:pPr lvl="1"/>
            <a:r>
              <a:rPr lang="en-GB" dirty="0"/>
              <a:t>I/O Event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86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interrupts are needed</a:t>
            </a:r>
          </a:p>
          <a:p>
            <a:r>
              <a:rPr lang="en-GB" dirty="0" smtClean="0"/>
              <a:t>The Types of Interrupt</a:t>
            </a:r>
          </a:p>
          <a:p>
            <a:r>
              <a:rPr lang="en-GB" dirty="0" smtClean="0"/>
              <a:t>The simplified model of interrupt handling </a:t>
            </a:r>
          </a:p>
          <a:p>
            <a:pPr lvl="1"/>
            <a:r>
              <a:rPr lang="en-GB" dirty="0" smtClean="0"/>
              <a:t>Where in the FE Cycle Interrupts are handled</a:t>
            </a:r>
          </a:p>
          <a:p>
            <a:pPr lvl="1"/>
            <a:r>
              <a:rPr lang="en-GB" dirty="0" smtClean="0"/>
              <a:t>How the current processor state is preserved</a:t>
            </a:r>
          </a:p>
          <a:p>
            <a:pPr lvl="1"/>
            <a:r>
              <a:rPr lang="en-GB" dirty="0" smtClean="0"/>
              <a:t>How multiple interrupts are handled  (</a:t>
            </a:r>
          </a:p>
          <a:p>
            <a:pPr lvl="1"/>
            <a:r>
              <a:rPr lang="en-GB" dirty="0" smtClean="0"/>
              <a:t>What are Vector Interrupt Mechanisms</a:t>
            </a:r>
          </a:p>
          <a:p>
            <a:pPr lvl="1"/>
            <a:r>
              <a:rPr lang="en-GB" dirty="0" smtClean="0"/>
              <a:t>What are Interrupt Service Routines.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7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Interrupt Handling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Store [PC] and [SR] to a Stack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Determine the type of Interrupt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a Vector Interrupt Table to get the Address of the ISR</a:t>
            </a:r>
            <a:br>
              <a:rPr lang="en-GB" dirty="0" smtClean="0"/>
            </a:br>
            <a:r>
              <a:rPr lang="en-GB" dirty="0" smtClean="0"/>
              <a:t>(Interrupt Service Routine)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Use FE Cycle to execute the Interrupt Service Routines Instructions.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Once ISR is completed Load [PC] and [SR] from the stack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887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Store [PC] and [SR] to a </a:t>
            </a:r>
            <a:r>
              <a:rPr lang="en-GB" dirty="0" smtClean="0"/>
              <a:t>Stack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a stack?</a:t>
            </a:r>
          </a:p>
          <a:p>
            <a:pPr lvl="1"/>
            <a:r>
              <a:rPr lang="en-GB" dirty="0" smtClean="0"/>
              <a:t>Allows multiple Interrupts</a:t>
            </a:r>
            <a:endParaRPr lang="en-GB" dirty="0"/>
          </a:p>
          <a:p>
            <a:r>
              <a:rPr lang="en-GB" dirty="0" smtClean="0"/>
              <a:t>Why only PC and SR</a:t>
            </a:r>
          </a:p>
          <a:p>
            <a:pPr lvl="1"/>
            <a:r>
              <a:rPr lang="en-GB" dirty="0" smtClean="0"/>
              <a:t>All other registers irrelevant at the end of each FE cycle</a:t>
            </a:r>
          </a:p>
          <a:p>
            <a:r>
              <a:rPr lang="en-GB" dirty="0"/>
              <a:t>Simple Demo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www.youtube.com/watch?v=38i5Fk-ZjfA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48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Determine the type of </a:t>
            </a:r>
            <a:r>
              <a:rPr lang="en-GB" dirty="0" smtClean="0"/>
              <a:t>Interrupt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Naively:   </a:t>
            </a:r>
          </a:p>
          <a:p>
            <a:r>
              <a:rPr lang="en-GB" dirty="0" smtClean="0"/>
              <a:t>The Interrupt Value held on the SR is the index of the </a:t>
            </a:r>
          </a:p>
          <a:p>
            <a:pPr marL="0" indent="0" algn="ctr">
              <a:buNone/>
            </a:pPr>
            <a:r>
              <a:rPr lang="en-GB" sz="4000" dirty="0" smtClean="0"/>
              <a:t>Vector Interrupt Table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67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Vector Interrupt Table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7" y="2044649"/>
            <a:ext cx="5801784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37" y="1762407"/>
            <a:ext cx="6277897" cy="4708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437" y="1762407"/>
            <a:ext cx="7191375" cy="4038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377813" y="1563329"/>
            <a:ext cx="42734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Links Interrupt Value with the address of the Interrupt Service routine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Can Be added to!!!!!!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By 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By other 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39616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Interrupt Service Routines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Routines (programs) that…</a:t>
            </a:r>
          </a:p>
          <a:p>
            <a:r>
              <a:rPr lang="en-GB" dirty="0" smtClean="0"/>
              <a:t>Service </a:t>
            </a:r>
          </a:p>
          <a:p>
            <a:r>
              <a:rPr lang="en-GB" dirty="0" smtClean="0"/>
              <a:t>Interrupts.</a:t>
            </a:r>
          </a:p>
          <a:p>
            <a:endParaRPr lang="en-GB" dirty="0"/>
          </a:p>
          <a:p>
            <a:r>
              <a:rPr lang="en-GB" dirty="0" smtClean="0"/>
              <a:t>DUH!</a:t>
            </a:r>
          </a:p>
          <a:p>
            <a:r>
              <a:rPr lang="en-GB" dirty="0" smtClean="0"/>
              <a:t>E.g.   </a:t>
            </a:r>
          </a:p>
          <a:p>
            <a:pPr lvl="1"/>
            <a:r>
              <a:rPr lang="en-GB" dirty="0" smtClean="0"/>
              <a:t>A processor overheat, urgent shutdown.</a:t>
            </a:r>
          </a:p>
          <a:p>
            <a:pPr lvl="1"/>
            <a:r>
              <a:rPr lang="en-GB" dirty="0" smtClean="0"/>
              <a:t>LED BLINK</a:t>
            </a:r>
          </a:p>
          <a:p>
            <a:pPr lvl="1"/>
            <a:r>
              <a:rPr lang="en-GB" dirty="0" smtClean="0"/>
              <a:t>Hardware IO data stream</a:t>
            </a:r>
          </a:p>
          <a:p>
            <a:pPr lvl="2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25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you understood?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6401"/>
          </a:xfrm>
        </p:spPr>
        <p:txBody>
          <a:bodyPr>
            <a:normAutofit/>
          </a:bodyPr>
          <a:lstStyle/>
          <a:p>
            <a:r>
              <a:rPr lang="en-GB" dirty="0" smtClean="0"/>
              <a:t>Why are Interrupts </a:t>
            </a:r>
            <a:r>
              <a:rPr lang="en-GB" dirty="0"/>
              <a:t>r</a:t>
            </a:r>
            <a:r>
              <a:rPr lang="en-GB" dirty="0" smtClean="0"/>
              <a:t>equired?</a:t>
            </a:r>
          </a:p>
          <a:p>
            <a:endParaRPr lang="en-GB" dirty="0"/>
          </a:p>
          <a:p>
            <a:r>
              <a:rPr lang="en-GB" dirty="0" smtClean="0"/>
              <a:t>Why is there a need for an interrupt Register (or part or SR)?</a:t>
            </a:r>
          </a:p>
          <a:p>
            <a:endParaRPr lang="en-GB" dirty="0"/>
          </a:p>
          <a:p>
            <a:r>
              <a:rPr lang="en-GB" dirty="0" smtClean="0"/>
              <a:t>What is the purpose of the Interrupt stack?</a:t>
            </a:r>
          </a:p>
          <a:p>
            <a:endParaRPr lang="en-GB" dirty="0"/>
          </a:p>
          <a:p>
            <a:r>
              <a:rPr lang="en-GB" dirty="0" smtClean="0"/>
              <a:t>Why are vector Interrupt Tables used?</a:t>
            </a:r>
          </a:p>
          <a:p>
            <a:endParaRPr lang="en-GB" dirty="0"/>
          </a:p>
          <a:p>
            <a:r>
              <a:rPr lang="en-GB" dirty="0" smtClean="0"/>
              <a:t>What is a Interrupt Service Routine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FE-Cycle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5850" indent="-571500">
              <a:buNone/>
            </a:pPr>
            <a:r>
              <a:rPr lang="en-GB" altLang="en-US" b="1" dirty="0" smtClean="0">
                <a:cs typeface="Courier New" panose="02070309020205020404" pitchFamily="49" charset="0"/>
              </a:rPr>
              <a:t>Fetch</a:t>
            </a:r>
          </a:p>
          <a:p>
            <a:pPr marL="1085850" indent="-571500">
              <a:buNone/>
            </a:pPr>
            <a:r>
              <a:rPr lang="en-GB" altLang="en-US" b="1" dirty="0" smtClean="0">
                <a:cs typeface="Courier New" panose="02070309020205020404" pitchFamily="49" charset="0"/>
              </a:rPr>
              <a:t>		MAR </a:t>
            </a:r>
            <a:r>
              <a:rPr lang="en-GB" altLang="en-US" b="1" dirty="0">
                <a:cs typeface="Courier New" panose="02070309020205020404" pitchFamily="49" charset="0"/>
                <a:sym typeface="Wingdings" panose="05000000000000000000" pitchFamily="2" charset="2"/>
              </a:rPr>
              <a:t> [PC]</a:t>
            </a:r>
          </a:p>
          <a:p>
            <a:pPr marL="1085850" indent="-571500">
              <a:buNone/>
            </a:pPr>
            <a:r>
              <a:rPr lang="en-GB" altLang="en-US" b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		PC </a:t>
            </a:r>
            <a:r>
              <a:rPr lang="en-GB" altLang="en-US" b="1" dirty="0">
                <a:cs typeface="Courier New" panose="02070309020205020404" pitchFamily="49" charset="0"/>
                <a:sym typeface="Wingdings" panose="05000000000000000000" pitchFamily="2" charset="2"/>
              </a:rPr>
              <a:t> [PC] + 1; MBR  [Memory] </a:t>
            </a:r>
            <a:r>
              <a:rPr lang="en-GB" altLang="en-US" b="1" baseline="-25000" dirty="0">
                <a:cs typeface="Courier New" panose="02070309020205020404" pitchFamily="49" charset="0"/>
                <a:sym typeface="Wingdings" panose="05000000000000000000" pitchFamily="2" charset="2"/>
              </a:rPr>
              <a:t>addressed</a:t>
            </a:r>
          </a:p>
          <a:p>
            <a:pPr marL="1085850" indent="-571500">
              <a:buNone/>
            </a:pPr>
            <a:r>
              <a:rPr lang="en-GB" altLang="en-US" b="1" dirty="0" smtClean="0">
                <a:cs typeface="Courier New" panose="02070309020205020404" pitchFamily="49" charset="0"/>
              </a:rPr>
              <a:t>		CIR </a:t>
            </a:r>
            <a:r>
              <a:rPr lang="en-GB" altLang="en-US" b="1" dirty="0">
                <a:cs typeface="Courier New" panose="02070309020205020404" pitchFamily="49" charset="0"/>
                <a:sym typeface="Wingdings" panose="05000000000000000000" pitchFamily="2" charset="2"/>
              </a:rPr>
              <a:t> [MBR]</a:t>
            </a:r>
          </a:p>
          <a:p>
            <a:pPr marL="1085850" indent="-571500">
              <a:buNone/>
            </a:pPr>
            <a:r>
              <a:rPr lang="en-GB" altLang="en-US" b="1" dirty="0" smtClean="0">
                <a:cs typeface="Courier New" panose="02070309020205020404" pitchFamily="49" charset="0"/>
                <a:sym typeface="Wingdings" panose="05000000000000000000" pitchFamily="2" charset="2"/>
              </a:rPr>
              <a:t>	[</a:t>
            </a:r>
            <a:r>
              <a:rPr lang="en-GB" altLang="en-US" b="1" dirty="0">
                <a:cs typeface="Courier New" panose="02070309020205020404" pitchFamily="49" charset="0"/>
                <a:sym typeface="Wingdings" panose="05000000000000000000" pitchFamily="2" charset="2"/>
              </a:rPr>
              <a:t>CIR] decoded and executed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Execute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11858"/>
              </p:ext>
            </p:extLst>
          </p:nvPr>
        </p:nvGraphicFramePr>
        <p:xfrm>
          <a:off x="1487129" y="4798490"/>
          <a:ext cx="792088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5040560"/>
              </a:tblGrid>
              <a:tr h="360040">
                <a:tc>
                  <a:txBody>
                    <a:bodyPr/>
                    <a:lstStyle/>
                    <a:p>
                      <a:r>
                        <a:rPr lang="en-GB" dirty="0" smtClean="0"/>
                        <a:t>Load </a:t>
                      </a:r>
                      <a:r>
                        <a:rPr lang="en-GB" baseline="0" dirty="0" smtClean="0"/>
                        <a:t>from memory Location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Store to</a:t>
                      </a:r>
                      <a:r>
                        <a:rPr lang="en-GB" baseline="0" dirty="0" smtClean="0"/>
                        <a:t> Memory Location</a:t>
                      </a:r>
                      <a:endParaRPr lang="en-GB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MAR </a:t>
                      </a:r>
                      <a:r>
                        <a:rPr lang="en-GB" b="1" dirty="0" smtClean="0">
                          <a:sym typeface="Wingdings" panose="05000000000000000000" pitchFamily="2" charset="2"/>
                        </a:rPr>
                        <a:t> [CIR] </a:t>
                      </a:r>
                      <a:r>
                        <a:rPr lang="en-GB" b="1" baseline="-25000" dirty="0" smtClean="0"/>
                        <a:t>Operand</a:t>
                      </a:r>
                      <a:r>
                        <a:rPr lang="en-GB" b="1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MBR  [Memory] </a:t>
                      </a:r>
                      <a:r>
                        <a:rPr lang="en-GB" altLang="en-US" sz="1800" b="1" baseline="-25000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addressed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b="1" dirty="0" smtClean="0">
                          <a:sym typeface="Wingdings" panose="05000000000000000000" pitchFamily="2" charset="2"/>
                        </a:rPr>
                        <a:t>ACC  [MBR]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MAR </a:t>
                      </a:r>
                      <a:r>
                        <a:rPr lang="en-GB" b="1" dirty="0" smtClean="0">
                          <a:sym typeface="Wingdings" panose="05000000000000000000" pitchFamily="2" charset="2"/>
                        </a:rPr>
                        <a:t> [CIR] </a:t>
                      </a:r>
                      <a:r>
                        <a:rPr lang="en-GB" b="1" baseline="-25000" dirty="0" smtClean="0"/>
                        <a:t>Operand</a:t>
                      </a:r>
                      <a:r>
                        <a:rPr lang="en-GB" b="1" baseline="0" dirty="0" smtClean="0"/>
                        <a:t> ; </a:t>
                      </a:r>
                      <a:r>
                        <a:rPr lang="en-GB" altLang="en-US" b="1" dirty="0" smtClean="0">
                          <a:sym typeface="Wingdings" panose="05000000000000000000" pitchFamily="2" charset="2"/>
                        </a:rPr>
                        <a:t>MBR  [ACC]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en-US" sz="1800" b="1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Memory </a:t>
                      </a:r>
                      <a:r>
                        <a:rPr lang="en-GB" altLang="en-US" sz="1800" b="1" baseline="-25000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addressed </a:t>
                      </a:r>
                      <a:r>
                        <a:rPr lang="en-GB" altLang="en-US" sz="1800" b="1" baseline="0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</a:t>
                      </a:r>
                      <a:r>
                        <a:rPr lang="en-GB" altLang="en-US" sz="1800" b="1" baseline="-25000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GB" altLang="en-US" sz="1800" b="1" baseline="0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en-GB" altLang="en-US" sz="1800" b="1" dirty="0" smtClean="0">
                          <a:cs typeface="Courier New" panose="02070309020205020404" pitchFamily="49" charset="0"/>
                          <a:sym typeface="Wingdings" panose="05000000000000000000" pitchFamily="2" charset="2"/>
                        </a:rPr>
                        <a:t>MBR]</a:t>
                      </a:r>
                      <a:endParaRPr lang="en-GB" altLang="en-US" sz="1800" b="1" baseline="-25000" dirty="0" smtClean="0">
                        <a:cs typeface="Courier New" panose="02070309020205020404" pitchFamily="49" charset="0"/>
                        <a:sym typeface="Wingdings" panose="05000000000000000000" pitchFamily="2" charset="2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5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1</a:t>
            </a:r>
            <a:r>
              <a:rPr lang="en-GB"/>
              <a:t>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1</a:t>
            </a:r>
            <a:r>
              <a:rPr lang="en-GB"/>
              <a:t> 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4110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4125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4140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1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2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3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44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45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46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47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4800600" y="4724401"/>
            <a:ext cx="2667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of the first instruction is copied from the PC to the MAR</a:t>
            </a:r>
          </a:p>
        </p:txBody>
      </p:sp>
    </p:spTree>
    <p:extLst>
      <p:ext uri="{BB962C8B-B14F-4D97-AF65-F5344CB8AC3E}">
        <p14:creationId xmlns:p14="http://schemas.microsoft.com/office/powerpoint/2010/main" val="3025089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LDA 23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1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 1</a:t>
            </a:r>
            <a:r>
              <a:rPr lang="en-GB"/>
              <a:t>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4590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4605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9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4620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2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3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24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25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26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27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628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4629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4630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4631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4632" name="Text Box 56"/>
          <p:cNvSpPr txBox="1">
            <a:spLocks noChangeArrowheads="1"/>
          </p:cNvSpPr>
          <p:nvPr/>
        </p:nvSpPr>
        <p:spPr bwMode="auto">
          <a:xfrm>
            <a:off x="4876800" y="4724401"/>
            <a:ext cx="243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first instruction is read into the MBR</a:t>
            </a:r>
          </a:p>
        </p:txBody>
      </p:sp>
    </p:spTree>
    <p:extLst>
      <p:ext uri="{BB962C8B-B14F-4D97-AF65-F5344CB8AC3E}">
        <p14:creationId xmlns:p14="http://schemas.microsoft.com/office/powerpoint/2010/main" val="208301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LDA 23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1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1</a:t>
            </a:r>
            <a:r>
              <a:rPr lang="en-GB"/>
              <a:t> 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5614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5629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5644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5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6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7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48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49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0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1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52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5653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5654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5656" name="Text Box 56"/>
          <p:cNvSpPr txBox="1">
            <a:spLocks noChangeArrowheads="1"/>
          </p:cNvSpPr>
          <p:nvPr/>
        </p:nvSpPr>
        <p:spPr bwMode="auto">
          <a:xfrm>
            <a:off x="4876800" y="4724400"/>
            <a:ext cx="24384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first instruction is copied into the CIR</a:t>
            </a:r>
          </a:p>
        </p:txBody>
      </p:sp>
    </p:spTree>
    <p:extLst>
      <p:ext uri="{BB962C8B-B14F-4D97-AF65-F5344CB8AC3E}">
        <p14:creationId xmlns:p14="http://schemas.microsoft.com/office/powerpoint/2010/main" val="340463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1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2</a:t>
            </a:r>
            <a:r>
              <a:rPr lang="en-GB"/>
              <a:t>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6638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6668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69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70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71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672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3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4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5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76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6678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program counter is updated to point to the next instruction</a:t>
            </a:r>
          </a:p>
        </p:txBody>
      </p:sp>
    </p:spTree>
    <p:extLst>
      <p:ext uri="{BB962C8B-B14F-4D97-AF65-F5344CB8AC3E}">
        <p14:creationId xmlns:p14="http://schemas.microsoft.com/office/powerpoint/2010/main" val="1209707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8229600" y="304800"/>
            <a:ext cx="1905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8305800" y="609600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05800" y="129698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305800" y="2671763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 </a:t>
            </a:r>
            <a:r>
              <a:rPr lang="en-GB" b="1">
                <a:latin typeface="Arial" charset="0"/>
              </a:rPr>
              <a:t>LDA 23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8305800" y="1984375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 </a:t>
            </a:r>
            <a:r>
              <a:rPr lang="en-GB" b="1">
                <a:solidFill>
                  <a:schemeClr val="accent2"/>
                </a:solidFill>
                <a:latin typeface="Arial" charset="0"/>
              </a:rPr>
              <a:t> 23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305800" y="3360738"/>
            <a:ext cx="1981200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GB" b="1">
                <a:latin typeface="Arial" charset="0"/>
              </a:rPr>
              <a:t>2</a:t>
            </a:r>
            <a:r>
              <a:rPr lang="en-GB"/>
              <a:t>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229600" y="0"/>
            <a:ext cx="243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REGISTERS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7315200" y="6096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ACC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7315200" y="12954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MBR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7315200" y="19812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MAR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7315200" y="26670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CIR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7315200" y="3352800"/>
            <a:ext cx="914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PC</a:t>
            </a:r>
          </a:p>
        </p:txBody>
      </p:sp>
      <p:graphicFrame>
        <p:nvGraphicFramePr>
          <p:cNvPr id="27662" name="Group 14"/>
          <p:cNvGraphicFramePr>
            <a:graphicFrameLocks noGrp="1"/>
          </p:cNvGraphicFramePr>
          <p:nvPr/>
        </p:nvGraphicFramePr>
        <p:xfrm>
          <a:off x="7696200" y="5181600"/>
          <a:ext cx="2286000" cy="1371600"/>
        </p:xfrm>
        <a:graphic>
          <a:graphicData uri="http://schemas.openxmlformats.org/drawingml/2006/table">
            <a:tbl>
              <a:tblPr/>
              <a:tblGrid>
                <a:gridCol w="647700"/>
                <a:gridCol w="1638300"/>
              </a:tblGrid>
              <a:tr h="27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LDA 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ADD 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 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620000" y="4495800"/>
            <a:ext cx="2590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latin typeface="Arial" charset="0"/>
              </a:rPr>
              <a:t>THE PROGRAM</a:t>
            </a:r>
          </a:p>
        </p:txBody>
      </p:sp>
      <p:graphicFrame>
        <p:nvGraphicFramePr>
          <p:cNvPr id="27677" name="Group 29"/>
          <p:cNvGraphicFramePr>
            <a:graphicFrameLocks noGrp="1"/>
          </p:cNvGraphicFramePr>
          <p:nvPr/>
        </p:nvGraphicFramePr>
        <p:xfrm>
          <a:off x="1905000" y="5257800"/>
          <a:ext cx="2590800" cy="1371600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91" name="Text Box 43"/>
          <p:cNvSpPr txBox="1">
            <a:spLocks noChangeArrowheads="1"/>
          </p:cNvSpPr>
          <p:nvPr/>
        </p:nvSpPr>
        <p:spPr bwMode="auto">
          <a:xfrm>
            <a:off x="1524000" y="4114800"/>
            <a:ext cx="31242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MEMORY</a:t>
            </a:r>
          </a:p>
          <a:p>
            <a:pPr algn="ctr">
              <a:spcBef>
                <a:spcPct val="50000"/>
              </a:spcBef>
            </a:pPr>
            <a:r>
              <a:rPr lang="en-GB" b="1">
                <a:latin typeface="Arial" charset="0"/>
              </a:rPr>
              <a:t>Location   Contents</a:t>
            </a:r>
          </a:p>
        </p:txBody>
      </p:sp>
      <p:sp>
        <p:nvSpPr>
          <p:cNvPr id="27692" name="Freeform 44"/>
          <p:cNvSpPr>
            <a:spLocks/>
          </p:cNvSpPr>
          <p:nvPr/>
        </p:nvSpPr>
        <p:spPr bwMode="auto">
          <a:xfrm>
            <a:off x="4267200" y="1219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3" name="Freeform 45"/>
          <p:cNvSpPr>
            <a:spLocks/>
          </p:cNvSpPr>
          <p:nvPr/>
        </p:nvSpPr>
        <p:spPr bwMode="auto">
          <a:xfrm rot="5400000">
            <a:off x="4267200" y="24384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4" name="Freeform 46"/>
          <p:cNvSpPr>
            <a:spLocks/>
          </p:cNvSpPr>
          <p:nvPr/>
        </p:nvSpPr>
        <p:spPr bwMode="auto">
          <a:xfrm rot="10800000">
            <a:off x="2971800" y="23622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5" name="Freeform 47"/>
          <p:cNvSpPr>
            <a:spLocks/>
          </p:cNvSpPr>
          <p:nvPr/>
        </p:nvSpPr>
        <p:spPr bwMode="auto">
          <a:xfrm rot="-5400000">
            <a:off x="2971800" y="1143000"/>
            <a:ext cx="1066800" cy="1066800"/>
          </a:xfrm>
          <a:custGeom>
            <a:avLst/>
            <a:gdLst>
              <a:gd name="T0" fmla="*/ 0 w 672"/>
              <a:gd name="T1" fmla="*/ 0 h 672"/>
              <a:gd name="T2" fmla="*/ 528 w 672"/>
              <a:gd name="T3" fmla="*/ 240 h 672"/>
              <a:gd name="T4" fmla="*/ 672 w 672"/>
              <a:gd name="T5" fmla="*/ 672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672">
                <a:moveTo>
                  <a:pt x="0" y="0"/>
                </a:moveTo>
                <a:cubicBezTo>
                  <a:pt x="208" y="64"/>
                  <a:pt x="416" y="128"/>
                  <a:pt x="528" y="240"/>
                </a:cubicBezTo>
                <a:cubicBezTo>
                  <a:pt x="640" y="352"/>
                  <a:pt x="648" y="568"/>
                  <a:pt x="672" y="67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696" name="Oval 48"/>
          <p:cNvSpPr>
            <a:spLocks noChangeArrowheads="1"/>
          </p:cNvSpPr>
          <p:nvPr/>
        </p:nvSpPr>
        <p:spPr bwMode="auto">
          <a:xfrm>
            <a:off x="3962400" y="106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7" name="Oval 49"/>
          <p:cNvSpPr>
            <a:spLocks noChangeArrowheads="1"/>
          </p:cNvSpPr>
          <p:nvPr/>
        </p:nvSpPr>
        <p:spPr bwMode="auto">
          <a:xfrm>
            <a:off x="5181600" y="2209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8" name="Oval 50"/>
          <p:cNvSpPr>
            <a:spLocks noChangeArrowheads="1"/>
          </p:cNvSpPr>
          <p:nvPr/>
        </p:nvSpPr>
        <p:spPr bwMode="auto">
          <a:xfrm>
            <a:off x="4038600" y="3352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99" name="Oval 51"/>
          <p:cNvSpPr>
            <a:spLocks noChangeArrowheads="1"/>
          </p:cNvSpPr>
          <p:nvPr/>
        </p:nvSpPr>
        <p:spPr bwMode="auto">
          <a:xfrm>
            <a:off x="2819400" y="2133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181600" y="762001"/>
            <a:ext cx="1981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Fetch instruction   from memory</a:t>
            </a: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5181600" y="2895600"/>
            <a:ext cx="1752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Arial" charset="0"/>
              </a:rPr>
              <a:t>Decode</a:t>
            </a:r>
            <a:endParaRPr lang="en-GB" i="1" dirty="0">
              <a:latin typeface="Arial" charset="0"/>
            </a:endParaRPr>
          </a:p>
        </p:txBody>
      </p:sp>
      <p:sp>
        <p:nvSpPr>
          <p:cNvPr id="27702" name="Text Box 54"/>
          <p:cNvSpPr txBox="1">
            <a:spLocks noChangeArrowheads="1"/>
          </p:cNvSpPr>
          <p:nvPr/>
        </p:nvSpPr>
        <p:spPr bwMode="auto">
          <a:xfrm>
            <a:off x="1828800" y="27432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Execute instruction</a:t>
            </a:r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1828800" y="762001"/>
            <a:ext cx="167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>
                <a:latin typeface="Arial" charset="0"/>
              </a:rPr>
              <a:t>Check for interrupts</a:t>
            </a:r>
          </a:p>
        </p:txBody>
      </p:sp>
      <p:sp>
        <p:nvSpPr>
          <p:cNvPr id="27704" name="Text Box 56"/>
          <p:cNvSpPr txBox="1">
            <a:spLocks noChangeArrowheads="1"/>
          </p:cNvSpPr>
          <p:nvPr/>
        </p:nvSpPr>
        <p:spPr bwMode="auto">
          <a:xfrm>
            <a:off x="4724400" y="4724400"/>
            <a:ext cx="2667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solidFill>
                  <a:schemeClr val="accent2"/>
                </a:solidFill>
                <a:latin typeface="Arial" charset="0"/>
              </a:rPr>
              <a:t>The address part of the current instruction is placed in the MAR</a:t>
            </a:r>
          </a:p>
        </p:txBody>
      </p:sp>
    </p:spTree>
    <p:extLst>
      <p:ext uri="{BB962C8B-B14F-4D97-AF65-F5344CB8AC3E}">
        <p14:creationId xmlns:p14="http://schemas.microsoft.com/office/powerpoint/2010/main" val="301287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76372CE003AEE346B5084217D5687701" ma:contentTypeVersion="1" ma:contentTypeDescription="Create a new PowerPoint document" ma:contentTypeScope="" ma:versionID="6d4126b191472ceb0f765dc2624908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342A2-63F9-44C5-8EB4-B4216CCA94C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2BD5E0-B80A-4E8E-B1A8-33345CE4F7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35BC49-1808-41BA-A31C-757BE928FF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1707</Words>
  <Application>Microsoft Office PowerPoint</Application>
  <PresentationFormat>Widescreen</PresentationFormat>
  <Paragraphs>819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Wingdings</vt:lpstr>
      <vt:lpstr>Office Theme</vt:lpstr>
      <vt:lpstr>Computer Architecture</vt:lpstr>
      <vt:lpstr>The story so far……</vt:lpstr>
      <vt:lpstr>What you need to know</vt:lpstr>
      <vt:lpstr>FE-Cycle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Interrupts </vt:lpstr>
      <vt:lpstr>Interrupt Handling Overview</vt:lpstr>
      <vt:lpstr>Store [PC] and [SR] to a Stack</vt:lpstr>
      <vt:lpstr>Determine the type of Interrupt</vt:lpstr>
      <vt:lpstr>Vector Interrupt Table</vt:lpstr>
      <vt:lpstr>Interrupt Service Routines</vt:lpstr>
      <vt:lpstr>WHAT have you understood?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Joe McCarthy-Holland</dc:creator>
  <cp:lastModifiedBy>joe mccarthy</cp:lastModifiedBy>
  <cp:revision>13</cp:revision>
  <dcterms:created xsi:type="dcterms:W3CDTF">2017-01-12T14:36:45Z</dcterms:created>
  <dcterms:modified xsi:type="dcterms:W3CDTF">2019-02-11T01:14:13Z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0x010100EA90949D6391244A906844C304818D4E0076372CE003AEE346B5084217D5687701</vt:lpwstr>
  </property>
</Properties>
</file>