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sldIdLst>
    <p:sldId id="260" r:id="rId2"/>
    <p:sldId id="261" r:id="rId3"/>
    <p:sldId id="262" r:id="rId4"/>
    <p:sldId id="264" r:id="rId5"/>
    <p:sldId id="288" r:id="rId6"/>
    <p:sldId id="267" r:id="rId7"/>
    <p:sldId id="268" r:id="rId8"/>
    <p:sldId id="286" r:id="rId9"/>
    <p:sldId id="274" r:id="rId10"/>
    <p:sldId id="281" r:id="rId11"/>
    <p:sldId id="271" r:id="rId12"/>
    <p:sldId id="282" r:id="rId13"/>
    <p:sldId id="273" r:id="rId14"/>
    <p:sldId id="287" r:id="rId15"/>
    <p:sldId id="284" r:id="rId16"/>
    <p:sldId id="285" r:id="rId17"/>
  </p:sldIdLst>
  <p:sldSz cx="9144000" cy="6858000" type="screen4x3"/>
  <p:notesSz cx="6858000" cy="9144000"/>
  <p:embeddedFontLst>
    <p:embeddedFont>
      <p:font typeface="Consolas" panose="020B0609020204030204" pitchFamily="49"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Museo 700" panose="02000000000000000000" pitchFamily="2" charset="0"/>
      <p:bold r:id="rId27"/>
    </p:embeddedFont>
    <p:embeddedFont>
      <p:font typeface="Museo 500" panose="02000000000000000000" pitchFamily="2" charset="0"/>
      <p:regular r:id="rId28"/>
    </p:embeddedFont>
    <p:embeddedFont>
      <p:font typeface="Museo 100" panose="02000000000000000000" pitchFamily="2" charset="0"/>
      <p:regular r:id="rId29"/>
    </p:embeddedFont>
    <p:embeddedFont>
      <p:font typeface="Museo900-Regular" panose="02000000000000000000" pitchFamily="2" charset="0"/>
      <p:bold r:id="rId30"/>
    </p:embeddedFont>
    <p:embeddedFont>
      <p:font typeface="Museo 900" panose="02000000000000000000" pitchFamily="2" charset="0"/>
      <p:bold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E7A"/>
    <a:srgbClr val="0C4B7F"/>
    <a:srgbClr val="B9D769"/>
    <a:srgbClr val="70BC22"/>
    <a:srgbClr val="F68D21"/>
    <a:srgbClr val="636466"/>
    <a:srgbClr val="646363"/>
    <a:srgbClr val="FEBB12"/>
    <a:srgbClr val="9D9FA2"/>
    <a:srgbClr val="7272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6" autoAdjust="0"/>
    <p:restoredTop sz="90073" autoAdjust="0"/>
  </p:normalViewPr>
  <p:slideViewPr>
    <p:cSldViewPr snapToGrid="0" snapToObjects="1" showGuides="1">
      <p:cViewPr varScale="1">
        <p:scale>
          <a:sx n="96" d="100"/>
          <a:sy n="96" d="100"/>
        </p:scale>
        <p:origin x="804" y="7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30/01/2017</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3</a:t>
            </a:fld>
            <a:endParaRPr lang="en-GB" dirty="0"/>
          </a:p>
        </p:txBody>
      </p:sp>
    </p:spTree>
    <p:extLst>
      <p:ext uri="{BB962C8B-B14F-4D97-AF65-F5344CB8AC3E}">
        <p14:creationId xmlns:p14="http://schemas.microsoft.com/office/powerpoint/2010/main" val="61915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4</a:t>
            </a:fld>
            <a:endParaRPr lang="en-GB" dirty="0"/>
          </a:p>
        </p:txBody>
      </p:sp>
    </p:spTree>
    <p:extLst>
      <p:ext uri="{BB962C8B-B14F-4D97-AF65-F5344CB8AC3E}">
        <p14:creationId xmlns:p14="http://schemas.microsoft.com/office/powerpoint/2010/main" val="2756296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7</a:t>
            </a:fld>
            <a:endParaRPr lang="en-GB" dirty="0"/>
          </a:p>
        </p:txBody>
      </p:sp>
    </p:spTree>
    <p:extLst>
      <p:ext uri="{BB962C8B-B14F-4D97-AF65-F5344CB8AC3E}">
        <p14:creationId xmlns:p14="http://schemas.microsoft.com/office/powerpoint/2010/main" val="2527689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8</a:t>
            </a:fld>
            <a:endParaRPr lang="en-GB" dirty="0"/>
          </a:p>
        </p:txBody>
      </p:sp>
    </p:spTree>
    <p:extLst>
      <p:ext uri="{BB962C8B-B14F-4D97-AF65-F5344CB8AC3E}">
        <p14:creationId xmlns:p14="http://schemas.microsoft.com/office/powerpoint/2010/main" val="3602680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Unit 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58ED5"/>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223E7A"/>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223E7A"/>
                </a:solidFill>
                <a:latin typeface="Arial"/>
                <a:cs typeface="Arial"/>
              </a:rPr>
              <a:t>5</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23E7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C4B7F"/>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457371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Lists in functional programming</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pic>
        <p:nvPicPr>
          <p:cNvPr id="16" name="Picture 15" descr="Logo Unit 12.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descr="Logo Unit 12.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9" name="Picture 8" descr="Unit 12.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Lists in functional programming</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9" name="Picture 8" descr="Unit 12.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Lists in functional programming</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9" name="TextBox 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Lists in functional programming</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Custom Layout">
    <p:bg>
      <p:bgPr>
        <a:solidFill>
          <a:schemeClr val="tx1"/>
        </a:solidFill>
        <a:effectLst/>
      </p:bgPr>
    </p:bg>
    <p:spTree>
      <p:nvGrpSpPr>
        <p:cNvPr id="1" name=""/>
        <p:cNvGrpSpPr/>
        <p:nvPr/>
      </p:nvGrpSpPr>
      <p:grpSpPr>
        <a:xfrm>
          <a:off x="0" y="0"/>
          <a:ext cx="0" cy="0"/>
          <a:chOff x="0" y="0"/>
          <a:chExt cx="0" cy="0"/>
        </a:xfrm>
      </p:grpSpPr>
      <p:pic>
        <p:nvPicPr>
          <p:cNvPr id="6" name="Picture 5"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8" name="TextBox 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Lists</a:t>
            </a:r>
            <a:r>
              <a:rPr lang="en-US" sz="1200" b="0" baseline="0" dirty="0">
                <a:solidFill>
                  <a:srgbClr val="FFFFFF"/>
                </a:solidFill>
                <a:latin typeface="Arial"/>
                <a:cs typeface="Arial"/>
              </a:rPr>
              <a:t> in functional</a:t>
            </a:r>
            <a:r>
              <a:rPr lang="en-US" sz="1200" b="0" dirty="0">
                <a:solidFill>
                  <a:srgbClr val="FFFFFF"/>
                </a:solidFill>
                <a:latin typeface="Arial"/>
                <a:cs typeface="Arial"/>
              </a:rPr>
              <a:t> programming</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pic>
        <p:nvPicPr>
          <p:cNvPr id="10" name="Picture 9" descr="Logo Unit 12.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66703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Lists in functional programming</a:t>
            </a:r>
            <a:endParaRPr lang="en-US" dirty="0">
              <a:latin typeface="Museo 100" panose="02000000000000000000" pitchFamily="50" charset="0"/>
            </a:endParaRPr>
          </a:p>
          <a:p>
            <a:pPr lvl="1">
              <a:spcBef>
                <a:spcPts val="1200"/>
              </a:spcBef>
            </a:pPr>
            <a:r>
              <a:rPr lang="en-US" sz="2000" dirty="0">
                <a:latin typeface="Museo 100" panose="02000000000000000000" pitchFamily="50" charset="0"/>
              </a:rPr>
              <a:t>Unit 12</a:t>
            </a:r>
          </a:p>
          <a:p>
            <a:pPr lvl="1"/>
            <a:r>
              <a:rPr lang="en-US" sz="2000" dirty="0">
                <a:latin typeface="Museo 100" panose="02000000000000000000" pitchFamily="50" charset="0"/>
              </a:rPr>
              <a:t>OOP and functional programming</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solidFill>
                  <a:srgbClr val="FF0000"/>
                </a:solidFill>
              </a:rPr>
              <a:t>Answer</a:t>
            </a:r>
            <a:r>
              <a:rPr lang="en-GB" dirty="0"/>
              <a:t> </a:t>
            </a:r>
          </a:p>
        </p:txBody>
      </p:sp>
      <p:sp>
        <p:nvSpPr>
          <p:cNvPr id="2" name="Text Placeholder 1"/>
          <p:cNvSpPr>
            <a:spLocks noGrp="1"/>
          </p:cNvSpPr>
          <p:nvPr>
            <p:ph type="body" sz="quarter" idx="14"/>
          </p:nvPr>
        </p:nvSpPr>
        <p:spPr>
          <a:xfrm>
            <a:off x="724280" y="1704180"/>
            <a:ext cx="7797230" cy="2010570"/>
          </a:xfrm>
        </p:spPr>
        <p:txBody>
          <a:bodyPr/>
          <a:lstStyle/>
          <a:p>
            <a:r>
              <a:rPr lang="en-GB" dirty="0"/>
              <a:t>If a list is immutable, but you want an amended list -  what can you do? </a:t>
            </a:r>
          </a:p>
          <a:p>
            <a:r>
              <a:rPr lang="en-GB" dirty="0">
                <a:solidFill>
                  <a:srgbClr val="FF0000"/>
                </a:solidFill>
              </a:rPr>
              <a:t>You can define a new list:</a:t>
            </a:r>
          </a:p>
          <a:p>
            <a:pPr marL="273050" indent="0">
              <a:spcAft>
                <a:spcPts val="0"/>
              </a:spcAft>
              <a:buNone/>
            </a:pPr>
            <a:r>
              <a:rPr lang="en-GB" sz="2400" b="1" dirty="0">
                <a:solidFill>
                  <a:srgbClr val="223E7A"/>
                </a:solidFill>
                <a:latin typeface="Consolas" panose="020B0609020204030204" pitchFamily="49" charset="0"/>
                <a:cs typeface="Courier New" panose="02070309020205020404" pitchFamily="49" charset="0"/>
              </a:rPr>
              <a:t>*Main&gt; </a:t>
            </a:r>
            <a:r>
              <a:rPr lang="en-GB" sz="2400" dirty="0">
                <a:solidFill>
                  <a:srgbClr val="223E7A"/>
                </a:solidFill>
                <a:latin typeface="Consolas" panose="020B0609020204030204" pitchFamily="49" charset="0"/>
                <a:cs typeface="Courier New" panose="02070309020205020404" pitchFamily="49" charset="0"/>
              </a:rPr>
              <a:t>nameList</a:t>
            </a:r>
          </a:p>
          <a:p>
            <a:pPr marL="273050" indent="0">
              <a:spcAft>
                <a:spcPts val="0"/>
              </a:spcAft>
              <a:buNone/>
            </a:pPr>
            <a:r>
              <a:rPr lang="en-GB" sz="2400" dirty="0">
                <a:solidFill>
                  <a:srgbClr val="223E7A"/>
                </a:solidFill>
                <a:latin typeface="Consolas" panose="020B0609020204030204" pitchFamily="49" charset="0"/>
                <a:cs typeface="Courier New" panose="02070309020205020404" pitchFamily="49" charset="0"/>
              </a:rPr>
              <a:t>["Anja","Bjorn","Cath","Dirk","Edna",</a:t>
            </a:r>
            <a:br>
              <a:rPr lang="en-GB" sz="2400" dirty="0">
                <a:solidFill>
                  <a:srgbClr val="223E7A"/>
                </a:solidFill>
                <a:latin typeface="Consolas" panose="020B0609020204030204" pitchFamily="49" charset="0"/>
                <a:cs typeface="Courier New" panose="02070309020205020404" pitchFamily="49" charset="0"/>
              </a:rPr>
            </a:br>
            <a:r>
              <a:rPr lang="en-GB" sz="2400" dirty="0">
                <a:solidFill>
                  <a:srgbClr val="223E7A"/>
                </a:solidFill>
                <a:latin typeface="Consolas" panose="020B0609020204030204" pitchFamily="49" charset="0"/>
                <a:cs typeface="Courier New" panose="02070309020205020404" pitchFamily="49" charset="0"/>
              </a:rPr>
              <a:t>"Figgis"]</a:t>
            </a:r>
          </a:p>
          <a:p>
            <a:pPr marL="273050" indent="0">
              <a:spcAft>
                <a:spcPts val="0"/>
              </a:spcAft>
              <a:buNone/>
            </a:pPr>
            <a:r>
              <a:rPr lang="en-GB" sz="2400" b="1" dirty="0">
                <a:solidFill>
                  <a:srgbClr val="223E7A"/>
                </a:solidFill>
                <a:latin typeface="Consolas" panose="020B0609020204030204" pitchFamily="49" charset="0"/>
                <a:cs typeface="Courier New" panose="02070309020205020404" pitchFamily="49" charset="0"/>
              </a:rPr>
              <a:t>*Main&gt; </a:t>
            </a:r>
            <a:r>
              <a:rPr lang="en-GB" sz="2400" dirty="0">
                <a:solidFill>
                  <a:srgbClr val="223E7A"/>
                </a:solidFill>
                <a:latin typeface="Consolas" panose="020B0609020204030204" pitchFamily="49" charset="0"/>
                <a:cs typeface="Courier New" panose="02070309020205020404" pitchFamily="49" charset="0"/>
              </a:rPr>
              <a:t>let newNames = nameList ++ ["Mel", "Sue"]</a:t>
            </a:r>
          </a:p>
          <a:p>
            <a:pPr marL="273050" indent="0">
              <a:spcAft>
                <a:spcPts val="0"/>
              </a:spcAft>
              <a:buNone/>
            </a:pPr>
            <a:r>
              <a:rPr lang="en-GB" sz="2400" b="1" dirty="0">
                <a:solidFill>
                  <a:srgbClr val="223E7A"/>
                </a:solidFill>
                <a:latin typeface="Consolas" panose="020B0609020204030204" pitchFamily="49" charset="0"/>
                <a:cs typeface="Courier New" panose="02070309020205020404" pitchFamily="49" charset="0"/>
              </a:rPr>
              <a:t>*Main&gt; </a:t>
            </a:r>
            <a:r>
              <a:rPr lang="en-GB" sz="2400" dirty="0">
                <a:solidFill>
                  <a:srgbClr val="223E7A"/>
                </a:solidFill>
                <a:latin typeface="Consolas" panose="020B0609020204030204" pitchFamily="49" charset="0"/>
                <a:cs typeface="Courier New" panose="02070309020205020404" pitchFamily="49" charset="0"/>
              </a:rPr>
              <a:t>newNames</a:t>
            </a:r>
          </a:p>
          <a:p>
            <a:pPr marL="273050" indent="0">
              <a:spcAft>
                <a:spcPts val="0"/>
              </a:spcAft>
              <a:buNone/>
            </a:pPr>
            <a:r>
              <a:rPr lang="en-GB" sz="2400" dirty="0">
                <a:solidFill>
                  <a:srgbClr val="223E7A"/>
                </a:solidFill>
                <a:latin typeface="Consolas" panose="020B0609020204030204" pitchFamily="49" charset="0"/>
                <a:cs typeface="Courier New" panose="02070309020205020404" pitchFamily="49" charset="0"/>
              </a:rPr>
              <a:t>["Anja","Bjorn","Cath","Dirk","Edna",</a:t>
            </a:r>
            <a:br>
              <a:rPr lang="en-GB" sz="2400" dirty="0">
                <a:solidFill>
                  <a:srgbClr val="223E7A"/>
                </a:solidFill>
                <a:latin typeface="Consolas" panose="020B0609020204030204" pitchFamily="49" charset="0"/>
                <a:cs typeface="Courier New" panose="02070309020205020404" pitchFamily="49" charset="0"/>
              </a:rPr>
            </a:br>
            <a:r>
              <a:rPr lang="en-GB" sz="2400" dirty="0">
                <a:solidFill>
                  <a:srgbClr val="223E7A"/>
                </a:solidFill>
                <a:latin typeface="Consolas" panose="020B0609020204030204" pitchFamily="49" charset="0"/>
                <a:cs typeface="Courier New" panose="02070309020205020404" pitchFamily="49" charset="0"/>
              </a:rPr>
              <a:t>"Figgis","Mel","Sue"]</a:t>
            </a:r>
          </a:p>
          <a:p>
            <a:endParaRPr lang="en-GB" dirty="0"/>
          </a:p>
        </p:txBody>
      </p:sp>
    </p:spTree>
    <p:extLst>
      <p:ext uri="{BB962C8B-B14F-4D97-AF65-F5344CB8AC3E}">
        <p14:creationId xmlns:p14="http://schemas.microsoft.com/office/powerpoint/2010/main" val="4260892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How long is a list? </a:t>
            </a:r>
          </a:p>
        </p:txBody>
      </p:sp>
      <p:sp>
        <p:nvSpPr>
          <p:cNvPr id="2" name="Text Placeholder 1"/>
          <p:cNvSpPr>
            <a:spLocks noGrp="1"/>
          </p:cNvSpPr>
          <p:nvPr>
            <p:ph type="body" sz="quarter" idx="14"/>
          </p:nvPr>
        </p:nvSpPr>
        <p:spPr>
          <a:xfrm>
            <a:off x="724280" y="1704180"/>
            <a:ext cx="7797230" cy="981870"/>
          </a:xfrm>
        </p:spPr>
        <p:txBody>
          <a:bodyPr/>
          <a:lstStyle/>
          <a:p>
            <a:r>
              <a:rPr lang="en-GB" dirty="0"/>
              <a:t>The built-in function </a:t>
            </a:r>
            <a:r>
              <a:rPr lang="en-GB" dirty="0">
                <a:latin typeface="Consolas" panose="020B0609020204030204" pitchFamily="49" charset="0"/>
                <a:cs typeface="Courier New" panose="02070309020205020404" pitchFamily="49" charset="0"/>
              </a:rPr>
              <a:t>length</a:t>
            </a:r>
            <a:r>
              <a:rPr lang="en-GB" dirty="0"/>
              <a:t> returns the number of elements in a list</a:t>
            </a:r>
          </a:p>
          <a:p>
            <a:pPr marL="273050" indent="0">
              <a:spcAft>
                <a:spcPts val="0"/>
              </a:spcAft>
              <a:buNone/>
            </a:pPr>
            <a:r>
              <a:rPr lang="en-GB" sz="2400" b="1" dirty="0">
                <a:solidFill>
                  <a:srgbClr val="223E7A"/>
                </a:solidFill>
                <a:latin typeface="Consolas" panose="020B0609020204030204" pitchFamily="49" charset="0"/>
                <a:cs typeface="Courier New" panose="02070309020205020404" pitchFamily="49" charset="0"/>
              </a:rPr>
              <a:t>*Main&gt; </a:t>
            </a:r>
            <a:r>
              <a:rPr lang="en-GB" sz="2400" dirty="0">
                <a:solidFill>
                  <a:srgbClr val="223E7A"/>
                </a:solidFill>
                <a:latin typeface="Consolas" panose="020B0609020204030204" pitchFamily="49" charset="0"/>
                <a:cs typeface="Courier New" panose="02070309020205020404" pitchFamily="49" charset="0"/>
              </a:rPr>
              <a:t>length[2,5,7,3,9]</a:t>
            </a:r>
          </a:p>
          <a:p>
            <a:pPr marL="273050" indent="0">
              <a:spcAft>
                <a:spcPts val="0"/>
              </a:spcAft>
              <a:buNone/>
            </a:pPr>
            <a:r>
              <a:rPr lang="en-GB" sz="2400" dirty="0">
                <a:solidFill>
                  <a:srgbClr val="223E7A"/>
                </a:solidFill>
                <a:latin typeface="Consolas" panose="020B0609020204030204" pitchFamily="49" charset="0"/>
                <a:cs typeface="Courier New" panose="02070309020205020404" pitchFamily="49" charset="0"/>
              </a:rPr>
              <a:t>5</a:t>
            </a:r>
          </a:p>
          <a:p>
            <a:pPr marL="273050" indent="0">
              <a:spcAft>
                <a:spcPts val="0"/>
              </a:spcAft>
              <a:buNone/>
            </a:pPr>
            <a:endParaRPr lang="en-GB" sz="2800" b="1" dirty="0">
              <a:latin typeface="Consolas" panose="020B0609020204030204" pitchFamily="49" charset="0"/>
              <a:cs typeface="Courier New" panose="02070309020205020404" pitchFamily="49" charset="0"/>
            </a:endParaRPr>
          </a:p>
          <a:p>
            <a:pPr marL="0" indent="0">
              <a:buNone/>
            </a:pPr>
            <a:endParaRPr lang="en-GB" dirty="0"/>
          </a:p>
          <a:p>
            <a:endParaRPr lang="en-GB" dirty="0"/>
          </a:p>
        </p:txBody>
      </p:sp>
    </p:spTree>
    <p:extLst>
      <p:ext uri="{BB962C8B-B14F-4D97-AF65-F5344CB8AC3E}">
        <p14:creationId xmlns:p14="http://schemas.microsoft.com/office/powerpoint/2010/main" val="1403275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Is a list empty? </a:t>
            </a:r>
          </a:p>
        </p:txBody>
      </p:sp>
      <p:sp>
        <p:nvSpPr>
          <p:cNvPr id="2" name="Text Placeholder 1"/>
          <p:cNvSpPr>
            <a:spLocks noGrp="1"/>
          </p:cNvSpPr>
          <p:nvPr>
            <p:ph type="body" sz="quarter" idx="14"/>
          </p:nvPr>
        </p:nvSpPr>
        <p:spPr>
          <a:xfrm>
            <a:off x="724280" y="1704179"/>
            <a:ext cx="7797230" cy="3067845"/>
          </a:xfrm>
        </p:spPr>
        <p:txBody>
          <a:bodyPr/>
          <a:lstStyle/>
          <a:p>
            <a:r>
              <a:rPr lang="en-GB" dirty="0"/>
              <a:t>The built-in function </a:t>
            </a:r>
            <a:r>
              <a:rPr lang="en-GB" b="1" dirty="0">
                <a:latin typeface="Consolas" panose="020B0609020204030204" pitchFamily="49" charset="0"/>
                <a:cs typeface="Courier New" panose="02070309020205020404" pitchFamily="49" charset="0"/>
              </a:rPr>
              <a:t>null</a:t>
            </a:r>
            <a:r>
              <a:rPr lang="en-GB" dirty="0"/>
              <a:t> tests for an empty list</a:t>
            </a:r>
          </a:p>
          <a:p>
            <a:pPr lvl="1"/>
            <a:r>
              <a:rPr lang="en-GB" b="1" dirty="0">
                <a:solidFill>
                  <a:srgbClr val="223E7A"/>
                </a:solidFill>
                <a:latin typeface="Consolas" panose="020B0609020204030204" pitchFamily="49" charset="0"/>
                <a:cs typeface="Courier New" panose="02070309020205020404" pitchFamily="49" charset="0"/>
              </a:rPr>
              <a:t>null [1] </a:t>
            </a:r>
            <a:r>
              <a:rPr lang="en-GB" dirty="0"/>
              <a:t>returns False</a:t>
            </a:r>
          </a:p>
          <a:p>
            <a:pPr lvl="1"/>
            <a:r>
              <a:rPr lang="en-GB" b="1" dirty="0">
                <a:solidFill>
                  <a:srgbClr val="223E7A"/>
                </a:solidFill>
                <a:latin typeface="Consolas" panose="020B0609020204030204" pitchFamily="49" charset="0"/>
                <a:cs typeface="Courier New" panose="02070309020205020404" pitchFamily="49" charset="0"/>
              </a:rPr>
              <a:t>null [ ] </a:t>
            </a:r>
            <a:r>
              <a:rPr lang="en-GB" dirty="0"/>
              <a:t>returns True</a:t>
            </a:r>
          </a:p>
          <a:p>
            <a:endParaRPr lang="en-GB" dirty="0"/>
          </a:p>
        </p:txBody>
      </p:sp>
    </p:spTree>
    <p:extLst>
      <p:ext uri="{BB962C8B-B14F-4D97-AF65-F5344CB8AC3E}">
        <p14:creationId xmlns:p14="http://schemas.microsoft.com/office/powerpoint/2010/main" val="2735289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Concatenation</a:t>
            </a:r>
          </a:p>
        </p:txBody>
      </p:sp>
      <p:sp>
        <p:nvSpPr>
          <p:cNvPr id="2" name="Text Placeholder 1"/>
          <p:cNvSpPr>
            <a:spLocks noGrp="1"/>
          </p:cNvSpPr>
          <p:nvPr>
            <p:ph type="body" sz="quarter" idx="14"/>
          </p:nvPr>
        </p:nvSpPr>
        <p:spPr>
          <a:xfrm>
            <a:off x="724280" y="1704180"/>
            <a:ext cx="7797230" cy="2010570"/>
          </a:xfrm>
        </p:spPr>
        <p:txBody>
          <a:bodyPr/>
          <a:lstStyle/>
          <a:p>
            <a:r>
              <a:rPr lang="en-GB" dirty="0"/>
              <a:t>We can </a:t>
            </a:r>
            <a:r>
              <a:rPr lang="en-GB" b="1" dirty="0"/>
              <a:t>concatenate</a:t>
            </a:r>
            <a:r>
              <a:rPr lang="en-GB" dirty="0"/>
              <a:t> two or more lists to make a new list, as we have seen</a:t>
            </a:r>
          </a:p>
          <a:p>
            <a:pPr marL="273050" indent="0">
              <a:spcAft>
                <a:spcPts val="0"/>
              </a:spcAft>
              <a:buNone/>
            </a:pPr>
            <a:r>
              <a:rPr lang="en-GB" sz="2400" b="1" dirty="0">
                <a:solidFill>
                  <a:srgbClr val="223E7A"/>
                </a:solidFill>
                <a:latin typeface="Consolas" panose="020B0609020204030204" pitchFamily="49" charset="0"/>
              </a:rPr>
              <a:t>*Main&gt;</a:t>
            </a:r>
            <a:r>
              <a:rPr lang="en-GB" sz="2400" dirty="0">
                <a:solidFill>
                  <a:srgbClr val="223E7A"/>
                </a:solidFill>
                <a:latin typeface="Consolas" panose="020B0609020204030204" pitchFamily="49" charset="0"/>
              </a:rPr>
              <a:t> let meal = ["fish"] ++ ["chips"] ++ ["peas"]</a:t>
            </a:r>
          </a:p>
          <a:p>
            <a:pPr marL="273050" indent="0">
              <a:spcAft>
                <a:spcPts val="0"/>
              </a:spcAft>
              <a:buNone/>
            </a:pPr>
            <a:r>
              <a:rPr lang="en-GB" sz="2400" b="1" dirty="0">
                <a:solidFill>
                  <a:srgbClr val="223E7A"/>
                </a:solidFill>
                <a:latin typeface="Consolas" panose="020B0609020204030204" pitchFamily="49" charset="0"/>
              </a:rPr>
              <a:t>*Main&gt;</a:t>
            </a:r>
            <a:r>
              <a:rPr lang="en-GB" sz="2400" dirty="0">
                <a:solidFill>
                  <a:srgbClr val="223E7A"/>
                </a:solidFill>
                <a:latin typeface="Consolas" panose="020B0609020204030204" pitchFamily="49" charset="0"/>
              </a:rPr>
              <a:t> meal</a:t>
            </a:r>
          </a:p>
          <a:p>
            <a:pPr marL="273050" indent="0">
              <a:spcAft>
                <a:spcPts val="0"/>
              </a:spcAft>
              <a:buNone/>
            </a:pPr>
            <a:r>
              <a:rPr lang="en-GB" sz="2400" dirty="0">
                <a:solidFill>
                  <a:srgbClr val="223E7A"/>
                </a:solidFill>
                <a:latin typeface="Consolas" panose="020B0609020204030204" pitchFamily="49" charset="0"/>
              </a:rPr>
              <a:t>["fish","chips","peas"]</a:t>
            </a:r>
          </a:p>
          <a:p>
            <a:pPr>
              <a:spcBef>
                <a:spcPts val="1200"/>
              </a:spcBef>
              <a:spcAft>
                <a:spcPts val="600"/>
              </a:spcAft>
            </a:pPr>
            <a:r>
              <a:rPr lang="en-GB" dirty="0"/>
              <a:t>There is also a built-in function</a:t>
            </a:r>
            <a:r>
              <a:rPr lang="en-GB" dirty="0">
                <a:latin typeface="Consolas" panose="020B0609020204030204" pitchFamily="49" charset="0"/>
              </a:rPr>
              <a:t> </a:t>
            </a:r>
            <a:r>
              <a:rPr lang="en-GB" b="1" dirty="0">
                <a:solidFill>
                  <a:srgbClr val="223E7A"/>
                </a:solidFill>
                <a:latin typeface="Consolas" panose="020B0609020204030204" pitchFamily="49" charset="0"/>
                <a:cs typeface="Courier New" panose="02070309020205020404" pitchFamily="49" charset="0"/>
              </a:rPr>
              <a:t>concat</a:t>
            </a:r>
            <a:r>
              <a:rPr lang="en-GB" b="1" dirty="0">
                <a:latin typeface="Consolas" panose="020B0609020204030204" pitchFamily="49" charset="0"/>
                <a:cs typeface="Courier New" panose="02070309020205020404" pitchFamily="49" charset="0"/>
              </a:rPr>
              <a:t> </a:t>
            </a:r>
            <a:r>
              <a:rPr lang="en-GB" dirty="0">
                <a:latin typeface="Arial" panose="020B0604020202020204" pitchFamily="34" charset="0"/>
                <a:cs typeface="Arial" panose="020B0604020202020204" pitchFamily="34" charset="0"/>
              </a:rPr>
              <a:t>which concatenates the </a:t>
            </a:r>
            <a:r>
              <a:rPr lang="en-GB" b="1" dirty="0">
                <a:latin typeface="Arial" panose="020B0604020202020204" pitchFamily="34" charset="0"/>
                <a:cs typeface="Arial" panose="020B0604020202020204" pitchFamily="34" charset="0"/>
              </a:rPr>
              <a:t>elements </a:t>
            </a:r>
            <a:r>
              <a:rPr lang="en-GB" dirty="0">
                <a:latin typeface="Arial" panose="020B0604020202020204" pitchFamily="34" charset="0"/>
                <a:cs typeface="Arial" panose="020B0604020202020204" pitchFamily="34" charset="0"/>
              </a:rPr>
              <a:t>in a list and returns one element</a:t>
            </a:r>
          </a:p>
          <a:p>
            <a:pPr marL="273050" indent="0">
              <a:spcBef>
                <a:spcPts val="1200"/>
              </a:spcBef>
              <a:spcAft>
                <a:spcPts val="0"/>
              </a:spcAft>
              <a:buNone/>
            </a:pPr>
            <a:r>
              <a:rPr lang="en-GB" sz="2400" b="1" dirty="0">
                <a:solidFill>
                  <a:srgbClr val="223E7A"/>
                </a:solidFill>
                <a:latin typeface="Consolas" panose="020B0609020204030204" pitchFamily="49" charset="0"/>
              </a:rPr>
              <a:t>*Main&gt;</a:t>
            </a:r>
            <a:r>
              <a:rPr lang="en-GB" sz="2400" dirty="0">
                <a:solidFill>
                  <a:srgbClr val="223E7A"/>
                </a:solidFill>
                <a:latin typeface="Consolas" panose="020B0609020204030204" pitchFamily="49" charset="0"/>
              </a:rPr>
              <a:t> concat["fish"," and"," chips"]</a:t>
            </a:r>
          </a:p>
          <a:p>
            <a:pPr marL="273050" indent="0">
              <a:spcAft>
                <a:spcPts val="0"/>
              </a:spcAft>
              <a:buNone/>
            </a:pPr>
            <a:r>
              <a:rPr lang="en-GB" sz="2400" dirty="0">
                <a:solidFill>
                  <a:srgbClr val="223E7A"/>
                </a:solidFill>
                <a:latin typeface="Consolas" panose="020B0609020204030204" pitchFamily="49" charset="0"/>
              </a:rPr>
              <a:t>"fish and chips"</a:t>
            </a:r>
          </a:p>
          <a:p>
            <a:pPr marL="457200" indent="-457200">
              <a:spcBef>
                <a:spcPts val="1200"/>
              </a:spcBef>
              <a:buFont typeface="+mj-lt"/>
              <a:buAutoNum type="arabicPeriod"/>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 </a:t>
            </a:r>
            <a:endParaRPr lang="en-GB"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9584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5</a:t>
            </a:r>
          </a:p>
        </p:txBody>
      </p:sp>
      <p:sp>
        <p:nvSpPr>
          <p:cNvPr id="5" name="Text Placeholder 4"/>
          <p:cNvSpPr>
            <a:spLocks noGrp="1"/>
          </p:cNvSpPr>
          <p:nvPr>
            <p:ph type="body" sz="quarter" idx="14"/>
          </p:nvPr>
        </p:nvSpPr>
        <p:spPr/>
        <p:txBody>
          <a:bodyPr/>
          <a:lstStyle/>
          <a:p>
            <a:r>
              <a:rPr lang="en-GB" dirty="0"/>
              <a:t>Try </a:t>
            </a:r>
            <a:r>
              <a:rPr lang="en-GB" b="1" dirty="0"/>
              <a:t>Task 2 </a:t>
            </a:r>
          </a:p>
        </p:txBody>
      </p:sp>
    </p:spTree>
    <p:extLst>
      <p:ext uri="{BB962C8B-B14F-4D97-AF65-F5344CB8AC3E}">
        <p14:creationId xmlns:p14="http://schemas.microsoft.com/office/powerpoint/2010/main" val="2281773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Summary</a:t>
            </a:r>
          </a:p>
        </p:txBody>
      </p:sp>
      <p:sp>
        <p:nvSpPr>
          <p:cNvPr id="5" name="Text Placeholder 4"/>
          <p:cNvSpPr>
            <a:spLocks noGrp="1"/>
          </p:cNvSpPr>
          <p:nvPr>
            <p:ph type="body" sz="quarter" idx="14"/>
          </p:nvPr>
        </p:nvSpPr>
        <p:spPr>
          <a:xfrm>
            <a:off x="724280" y="1704179"/>
            <a:ext cx="7797230" cy="3958684"/>
          </a:xfrm>
        </p:spPr>
        <p:txBody>
          <a:bodyPr/>
          <a:lstStyle/>
          <a:p>
            <a:r>
              <a:rPr lang="en-GB" dirty="0"/>
              <a:t>The first element of a </a:t>
            </a:r>
            <a:r>
              <a:rPr lang="en-GB" b="1" dirty="0"/>
              <a:t>list</a:t>
            </a:r>
            <a:r>
              <a:rPr lang="en-GB" dirty="0"/>
              <a:t> is the </a:t>
            </a:r>
            <a:r>
              <a:rPr lang="en-GB" b="1" dirty="0"/>
              <a:t>head</a:t>
            </a:r>
            <a:r>
              <a:rPr lang="en-GB" dirty="0"/>
              <a:t>, and the rest of the list is its </a:t>
            </a:r>
            <a:r>
              <a:rPr lang="en-GB" b="1" dirty="0"/>
              <a:t>tail</a:t>
            </a:r>
          </a:p>
          <a:p>
            <a:r>
              <a:rPr lang="en-GB" dirty="0"/>
              <a:t>The list [ ] is </a:t>
            </a:r>
            <a:r>
              <a:rPr lang="en-GB" b="1" dirty="0"/>
              <a:t>empty. </a:t>
            </a:r>
            <a:r>
              <a:rPr lang="en-GB" dirty="0"/>
              <a:t>Its </a:t>
            </a:r>
            <a:r>
              <a:rPr lang="en-GB" b="1" dirty="0"/>
              <a:t>length = 0, </a:t>
            </a:r>
            <a:r>
              <a:rPr lang="en-GB" dirty="0"/>
              <a:t>and </a:t>
            </a:r>
            <a:br>
              <a:rPr lang="en-GB" dirty="0"/>
            </a:br>
            <a:r>
              <a:rPr lang="en-GB" b="1" dirty="0"/>
              <a:t>null [ ] = True</a:t>
            </a:r>
          </a:p>
          <a:p>
            <a:r>
              <a:rPr lang="en-GB" dirty="0"/>
              <a:t>Items (including lists) can be </a:t>
            </a:r>
            <a:r>
              <a:rPr lang="en-GB" b="1" dirty="0"/>
              <a:t>prepended </a:t>
            </a:r>
            <a:r>
              <a:rPr lang="en-GB" dirty="0"/>
              <a:t>or </a:t>
            </a:r>
            <a:r>
              <a:rPr lang="en-GB" b="1" dirty="0"/>
              <a:t>appended </a:t>
            </a:r>
            <a:r>
              <a:rPr lang="en-GB" dirty="0"/>
              <a:t>to a list</a:t>
            </a:r>
          </a:p>
          <a:p>
            <a:r>
              <a:rPr lang="en-GB" dirty="0"/>
              <a:t>Lists are immutable and once defined, cannot be changed</a:t>
            </a:r>
          </a:p>
        </p:txBody>
      </p:sp>
    </p:spTree>
    <p:extLst>
      <p:ext uri="{BB962C8B-B14F-4D97-AF65-F5344CB8AC3E}">
        <p14:creationId xmlns:p14="http://schemas.microsoft.com/office/powerpoint/2010/main" val="1942964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495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Objectives</a:t>
            </a:r>
          </a:p>
        </p:txBody>
      </p:sp>
      <p:sp>
        <p:nvSpPr>
          <p:cNvPr id="5" name="Text Placeholder 4"/>
          <p:cNvSpPr>
            <a:spLocks noGrp="1"/>
          </p:cNvSpPr>
          <p:nvPr>
            <p:ph type="body" sz="quarter" idx="14"/>
          </p:nvPr>
        </p:nvSpPr>
        <p:spPr/>
        <p:txBody>
          <a:bodyPr/>
          <a:lstStyle/>
          <a:p>
            <a:pPr lvl="0"/>
            <a:r>
              <a:rPr lang="en-GB" dirty="0">
                <a:solidFill>
                  <a:schemeClr val="bg1"/>
                </a:solidFill>
              </a:rPr>
              <a:t>Understand that a list is a concatenation of a head and a tail, where the head is an element of a list and the tail is a list</a:t>
            </a:r>
          </a:p>
          <a:p>
            <a:pPr lvl="0"/>
            <a:r>
              <a:rPr lang="en-GB" dirty="0">
                <a:solidFill>
                  <a:schemeClr val="bg1"/>
                </a:solidFill>
              </a:rPr>
              <a:t>Define an empty list</a:t>
            </a:r>
          </a:p>
          <a:p>
            <a:pPr lvl="0"/>
            <a:r>
              <a:rPr lang="en-GB" dirty="0">
                <a:solidFill>
                  <a:schemeClr val="bg1"/>
                </a:solidFill>
              </a:rPr>
              <a:t>Describe and apply list operations:</a:t>
            </a:r>
          </a:p>
          <a:p>
            <a:pPr marL="977900" lvl="1" indent="-449263">
              <a:spcBef>
                <a:spcPts val="600"/>
              </a:spcBef>
              <a:spcAft>
                <a:spcPts val="600"/>
              </a:spcAft>
              <a:buFont typeface="Arial" panose="020B0604020202020204" pitchFamily="34" charset="0"/>
              <a:buChar char="•"/>
            </a:pPr>
            <a:r>
              <a:rPr lang="en-GB" dirty="0">
                <a:solidFill>
                  <a:schemeClr val="bg1"/>
                </a:solidFill>
              </a:rPr>
              <a:t>return head/tail of list</a:t>
            </a:r>
          </a:p>
          <a:p>
            <a:pPr marL="977900" lvl="1" indent="-449263">
              <a:spcBef>
                <a:spcPts val="600"/>
              </a:spcBef>
              <a:spcAft>
                <a:spcPts val="600"/>
              </a:spcAft>
              <a:buFont typeface="Arial" panose="020B0604020202020204" pitchFamily="34" charset="0"/>
              <a:buChar char="•"/>
            </a:pPr>
            <a:r>
              <a:rPr lang="en-GB" dirty="0">
                <a:solidFill>
                  <a:schemeClr val="bg1"/>
                </a:solidFill>
              </a:rPr>
              <a:t>test for empty list</a:t>
            </a:r>
          </a:p>
          <a:p>
            <a:pPr marL="977900" lvl="1" indent="-449263">
              <a:spcBef>
                <a:spcPts val="600"/>
              </a:spcBef>
              <a:spcAft>
                <a:spcPts val="600"/>
              </a:spcAft>
              <a:buFont typeface="Arial" panose="020B0604020202020204" pitchFamily="34" charset="0"/>
              <a:buChar char="•"/>
            </a:pPr>
            <a:r>
              <a:rPr lang="en-GB" dirty="0">
                <a:solidFill>
                  <a:schemeClr val="bg1"/>
                </a:solidFill>
              </a:rPr>
              <a:t>return length of list</a:t>
            </a:r>
          </a:p>
          <a:p>
            <a:pPr marL="977900" lvl="1" indent="-449263">
              <a:spcBef>
                <a:spcPts val="600"/>
              </a:spcBef>
              <a:spcAft>
                <a:spcPts val="600"/>
              </a:spcAft>
              <a:buFont typeface="Arial" panose="020B0604020202020204" pitchFamily="34" charset="0"/>
              <a:buChar char="•"/>
            </a:pPr>
            <a:r>
              <a:rPr lang="en-GB" dirty="0">
                <a:solidFill>
                  <a:schemeClr val="bg1"/>
                </a:solidFill>
              </a:rPr>
              <a:t>construct an empty list</a:t>
            </a:r>
          </a:p>
          <a:p>
            <a:pPr marL="977900" lvl="1" indent="-449263">
              <a:spcBef>
                <a:spcPts val="600"/>
              </a:spcBef>
              <a:spcAft>
                <a:spcPts val="600"/>
              </a:spcAft>
              <a:buFont typeface="Arial" panose="020B0604020202020204" pitchFamily="34" charset="0"/>
              <a:buChar char="•"/>
            </a:pPr>
            <a:r>
              <a:rPr lang="en-GB" dirty="0">
                <a:solidFill>
                  <a:schemeClr val="bg1"/>
                </a:solidFill>
              </a:rPr>
              <a:t>prepend / append an item to a list</a:t>
            </a:r>
          </a:p>
        </p:txBody>
      </p:sp>
    </p:spTree>
    <p:extLst>
      <p:ext uri="{BB962C8B-B14F-4D97-AF65-F5344CB8AC3E}">
        <p14:creationId xmlns:p14="http://schemas.microsoft.com/office/powerpoint/2010/main" val="3434448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Heads and tails</a:t>
            </a:r>
          </a:p>
        </p:txBody>
      </p:sp>
      <p:sp>
        <p:nvSpPr>
          <p:cNvPr id="5" name="Text Placeholder 4"/>
          <p:cNvSpPr>
            <a:spLocks noGrp="1"/>
          </p:cNvSpPr>
          <p:nvPr>
            <p:ph type="body" sz="quarter" idx="14"/>
          </p:nvPr>
        </p:nvSpPr>
        <p:spPr/>
        <p:txBody>
          <a:bodyPr/>
          <a:lstStyle/>
          <a:p>
            <a:r>
              <a:rPr lang="en-GB" dirty="0"/>
              <a:t>A </a:t>
            </a:r>
            <a:r>
              <a:rPr lang="en-GB" b="1" dirty="0"/>
              <a:t>list</a:t>
            </a:r>
            <a:r>
              <a:rPr lang="en-GB" dirty="0"/>
              <a:t> in Haskell is a collection of elements of a similar </a:t>
            </a:r>
            <a:r>
              <a:rPr lang="en-GB" b="1" dirty="0"/>
              <a:t>type</a:t>
            </a:r>
            <a:r>
              <a:rPr lang="en-GB" dirty="0"/>
              <a:t>, such as </a:t>
            </a:r>
            <a:r>
              <a:rPr lang="en-GB" b="1" dirty="0"/>
              <a:t>integers, characters </a:t>
            </a:r>
            <a:r>
              <a:rPr lang="en-GB" dirty="0"/>
              <a:t>or</a:t>
            </a:r>
            <a:r>
              <a:rPr lang="en-GB" b="1" dirty="0"/>
              <a:t> strings</a:t>
            </a:r>
            <a:r>
              <a:rPr lang="en-GB" dirty="0"/>
              <a:t>, enclosed in square brackets</a:t>
            </a:r>
          </a:p>
          <a:p>
            <a:r>
              <a:rPr lang="en-GB" dirty="0"/>
              <a:t>A list is composed of a </a:t>
            </a:r>
            <a:r>
              <a:rPr lang="en-GB" b="1" dirty="0"/>
              <a:t>head</a:t>
            </a:r>
            <a:r>
              <a:rPr lang="en-GB" dirty="0"/>
              <a:t> and a </a:t>
            </a:r>
            <a:r>
              <a:rPr lang="en-GB" b="1" dirty="0"/>
              <a:t>tail</a:t>
            </a:r>
            <a:r>
              <a:rPr lang="en-GB" dirty="0"/>
              <a:t>. The head is the first element of the list, and the tail is the remainder of the list</a:t>
            </a:r>
          </a:p>
          <a:p>
            <a:pPr marL="273050" indent="0">
              <a:spcAft>
                <a:spcPts val="0"/>
              </a:spcAft>
              <a:buNone/>
            </a:pPr>
            <a:r>
              <a:rPr lang="en-GB" sz="2400" b="1" dirty="0">
                <a:solidFill>
                  <a:srgbClr val="223E7A"/>
                </a:solidFill>
                <a:latin typeface="Consolas" panose="020B0609020204030204" pitchFamily="49" charset="0"/>
              </a:rPr>
              <a:t>*Main&gt; </a:t>
            </a:r>
            <a:r>
              <a:rPr lang="en-GB" sz="2400" dirty="0">
                <a:solidFill>
                  <a:srgbClr val="223E7A"/>
                </a:solidFill>
                <a:latin typeface="Consolas" panose="020B0609020204030204" pitchFamily="49" charset="0"/>
              </a:rPr>
              <a:t>let listA = [1,2,3]</a:t>
            </a:r>
          </a:p>
          <a:p>
            <a:pPr marL="273050" indent="0">
              <a:spcAft>
                <a:spcPts val="0"/>
              </a:spcAft>
              <a:buNone/>
            </a:pPr>
            <a:r>
              <a:rPr lang="en-GB" sz="2400" b="1" dirty="0">
                <a:solidFill>
                  <a:srgbClr val="223E7A"/>
                </a:solidFill>
                <a:latin typeface="Consolas" panose="020B0609020204030204" pitchFamily="49" charset="0"/>
              </a:rPr>
              <a:t>*Main&gt; </a:t>
            </a:r>
            <a:r>
              <a:rPr lang="en-GB" sz="2400" dirty="0">
                <a:solidFill>
                  <a:srgbClr val="223E7A"/>
                </a:solidFill>
                <a:latin typeface="Consolas" panose="020B0609020204030204" pitchFamily="49" charset="0"/>
              </a:rPr>
              <a:t>head listA</a:t>
            </a:r>
          </a:p>
          <a:p>
            <a:pPr marL="273050" indent="0">
              <a:spcAft>
                <a:spcPts val="0"/>
              </a:spcAft>
              <a:buNone/>
            </a:pPr>
            <a:r>
              <a:rPr lang="en-GB" sz="2400" dirty="0">
                <a:solidFill>
                  <a:srgbClr val="223E7A"/>
                </a:solidFill>
                <a:latin typeface="Consolas" panose="020B0609020204030204" pitchFamily="49" charset="0"/>
              </a:rPr>
              <a:t>1</a:t>
            </a:r>
          </a:p>
          <a:p>
            <a:pPr marL="273050" indent="0">
              <a:spcAft>
                <a:spcPts val="0"/>
              </a:spcAft>
              <a:buNone/>
            </a:pPr>
            <a:r>
              <a:rPr lang="en-GB" sz="2400" b="1" dirty="0">
                <a:solidFill>
                  <a:srgbClr val="223E7A"/>
                </a:solidFill>
                <a:latin typeface="Consolas" panose="020B0609020204030204" pitchFamily="49" charset="0"/>
              </a:rPr>
              <a:t>*Main&gt; </a:t>
            </a:r>
            <a:r>
              <a:rPr lang="en-GB" sz="2400" dirty="0">
                <a:solidFill>
                  <a:srgbClr val="223E7A"/>
                </a:solidFill>
                <a:latin typeface="Consolas" panose="020B0609020204030204" pitchFamily="49" charset="0"/>
              </a:rPr>
              <a:t>tail listA</a:t>
            </a:r>
          </a:p>
          <a:p>
            <a:pPr marL="273050" indent="0">
              <a:spcAft>
                <a:spcPts val="0"/>
              </a:spcAft>
              <a:buNone/>
            </a:pPr>
            <a:r>
              <a:rPr lang="en-GB" sz="2400" dirty="0">
                <a:solidFill>
                  <a:srgbClr val="223E7A"/>
                </a:solidFill>
                <a:latin typeface="Consolas" panose="020B0609020204030204" pitchFamily="49" charset="0"/>
              </a:rPr>
              <a:t>[2,3]</a:t>
            </a:r>
          </a:p>
          <a:p>
            <a:pPr marL="273050" indent="0">
              <a:buNone/>
            </a:pPr>
            <a:endParaRPr lang="en-GB" sz="2400" dirty="0">
              <a:latin typeface="Consolas" panose="020B0609020204030204" pitchFamily="49" charset="0"/>
            </a:endParaRPr>
          </a:p>
          <a:p>
            <a:endParaRPr lang="en-GB" dirty="0"/>
          </a:p>
        </p:txBody>
      </p:sp>
    </p:spTree>
    <p:extLst>
      <p:ext uri="{BB962C8B-B14F-4D97-AF65-F5344CB8AC3E}">
        <p14:creationId xmlns:p14="http://schemas.microsoft.com/office/powerpoint/2010/main" val="14471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Chasing the tail</a:t>
            </a:r>
          </a:p>
        </p:txBody>
      </p:sp>
      <p:sp>
        <p:nvSpPr>
          <p:cNvPr id="5" name="Text Placeholder 4"/>
          <p:cNvSpPr>
            <a:spLocks noGrp="1"/>
          </p:cNvSpPr>
          <p:nvPr>
            <p:ph type="body" sz="quarter" idx="14"/>
          </p:nvPr>
        </p:nvSpPr>
        <p:spPr/>
        <p:txBody>
          <a:bodyPr/>
          <a:lstStyle/>
          <a:p>
            <a:r>
              <a:rPr lang="en-GB" dirty="0"/>
              <a:t>We can apply the function repeatedly </a:t>
            </a:r>
            <a:r>
              <a:rPr lang="en-GB"/>
              <a:t>to the argument’s tail</a:t>
            </a:r>
            <a:r>
              <a:rPr lang="en-GB" dirty="0"/>
              <a:t>. For example:</a:t>
            </a:r>
          </a:p>
          <a:p>
            <a:pPr marL="273050" indent="0">
              <a:spcAft>
                <a:spcPts val="0"/>
              </a:spcAft>
              <a:buNone/>
            </a:pPr>
            <a:r>
              <a:rPr lang="en-GB" dirty="0">
                <a:solidFill>
                  <a:srgbClr val="223E7A"/>
                </a:solidFill>
              </a:rPr>
              <a:t>*</a:t>
            </a:r>
            <a:r>
              <a:rPr lang="en-GB" sz="2400" b="1" dirty="0">
                <a:solidFill>
                  <a:srgbClr val="223E7A"/>
                </a:solidFill>
                <a:latin typeface="Consolas" panose="020B0609020204030204" pitchFamily="49" charset="0"/>
                <a:cs typeface="Courier New" panose="02070309020205020404" pitchFamily="49" charset="0"/>
              </a:rPr>
              <a:t>Main&gt; </a:t>
            </a:r>
            <a:r>
              <a:rPr lang="en-GB" sz="2400" dirty="0">
                <a:solidFill>
                  <a:srgbClr val="223E7A"/>
                </a:solidFill>
                <a:latin typeface="Consolas" panose="020B0609020204030204" pitchFamily="49" charset="0"/>
                <a:cs typeface="Courier New" panose="02070309020205020404" pitchFamily="49" charset="0"/>
              </a:rPr>
              <a:t>let </a:t>
            </a:r>
            <a:r>
              <a:rPr lang="en-GB" sz="2400" dirty="0" err="1">
                <a:solidFill>
                  <a:srgbClr val="223E7A"/>
                </a:solidFill>
                <a:latin typeface="Consolas" panose="020B0609020204030204" pitchFamily="49" charset="0"/>
                <a:cs typeface="Courier New" panose="02070309020205020404" pitchFamily="49" charset="0"/>
              </a:rPr>
              <a:t>listA</a:t>
            </a:r>
            <a:r>
              <a:rPr lang="en-GB" sz="2400" dirty="0">
                <a:solidFill>
                  <a:srgbClr val="223E7A"/>
                </a:solidFill>
                <a:latin typeface="Consolas" panose="020B0609020204030204" pitchFamily="49" charset="0"/>
                <a:cs typeface="Courier New" panose="02070309020205020404" pitchFamily="49" charset="0"/>
              </a:rPr>
              <a:t> = [1,2,3]</a:t>
            </a:r>
          </a:p>
          <a:p>
            <a:pPr marL="273050" indent="0">
              <a:spcAft>
                <a:spcPts val="0"/>
              </a:spcAft>
              <a:buNone/>
            </a:pPr>
            <a:r>
              <a:rPr lang="en-GB" sz="2400" b="1" dirty="0">
                <a:solidFill>
                  <a:srgbClr val="223E7A"/>
                </a:solidFill>
                <a:latin typeface="Consolas" panose="020B0609020204030204" pitchFamily="49" charset="0"/>
                <a:cs typeface="Courier New" panose="02070309020205020404" pitchFamily="49" charset="0"/>
              </a:rPr>
              <a:t>*Main&gt; </a:t>
            </a:r>
            <a:r>
              <a:rPr lang="en-GB" sz="2400" dirty="0">
                <a:solidFill>
                  <a:srgbClr val="223E7A"/>
                </a:solidFill>
                <a:latin typeface="Consolas" panose="020B0609020204030204" pitchFamily="49" charset="0"/>
                <a:cs typeface="Courier New" panose="02070309020205020404" pitchFamily="49" charset="0"/>
              </a:rPr>
              <a:t>head listA</a:t>
            </a:r>
          </a:p>
          <a:p>
            <a:pPr marL="273050" indent="0">
              <a:spcAft>
                <a:spcPts val="0"/>
              </a:spcAft>
              <a:buNone/>
            </a:pPr>
            <a:r>
              <a:rPr lang="en-GB" sz="2400" dirty="0">
                <a:solidFill>
                  <a:srgbClr val="223E7A"/>
                </a:solidFill>
                <a:latin typeface="Consolas" panose="020B0609020204030204" pitchFamily="49" charset="0"/>
                <a:cs typeface="Courier New" panose="02070309020205020404" pitchFamily="49" charset="0"/>
              </a:rPr>
              <a:t>1</a:t>
            </a:r>
          </a:p>
          <a:p>
            <a:pPr marL="273050" indent="0">
              <a:spcAft>
                <a:spcPts val="0"/>
              </a:spcAft>
              <a:buNone/>
            </a:pPr>
            <a:r>
              <a:rPr lang="en-GB" sz="2400" b="1" dirty="0">
                <a:solidFill>
                  <a:srgbClr val="223E7A"/>
                </a:solidFill>
                <a:latin typeface="Consolas" panose="020B0609020204030204" pitchFamily="49" charset="0"/>
                <a:cs typeface="Courier New" panose="02070309020205020404" pitchFamily="49" charset="0"/>
              </a:rPr>
              <a:t>*Main&gt; </a:t>
            </a:r>
            <a:r>
              <a:rPr lang="en-GB" sz="2400" dirty="0">
                <a:solidFill>
                  <a:srgbClr val="223E7A"/>
                </a:solidFill>
                <a:latin typeface="Consolas" panose="020B0609020204030204" pitchFamily="49" charset="0"/>
                <a:cs typeface="Courier New" panose="02070309020205020404" pitchFamily="49" charset="0"/>
              </a:rPr>
              <a:t>tail listA</a:t>
            </a:r>
          </a:p>
          <a:p>
            <a:pPr marL="273050" indent="0">
              <a:spcAft>
                <a:spcPts val="0"/>
              </a:spcAft>
              <a:buNone/>
            </a:pPr>
            <a:r>
              <a:rPr lang="en-GB" sz="2400" dirty="0">
                <a:solidFill>
                  <a:srgbClr val="223E7A"/>
                </a:solidFill>
                <a:latin typeface="Consolas" panose="020B0609020204030204" pitchFamily="49" charset="0"/>
                <a:cs typeface="Courier New" panose="02070309020205020404" pitchFamily="49" charset="0"/>
              </a:rPr>
              <a:t>[2,3]</a:t>
            </a:r>
          </a:p>
          <a:p>
            <a:pPr marL="273050" indent="0">
              <a:spcAft>
                <a:spcPts val="0"/>
              </a:spcAft>
              <a:buNone/>
            </a:pPr>
            <a:r>
              <a:rPr lang="en-GB" sz="2400" b="1" dirty="0">
                <a:solidFill>
                  <a:srgbClr val="223E7A"/>
                </a:solidFill>
                <a:latin typeface="Consolas" panose="020B0609020204030204" pitchFamily="49" charset="0"/>
                <a:cs typeface="Courier New" panose="02070309020205020404" pitchFamily="49" charset="0"/>
              </a:rPr>
              <a:t>*Main&gt; </a:t>
            </a:r>
            <a:r>
              <a:rPr lang="en-GB" sz="2400" dirty="0">
                <a:solidFill>
                  <a:srgbClr val="223E7A"/>
                </a:solidFill>
                <a:latin typeface="Consolas" panose="020B0609020204030204" pitchFamily="49" charset="0"/>
                <a:cs typeface="Courier New" panose="02070309020205020404" pitchFamily="49" charset="0"/>
              </a:rPr>
              <a:t>tail (tail listA)</a:t>
            </a:r>
          </a:p>
          <a:p>
            <a:pPr marL="273050" indent="0">
              <a:spcAft>
                <a:spcPts val="0"/>
              </a:spcAft>
              <a:buNone/>
            </a:pPr>
            <a:r>
              <a:rPr lang="en-GB" sz="2400" dirty="0">
                <a:solidFill>
                  <a:srgbClr val="223E7A"/>
                </a:solidFill>
                <a:latin typeface="Consolas" panose="020B0609020204030204" pitchFamily="49" charset="0"/>
                <a:cs typeface="Courier New" panose="02070309020205020404" pitchFamily="49" charset="0"/>
              </a:rPr>
              <a:t>[3]</a:t>
            </a:r>
          </a:p>
          <a:p>
            <a:pPr marL="0" indent="0">
              <a:buNone/>
            </a:pPr>
            <a:endParaRPr lang="en-GB" dirty="0"/>
          </a:p>
        </p:txBody>
      </p:sp>
    </p:spTree>
    <p:extLst>
      <p:ext uri="{BB962C8B-B14F-4D97-AF65-F5344CB8AC3E}">
        <p14:creationId xmlns:p14="http://schemas.microsoft.com/office/powerpoint/2010/main" val="2293919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Other list functions</a:t>
            </a:r>
          </a:p>
        </p:txBody>
      </p:sp>
      <p:sp>
        <p:nvSpPr>
          <p:cNvPr id="3" name="Text Placeholder 2"/>
          <p:cNvSpPr>
            <a:spLocks noGrp="1"/>
          </p:cNvSpPr>
          <p:nvPr>
            <p:ph type="body" sz="quarter" idx="14"/>
          </p:nvPr>
        </p:nvSpPr>
        <p:spPr/>
        <p:txBody>
          <a:bodyPr/>
          <a:lstStyle/>
          <a:p>
            <a:r>
              <a:rPr lang="en-GB" b="1" dirty="0"/>
              <a:t>Null</a:t>
            </a:r>
            <a:r>
              <a:rPr lang="en-GB" dirty="0"/>
              <a:t>(listA) returns </a:t>
            </a:r>
            <a:r>
              <a:rPr lang="en-GB" b="1" dirty="0"/>
              <a:t>True</a:t>
            </a:r>
            <a:r>
              <a:rPr lang="en-GB" dirty="0"/>
              <a:t> if listA is empty, </a:t>
            </a:r>
            <a:r>
              <a:rPr lang="en-GB" b="1" dirty="0"/>
              <a:t>False</a:t>
            </a:r>
            <a:r>
              <a:rPr lang="en-GB" dirty="0"/>
              <a:t> otherwise</a:t>
            </a:r>
          </a:p>
          <a:p>
            <a:pPr lvl="1"/>
            <a:r>
              <a:rPr lang="en-GB" dirty="0"/>
              <a:t>null[] returns True</a:t>
            </a:r>
          </a:p>
          <a:p>
            <a:r>
              <a:rPr lang="en-GB" b="1" dirty="0"/>
              <a:t>length</a:t>
            </a:r>
            <a:r>
              <a:rPr lang="en-GB" dirty="0"/>
              <a:t>(listA) returns the number of elements in a list</a:t>
            </a:r>
          </a:p>
        </p:txBody>
      </p:sp>
    </p:spTree>
    <p:extLst>
      <p:ext uri="{BB962C8B-B14F-4D97-AF65-F5344CB8AC3E}">
        <p14:creationId xmlns:p14="http://schemas.microsoft.com/office/powerpoint/2010/main" val="2908465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5</a:t>
            </a:r>
          </a:p>
          <a:p>
            <a:endParaRPr lang="en-GB" dirty="0"/>
          </a:p>
        </p:txBody>
      </p:sp>
      <p:sp>
        <p:nvSpPr>
          <p:cNvPr id="5" name="Text Placeholder 4"/>
          <p:cNvSpPr>
            <a:spLocks noGrp="1"/>
          </p:cNvSpPr>
          <p:nvPr>
            <p:ph type="body" sz="quarter" idx="14"/>
          </p:nvPr>
        </p:nvSpPr>
        <p:spPr/>
        <p:txBody>
          <a:bodyPr/>
          <a:lstStyle/>
          <a:p>
            <a:r>
              <a:rPr lang="en-GB" dirty="0"/>
              <a:t>Do </a:t>
            </a:r>
            <a:r>
              <a:rPr lang="en-GB" b="1" dirty="0"/>
              <a:t>Task 1</a:t>
            </a:r>
            <a:r>
              <a:rPr lang="en-GB" dirty="0"/>
              <a:t> on the worksheet</a:t>
            </a:r>
          </a:p>
        </p:txBody>
      </p:sp>
    </p:spTree>
    <p:extLst>
      <p:ext uri="{BB962C8B-B14F-4D97-AF65-F5344CB8AC3E}">
        <p14:creationId xmlns:p14="http://schemas.microsoft.com/office/powerpoint/2010/main" val="290923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Prepending to a list</a:t>
            </a:r>
          </a:p>
        </p:txBody>
      </p:sp>
      <p:sp>
        <p:nvSpPr>
          <p:cNvPr id="5" name="Text Placeholder 4"/>
          <p:cNvSpPr>
            <a:spLocks noGrp="1"/>
          </p:cNvSpPr>
          <p:nvPr>
            <p:ph type="body" sz="quarter" idx="14"/>
          </p:nvPr>
        </p:nvSpPr>
        <p:spPr/>
        <p:txBody>
          <a:bodyPr/>
          <a:lstStyle/>
          <a:p>
            <a:r>
              <a:rPr lang="en-GB" b="1" dirty="0"/>
              <a:t>Prepending</a:t>
            </a:r>
            <a:r>
              <a:rPr lang="en-GB" dirty="0"/>
              <a:t> means adding an element to the </a:t>
            </a:r>
            <a:r>
              <a:rPr lang="en-GB" b="1" dirty="0"/>
              <a:t>front</a:t>
            </a:r>
            <a:r>
              <a:rPr lang="en-GB" dirty="0"/>
              <a:t> of a list </a:t>
            </a:r>
          </a:p>
          <a:p>
            <a:pPr lvl="1"/>
            <a:r>
              <a:rPr lang="en-GB" dirty="0"/>
              <a:t>To add  a single element to the front of the list, you can use a colon (</a:t>
            </a:r>
            <a:r>
              <a:rPr lang="en-GB" dirty="0">
                <a:sym typeface="Wingdings" panose="05000000000000000000" pitchFamily="2" charset="2"/>
              </a:rPr>
              <a:t>:) operator</a:t>
            </a:r>
            <a:endParaRPr lang="en-GB" dirty="0"/>
          </a:p>
          <a:p>
            <a:pPr marL="720725" indent="0">
              <a:spcAft>
                <a:spcPts val="0"/>
              </a:spcAft>
              <a:buNone/>
            </a:pPr>
            <a:r>
              <a:rPr lang="en-GB" sz="2400" b="1" dirty="0">
                <a:latin typeface="Consolas" panose="020B0609020204030204" pitchFamily="49" charset="0"/>
              </a:rPr>
              <a:t>*Main&gt; </a:t>
            </a:r>
            <a:r>
              <a:rPr lang="en-GB" sz="2400" dirty="0">
                <a:latin typeface="Consolas" panose="020B0609020204030204" pitchFamily="49" charset="0"/>
              </a:rPr>
              <a:t>5:[1,2,3]</a:t>
            </a:r>
          </a:p>
          <a:p>
            <a:pPr marL="720725" indent="0">
              <a:spcAft>
                <a:spcPts val="0"/>
              </a:spcAft>
              <a:buNone/>
            </a:pPr>
            <a:r>
              <a:rPr lang="en-GB" sz="2400" dirty="0">
                <a:latin typeface="Consolas" panose="020B0609020204030204" pitchFamily="49" charset="0"/>
              </a:rPr>
              <a:t>[5,1,2,3] </a:t>
            </a:r>
          </a:p>
          <a:p>
            <a:pPr lvl="1">
              <a:spcBef>
                <a:spcPts val="1200"/>
              </a:spcBef>
            </a:pPr>
            <a:r>
              <a:rPr lang="en-GB" dirty="0"/>
              <a:t>To add  a list to the front of an existing list, you can use a ++</a:t>
            </a:r>
            <a:r>
              <a:rPr lang="en-GB" dirty="0">
                <a:sym typeface="Wingdings" panose="05000000000000000000" pitchFamily="2" charset="2"/>
              </a:rPr>
              <a:t> operator</a:t>
            </a:r>
            <a:endParaRPr lang="en-GB" dirty="0"/>
          </a:p>
          <a:p>
            <a:pPr marL="720725" indent="0">
              <a:spcAft>
                <a:spcPts val="0"/>
              </a:spcAft>
              <a:buNone/>
            </a:pPr>
            <a:r>
              <a:rPr lang="en-GB" sz="2400" b="1" dirty="0">
                <a:latin typeface="Consolas" panose="020B0609020204030204" pitchFamily="49" charset="0"/>
              </a:rPr>
              <a:t>*Main&gt; </a:t>
            </a:r>
            <a:r>
              <a:rPr lang="en-GB" sz="2400" dirty="0">
                <a:latin typeface="Consolas" panose="020B0609020204030204" pitchFamily="49" charset="0"/>
              </a:rPr>
              <a:t>[5,4] ++ [1,2,3]</a:t>
            </a:r>
          </a:p>
          <a:p>
            <a:pPr marL="720725" indent="0">
              <a:spcAft>
                <a:spcPts val="0"/>
              </a:spcAft>
              <a:buNone/>
            </a:pPr>
            <a:r>
              <a:rPr lang="en-GB" sz="2400" dirty="0">
                <a:latin typeface="Consolas" panose="020B0609020204030204" pitchFamily="49" charset="0"/>
              </a:rPr>
              <a:t>[5,4,1,2,3]</a:t>
            </a:r>
          </a:p>
          <a:p>
            <a:endParaRPr lang="en-GB" dirty="0"/>
          </a:p>
        </p:txBody>
      </p:sp>
    </p:spTree>
    <p:extLst>
      <p:ext uri="{BB962C8B-B14F-4D97-AF65-F5344CB8AC3E}">
        <p14:creationId xmlns:p14="http://schemas.microsoft.com/office/powerpoint/2010/main" val="3685565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Appending to a list</a:t>
            </a:r>
          </a:p>
        </p:txBody>
      </p:sp>
      <p:sp>
        <p:nvSpPr>
          <p:cNvPr id="5" name="Text Placeholder 4"/>
          <p:cNvSpPr>
            <a:spLocks noGrp="1"/>
          </p:cNvSpPr>
          <p:nvPr>
            <p:ph type="body" sz="quarter" idx="14"/>
          </p:nvPr>
        </p:nvSpPr>
        <p:spPr/>
        <p:txBody>
          <a:bodyPr/>
          <a:lstStyle/>
          <a:p>
            <a:r>
              <a:rPr lang="en-GB" b="1" dirty="0"/>
              <a:t>Appending</a:t>
            </a:r>
            <a:r>
              <a:rPr lang="en-GB" dirty="0"/>
              <a:t> means adding an element to the </a:t>
            </a:r>
            <a:r>
              <a:rPr lang="en-GB" b="1" dirty="0"/>
              <a:t>end</a:t>
            </a:r>
            <a:r>
              <a:rPr lang="en-GB" dirty="0"/>
              <a:t> of a list</a:t>
            </a:r>
          </a:p>
          <a:p>
            <a:pPr lvl="1"/>
            <a:r>
              <a:rPr lang="en-GB" dirty="0"/>
              <a:t>Use the ++ operator to add a list to the end of an existing list</a:t>
            </a:r>
          </a:p>
          <a:p>
            <a:pPr lvl="1"/>
            <a:r>
              <a:rPr lang="en-GB" dirty="0"/>
              <a:t>Remember that the list is </a:t>
            </a:r>
            <a:r>
              <a:rPr lang="en-GB" b="1" dirty="0"/>
              <a:t>immutable</a:t>
            </a:r>
            <a:r>
              <a:rPr lang="en-GB" dirty="0"/>
              <a:t>, so the original list never changes</a:t>
            </a:r>
            <a:endParaRPr lang="en-GB" b="1" dirty="0"/>
          </a:p>
          <a:p>
            <a:pPr marL="722313" indent="0">
              <a:spcAft>
                <a:spcPts val="0"/>
              </a:spcAft>
              <a:buNone/>
            </a:pPr>
            <a:r>
              <a:rPr lang="en-GB" b="1" dirty="0">
                <a:latin typeface="Consolas" panose="020B0609020204030204" pitchFamily="49" charset="0"/>
                <a:cs typeface="Courier New" panose="02070309020205020404" pitchFamily="49" charset="0"/>
              </a:rPr>
              <a:t>*Main&gt; </a:t>
            </a:r>
            <a:r>
              <a:rPr lang="en-GB" dirty="0">
                <a:latin typeface="Consolas" panose="020B0609020204030204" pitchFamily="49" charset="0"/>
                <a:cs typeface="Courier New" panose="02070309020205020404" pitchFamily="49" charset="0"/>
              </a:rPr>
              <a:t>let list1 = [1,2,3]</a:t>
            </a:r>
          </a:p>
          <a:p>
            <a:pPr marL="722313" indent="0">
              <a:spcAft>
                <a:spcPts val="0"/>
              </a:spcAft>
              <a:buNone/>
            </a:pPr>
            <a:r>
              <a:rPr lang="en-GB" b="1" dirty="0">
                <a:latin typeface="Consolas" panose="020B0609020204030204" pitchFamily="49" charset="0"/>
                <a:cs typeface="Courier New" panose="02070309020205020404" pitchFamily="49" charset="0"/>
              </a:rPr>
              <a:t>*Main&gt; </a:t>
            </a:r>
            <a:r>
              <a:rPr lang="en-GB" dirty="0">
                <a:latin typeface="Consolas" panose="020B0609020204030204" pitchFamily="49" charset="0"/>
                <a:cs typeface="Courier New" panose="02070309020205020404" pitchFamily="49" charset="0"/>
              </a:rPr>
              <a:t>list1 ++ [3,4,5]</a:t>
            </a:r>
          </a:p>
          <a:p>
            <a:pPr marL="722313" indent="0">
              <a:spcAft>
                <a:spcPts val="0"/>
              </a:spcAft>
              <a:buNone/>
            </a:pPr>
            <a:r>
              <a:rPr lang="en-GB" dirty="0">
                <a:latin typeface="Consolas" panose="020B0609020204030204" pitchFamily="49" charset="0"/>
                <a:cs typeface="Courier New" panose="02070309020205020404" pitchFamily="49" charset="0"/>
              </a:rPr>
              <a:t>[1,2,3,3,4,5]</a:t>
            </a:r>
          </a:p>
          <a:p>
            <a:pPr marL="722313" indent="0">
              <a:spcAft>
                <a:spcPts val="0"/>
              </a:spcAft>
              <a:buNone/>
            </a:pPr>
            <a:r>
              <a:rPr lang="en-GB" b="1" dirty="0">
                <a:latin typeface="Consolas" panose="020B0609020204030204" pitchFamily="49" charset="0"/>
                <a:cs typeface="Courier New" panose="02070309020205020404" pitchFamily="49" charset="0"/>
              </a:rPr>
              <a:t>*Main&gt; </a:t>
            </a:r>
            <a:r>
              <a:rPr lang="en-GB" dirty="0">
                <a:latin typeface="Consolas" panose="020B0609020204030204" pitchFamily="49" charset="0"/>
                <a:cs typeface="Courier New" panose="02070309020205020404" pitchFamily="49" charset="0"/>
              </a:rPr>
              <a:t>list1</a:t>
            </a:r>
          </a:p>
          <a:p>
            <a:pPr marL="722313" indent="0">
              <a:spcAft>
                <a:spcPts val="0"/>
              </a:spcAft>
              <a:buNone/>
            </a:pPr>
            <a:r>
              <a:rPr lang="en-GB" dirty="0">
                <a:latin typeface="Consolas" panose="020B0609020204030204" pitchFamily="49" charset="0"/>
                <a:cs typeface="Courier New" panose="02070309020205020404" pitchFamily="49" charset="0"/>
              </a:rPr>
              <a:t>[1,2,3]</a:t>
            </a:r>
          </a:p>
          <a:p>
            <a:endParaRPr lang="en-GB" dirty="0"/>
          </a:p>
        </p:txBody>
      </p:sp>
    </p:spTree>
    <p:extLst>
      <p:ext uri="{BB962C8B-B14F-4D97-AF65-F5344CB8AC3E}">
        <p14:creationId xmlns:p14="http://schemas.microsoft.com/office/powerpoint/2010/main" val="1940173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Question </a:t>
            </a:r>
          </a:p>
        </p:txBody>
      </p:sp>
      <p:sp>
        <p:nvSpPr>
          <p:cNvPr id="2" name="Text Placeholder 1"/>
          <p:cNvSpPr>
            <a:spLocks noGrp="1"/>
          </p:cNvSpPr>
          <p:nvPr>
            <p:ph type="body" sz="quarter" idx="14"/>
          </p:nvPr>
        </p:nvSpPr>
        <p:spPr>
          <a:xfrm>
            <a:off x="724280" y="1704180"/>
            <a:ext cx="7797230" cy="2010570"/>
          </a:xfrm>
        </p:spPr>
        <p:txBody>
          <a:bodyPr/>
          <a:lstStyle/>
          <a:p>
            <a:r>
              <a:rPr lang="en-GB" dirty="0"/>
              <a:t>If a list is immutable, but you want an amended list -  what can you do? </a:t>
            </a:r>
          </a:p>
        </p:txBody>
      </p:sp>
    </p:spTree>
    <p:extLst>
      <p:ext uri="{BB962C8B-B14F-4D97-AF65-F5344CB8AC3E}">
        <p14:creationId xmlns:p14="http://schemas.microsoft.com/office/powerpoint/2010/main" val="177170301"/>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B112C9-DAC9-4A9B-AA4F-3E846F388665}"/>
</file>

<file path=customXml/itemProps2.xml><?xml version="1.0" encoding="utf-8"?>
<ds:datastoreItem xmlns:ds="http://schemas.openxmlformats.org/officeDocument/2006/customXml" ds:itemID="{31368954-A74B-43B3-A0F7-77FE97645FDB}"/>
</file>

<file path=customXml/itemProps3.xml><?xml version="1.0" encoding="utf-8"?>
<ds:datastoreItem xmlns:ds="http://schemas.openxmlformats.org/officeDocument/2006/customXml" ds:itemID="{70351D11-4C24-45AF-8E98-143B7901C3D0}"/>
</file>

<file path=docProps/app.xml><?xml version="1.0" encoding="utf-8"?>
<Properties xmlns="http://schemas.openxmlformats.org/officeDocument/2006/extended-properties" xmlns:vt="http://schemas.openxmlformats.org/officeDocument/2006/docPropsVTypes">
  <Template>Unit 12</Template>
  <TotalTime>4745</TotalTime>
  <Words>635</Words>
  <Application>Microsoft Office PowerPoint</Application>
  <PresentationFormat>On-screen Show (4:3)</PresentationFormat>
  <Paragraphs>96</Paragraphs>
  <Slides>16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Consolas</vt:lpstr>
      <vt:lpstr>Courier New</vt:lpstr>
      <vt:lpstr>Calibri</vt:lpstr>
      <vt:lpstr>Museo 700</vt:lpstr>
      <vt:lpstr>Museo 500</vt:lpstr>
      <vt:lpstr>Museo 100</vt:lpstr>
      <vt:lpstr>Arial</vt:lpstr>
      <vt:lpstr>Museo900-Regular</vt:lpstr>
      <vt:lpstr>Museo 900</vt:lpstr>
      <vt:lpstr>Wingdings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Robert Heathcote</cp:lastModifiedBy>
  <cp:revision>60</cp:revision>
  <dcterms:created xsi:type="dcterms:W3CDTF">2015-09-01T09:42:15Z</dcterms:created>
  <dcterms:modified xsi:type="dcterms:W3CDTF">2017-01-30T17:24:27Z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