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60" r:id="rId2"/>
    <p:sldId id="261" r:id="rId3"/>
    <p:sldId id="264" r:id="rId4"/>
    <p:sldId id="265" r:id="rId5"/>
    <p:sldId id="267" r:id="rId6"/>
    <p:sldId id="268" r:id="rId7"/>
    <p:sldId id="269" r:id="rId8"/>
    <p:sldId id="289" r:id="rId9"/>
    <p:sldId id="280" r:id="rId10"/>
    <p:sldId id="271" r:id="rId11"/>
    <p:sldId id="272" r:id="rId12"/>
    <p:sldId id="270" r:id="rId13"/>
    <p:sldId id="286" r:id="rId14"/>
    <p:sldId id="288" r:id="rId15"/>
    <p:sldId id="274" r:id="rId16"/>
    <p:sldId id="287" r:id="rId17"/>
    <p:sldId id="282" r:id="rId18"/>
    <p:sldId id="275" r:id="rId19"/>
    <p:sldId id="276" r:id="rId20"/>
    <p:sldId id="277" r:id="rId21"/>
    <p:sldId id="284" r:id="rId22"/>
    <p:sldId id="278" r:id="rId23"/>
    <p:sldId id="279" r:id="rId24"/>
    <p:sldId id="281" r:id="rId25"/>
    <p:sldId id="285" r:id="rId26"/>
  </p:sldIdLst>
  <p:sldSz cx="9144000" cy="6858000" type="screen4x3"/>
  <p:notesSz cx="6858000" cy="9144000"/>
  <p:embeddedFontLst>
    <p:embeddedFont>
      <p:font typeface="Museo 700" panose="02000000000000000000" pitchFamily="50" charset="0"/>
      <p:bold r:id="rId28"/>
    </p:embeddedFont>
    <p:embeddedFont>
      <p:font typeface="Museo900-Regular" panose="02000000000000000000" pitchFamily="50" charset="0"/>
      <p:bold r:id="rId29"/>
    </p:embeddedFont>
    <p:embeddedFont>
      <p:font typeface="Museo 500" panose="02000000000000000000" pitchFamily="50" charset="0"/>
      <p:regular r:id="rId30"/>
    </p:embeddedFont>
    <p:embeddedFont>
      <p:font typeface="Museo 100" panose="02000000000000000000" pitchFamily="50" charset="0"/>
      <p:regular r:id="rId31"/>
    </p:embeddedFont>
    <p:embeddedFont>
      <p:font typeface="Calibri" panose="020F0502020204030204" pitchFamily="34" charset="0"/>
      <p:regular r:id="rId32"/>
      <p:bold r:id="rId33"/>
      <p:italic r:id="rId34"/>
      <p:boldItalic r:id="rId35"/>
    </p:embeddedFont>
    <p:embeddedFont>
      <p:font typeface="Museo 900" panose="02000000000000000000" pitchFamily="50" charset="0"/>
      <p:bold r:id="rId36"/>
    </p:embeddedFont>
    <p:embeddedFont>
      <p:font typeface="Consolas" panose="020B0609020204030204" pitchFamily="49"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A6"/>
    <a:srgbClr val="50AAC1"/>
    <a:srgbClr val="D68328"/>
    <a:srgbClr val="D7A764"/>
    <a:srgbClr val="0C4B7F"/>
    <a:srgbClr val="223E7A"/>
    <a:srgbClr val="B9D769"/>
    <a:srgbClr val="70BC22"/>
    <a:srgbClr val="F68D21"/>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4" d="100"/>
          <a:sy n="104" d="100"/>
        </p:scale>
        <p:origin x="672" y="57"/>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4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13/03/2017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5427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IP addresses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68421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IP addresses</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Classful IP addressing</a:t>
            </a:r>
          </a:p>
        </p:txBody>
      </p:sp>
      <p:sp>
        <p:nvSpPr>
          <p:cNvPr id="3" name="Text Placeholder 2"/>
          <p:cNvSpPr>
            <a:spLocks noGrp="1"/>
          </p:cNvSpPr>
          <p:nvPr>
            <p:ph type="body" sz="quarter" idx="14"/>
          </p:nvPr>
        </p:nvSpPr>
        <p:spPr/>
        <p:txBody>
          <a:bodyPr/>
          <a:lstStyle/>
          <a:p>
            <a:r>
              <a:rPr lang="en-GB" dirty="0"/>
              <a:t>IP addresses used to be categorised into classes to identify the network and host IDs of various ranges</a:t>
            </a:r>
          </a:p>
        </p:txBody>
      </p:sp>
      <p:pic>
        <p:nvPicPr>
          <p:cNvPr id="1026" name="Picture 2" descr="C:\Users\Rob\AppData\Roaming\PixelMetrics\CaptureWiz\Temp\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16" y="2858916"/>
            <a:ext cx="7155771" cy="306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8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Classless IP addressing</a:t>
            </a:r>
          </a:p>
        </p:txBody>
      </p:sp>
      <p:sp>
        <p:nvSpPr>
          <p:cNvPr id="3" name="Text Placeholder 2"/>
          <p:cNvSpPr>
            <a:spLocks noGrp="1"/>
          </p:cNvSpPr>
          <p:nvPr>
            <p:ph type="body" sz="quarter" idx="14"/>
          </p:nvPr>
        </p:nvSpPr>
        <p:spPr/>
        <p:txBody>
          <a:bodyPr/>
          <a:lstStyle/>
          <a:p>
            <a:r>
              <a:rPr lang="en-GB" dirty="0"/>
              <a:t>The use of </a:t>
            </a:r>
            <a:r>
              <a:rPr lang="en-GB"/>
              <a:t>a suffix such as </a:t>
            </a:r>
            <a:r>
              <a:rPr lang="en-GB" b="1">
                <a:solidFill>
                  <a:srgbClr val="50AAC1"/>
                </a:solidFill>
              </a:rPr>
              <a:t>/</a:t>
            </a:r>
            <a:r>
              <a:rPr lang="en-GB" b="1" dirty="0">
                <a:solidFill>
                  <a:srgbClr val="50AAC1"/>
                </a:solidFill>
              </a:rPr>
              <a:t>24 </a:t>
            </a:r>
            <a:r>
              <a:rPr lang="en-GB" dirty="0"/>
              <a:t>enables IP addresses to be used with varying proportions of network ID and host ID</a:t>
            </a:r>
          </a:p>
          <a:p>
            <a:pPr lvl="1"/>
            <a:r>
              <a:rPr lang="en-GB"/>
              <a:t>IP </a:t>
            </a:r>
            <a:r>
              <a:rPr lang="en-GB" dirty="0"/>
              <a:t>addresses are now used without classes</a:t>
            </a:r>
          </a:p>
          <a:p>
            <a:pPr lvl="1"/>
            <a:r>
              <a:rPr lang="en-GB" dirty="0"/>
              <a:t>The subnet mask is used to define the Network ID and this can be segmented however a network administrator sees fit</a:t>
            </a:r>
          </a:p>
          <a:p>
            <a:pPr lvl="1"/>
            <a:r>
              <a:rPr lang="en-GB" dirty="0"/>
              <a:t>What are the advantages of this?</a:t>
            </a:r>
          </a:p>
        </p:txBody>
      </p:sp>
    </p:spTree>
    <p:extLst>
      <p:ext uri="{BB962C8B-B14F-4D97-AF65-F5344CB8AC3E}">
        <p14:creationId xmlns:p14="http://schemas.microsoft.com/office/powerpoint/2010/main" val="316024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Subnet mask</a:t>
            </a:r>
          </a:p>
        </p:txBody>
      </p:sp>
      <p:sp>
        <p:nvSpPr>
          <p:cNvPr id="3" name="Text Placeholder 2"/>
          <p:cNvSpPr>
            <a:spLocks noGrp="1"/>
          </p:cNvSpPr>
          <p:nvPr>
            <p:ph type="body" sz="quarter" idx="14"/>
          </p:nvPr>
        </p:nvSpPr>
        <p:spPr/>
        <p:txBody>
          <a:bodyPr/>
          <a:lstStyle/>
          <a:p>
            <a:r>
              <a:rPr lang="en-GB" dirty="0"/>
              <a:t>A subnet mask is used together with an IP address to identify the network identifier within the address</a:t>
            </a:r>
          </a:p>
          <a:p>
            <a:pPr lvl="1"/>
            <a:r>
              <a:rPr lang="en-GB"/>
              <a:t>The subnet mask has all network ID bits set to 1 and all host ID bits set to 0 so that, when compared to the IP address using a bitwise AND operation, the network is identified</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3017275"/>
              </p:ext>
            </p:extLst>
          </p:nvPr>
        </p:nvGraphicFramePr>
        <p:xfrm>
          <a:off x="906157" y="3898180"/>
          <a:ext cx="7433475" cy="1854200"/>
        </p:xfrm>
        <a:graphic>
          <a:graphicData uri="http://schemas.openxmlformats.org/drawingml/2006/table">
            <a:tbl>
              <a:tblPr firstRow="1" bandRow="1">
                <a:tableStyleId>{5C22544A-7EE6-4342-B048-85BDC9FD1C3A}</a:tableStyleId>
              </a:tblPr>
              <a:tblGrid>
                <a:gridCol w="1133475">
                  <a:extLst>
                    <a:ext uri="{9D8B030D-6E8A-4147-A177-3AD203B41FA5}">
                      <a16:colId xmlns:a16="http://schemas.microsoft.com/office/drawing/2014/main" val="3498649522"/>
                    </a:ext>
                  </a:extLst>
                </a:gridCol>
                <a:gridCol w="180000">
                  <a:extLst>
                    <a:ext uri="{9D8B030D-6E8A-4147-A177-3AD203B41FA5}">
                      <a16:colId xmlns:a16="http://schemas.microsoft.com/office/drawing/2014/main" val="2023886714"/>
                    </a:ext>
                  </a:extLst>
                </a:gridCol>
                <a:gridCol w="180000">
                  <a:extLst>
                    <a:ext uri="{9D8B030D-6E8A-4147-A177-3AD203B41FA5}">
                      <a16:colId xmlns:a16="http://schemas.microsoft.com/office/drawing/2014/main" val="2058105637"/>
                    </a:ext>
                  </a:extLst>
                </a:gridCol>
                <a:gridCol w="180000">
                  <a:extLst>
                    <a:ext uri="{9D8B030D-6E8A-4147-A177-3AD203B41FA5}">
                      <a16:colId xmlns:a16="http://schemas.microsoft.com/office/drawing/2014/main" val="105986417"/>
                    </a:ext>
                  </a:extLst>
                </a:gridCol>
                <a:gridCol w="180000">
                  <a:extLst>
                    <a:ext uri="{9D8B030D-6E8A-4147-A177-3AD203B41FA5}">
                      <a16:colId xmlns:a16="http://schemas.microsoft.com/office/drawing/2014/main" val="4126965150"/>
                    </a:ext>
                  </a:extLst>
                </a:gridCol>
                <a:gridCol w="180000">
                  <a:extLst>
                    <a:ext uri="{9D8B030D-6E8A-4147-A177-3AD203B41FA5}">
                      <a16:colId xmlns:a16="http://schemas.microsoft.com/office/drawing/2014/main" val="1296430160"/>
                    </a:ext>
                  </a:extLst>
                </a:gridCol>
                <a:gridCol w="180000">
                  <a:extLst>
                    <a:ext uri="{9D8B030D-6E8A-4147-A177-3AD203B41FA5}">
                      <a16:colId xmlns:a16="http://schemas.microsoft.com/office/drawing/2014/main" val="694763019"/>
                    </a:ext>
                  </a:extLst>
                </a:gridCol>
                <a:gridCol w="180000">
                  <a:extLst>
                    <a:ext uri="{9D8B030D-6E8A-4147-A177-3AD203B41FA5}">
                      <a16:colId xmlns:a16="http://schemas.microsoft.com/office/drawing/2014/main" val="1860149073"/>
                    </a:ext>
                  </a:extLst>
                </a:gridCol>
                <a:gridCol w="180000">
                  <a:extLst>
                    <a:ext uri="{9D8B030D-6E8A-4147-A177-3AD203B41FA5}">
                      <a16:colId xmlns:a16="http://schemas.microsoft.com/office/drawing/2014/main" val="160892625"/>
                    </a:ext>
                  </a:extLst>
                </a:gridCol>
                <a:gridCol w="180000">
                  <a:extLst>
                    <a:ext uri="{9D8B030D-6E8A-4147-A177-3AD203B41FA5}">
                      <a16:colId xmlns:a16="http://schemas.microsoft.com/office/drawing/2014/main" val="330397739"/>
                    </a:ext>
                  </a:extLst>
                </a:gridCol>
                <a:gridCol w="180000">
                  <a:extLst>
                    <a:ext uri="{9D8B030D-6E8A-4147-A177-3AD203B41FA5}">
                      <a16:colId xmlns:a16="http://schemas.microsoft.com/office/drawing/2014/main" val="2459170662"/>
                    </a:ext>
                  </a:extLst>
                </a:gridCol>
                <a:gridCol w="180000">
                  <a:extLst>
                    <a:ext uri="{9D8B030D-6E8A-4147-A177-3AD203B41FA5}">
                      <a16:colId xmlns:a16="http://schemas.microsoft.com/office/drawing/2014/main" val="2888659759"/>
                    </a:ext>
                  </a:extLst>
                </a:gridCol>
                <a:gridCol w="180000">
                  <a:extLst>
                    <a:ext uri="{9D8B030D-6E8A-4147-A177-3AD203B41FA5}">
                      <a16:colId xmlns:a16="http://schemas.microsoft.com/office/drawing/2014/main" val="1160758807"/>
                    </a:ext>
                  </a:extLst>
                </a:gridCol>
                <a:gridCol w="180000">
                  <a:extLst>
                    <a:ext uri="{9D8B030D-6E8A-4147-A177-3AD203B41FA5}">
                      <a16:colId xmlns:a16="http://schemas.microsoft.com/office/drawing/2014/main" val="859166837"/>
                    </a:ext>
                  </a:extLst>
                </a:gridCol>
                <a:gridCol w="180000">
                  <a:extLst>
                    <a:ext uri="{9D8B030D-6E8A-4147-A177-3AD203B41FA5}">
                      <a16:colId xmlns:a16="http://schemas.microsoft.com/office/drawing/2014/main" val="3529720394"/>
                    </a:ext>
                  </a:extLst>
                </a:gridCol>
                <a:gridCol w="180000">
                  <a:extLst>
                    <a:ext uri="{9D8B030D-6E8A-4147-A177-3AD203B41FA5}">
                      <a16:colId xmlns:a16="http://schemas.microsoft.com/office/drawing/2014/main" val="458421551"/>
                    </a:ext>
                  </a:extLst>
                </a:gridCol>
                <a:gridCol w="180000">
                  <a:extLst>
                    <a:ext uri="{9D8B030D-6E8A-4147-A177-3AD203B41FA5}">
                      <a16:colId xmlns:a16="http://schemas.microsoft.com/office/drawing/2014/main" val="1064410311"/>
                    </a:ext>
                  </a:extLst>
                </a:gridCol>
                <a:gridCol w="180000">
                  <a:extLst>
                    <a:ext uri="{9D8B030D-6E8A-4147-A177-3AD203B41FA5}">
                      <a16:colId xmlns:a16="http://schemas.microsoft.com/office/drawing/2014/main" val="45787502"/>
                    </a:ext>
                  </a:extLst>
                </a:gridCol>
                <a:gridCol w="180000">
                  <a:extLst>
                    <a:ext uri="{9D8B030D-6E8A-4147-A177-3AD203B41FA5}">
                      <a16:colId xmlns:a16="http://schemas.microsoft.com/office/drawing/2014/main" val="863941726"/>
                    </a:ext>
                  </a:extLst>
                </a:gridCol>
                <a:gridCol w="180000">
                  <a:extLst>
                    <a:ext uri="{9D8B030D-6E8A-4147-A177-3AD203B41FA5}">
                      <a16:colId xmlns:a16="http://schemas.microsoft.com/office/drawing/2014/main" val="964308578"/>
                    </a:ext>
                  </a:extLst>
                </a:gridCol>
                <a:gridCol w="180000">
                  <a:extLst>
                    <a:ext uri="{9D8B030D-6E8A-4147-A177-3AD203B41FA5}">
                      <a16:colId xmlns:a16="http://schemas.microsoft.com/office/drawing/2014/main" val="3759956879"/>
                    </a:ext>
                  </a:extLst>
                </a:gridCol>
                <a:gridCol w="180000">
                  <a:extLst>
                    <a:ext uri="{9D8B030D-6E8A-4147-A177-3AD203B41FA5}">
                      <a16:colId xmlns:a16="http://schemas.microsoft.com/office/drawing/2014/main" val="1239146618"/>
                    </a:ext>
                  </a:extLst>
                </a:gridCol>
                <a:gridCol w="180000">
                  <a:extLst>
                    <a:ext uri="{9D8B030D-6E8A-4147-A177-3AD203B41FA5}">
                      <a16:colId xmlns:a16="http://schemas.microsoft.com/office/drawing/2014/main" val="485650022"/>
                    </a:ext>
                  </a:extLst>
                </a:gridCol>
                <a:gridCol w="180000">
                  <a:extLst>
                    <a:ext uri="{9D8B030D-6E8A-4147-A177-3AD203B41FA5}">
                      <a16:colId xmlns:a16="http://schemas.microsoft.com/office/drawing/2014/main" val="4245170526"/>
                    </a:ext>
                  </a:extLst>
                </a:gridCol>
                <a:gridCol w="180000">
                  <a:extLst>
                    <a:ext uri="{9D8B030D-6E8A-4147-A177-3AD203B41FA5}">
                      <a16:colId xmlns:a16="http://schemas.microsoft.com/office/drawing/2014/main" val="748467471"/>
                    </a:ext>
                  </a:extLst>
                </a:gridCol>
                <a:gridCol w="180000">
                  <a:extLst>
                    <a:ext uri="{9D8B030D-6E8A-4147-A177-3AD203B41FA5}">
                      <a16:colId xmlns:a16="http://schemas.microsoft.com/office/drawing/2014/main" val="4289079124"/>
                    </a:ext>
                  </a:extLst>
                </a:gridCol>
                <a:gridCol w="180000">
                  <a:extLst>
                    <a:ext uri="{9D8B030D-6E8A-4147-A177-3AD203B41FA5}">
                      <a16:colId xmlns:a16="http://schemas.microsoft.com/office/drawing/2014/main" val="2173979421"/>
                    </a:ext>
                  </a:extLst>
                </a:gridCol>
                <a:gridCol w="180000">
                  <a:extLst>
                    <a:ext uri="{9D8B030D-6E8A-4147-A177-3AD203B41FA5}">
                      <a16:colId xmlns:a16="http://schemas.microsoft.com/office/drawing/2014/main" val="398197970"/>
                    </a:ext>
                  </a:extLst>
                </a:gridCol>
                <a:gridCol w="180000">
                  <a:extLst>
                    <a:ext uri="{9D8B030D-6E8A-4147-A177-3AD203B41FA5}">
                      <a16:colId xmlns:a16="http://schemas.microsoft.com/office/drawing/2014/main" val="316496629"/>
                    </a:ext>
                  </a:extLst>
                </a:gridCol>
                <a:gridCol w="180000">
                  <a:extLst>
                    <a:ext uri="{9D8B030D-6E8A-4147-A177-3AD203B41FA5}">
                      <a16:colId xmlns:a16="http://schemas.microsoft.com/office/drawing/2014/main" val="3527468434"/>
                    </a:ext>
                  </a:extLst>
                </a:gridCol>
                <a:gridCol w="180000">
                  <a:extLst>
                    <a:ext uri="{9D8B030D-6E8A-4147-A177-3AD203B41FA5}">
                      <a16:colId xmlns:a16="http://schemas.microsoft.com/office/drawing/2014/main" val="2095151826"/>
                    </a:ext>
                  </a:extLst>
                </a:gridCol>
                <a:gridCol w="180000">
                  <a:extLst>
                    <a:ext uri="{9D8B030D-6E8A-4147-A177-3AD203B41FA5}">
                      <a16:colId xmlns:a16="http://schemas.microsoft.com/office/drawing/2014/main" val="1432908467"/>
                    </a:ext>
                  </a:extLst>
                </a:gridCol>
                <a:gridCol w="180000">
                  <a:extLst>
                    <a:ext uri="{9D8B030D-6E8A-4147-A177-3AD203B41FA5}">
                      <a16:colId xmlns:a16="http://schemas.microsoft.com/office/drawing/2014/main" val="3915022599"/>
                    </a:ext>
                  </a:extLst>
                </a:gridCol>
                <a:gridCol w="180000">
                  <a:extLst>
                    <a:ext uri="{9D8B030D-6E8A-4147-A177-3AD203B41FA5}">
                      <a16:colId xmlns:a16="http://schemas.microsoft.com/office/drawing/2014/main" val="1122828282"/>
                    </a:ext>
                  </a:extLst>
                </a:gridCol>
                <a:gridCol w="180000">
                  <a:extLst>
                    <a:ext uri="{9D8B030D-6E8A-4147-A177-3AD203B41FA5}">
                      <a16:colId xmlns:a16="http://schemas.microsoft.com/office/drawing/2014/main" val="3155062348"/>
                    </a:ext>
                  </a:extLst>
                </a:gridCol>
                <a:gridCol w="180000">
                  <a:extLst>
                    <a:ext uri="{9D8B030D-6E8A-4147-A177-3AD203B41FA5}">
                      <a16:colId xmlns:a16="http://schemas.microsoft.com/office/drawing/2014/main" val="3488153396"/>
                    </a:ext>
                  </a:extLst>
                </a:gridCol>
              </a:tblGrid>
              <a:tr h="370840">
                <a:tc rowSpan="2">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7288886"/>
                  </a:ext>
                </a:extLst>
              </a:tr>
              <a:tr h="370840">
                <a:tc v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142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162371764"/>
                  </a:ext>
                </a:extLst>
              </a:tr>
              <a:tr h="370840">
                <a:tc>
                  <a:txBody>
                    <a:bodyPr/>
                    <a:lstStyle/>
                    <a:p>
                      <a:pPr algn="ctr"/>
                      <a:r>
                        <a:rPr lang="en-GB" sz="1400" dirty="0">
                          <a:solidFill>
                            <a:schemeClr val="tx1"/>
                          </a:solidFill>
                          <a:latin typeface="Arial" panose="020B0604020202020204" pitchFamily="34" charset="0"/>
                          <a:cs typeface="Arial" panose="020B0604020202020204" pitchFamily="34" charset="0"/>
                        </a:rPr>
                        <a:t>IP Address: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986424"/>
                  </a:ext>
                </a:extLst>
              </a:tr>
              <a:tr h="370840">
                <a:tc>
                  <a:txBody>
                    <a:bodyPr/>
                    <a:lstStyle/>
                    <a:p>
                      <a:pPr algn="ctr"/>
                      <a:r>
                        <a:rPr lang="en-GB" sz="1400" b="0" dirty="0">
                          <a:solidFill>
                            <a:srgbClr val="50AAC1"/>
                          </a:solidFill>
                          <a:latin typeface="Arial" panose="020B0604020202020204" pitchFamily="34" charset="0"/>
                          <a:cs typeface="Arial" panose="020B0604020202020204" pitchFamily="34" charset="0"/>
                        </a:rPr>
                        <a:t>Subnet mask:</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93057"/>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Network ID: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5463795"/>
                  </a:ext>
                </a:extLst>
              </a:tr>
            </a:tbl>
          </a:graphicData>
        </a:graphic>
      </p:graphicFrame>
    </p:spTree>
    <p:extLst>
      <p:ext uri="{BB962C8B-B14F-4D97-AF65-F5344CB8AC3E}">
        <p14:creationId xmlns:p14="http://schemas.microsoft.com/office/powerpoint/2010/main" val="174055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Applying a subnet mask</a:t>
            </a:r>
          </a:p>
        </p:txBody>
      </p:sp>
      <p:sp>
        <p:nvSpPr>
          <p:cNvPr id="3" name="Text Placeholder 2"/>
          <p:cNvSpPr>
            <a:spLocks noGrp="1"/>
          </p:cNvSpPr>
          <p:nvPr>
            <p:ph type="body" sz="quarter" idx="14"/>
          </p:nvPr>
        </p:nvSpPr>
        <p:spPr/>
        <p:txBody>
          <a:bodyPr/>
          <a:lstStyle/>
          <a:p>
            <a:r>
              <a:rPr lang="en-GB" dirty="0"/>
              <a:t>A network has the following subnet mask w.x.y.z/28 or </a:t>
            </a:r>
            <a:r>
              <a:rPr lang="en-GB" dirty="0">
                <a:latin typeface="Consolas" panose="020B0609020204030204" pitchFamily="49" charset="0"/>
              </a:rPr>
              <a:t>11111111.11111111.11111111.11110000</a:t>
            </a:r>
          </a:p>
          <a:p>
            <a:pPr lvl="1"/>
            <a:r>
              <a:rPr lang="en-GB" dirty="0"/>
              <a:t>What is the maximum number of hosts that can operate on this network?</a:t>
            </a:r>
          </a:p>
          <a:p>
            <a:pPr lvl="1"/>
            <a:r>
              <a:rPr lang="en-GB" dirty="0"/>
              <a:t>How can one sending computer use its own subnet mask </a:t>
            </a:r>
            <a:br>
              <a:rPr lang="en-GB" dirty="0"/>
            </a:br>
            <a:r>
              <a:rPr lang="en-GB" dirty="0"/>
              <a:t>to determine whether the destination computer is on the </a:t>
            </a:r>
            <a:br>
              <a:rPr lang="en-GB" dirty="0"/>
            </a:br>
            <a:r>
              <a:rPr lang="en-GB" dirty="0"/>
              <a:t>same network?</a:t>
            </a:r>
          </a:p>
        </p:txBody>
      </p:sp>
      <p:graphicFrame>
        <p:nvGraphicFramePr>
          <p:cNvPr id="4" name="Table 3"/>
          <p:cNvGraphicFramePr>
            <a:graphicFrameLocks noGrp="1"/>
          </p:cNvGraphicFramePr>
          <p:nvPr>
            <p:extLst>
              <p:ext uri="{D42A27DB-BD31-4B8C-83A1-F6EECF244321}">
                <p14:modId xmlns:p14="http://schemas.microsoft.com/office/powerpoint/2010/main" val="2823420557"/>
              </p:ext>
            </p:extLst>
          </p:nvPr>
        </p:nvGraphicFramePr>
        <p:xfrm>
          <a:off x="906157" y="4513128"/>
          <a:ext cx="7433475" cy="1605680"/>
        </p:xfrm>
        <a:graphic>
          <a:graphicData uri="http://schemas.openxmlformats.org/drawingml/2006/table">
            <a:tbl>
              <a:tblPr firstRow="1" bandRow="1">
                <a:tableStyleId>{5C22544A-7EE6-4342-B048-85BDC9FD1C3A}</a:tableStyleId>
              </a:tblPr>
              <a:tblGrid>
                <a:gridCol w="1133475">
                  <a:extLst>
                    <a:ext uri="{9D8B030D-6E8A-4147-A177-3AD203B41FA5}">
                      <a16:colId xmlns:a16="http://schemas.microsoft.com/office/drawing/2014/main" val="3498649522"/>
                    </a:ext>
                  </a:extLst>
                </a:gridCol>
                <a:gridCol w="180000">
                  <a:extLst>
                    <a:ext uri="{9D8B030D-6E8A-4147-A177-3AD203B41FA5}">
                      <a16:colId xmlns:a16="http://schemas.microsoft.com/office/drawing/2014/main" val="2023886714"/>
                    </a:ext>
                  </a:extLst>
                </a:gridCol>
                <a:gridCol w="180000">
                  <a:extLst>
                    <a:ext uri="{9D8B030D-6E8A-4147-A177-3AD203B41FA5}">
                      <a16:colId xmlns:a16="http://schemas.microsoft.com/office/drawing/2014/main" val="2058105637"/>
                    </a:ext>
                  </a:extLst>
                </a:gridCol>
                <a:gridCol w="180000">
                  <a:extLst>
                    <a:ext uri="{9D8B030D-6E8A-4147-A177-3AD203B41FA5}">
                      <a16:colId xmlns:a16="http://schemas.microsoft.com/office/drawing/2014/main" val="105986417"/>
                    </a:ext>
                  </a:extLst>
                </a:gridCol>
                <a:gridCol w="180000">
                  <a:extLst>
                    <a:ext uri="{9D8B030D-6E8A-4147-A177-3AD203B41FA5}">
                      <a16:colId xmlns:a16="http://schemas.microsoft.com/office/drawing/2014/main" val="4126965150"/>
                    </a:ext>
                  </a:extLst>
                </a:gridCol>
                <a:gridCol w="180000">
                  <a:extLst>
                    <a:ext uri="{9D8B030D-6E8A-4147-A177-3AD203B41FA5}">
                      <a16:colId xmlns:a16="http://schemas.microsoft.com/office/drawing/2014/main" val="1296430160"/>
                    </a:ext>
                  </a:extLst>
                </a:gridCol>
                <a:gridCol w="180000">
                  <a:extLst>
                    <a:ext uri="{9D8B030D-6E8A-4147-A177-3AD203B41FA5}">
                      <a16:colId xmlns:a16="http://schemas.microsoft.com/office/drawing/2014/main" val="694763019"/>
                    </a:ext>
                  </a:extLst>
                </a:gridCol>
                <a:gridCol w="180000">
                  <a:extLst>
                    <a:ext uri="{9D8B030D-6E8A-4147-A177-3AD203B41FA5}">
                      <a16:colId xmlns:a16="http://schemas.microsoft.com/office/drawing/2014/main" val="1860149073"/>
                    </a:ext>
                  </a:extLst>
                </a:gridCol>
                <a:gridCol w="180000">
                  <a:extLst>
                    <a:ext uri="{9D8B030D-6E8A-4147-A177-3AD203B41FA5}">
                      <a16:colId xmlns:a16="http://schemas.microsoft.com/office/drawing/2014/main" val="160892625"/>
                    </a:ext>
                  </a:extLst>
                </a:gridCol>
                <a:gridCol w="180000">
                  <a:extLst>
                    <a:ext uri="{9D8B030D-6E8A-4147-A177-3AD203B41FA5}">
                      <a16:colId xmlns:a16="http://schemas.microsoft.com/office/drawing/2014/main" val="330397739"/>
                    </a:ext>
                  </a:extLst>
                </a:gridCol>
                <a:gridCol w="180000">
                  <a:extLst>
                    <a:ext uri="{9D8B030D-6E8A-4147-A177-3AD203B41FA5}">
                      <a16:colId xmlns:a16="http://schemas.microsoft.com/office/drawing/2014/main" val="2459170662"/>
                    </a:ext>
                  </a:extLst>
                </a:gridCol>
                <a:gridCol w="180000">
                  <a:extLst>
                    <a:ext uri="{9D8B030D-6E8A-4147-A177-3AD203B41FA5}">
                      <a16:colId xmlns:a16="http://schemas.microsoft.com/office/drawing/2014/main" val="2888659759"/>
                    </a:ext>
                  </a:extLst>
                </a:gridCol>
                <a:gridCol w="180000">
                  <a:extLst>
                    <a:ext uri="{9D8B030D-6E8A-4147-A177-3AD203B41FA5}">
                      <a16:colId xmlns:a16="http://schemas.microsoft.com/office/drawing/2014/main" val="1160758807"/>
                    </a:ext>
                  </a:extLst>
                </a:gridCol>
                <a:gridCol w="180000">
                  <a:extLst>
                    <a:ext uri="{9D8B030D-6E8A-4147-A177-3AD203B41FA5}">
                      <a16:colId xmlns:a16="http://schemas.microsoft.com/office/drawing/2014/main" val="859166837"/>
                    </a:ext>
                  </a:extLst>
                </a:gridCol>
                <a:gridCol w="180000">
                  <a:extLst>
                    <a:ext uri="{9D8B030D-6E8A-4147-A177-3AD203B41FA5}">
                      <a16:colId xmlns:a16="http://schemas.microsoft.com/office/drawing/2014/main" val="3529720394"/>
                    </a:ext>
                  </a:extLst>
                </a:gridCol>
                <a:gridCol w="180000">
                  <a:extLst>
                    <a:ext uri="{9D8B030D-6E8A-4147-A177-3AD203B41FA5}">
                      <a16:colId xmlns:a16="http://schemas.microsoft.com/office/drawing/2014/main" val="458421551"/>
                    </a:ext>
                  </a:extLst>
                </a:gridCol>
                <a:gridCol w="180000">
                  <a:extLst>
                    <a:ext uri="{9D8B030D-6E8A-4147-A177-3AD203B41FA5}">
                      <a16:colId xmlns:a16="http://schemas.microsoft.com/office/drawing/2014/main" val="1064410311"/>
                    </a:ext>
                  </a:extLst>
                </a:gridCol>
                <a:gridCol w="180000">
                  <a:extLst>
                    <a:ext uri="{9D8B030D-6E8A-4147-A177-3AD203B41FA5}">
                      <a16:colId xmlns:a16="http://schemas.microsoft.com/office/drawing/2014/main" val="45787502"/>
                    </a:ext>
                  </a:extLst>
                </a:gridCol>
                <a:gridCol w="180000">
                  <a:extLst>
                    <a:ext uri="{9D8B030D-6E8A-4147-A177-3AD203B41FA5}">
                      <a16:colId xmlns:a16="http://schemas.microsoft.com/office/drawing/2014/main" val="863941726"/>
                    </a:ext>
                  </a:extLst>
                </a:gridCol>
                <a:gridCol w="180000">
                  <a:extLst>
                    <a:ext uri="{9D8B030D-6E8A-4147-A177-3AD203B41FA5}">
                      <a16:colId xmlns:a16="http://schemas.microsoft.com/office/drawing/2014/main" val="964308578"/>
                    </a:ext>
                  </a:extLst>
                </a:gridCol>
                <a:gridCol w="180000">
                  <a:extLst>
                    <a:ext uri="{9D8B030D-6E8A-4147-A177-3AD203B41FA5}">
                      <a16:colId xmlns:a16="http://schemas.microsoft.com/office/drawing/2014/main" val="3759956879"/>
                    </a:ext>
                  </a:extLst>
                </a:gridCol>
                <a:gridCol w="180000">
                  <a:extLst>
                    <a:ext uri="{9D8B030D-6E8A-4147-A177-3AD203B41FA5}">
                      <a16:colId xmlns:a16="http://schemas.microsoft.com/office/drawing/2014/main" val="1239146618"/>
                    </a:ext>
                  </a:extLst>
                </a:gridCol>
                <a:gridCol w="180000">
                  <a:extLst>
                    <a:ext uri="{9D8B030D-6E8A-4147-A177-3AD203B41FA5}">
                      <a16:colId xmlns:a16="http://schemas.microsoft.com/office/drawing/2014/main" val="485650022"/>
                    </a:ext>
                  </a:extLst>
                </a:gridCol>
                <a:gridCol w="180000">
                  <a:extLst>
                    <a:ext uri="{9D8B030D-6E8A-4147-A177-3AD203B41FA5}">
                      <a16:colId xmlns:a16="http://schemas.microsoft.com/office/drawing/2014/main" val="4245170526"/>
                    </a:ext>
                  </a:extLst>
                </a:gridCol>
                <a:gridCol w="180000">
                  <a:extLst>
                    <a:ext uri="{9D8B030D-6E8A-4147-A177-3AD203B41FA5}">
                      <a16:colId xmlns:a16="http://schemas.microsoft.com/office/drawing/2014/main" val="748467471"/>
                    </a:ext>
                  </a:extLst>
                </a:gridCol>
                <a:gridCol w="180000">
                  <a:extLst>
                    <a:ext uri="{9D8B030D-6E8A-4147-A177-3AD203B41FA5}">
                      <a16:colId xmlns:a16="http://schemas.microsoft.com/office/drawing/2014/main" val="4289079124"/>
                    </a:ext>
                  </a:extLst>
                </a:gridCol>
                <a:gridCol w="180000">
                  <a:extLst>
                    <a:ext uri="{9D8B030D-6E8A-4147-A177-3AD203B41FA5}">
                      <a16:colId xmlns:a16="http://schemas.microsoft.com/office/drawing/2014/main" val="2173979421"/>
                    </a:ext>
                  </a:extLst>
                </a:gridCol>
                <a:gridCol w="180000">
                  <a:extLst>
                    <a:ext uri="{9D8B030D-6E8A-4147-A177-3AD203B41FA5}">
                      <a16:colId xmlns:a16="http://schemas.microsoft.com/office/drawing/2014/main" val="398197970"/>
                    </a:ext>
                  </a:extLst>
                </a:gridCol>
                <a:gridCol w="180000">
                  <a:extLst>
                    <a:ext uri="{9D8B030D-6E8A-4147-A177-3AD203B41FA5}">
                      <a16:colId xmlns:a16="http://schemas.microsoft.com/office/drawing/2014/main" val="316496629"/>
                    </a:ext>
                  </a:extLst>
                </a:gridCol>
                <a:gridCol w="180000">
                  <a:extLst>
                    <a:ext uri="{9D8B030D-6E8A-4147-A177-3AD203B41FA5}">
                      <a16:colId xmlns:a16="http://schemas.microsoft.com/office/drawing/2014/main" val="3527468434"/>
                    </a:ext>
                  </a:extLst>
                </a:gridCol>
                <a:gridCol w="180000">
                  <a:extLst>
                    <a:ext uri="{9D8B030D-6E8A-4147-A177-3AD203B41FA5}">
                      <a16:colId xmlns:a16="http://schemas.microsoft.com/office/drawing/2014/main" val="2095151826"/>
                    </a:ext>
                  </a:extLst>
                </a:gridCol>
                <a:gridCol w="180000">
                  <a:extLst>
                    <a:ext uri="{9D8B030D-6E8A-4147-A177-3AD203B41FA5}">
                      <a16:colId xmlns:a16="http://schemas.microsoft.com/office/drawing/2014/main" val="1432908467"/>
                    </a:ext>
                  </a:extLst>
                </a:gridCol>
                <a:gridCol w="180000">
                  <a:extLst>
                    <a:ext uri="{9D8B030D-6E8A-4147-A177-3AD203B41FA5}">
                      <a16:colId xmlns:a16="http://schemas.microsoft.com/office/drawing/2014/main" val="3915022599"/>
                    </a:ext>
                  </a:extLst>
                </a:gridCol>
                <a:gridCol w="180000">
                  <a:extLst>
                    <a:ext uri="{9D8B030D-6E8A-4147-A177-3AD203B41FA5}">
                      <a16:colId xmlns:a16="http://schemas.microsoft.com/office/drawing/2014/main" val="1122828282"/>
                    </a:ext>
                  </a:extLst>
                </a:gridCol>
                <a:gridCol w="180000">
                  <a:extLst>
                    <a:ext uri="{9D8B030D-6E8A-4147-A177-3AD203B41FA5}">
                      <a16:colId xmlns:a16="http://schemas.microsoft.com/office/drawing/2014/main" val="3155062348"/>
                    </a:ext>
                  </a:extLst>
                </a:gridCol>
                <a:gridCol w="180000">
                  <a:extLst>
                    <a:ext uri="{9D8B030D-6E8A-4147-A177-3AD203B41FA5}">
                      <a16:colId xmlns:a16="http://schemas.microsoft.com/office/drawing/2014/main" val="3488153396"/>
                    </a:ext>
                  </a:extLst>
                </a:gridCol>
              </a:tblGrid>
              <a:tr h="370840">
                <a:tc rowSpan="2">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7288886"/>
                  </a:ext>
                </a:extLst>
              </a:tr>
              <a:tr h="370840">
                <a:tc v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142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162371764"/>
                  </a:ext>
                </a:extLst>
              </a:tr>
              <a:tr h="288000">
                <a:tc>
                  <a:txBody>
                    <a:bodyPr/>
                    <a:lstStyle/>
                    <a:p>
                      <a:pPr algn="ctr"/>
                      <a:r>
                        <a:rPr lang="en-GB" sz="1400" dirty="0">
                          <a:solidFill>
                            <a:schemeClr val="tx1"/>
                          </a:solidFill>
                          <a:latin typeface="Arial" panose="020B0604020202020204" pitchFamily="34" charset="0"/>
                          <a:cs typeface="Arial" panose="020B0604020202020204" pitchFamily="34" charset="0"/>
                        </a:rPr>
                        <a:t>IP Address: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986424"/>
                  </a:ext>
                </a:extLst>
              </a:tr>
              <a:tr h="288000">
                <a:tc>
                  <a:txBody>
                    <a:bodyPr/>
                    <a:lstStyle/>
                    <a:p>
                      <a:pPr algn="ctr"/>
                      <a:r>
                        <a:rPr lang="en-GB" sz="1400" b="0" dirty="0">
                          <a:solidFill>
                            <a:srgbClr val="50AAC1"/>
                          </a:solidFill>
                          <a:latin typeface="Arial" panose="020B0604020202020204" pitchFamily="34" charset="0"/>
                          <a:cs typeface="Arial" panose="020B0604020202020204" pitchFamily="34" charset="0"/>
                        </a:rPr>
                        <a:t>Subnet mask:</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93057"/>
                  </a:ext>
                </a:extLst>
              </a:tr>
              <a:tr h="288000">
                <a:tc>
                  <a:txBody>
                    <a:bodyPr/>
                    <a:lstStyle/>
                    <a:p>
                      <a:pPr algn="ctr"/>
                      <a:r>
                        <a:rPr lang="en-GB" sz="1400" b="1" dirty="0">
                          <a:solidFill>
                            <a:schemeClr val="bg1"/>
                          </a:solidFill>
                          <a:latin typeface="Arial" panose="020B0604020202020204" pitchFamily="34" charset="0"/>
                          <a:cs typeface="Arial" panose="020B0604020202020204" pitchFamily="34" charset="0"/>
                        </a:rPr>
                        <a:t>Network ID: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00000"/>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5463795"/>
                  </a:ext>
                </a:extLst>
              </a:tr>
            </a:tbl>
          </a:graphicData>
        </a:graphic>
      </p:graphicFrame>
    </p:spTree>
    <p:extLst>
      <p:ext uri="{BB962C8B-B14F-4D97-AF65-F5344CB8AC3E}">
        <p14:creationId xmlns:p14="http://schemas.microsoft.com/office/powerpoint/2010/main" val="346218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Subnetting</a:t>
            </a:r>
          </a:p>
        </p:txBody>
      </p:sp>
      <p:sp>
        <p:nvSpPr>
          <p:cNvPr id="3" name="Text Placeholder 2"/>
          <p:cNvSpPr>
            <a:spLocks noGrp="1"/>
          </p:cNvSpPr>
          <p:nvPr>
            <p:ph type="body" sz="quarter" idx="14"/>
          </p:nvPr>
        </p:nvSpPr>
        <p:spPr/>
        <p:txBody>
          <a:bodyPr/>
          <a:lstStyle/>
          <a:p>
            <a:r>
              <a:rPr lang="en-GB" dirty="0"/>
              <a:t>An organisation can choose to further subdivide the number of </a:t>
            </a:r>
            <a:r>
              <a:rPr lang="en-GB"/>
              <a:t>available host </a:t>
            </a:r>
            <a:r>
              <a:rPr lang="en-GB" dirty="0"/>
              <a:t>IDs that they have between individual subnetworks</a:t>
            </a:r>
          </a:p>
          <a:p>
            <a:pPr lvl="1"/>
            <a:r>
              <a:rPr lang="en-GB" dirty="0"/>
              <a:t>This reduces the broadcast domain, improving security</a:t>
            </a:r>
          </a:p>
          <a:p>
            <a:pPr lvl="1"/>
            <a:r>
              <a:rPr lang="en-GB" dirty="0"/>
              <a:t>It can also reduce data collisions</a:t>
            </a:r>
          </a:p>
          <a:p>
            <a:pPr lvl="1"/>
            <a:r>
              <a:rPr lang="en-GB" dirty="0"/>
              <a:t>How many subnetworks have been created below in red?</a:t>
            </a:r>
          </a:p>
        </p:txBody>
      </p:sp>
      <p:graphicFrame>
        <p:nvGraphicFramePr>
          <p:cNvPr id="4" name="Table 3"/>
          <p:cNvGraphicFramePr>
            <a:graphicFrameLocks noGrp="1"/>
          </p:cNvGraphicFramePr>
          <p:nvPr>
            <p:extLst>
              <p:ext uri="{D42A27DB-BD31-4B8C-83A1-F6EECF244321}">
                <p14:modId xmlns:p14="http://schemas.microsoft.com/office/powerpoint/2010/main" val="2121210520"/>
              </p:ext>
            </p:extLst>
          </p:nvPr>
        </p:nvGraphicFramePr>
        <p:xfrm>
          <a:off x="906157" y="4513128"/>
          <a:ext cx="7433475" cy="1605680"/>
        </p:xfrm>
        <a:graphic>
          <a:graphicData uri="http://schemas.openxmlformats.org/drawingml/2006/table">
            <a:tbl>
              <a:tblPr firstRow="1" bandRow="1">
                <a:tableStyleId>{5C22544A-7EE6-4342-B048-85BDC9FD1C3A}</a:tableStyleId>
              </a:tblPr>
              <a:tblGrid>
                <a:gridCol w="1133475">
                  <a:extLst>
                    <a:ext uri="{9D8B030D-6E8A-4147-A177-3AD203B41FA5}">
                      <a16:colId xmlns:a16="http://schemas.microsoft.com/office/drawing/2014/main" val="3498649522"/>
                    </a:ext>
                  </a:extLst>
                </a:gridCol>
                <a:gridCol w="180000">
                  <a:extLst>
                    <a:ext uri="{9D8B030D-6E8A-4147-A177-3AD203B41FA5}">
                      <a16:colId xmlns:a16="http://schemas.microsoft.com/office/drawing/2014/main" val="2023886714"/>
                    </a:ext>
                  </a:extLst>
                </a:gridCol>
                <a:gridCol w="180000">
                  <a:extLst>
                    <a:ext uri="{9D8B030D-6E8A-4147-A177-3AD203B41FA5}">
                      <a16:colId xmlns:a16="http://schemas.microsoft.com/office/drawing/2014/main" val="2058105637"/>
                    </a:ext>
                  </a:extLst>
                </a:gridCol>
                <a:gridCol w="180000">
                  <a:extLst>
                    <a:ext uri="{9D8B030D-6E8A-4147-A177-3AD203B41FA5}">
                      <a16:colId xmlns:a16="http://schemas.microsoft.com/office/drawing/2014/main" val="105986417"/>
                    </a:ext>
                  </a:extLst>
                </a:gridCol>
                <a:gridCol w="180000">
                  <a:extLst>
                    <a:ext uri="{9D8B030D-6E8A-4147-A177-3AD203B41FA5}">
                      <a16:colId xmlns:a16="http://schemas.microsoft.com/office/drawing/2014/main" val="4126965150"/>
                    </a:ext>
                  </a:extLst>
                </a:gridCol>
                <a:gridCol w="180000">
                  <a:extLst>
                    <a:ext uri="{9D8B030D-6E8A-4147-A177-3AD203B41FA5}">
                      <a16:colId xmlns:a16="http://schemas.microsoft.com/office/drawing/2014/main" val="1296430160"/>
                    </a:ext>
                  </a:extLst>
                </a:gridCol>
                <a:gridCol w="180000">
                  <a:extLst>
                    <a:ext uri="{9D8B030D-6E8A-4147-A177-3AD203B41FA5}">
                      <a16:colId xmlns:a16="http://schemas.microsoft.com/office/drawing/2014/main" val="694763019"/>
                    </a:ext>
                  </a:extLst>
                </a:gridCol>
                <a:gridCol w="180000">
                  <a:extLst>
                    <a:ext uri="{9D8B030D-6E8A-4147-A177-3AD203B41FA5}">
                      <a16:colId xmlns:a16="http://schemas.microsoft.com/office/drawing/2014/main" val="1860149073"/>
                    </a:ext>
                  </a:extLst>
                </a:gridCol>
                <a:gridCol w="180000">
                  <a:extLst>
                    <a:ext uri="{9D8B030D-6E8A-4147-A177-3AD203B41FA5}">
                      <a16:colId xmlns:a16="http://schemas.microsoft.com/office/drawing/2014/main" val="160892625"/>
                    </a:ext>
                  </a:extLst>
                </a:gridCol>
                <a:gridCol w="180000">
                  <a:extLst>
                    <a:ext uri="{9D8B030D-6E8A-4147-A177-3AD203B41FA5}">
                      <a16:colId xmlns:a16="http://schemas.microsoft.com/office/drawing/2014/main" val="330397739"/>
                    </a:ext>
                  </a:extLst>
                </a:gridCol>
                <a:gridCol w="180000">
                  <a:extLst>
                    <a:ext uri="{9D8B030D-6E8A-4147-A177-3AD203B41FA5}">
                      <a16:colId xmlns:a16="http://schemas.microsoft.com/office/drawing/2014/main" val="2459170662"/>
                    </a:ext>
                  </a:extLst>
                </a:gridCol>
                <a:gridCol w="180000">
                  <a:extLst>
                    <a:ext uri="{9D8B030D-6E8A-4147-A177-3AD203B41FA5}">
                      <a16:colId xmlns:a16="http://schemas.microsoft.com/office/drawing/2014/main" val="2888659759"/>
                    </a:ext>
                  </a:extLst>
                </a:gridCol>
                <a:gridCol w="180000">
                  <a:extLst>
                    <a:ext uri="{9D8B030D-6E8A-4147-A177-3AD203B41FA5}">
                      <a16:colId xmlns:a16="http://schemas.microsoft.com/office/drawing/2014/main" val="1160758807"/>
                    </a:ext>
                  </a:extLst>
                </a:gridCol>
                <a:gridCol w="180000">
                  <a:extLst>
                    <a:ext uri="{9D8B030D-6E8A-4147-A177-3AD203B41FA5}">
                      <a16:colId xmlns:a16="http://schemas.microsoft.com/office/drawing/2014/main" val="859166837"/>
                    </a:ext>
                  </a:extLst>
                </a:gridCol>
                <a:gridCol w="180000">
                  <a:extLst>
                    <a:ext uri="{9D8B030D-6E8A-4147-A177-3AD203B41FA5}">
                      <a16:colId xmlns:a16="http://schemas.microsoft.com/office/drawing/2014/main" val="3529720394"/>
                    </a:ext>
                  </a:extLst>
                </a:gridCol>
                <a:gridCol w="180000">
                  <a:extLst>
                    <a:ext uri="{9D8B030D-6E8A-4147-A177-3AD203B41FA5}">
                      <a16:colId xmlns:a16="http://schemas.microsoft.com/office/drawing/2014/main" val="458421551"/>
                    </a:ext>
                  </a:extLst>
                </a:gridCol>
                <a:gridCol w="180000">
                  <a:extLst>
                    <a:ext uri="{9D8B030D-6E8A-4147-A177-3AD203B41FA5}">
                      <a16:colId xmlns:a16="http://schemas.microsoft.com/office/drawing/2014/main" val="1064410311"/>
                    </a:ext>
                  </a:extLst>
                </a:gridCol>
                <a:gridCol w="180000">
                  <a:extLst>
                    <a:ext uri="{9D8B030D-6E8A-4147-A177-3AD203B41FA5}">
                      <a16:colId xmlns:a16="http://schemas.microsoft.com/office/drawing/2014/main" val="45787502"/>
                    </a:ext>
                  </a:extLst>
                </a:gridCol>
                <a:gridCol w="180000">
                  <a:extLst>
                    <a:ext uri="{9D8B030D-6E8A-4147-A177-3AD203B41FA5}">
                      <a16:colId xmlns:a16="http://schemas.microsoft.com/office/drawing/2014/main" val="863941726"/>
                    </a:ext>
                  </a:extLst>
                </a:gridCol>
                <a:gridCol w="180000">
                  <a:extLst>
                    <a:ext uri="{9D8B030D-6E8A-4147-A177-3AD203B41FA5}">
                      <a16:colId xmlns:a16="http://schemas.microsoft.com/office/drawing/2014/main" val="964308578"/>
                    </a:ext>
                  </a:extLst>
                </a:gridCol>
                <a:gridCol w="180000">
                  <a:extLst>
                    <a:ext uri="{9D8B030D-6E8A-4147-A177-3AD203B41FA5}">
                      <a16:colId xmlns:a16="http://schemas.microsoft.com/office/drawing/2014/main" val="3759956879"/>
                    </a:ext>
                  </a:extLst>
                </a:gridCol>
                <a:gridCol w="180000">
                  <a:extLst>
                    <a:ext uri="{9D8B030D-6E8A-4147-A177-3AD203B41FA5}">
                      <a16:colId xmlns:a16="http://schemas.microsoft.com/office/drawing/2014/main" val="1239146618"/>
                    </a:ext>
                  </a:extLst>
                </a:gridCol>
                <a:gridCol w="180000">
                  <a:extLst>
                    <a:ext uri="{9D8B030D-6E8A-4147-A177-3AD203B41FA5}">
                      <a16:colId xmlns:a16="http://schemas.microsoft.com/office/drawing/2014/main" val="485650022"/>
                    </a:ext>
                  </a:extLst>
                </a:gridCol>
                <a:gridCol w="180000">
                  <a:extLst>
                    <a:ext uri="{9D8B030D-6E8A-4147-A177-3AD203B41FA5}">
                      <a16:colId xmlns:a16="http://schemas.microsoft.com/office/drawing/2014/main" val="4245170526"/>
                    </a:ext>
                  </a:extLst>
                </a:gridCol>
                <a:gridCol w="180000">
                  <a:extLst>
                    <a:ext uri="{9D8B030D-6E8A-4147-A177-3AD203B41FA5}">
                      <a16:colId xmlns:a16="http://schemas.microsoft.com/office/drawing/2014/main" val="748467471"/>
                    </a:ext>
                  </a:extLst>
                </a:gridCol>
                <a:gridCol w="180000">
                  <a:extLst>
                    <a:ext uri="{9D8B030D-6E8A-4147-A177-3AD203B41FA5}">
                      <a16:colId xmlns:a16="http://schemas.microsoft.com/office/drawing/2014/main" val="4289079124"/>
                    </a:ext>
                  </a:extLst>
                </a:gridCol>
                <a:gridCol w="180000">
                  <a:extLst>
                    <a:ext uri="{9D8B030D-6E8A-4147-A177-3AD203B41FA5}">
                      <a16:colId xmlns:a16="http://schemas.microsoft.com/office/drawing/2014/main" val="2173979421"/>
                    </a:ext>
                  </a:extLst>
                </a:gridCol>
                <a:gridCol w="180000">
                  <a:extLst>
                    <a:ext uri="{9D8B030D-6E8A-4147-A177-3AD203B41FA5}">
                      <a16:colId xmlns:a16="http://schemas.microsoft.com/office/drawing/2014/main" val="398197970"/>
                    </a:ext>
                  </a:extLst>
                </a:gridCol>
                <a:gridCol w="180000">
                  <a:extLst>
                    <a:ext uri="{9D8B030D-6E8A-4147-A177-3AD203B41FA5}">
                      <a16:colId xmlns:a16="http://schemas.microsoft.com/office/drawing/2014/main" val="316496629"/>
                    </a:ext>
                  </a:extLst>
                </a:gridCol>
                <a:gridCol w="180000">
                  <a:extLst>
                    <a:ext uri="{9D8B030D-6E8A-4147-A177-3AD203B41FA5}">
                      <a16:colId xmlns:a16="http://schemas.microsoft.com/office/drawing/2014/main" val="3527468434"/>
                    </a:ext>
                  </a:extLst>
                </a:gridCol>
                <a:gridCol w="180000">
                  <a:extLst>
                    <a:ext uri="{9D8B030D-6E8A-4147-A177-3AD203B41FA5}">
                      <a16:colId xmlns:a16="http://schemas.microsoft.com/office/drawing/2014/main" val="2095151826"/>
                    </a:ext>
                  </a:extLst>
                </a:gridCol>
                <a:gridCol w="180000">
                  <a:extLst>
                    <a:ext uri="{9D8B030D-6E8A-4147-A177-3AD203B41FA5}">
                      <a16:colId xmlns:a16="http://schemas.microsoft.com/office/drawing/2014/main" val="1432908467"/>
                    </a:ext>
                  </a:extLst>
                </a:gridCol>
                <a:gridCol w="180000">
                  <a:extLst>
                    <a:ext uri="{9D8B030D-6E8A-4147-A177-3AD203B41FA5}">
                      <a16:colId xmlns:a16="http://schemas.microsoft.com/office/drawing/2014/main" val="3915022599"/>
                    </a:ext>
                  </a:extLst>
                </a:gridCol>
                <a:gridCol w="180000">
                  <a:extLst>
                    <a:ext uri="{9D8B030D-6E8A-4147-A177-3AD203B41FA5}">
                      <a16:colId xmlns:a16="http://schemas.microsoft.com/office/drawing/2014/main" val="1122828282"/>
                    </a:ext>
                  </a:extLst>
                </a:gridCol>
                <a:gridCol w="180000">
                  <a:extLst>
                    <a:ext uri="{9D8B030D-6E8A-4147-A177-3AD203B41FA5}">
                      <a16:colId xmlns:a16="http://schemas.microsoft.com/office/drawing/2014/main" val="3155062348"/>
                    </a:ext>
                  </a:extLst>
                </a:gridCol>
                <a:gridCol w="180000">
                  <a:extLst>
                    <a:ext uri="{9D8B030D-6E8A-4147-A177-3AD203B41FA5}">
                      <a16:colId xmlns:a16="http://schemas.microsoft.com/office/drawing/2014/main" val="3488153396"/>
                    </a:ext>
                  </a:extLst>
                </a:gridCol>
              </a:tblGrid>
              <a:tr h="370840">
                <a:tc rowSpan="2">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en-GB" sz="12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128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16</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b="0" dirty="0">
                          <a:solidFill>
                            <a:schemeClr val="tx1"/>
                          </a:solidFill>
                          <a:latin typeface="Arial" panose="020B0604020202020204" pitchFamily="34" charset="0"/>
                          <a:cs typeface="Arial" panose="020B0604020202020204" pitchFamily="34" charset="0"/>
                        </a:rPr>
                        <a:t>1</a:t>
                      </a:r>
                    </a:p>
                  </a:txBody>
                  <a:tcPr marL="0" marR="0" marT="0" marB="3600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7288886"/>
                  </a:ext>
                </a:extLst>
              </a:tr>
              <a:tr h="370840">
                <a:tc v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142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27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114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400" b="1" dirty="0">
                          <a:solidFill>
                            <a:srgbClr val="2B75A6"/>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8">
                  <a:txBody>
                    <a:bodyPr/>
                    <a:lstStyle/>
                    <a:p>
                      <a:pPr algn="ctr"/>
                      <a:r>
                        <a:rPr lang="en-GB" sz="1400" b="1" dirty="0">
                          <a:solidFill>
                            <a:srgbClr val="2B75A6"/>
                          </a:solidFill>
                          <a:latin typeface="Arial" panose="020B0604020202020204" pitchFamily="34" charset="0"/>
                          <a:cs typeface="Arial" panose="020B0604020202020204" pitchFamily="34" charset="0"/>
                        </a:rPr>
                        <a:t>56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hMerge="1">
                  <a:txBody>
                    <a:bodyPr/>
                    <a:lstStyle/>
                    <a:p>
                      <a:pPr algn="ctr"/>
                      <a:endParaRPr lang="en-GB" sz="140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162371764"/>
                  </a:ext>
                </a:extLst>
              </a:tr>
              <a:tr h="288000">
                <a:tc>
                  <a:txBody>
                    <a:bodyPr/>
                    <a:lstStyle/>
                    <a:p>
                      <a:pPr algn="ctr"/>
                      <a:r>
                        <a:rPr lang="en-GB" sz="1400" dirty="0">
                          <a:solidFill>
                            <a:schemeClr val="tx1"/>
                          </a:solidFill>
                          <a:latin typeface="Arial" panose="020B0604020202020204" pitchFamily="34" charset="0"/>
                          <a:cs typeface="Arial" panose="020B0604020202020204" pitchFamily="34" charset="0"/>
                        </a:rPr>
                        <a:t>IP Address: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4986424"/>
                  </a:ext>
                </a:extLst>
              </a:tr>
              <a:tr h="288000">
                <a:tc>
                  <a:txBody>
                    <a:bodyPr/>
                    <a:lstStyle/>
                    <a:p>
                      <a:pPr algn="ctr"/>
                      <a:r>
                        <a:rPr lang="en-GB" sz="1400" b="0" dirty="0">
                          <a:solidFill>
                            <a:srgbClr val="50AAC1"/>
                          </a:solidFill>
                          <a:latin typeface="Arial" panose="020B0604020202020204" pitchFamily="34" charset="0"/>
                          <a:cs typeface="Arial" panose="020B0604020202020204" pitchFamily="34" charset="0"/>
                        </a:rPr>
                        <a:t>Subnet mask:</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FF0000"/>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rgbClr val="50AAC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93057"/>
                  </a:ext>
                </a:extLst>
              </a:tr>
              <a:tr h="288000">
                <a:tc>
                  <a:txBody>
                    <a:bodyPr/>
                    <a:lstStyle/>
                    <a:p>
                      <a:pPr algn="ctr"/>
                      <a:r>
                        <a:rPr lang="en-GB" sz="1400" b="1" dirty="0">
                          <a:solidFill>
                            <a:schemeClr val="bg1"/>
                          </a:solidFill>
                          <a:latin typeface="Arial" panose="020B0604020202020204" pitchFamily="34" charset="0"/>
                          <a:cs typeface="Arial" panose="020B0604020202020204" pitchFamily="34" charset="0"/>
                        </a:rPr>
                        <a:t>Network ID: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marL="0" algn="ctr" defTabSz="457200" rtl="0" eaLnBrk="1" latinLnBrk="0" hangingPunct="1"/>
                      <a:r>
                        <a:rPr lang="en-GB" sz="1400" b="1" kern="1200" dirty="0">
                          <a:solidFill>
                            <a:schemeClr val="bg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B75A6"/>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en-GB" sz="1400" dirty="0">
                          <a:solidFill>
                            <a:schemeClr val="bg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5463795"/>
                  </a:ext>
                </a:extLst>
              </a:tr>
            </a:tbl>
          </a:graphicData>
        </a:graphic>
      </p:graphicFrame>
    </p:spTree>
    <p:extLst>
      <p:ext uri="{BB962C8B-B14F-4D97-AF65-F5344CB8AC3E}">
        <p14:creationId xmlns:p14="http://schemas.microsoft.com/office/powerpoint/2010/main" val="410980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Public and private IP addresses</a:t>
            </a:r>
          </a:p>
        </p:txBody>
      </p:sp>
      <p:sp>
        <p:nvSpPr>
          <p:cNvPr id="3" name="Text Placeholder 2"/>
          <p:cNvSpPr>
            <a:spLocks noGrp="1"/>
          </p:cNvSpPr>
          <p:nvPr>
            <p:ph type="body" sz="quarter" idx="14"/>
          </p:nvPr>
        </p:nvSpPr>
        <p:spPr/>
        <p:txBody>
          <a:bodyPr/>
          <a:lstStyle/>
          <a:p>
            <a:r>
              <a:rPr lang="en-GB" dirty="0"/>
              <a:t>IP addresses can be either public or private</a:t>
            </a:r>
          </a:p>
          <a:p>
            <a:r>
              <a:rPr lang="en-GB" dirty="0"/>
              <a:t>The following ranges are considered private:</a:t>
            </a:r>
          </a:p>
          <a:p>
            <a:pPr lvl="1"/>
            <a:r>
              <a:rPr lang="en-GB" dirty="0"/>
              <a:t>10.0.0.1 - 10.255.255.255</a:t>
            </a:r>
          </a:p>
          <a:p>
            <a:pPr lvl="1"/>
            <a:r>
              <a:rPr lang="en-GB" dirty="0"/>
              <a:t>172.16.0.1 - 172.31.255.255 </a:t>
            </a:r>
          </a:p>
          <a:p>
            <a:pPr lvl="1"/>
            <a:r>
              <a:rPr lang="en-GB" dirty="0"/>
              <a:t>192.168.0.1 - 192.168.255.255 </a:t>
            </a:r>
          </a:p>
          <a:p>
            <a:r>
              <a:rPr lang="en-GB" dirty="0"/>
              <a:t>These addresses are non-routable across the Internet and are reserved for use within LANs or private WANs</a:t>
            </a:r>
          </a:p>
          <a:p>
            <a:pPr lvl="1"/>
            <a:r>
              <a:rPr lang="en-GB" dirty="0"/>
              <a:t>This reduces the need for every computer to have its own unique public address</a:t>
            </a:r>
          </a:p>
        </p:txBody>
      </p:sp>
    </p:spTree>
    <p:extLst>
      <p:ext uri="{BB962C8B-B14F-4D97-AF65-F5344CB8AC3E}">
        <p14:creationId xmlns:p14="http://schemas.microsoft.com/office/powerpoint/2010/main" val="26868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Network segments</a:t>
            </a:r>
          </a:p>
        </p:txBody>
      </p:sp>
      <p:sp>
        <p:nvSpPr>
          <p:cNvPr id="3" name="Text Placeholder 2"/>
          <p:cNvSpPr>
            <a:spLocks noGrp="1"/>
          </p:cNvSpPr>
          <p:nvPr>
            <p:ph type="body" sz="quarter" idx="14"/>
          </p:nvPr>
        </p:nvSpPr>
        <p:spPr/>
        <p:txBody>
          <a:bodyPr/>
          <a:lstStyle/>
          <a:p>
            <a:r>
              <a:rPr lang="en-GB" dirty="0"/>
              <a:t>A network diagram is shown below</a:t>
            </a:r>
          </a:p>
          <a:p>
            <a:pPr lvl="1"/>
            <a:r>
              <a:rPr lang="en-GB" dirty="0"/>
              <a:t>Suggest a suitable IP address for Server </a:t>
            </a:r>
            <a:r>
              <a:rPr lang="en-GB" b="1" dirty="0">
                <a:solidFill>
                  <a:srgbClr val="FF0000"/>
                </a:solidFill>
              </a:rPr>
              <a:t>X</a:t>
            </a:r>
            <a:endParaRPr lang="en-GB" dirty="0"/>
          </a:p>
          <a:p>
            <a:pPr lvl="1"/>
            <a:r>
              <a:rPr lang="en-GB" dirty="0"/>
              <a:t>Explain why does router </a:t>
            </a:r>
            <a:r>
              <a:rPr lang="en-GB" b="1" dirty="0">
                <a:solidFill>
                  <a:srgbClr val="FF0000"/>
                </a:solidFill>
              </a:rPr>
              <a:t>Y</a:t>
            </a:r>
            <a:r>
              <a:rPr lang="en-GB" dirty="0"/>
              <a:t> has two IP addresses</a:t>
            </a:r>
          </a:p>
        </p:txBody>
      </p:sp>
      <p:pic>
        <p:nvPicPr>
          <p:cNvPr id="2052" name="Picture 4" descr="C:\Users\Rob\AppData\Roaming\PixelMetrics\CaptureWiz\Temp\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40" y="3237498"/>
            <a:ext cx="6123751" cy="297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124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Tasks 1 and 2</a:t>
            </a:r>
          </a:p>
        </p:txBody>
      </p:sp>
    </p:spTree>
    <p:extLst>
      <p:ext uri="{BB962C8B-B14F-4D97-AF65-F5344CB8AC3E}">
        <p14:creationId xmlns:p14="http://schemas.microsoft.com/office/powerpoint/2010/main" val="271024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Network Address Translation</a:t>
            </a:r>
          </a:p>
        </p:txBody>
      </p:sp>
      <p:sp>
        <p:nvSpPr>
          <p:cNvPr id="3" name="Text Placeholder 2"/>
          <p:cNvSpPr>
            <a:spLocks noGrp="1"/>
          </p:cNvSpPr>
          <p:nvPr>
            <p:ph type="body" sz="quarter" idx="14"/>
          </p:nvPr>
        </p:nvSpPr>
        <p:spPr/>
        <p:txBody>
          <a:bodyPr/>
          <a:lstStyle/>
          <a:p>
            <a:r>
              <a:rPr lang="en-GB" dirty="0"/>
              <a:t>Devices using private IP addresses cannot access the Internet directly</a:t>
            </a:r>
          </a:p>
          <a:p>
            <a:pPr lvl="1"/>
            <a:r>
              <a:rPr lang="en-GB" dirty="0"/>
              <a:t>Instead they must communicate via another network device that provides Network address translation (NAT)</a:t>
            </a:r>
          </a:p>
          <a:p>
            <a:pPr lvl="1"/>
            <a:r>
              <a:rPr lang="en-GB" dirty="0"/>
              <a:t>This allows a single public IP address e.g. </a:t>
            </a:r>
            <a:r>
              <a:rPr lang="en-GB" b="1" dirty="0">
                <a:solidFill>
                  <a:srgbClr val="FF0000"/>
                </a:solidFill>
              </a:rPr>
              <a:t>12.65.42.1</a:t>
            </a:r>
            <a:r>
              <a:rPr lang="en-GB" dirty="0"/>
              <a:t> to be shared by any number of hosts with private IP addresses</a:t>
            </a:r>
          </a:p>
          <a:p>
            <a:endParaRPr lang="en-GB" dirty="0"/>
          </a:p>
        </p:txBody>
      </p:sp>
      <p:pic>
        <p:nvPicPr>
          <p:cNvPr id="3078" name="Picture 6" descr="C:\Users\Rob\AppData\Roaming\PixelMetrics\CaptureWiz\Temp\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790" y="4325517"/>
            <a:ext cx="702945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7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NAT process</a:t>
            </a:r>
          </a:p>
        </p:txBody>
      </p:sp>
      <p:sp>
        <p:nvSpPr>
          <p:cNvPr id="3" name="Text Placeholder 2"/>
          <p:cNvSpPr>
            <a:spLocks noGrp="1"/>
          </p:cNvSpPr>
          <p:nvPr>
            <p:ph type="body" sz="quarter" idx="14"/>
          </p:nvPr>
        </p:nvSpPr>
        <p:spPr>
          <a:xfrm>
            <a:off x="724280" y="1704179"/>
            <a:ext cx="7683120" cy="3453607"/>
          </a:xfrm>
        </p:spPr>
        <p:txBody>
          <a:bodyPr/>
          <a:lstStyle/>
          <a:p>
            <a:r>
              <a:rPr lang="en-GB" dirty="0"/>
              <a:t>The translation </a:t>
            </a:r>
            <a:r>
              <a:rPr lang="en-GB"/>
              <a:t>device records the source and destination socket addresses for each request</a:t>
            </a:r>
            <a:endParaRPr lang="en-GB" dirty="0"/>
          </a:p>
          <a:p>
            <a:pPr lvl="1"/>
            <a:r>
              <a:rPr lang="en-GB"/>
              <a:t>It then communicates on the host’s behalf with the destination IP address</a:t>
            </a:r>
          </a:p>
          <a:p>
            <a:pPr lvl="1"/>
            <a:r>
              <a:rPr lang="en-GB"/>
              <a:t>When a response returns, it is passed back to the host that made the original request</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030030133"/>
              </p:ext>
            </p:extLst>
          </p:nvPr>
        </p:nvGraphicFramePr>
        <p:xfrm>
          <a:off x="971217" y="4364650"/>
          <a:ext cx="7537783" cy="1787230"/>
        </p:xfrm>
        <a:graphic>
          <a:graphicData uri="http://schemas.openxmlformats.org/drawingml/2006/table">
            <a:tbl>
              <a:tblPr firstRow="1" bandRow="1">
                <a:tableStyleId>{5C22544A-7EE6-4342-B048-85BDC9FD1C3A}</a:tableStyleId>
              </a:tblPr>
              <a:tblGrid>
                <a:gridCol w="1275080">
                  <a:extLst>
                    <a:ext uri="{9D8B030D-6E8A-4147-A177-3AD203B41FA5}">
                      <a16:colId xmlns:a16="http://schemas.microsoft.com/office/drawing/2014/main" val="2682360411"/>
                    </a:ext>
                  </a:extLst>
                </a:gridCol>
                <a:gridCol w="2024380">
                  <a:extLst>
                    <a:ext uri="{9D8B030D-6E8A-4147-A177-3AD203B41FA5}">
                      <a16:colId xmlns:a16="http://schemas.microsoft.com/office/drawing/2014/main" val="2946952864"/>
                    </a:ext>
                  </a:extLst>
                </a:gridCol>
                <a:gridCol w="2219023">
                  <a:extLst>
                    <a:ext uri="{9D8B030D-6E8A-4147-A177-3AD203B41FA5}">
                      <a16:colId xmlns:a16="http://schemas.microsoft.com/office/drawing/2014/main" val="1348077103"/>
                    </a:ext>
                  </a:extLst>
                </a:gridCol>
                <a:gridCol w="2019300">
                  <a:extLst>
                    <a:ext uri="{9D8B030D-6E8A-4147-A177-3AD203B41FA5}">
                      <a16:colId xmlns:a16="http://schemas.microsoft.com/office/drawing/2014/main" val="1649784428"/>
                    </a:ext>
                  </a:extLst>
                </a:gridCol>
              </a:tblGrid>
              <a:tr h="370840">
                <a:tc gridSpan="4">
                  <a:txBody>
                    <a:bodyPr/>
                    <a:lstStyle/>
                    <a:p>
                      <a:pPr algn="ctr"/>
                      <a:r>
                        <a:rPr lang="en-GB" dirty="0">
                          <a:latin typeface="Arial" panose="020B0604020202020204" pitchFamily="34" charset="0"/>
                          <a:cs typeface="Arial" panose="020B0604020202020204" pitchFamily="34" charset="0"/>
                        </a:rPr>
                        <a:t>Translation table</a:t>
                      </a:r>
                    </a:p>
                  </a:txBody>
                  <a:tcPr>
                    <a:solidFill>
                      <a:srgbClr val="2B75A6"/>
                    </a:solidFill>
                  </a:tcPr>
                </a:tc>
                <a:tc hMerge="1">
                  <a:txBody>
                    <a:bodyPr/>
                    <a:lstStyle/>
                    <a:p>
                      <a:endParaRPr lang="en-GB">
                        <a:latin typeface="Arial" panose="020B0604020202020204" pitchFamily="34" charset="0"/>
                        <a:cs typeface="Arial" panose="020B0604020202020204" pitchFamily="34" charset="0"/>
                      </a:endParaRPr>
                    </a:p>
                  </a:txBody>
                  <a:tcPr/>
                </a:tc>
                <a:tc hMerge="1">
                  <a:txBody>
                    <a:bodyPr/>
                    <a:lstStyle/>
                    <a:p>
                      <a:endParaRPr lang="en-GB">
                        <a:latin typeface="Arial" panose="020B0604020202020204" pitchFamily="34" charset="0"/>
                        <a:cs typeface="Arial" panose="020B0604020202020204" pitchFamily="34" charset="0"/>
                      </a:endParaRPr>
                    </a:p>
                  </a:txBody>
                  <a:tcPr/>
                </a:tc>
                <a:tc hMerge="1">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9142853"/>
                  </a:ext>
                </a:extLst>
              </a:tr>
              <a:tr h="674710">
                <a:tc>
                  <a:txBody>
                    <a:bodyPr/>
                    <a:lstStyle/>
                    <a:p>
                      <a:pPr algn="ctr"/>
                      <a:endParaRPr lang="en-GB"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GB" sz="1800" b="1" kern="1200" baseline="0" dirty="0">
                          <a:solidFill>
                            <a:schemeClr val="dk1"/>
                          </a:solidFill>
                          <a:latin typeface="Arial" panose="020B0604020202020204" pitchFamily="34" charset="0"/>
                          <a:ea typeface="+mn-ea"/>
                          <a:cs typeface="Arial" panose="020B0604020202020204" pitchFamily="34" charset="0"/>
                        </a:rPr>
                        <a:t>Source</a:t>
                      </a:r>
                    </a:p>
                  </a:txBody>
                  <a:tcPr anchor="ctr">
                    <a:solidFill>
                      <a:schemeClr val="bg1"/>
                    </a:solidFill>
                  </a:tcPr>
                </a:tc>
                <a:tc>
                  <a:txBody>
                    <a:bodyPr/>
                    <a:lstStyle/>
                    <a:p>
                      <a:pPr algn="ctr"/>
                      <a:r>
                        <a:rPr lang="en-GB" sz="1800" b="1" kern="1200" baseline="0" dirty="0">
                          <a:solidFill>
                            <a:schemeClr val="dk1"/>
                          </a:solidFill>
                          <a:latin typeface="Arial" panose="020B0604020202020204" pitchFamily="34" charset="0"/>
                          <a:ea typeface="+mn-ea"/>
                          <a:cs typeface="Arial" panose="020B0604020202020204" pitchFamily="34" charset="0"/>
                        </a:rPr>
                        <a:t>Apparent source </a:t>
                      </a:r>
                      <a:r>
                        <a:rPr lang="en-GB" sz="1800" b="1" kern="1200" baseline="0">
                          <a:solidFill>
                            <a:schemeClr val="dk1"/>
                          </a:solidFill>
                          <a:latin typeface="Arial" panose="020B0604020202020204" pitchFamily="34" charset="0"/>
                          <a:ea typeface="+mn-ea"/>
                          <a:cs typeface="Arial" panose="020B0604020202020204" pitchFamily="34" charset="0"/>
                        </a:rPr>
                        <a:t>/ destination</a:t>
                      </a:r>
                      <a:endParaRPr lang="en-GB" sz="1800" b="1" kern="1200" baseline="0" dirty="0">
                        <a:solidFill>
                          <a:schemeClr val="dk1"/>
                        </a:solidFill>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1" kern="1200" baseline="0" dirty="0">
                          <a:solidFill>
                            <a:schemeClr val="dk1"/>
                          </a:solidFill>
                          <a:latin typeface="Arial" panose="020B0604020202020204" pitchFamily="34" charset="0"/>
                          <a:ea typeface="+mn-ea"/>
                          <a:cs typeface="Arial" panose="020B0604020202020204" pitchFamily="34" charset="0"/>
                        </a:rPr>
                        <a:t>Actual destination</a:t>
                      </a:r>
                    </a:p>
                  </a:txBody>
                  <a:tcPr anchor="ctr">
                    <a:solidFill>
                      <a:schemeClr val="bg1"/>
                    </a:solidFill>
                  </a:tcPr>
                </a:tc>
                <a:extLst>
                  <a:ext uri="{0D108BD9-81ED-4DB2-BD59-A6C34878D82A}">
                    <a16:rowId xmlns:a16="http://schemas.microsoft.com/office/drawing/2014/main" val="238417232"/>
                  </a:ext>
                </a:extLst>
              </a:tr>
              <a:tr h="370840">
                <a:tc>
                  <a:txBody>
                    <a:bodyPr/>
                    <a:lstStyle/>
                    <a:p>
                      <a:pPr algn="ctr"/>
                      <a:r>
                        <a:rPr lang="en-GB" dirty="0">
                          <a:solidFill>
                            <a:schemeClr val="tx1"/>
                          </a:solidFill>
                          <a:latin typeface="Arial" panose="020B0604020202020204" pitchFamily="34" charset="0"/>
                          <a:cs typeface="Arial" panose="020B0604020202020204" pitchFamily="34" charset="0"/>
                        </a:rPr>
                        <a:t>Request</a:t>
                      </a:r>
                    </a:p>
                  </a:txBody>
                  <a:tcPr>
                    <a:solidFill>
                      <a:schemeClr val="bg1"/>
                    </a:solidFill>
                  </a:tcPr>
                </a:tc>
                <a:tc>
                  <a:txBody>
                    <a:bodyPr/>
                    <a:lstStyle/>
                    <a:p>
                      <a:pPr algn="ctr"/>
                      <a:r>
                        <a:rPr lang="en-GB" dirty="0">
                          <a:solidFill>
                            <a:srgbClr val="FF0000"/>
                          </a:solidFill>
                          <a:latin typeface="Arial" panose="020B0604020202020204" pitchFamily="34" charset="0"/>
                          <a:cs typeface="Arial" panose="020B0604020202020204" pitchFamily="34" charset="0"/>
                        </a:rPr>
                        <a:t>192.168.0.3:1234</a:t>
                      </a: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12.65.42.1</a:t>
                      </a:r>
                    </a:p>
                  </a:txBody>
                  <a:tcPr anchor="ctr">
                    <a:solidFill>
                      <a:schemeClr val="bg1"/>
                    </a:solidFill>
                  </a:tcPr>
                </a:tc>
                <a:tc>
                  <a:txBody>
                    <a:bodyPr/>
                    <a:lstStyle/>
                    <a:p>
                      <a:pPr algn="ctr"/>
                      <a:r>
                        <a:rPr lang="en-GB" baseline="0" dirty="0">
                          <a:latin typeface="Arial" panose="020B0604020202020204" pitchFamily="34" charset="0"/>
                          <a:cs typeface="Arial" panose="020B0604020202020204" pitchFamily="34" charset="0"/>
                        </a:rPr>
                        <a:t>123.65.78.4:80</a:t>
                      </a:r>
                      <a:endParaRPr lang="en-GB"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52719513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Response</a:t>
                      </a: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aseline="0" dirty="0">
                          <a:latin typeface="Arial" panose="020B0604020202020204" pitchFamily="34" charset="0"/>
                          <a:cs typeface="Arial" panose="020B0604020202020204" pitchFamily="34" charset="0"/>
                        </a:rPr>
                        <a:t>123.65.78.4:80</a:t>
                      </a:r>
                      <a:endParaRPr lang="en-GB" dirty="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12.65.42.1</a:t>
                      </a:r>
                    </a:p>
                  </a:txBody>
                  <a:tcPr anchor="ctr">
                    <a:solidFill>
                      <a:schemeClr val="bg1"/>
                    </a:solidFill>
                  </a:tcPr>
                </a:tc>
                <a:tc>
                  <a:txBody>
                    <a:bodyPr/>
                    <a:lstStyle/>
                    <a:p>
                      <a:pPr algn="ctr"/>
                      <a:r>
                        <a:rPr lang="en-GB" sz="1800" b="0" kern="1200" dirty="0">
                          <a:solidFill>
                            <a:srgbClr val="FF0000"/>
                          </a:solidFill>
                          <a:latin typeface="Arial" panose="020B0604020202020204" pitchFamily="34" charset="0"/>
                          <a:ea typeface="+mn-ea"/>
                          <a:cs typeface="Arial" panose="020B0604020202020204" pitchFamily="34" charset="0"/>
                        </a:rPr>
                        <a:t>192.168.0.3:1234</a:t>
                      </a:r>
                      <a:endParaRPr lang="en-GB" b="0" dirty="0">
                        <a:solidFill>
                          <a:srgbClr val="FF000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227668583"/>
                  </a:ext>
                </a:extLst>
              </a:tr>
            </a:tbl>
          </a:graphicData>
        </a:graphic>
      </p:graphicFrame>
    </p:spTree>
    <p:extLst>
      <p:ext uri="{BB962C8B-B14F-4D97-AF65-F5344CB8AC3E}">
        <p14:creationId xmlns:p14="http://schemas.microsoft.com/office/powerpoint/2010/main" val="307597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10000"/>
          </a:bodyPr>
          <a:lstStyle/>
          <a:p>
            <a:pPr>
              <a:spcAft>
                <a:spcPts val="1200"/>
              </a:spcAft>
            </a:pPr>
            <a:r>
              <a:rPr lang="en-GB" dirty="0"/>
              <a:t>Know that an IP address is split into a network identifier and a host identifier part</a:t>
            </a:r>
          </a:p>
          <a:p>
            <a:pPr>
              <a:spcAft>
                <a:spcPts val="1200"/>
              </a:spcAft>
            </a:pPr>
            <a:r>
              <a:rPr lang="en-GB" dirty="0"/>
              <a:t>Know how a subnet mask is used to identify the network identifier part of the IP address</a:t>
            </a:r>
          </a:p>
          <a:p>
            <a:pPr>
              <a:spcAft>
                <a:spcPts val="1200"/>
              </a:spcAft>
            </a:pPr>
            <a:r>
              <a:rPr lang="en-GB" dirty="0"/>
              <a:t>Know that there are currently two standards of IP address, (v4 and v6) and why v6 was introduced</a:t>
            </a:r>
          </a:p>
          <a:p>
            <a:pPr>
              <a:spcAft>
                <a:spcPts val="1200"/>
              </a:spcAft>
            </a:pPr>
            <a:r>
              <a:rPr lang="en-GB" dirty="0"/>
              <a:t>Distinguish between routable and non‐routable IP addresses</a:t>
            </a:r>
          </a:p>
          <a:p>
            <a:pPr>
              <a:spcAft>
                <a:spcPts val="1200"/>
              </a:spcAft>
            </a:pPr>
            <a:r>
              <a:rPr lang="en-GB" dirty="0"/>
              <a:t>Understand the purpose and function of the Dynamic Host Configuration Protocol (DHCP) system</a:t>
            </a:r>
          </a:p>
          <a:p>
            <a:pPr>
              <a:spcAft>
                <a:spcPts val="1200"/>
              </a:spcAft>
            </a:pPr>
            <a:r>
              <a:rPr lang="en-GB" dirty="0"/>
              <a:t>Explain the basic concepts of Network Address Translation (NAT) and port forwarding and why they are used</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Port forwarding</a:t>
            </a:r>
          </a:p>
        </p:txBody>
      </p:sp>
      <p:sp>
        <p:nvSpPr>
          <p:cNvPr id="3" name="Text Placeholder 2"/>
          <p:cNvSpPr>
            <a:spLocks noGrp="1"/>
          </p:cNvSpPr>
          <p:nvPr>
            <p:ph type="body" sz="quarter" idx="14"/>
          </p:nvPr>
        </p:nvSpPr>
        <p:spPr/>
        <p:txBody>
          <a:bodyPr/>
          <a:lstStyle/>
          <a:p>
            <a:r>
              <a:rPr lang="en-GB" dirty="0"/>
              <a:t>NAT can also provide port forwarding</a:t>
            </a:r>
          </a:p>
          <a:p>
            <a:pPr lvl="1"/>
            <a:r>
              <a:rPr lang="en-GB" dirty="0"/>
              <a:t>Servers accessible to the public can be given a non-routable </a:t>
            </a:r>
            <a:br>
              <a:rPr lang="en-GB" dirty="0"/>
            </a:br>
            <a:r>
              <a:rPr lang="en-GB" dirty="0"/>
              <a:t>IP address within a private network</a:t>
            </a:r>
          </a:p>
          <a:p>
            <a:pPr lvl="1"/>
            <a:r>
              <a:rPr lang="en-GB" dirty="0"/>
              <a:t>A public request reaches the external router of the private network using a given port</a:t>
            </a:r>
          </a:p>
          <a:p>
            <a:pPr lvl="1"/>
            <a:r>
              <a:rPr lang="en-GB" dirty="0"/>
              <a:t>The data packets are forwarded internally to the correct device</a:t>
            </a:r>
          </a:p>
          <a:p>
            <a:pPr lvl="1"/>
            <a:r>
              <a:rPr lang="en-GB" dirty="0"/>
              <a:t>This also provides additional filtering</a:t>
            </a:r>
          </a:p>
        </p:txBody>
      </p:sp>
    </p:spTree>
    <p:extLst>
      <p:ext uri="{BB962C8B-B14F-4D97-AF65-F5344CB8AC3E}">
        <p14:creationId xmlns:p14="http://schemas.microsoft.com/office/powerpoint/2010/main" val="120386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 3</a:t>
            </a:r>
          </a:p>
        </p:txBody>
      </p:sp>
    </p:spTree>
    <p:extLst>
      <p:ext uri="{BB962C8B-B14F-4D97-AF65-F5344CB8AC3E}">
        <p14:creationId xmlns:p14="http://schemas.microsoft.com/office/powerpoint/2010/main" val="3180191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DHCP</a:t>
            </a:r>
          </a:p>
        </p:txBody>
      </p:sp>
      <p:sp>
        <p:nvSpPr>
          <p:cNvPr id="3" name="Text Placeholder 2"/>
          <p:cNvSpPr>
            <a:spLocks noGrp="1"/>
          </p:cNvSpPr>
          <p:nvPr>
            <p:ph type="body" sz="quarter" idx="14"/>
          </p:nvPr>
        </p:nvSpPr>
        <p:spPr/>
        <p:txBody>
          <a:bodyPr/>
          <a:lstStyle/>
          <a:p>
            <a:r>
              <a:rPr lang="en-GB" dirty="0"/>
              <a:t>Dynamic Host Configuration Protocol (DHCP) is used to automatically assign IP addresses and any other network configuration information</a:t>
            </a:r>
          </a:p>
          <a:p>
            <a:pPr lvl="1"/>
            <a:r>
              <a:rPr lang="en-GB" dirty="0"/>
              <a:t>This allows limited pools of dynamic IP addresses to be shared out between hosts and freed up when not needed</a:t>
            </a:r>
          </a:p>
          <a:p>
            <a:pPr lvl="1"/>
            <a:r>
              <a:rPr lang="en-GB" dirty="0"/>
              <a:t>This allows hosts to reconfigure themselves when moving between networks and reduces the number of IP addresses required locally as not all hosts will require network access at the same time</a:t>
            </a:r>
          </a:p>
          <a:p>
            <a:pPr lvl="1"/>
            <a:r>
              <a:rPr lang="en-GB" dirty="0"/>
              <a:t>Why are static IP addresses uncommon?</a:t>
            </a:r>
          </a:p>
        </p:txBody>
      </p:sp>
    </p:spTree>
    <p:extLst>
      <p:ext uri="{BB962C8B-B14F-4D97-AF65-F5344CB8AC3E}">
        <p14:creationId xmlns:p14="http://schemas.microsoft.com/office/powerpoint/2010/main" val="1035880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DHCP works</a:t>
            </a:r>
          </a:p>
        </p:txBody>
      </p:sp>
      <p:sp>
        <p:nvSpPr>
          <p:cNvPr id="6" name="Text Placeholder 5"/>
          <p:cNvSpPr>
            <a:spLocks noGrp="1"/>
          </p:cNvSpPr>
          <p:nvPr>
            <p:ph type="body" sz="quarter" idx="14"/>
          </p:nvPr>
        </p:nvSpPr>
        <p:spPr/>
        <p:txBody>
          <a:bodyPr/>
          <a:lstStyle/>
          <a:p>
            <a:r>
              <a:rPr lang="en-GB" dirty="0"/>
              <a:t>DHCP can assign a limited number of temporary IP addresses to transient devices operating within a local hotspot</a:t>
            </a:r>
          </a:p>
        </p:txBody>
      </p:sp>
      <p:pic>
        <p:nvPicPr>
          <p:cNvPr id="4098" name="Picture 2" descr="C:\Users\Rob\AppData\Roaming\PixelMetrics\CaptureWiz\Temp\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858" y="2938873"/>
            <a:ext cx="7521315" cy="320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495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ob\AppData\Roaming\PixelMetrics\CaptureWiz\Temp\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01" y="2522151"/>
            <a:ext cx="6833321" cy="2396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A DHCP server has allocated the following IPv4 address information to a host:</a:t>
            </a:r>
          </a:p>
          <a:p>
            <a:endParaRPr lang="en-GB" dirty="0"/>
          </a:p>
          <a:p>
            <a:endParaRPr lang="en-GB" dirty="0"/>
          </a:p>
          <a:p>
            <a:endParaRPr lang="en-GB" dirty="0"/>
          </a:p>
          <a:p>
            <a:endParaRPr lang="en-GB" dirty="0"/>
          </a:p>
          <a:p>
            <a:pPr lvl="1"/>
            <a:r>
              <a:rPr lang="en-GB" dirty="0"/>
              <a:t>Using IPv4, what is the network ID?</a:t>
            </a:r>
          </a:p>
          <a:p>
            <a:pPr lvl="1"/>
            <a:r>
              <a:rPr lang="en-GB" dirty="0"/>
              <a:t>What is the host ID?</a:t>
            </a:r>
          </a:p>
          <a:p>
            <a:pPr lvl="1"/>
            <a:r>
              <a:rPr lang="en-GB" dirty="0"/>
              <a:t>How many hosts are available on this network?</a:t>
            </a:r>
          </a:p>
        </p:txBody>
      </p:sp>
    </p:spTree>
    <p:extLst>
      <p:ext uri="{BB962C8B-B14F-4D97-AF65-F5344CB8AC3E}">
        <p14:creationId xmlns:p14="http://schemas.microsoft.com/office/powerpoint/2010/main" val="113765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96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Starter</a:t>
            </a:r>
          </a:p>
        </p:txBody>
      </p:sp>
      <p:sp>
        <p:nvSpPr>
          <p:cNvPr id="3" name="Text Placeholder 2"/>
          <p:cNvSpPr>
            <a:spLocks noGrp="1"/>
          </p:cNvSpPr>
          <p:nvPr>
            <p:ph type="body" sz="quarter" idx="14"/>
          </p:nvPr>
        </p:nvSpPr>
        <p:spPr>
          <a:xfrm>
            <a:off x="724280" y="1704179"/>
            <a:ext cx="7797230" cy="4542797"/>
          </a:xfrm>
        </p:spPr>
        <p:txBody>
          <a:bodyPr>
            <a:normAutofit/>
          </a:bodyPr>
          <a:lstStyle/>
          <a:p>
            <a:r>
              <a:rPr lang="en-GB" dirty="0"/>
              <a:t>What is an IP address?</a:t>
            </a:r>
          </a:p>
          <a:p>
            <a:pPr marL="0" indent="0" algn="ctr">
              <a:buNone/>
            </a:pPr>
            <a:r>
              <a:rPr lang="en-GB" sz="8800" b="1" dirty="0">
                <a:solidFill>
                  <a:srgbClr val="C00000"/>
                </a:solidFill>
                <a:latin typeface="Consolas" panose="020B0609020204030204" pitchFamily="49" charset="0"/>
                <a:cs typeface="Arial" panose="020B0604020202020204" pitchFamily="34" charset="0"/>
              </a:rPr>
              <a:t>142.67.210.8</a:t>
            </a:r>
          </a:p>
          <a:p>
            <a:endParaRPr lang="en-GB" dirty="0"/>
          </a:p>
          <a:p>
            <a:endParaRPr lang="en-GB" dirty="0"/>
          </a:p>
          <a:p>
            <a:endParaRPr lang="en-GB" dirty="0"/>
          </a:p>
        </p:txBody>
      </p:sp>
    </p:spTree>
    <p:extLst>
      <p:ext uri="{BB962C8B-B14F-4D97-AF65-F5344CB8AC3E}">
        <p14:creationId xmlns:p14="http://schemas.microsoft.com/office/powerpoint/2010/main" val="12093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IP Address</a:t>
            </a:r>
          </a:p>
        </p:txBody>
      </p:sp>
      <p:sp>
        <p:nvSpPr>
          <p:cNvPr id="3" name="Text Placeholder 2"/>
          <p:cNvSpPr>
            <a:spLocks noGrp="1"/>
          </p:cNvSpPr>
          <p:nvPr>
            <p:ph type="body" sz="quarter" idx="14"/>
          </p:nvPr>
        </p:nvSpPr>
        <p:spPr>
          <a:xfrm>
            <a:off x="724280" y="1704179"/>
            <a:ext cx="7997026" cy="3453607"/>
          </a:xfrm>
        </p:spPr>
        <p:txBody>
          <a:bodyPr/>
          <a:lstStyle/>
          <a:p>
            <a:r>
              <a:rPr lang="en-GB" dirty="0"/>
              <a:t>An IP addresses is a unique numerical address</a:t>
            </a:r>
          </a:p>
          <a:p>
            <a:pPr lvl="1"/>
            <a:r>
              <a:rPr lang="en-GB" dirty="0"/>
              <a:t>This identifies a host computer or network node trying to communicate over IP on a network</a:t>
            </a:r>
          </a:p>
          <a:p>
            <a:r>
              <a:rPr lang="en-GB" dirty="0"/>
              <a:t>The IPv4 standard uses four octets (groups of 8 bits) written in a decimal-dotted notation, for example:</a:t>
            </a:r>
          </a:p>
          <a:p>
            <a:pPr marL="444500" lvl="1" indent="0" algn="ctr">
              <a:buNone/>
            </a:pPr>
            <a:r>
              <a:rPr lang="en-GB" sz="2800" dirty="0">
                <a:solidFill>
                  <a:srgbClr val="D00A0A"/>
                </a:solidFill>
                <a:latin typeface="Consolas" panose="020B0609020204030204" pitchFamily="49" charset="0"/>
              </a:rPr>
              <a:t>10101010.00001111.10011001.11110000</a:t>
            </a:r>
          </a:p>
          <a:p>
            <a:pPr lvl="1"/>
            <a:r>
              <a:rPr lang="en-GB" dirty="0"/>
              <a:t>Summarised in decimal form, this produces a range of addresses as follows:</a:t>
            </a:r>
          </a:p>
          <a:p>
            <a:pPr marL="444500" lvl="1" indent="0" algn="ctr">
              <a:buNone/>
            </a:pPr>
            <a:r>
              <a:rPr lang="en-GB" sz="2800" dirty="0">
                <a:solidFill>
                  <a:srgbClr val="D00A0A"/>
                </a:solidFill>
                <a:latin typeface="Consolas" panose="020B0609020204030204" pitchFamily="49" charset="0"/>
              </a:rPr>
              <a:t>0.0.0.0 - 255.255.255.255</a:t>
            </a:r>
          </a:p>
          <a:p>
            <a:pPr lvl="1"/>
            <a:endParaRPr lang="en-GB" dirty="0"/>
          </a:p>
        </p:txBody>
      </p:sp>
    </p:spTree>
    <p:extLst>
      <p:ext uri="{BB962C8B-B14F-4D97-AF65-F5344CB8AC3E}">
        <p14:creationId xmlns:p14="http://schemas.microsoft.com/office/powerpoint/2010/main" val="116079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Unusable addresses</a:t>
            </a:r>
          </a:p>
        </p:txBody>
      </p:sp>
      <p:sp>
        <p:nvSpPr>
          <p:cNvPr id="3" name="Text Placeholder 2"/>
          <p:cNvSpPr>
            <a:spLocks noGrp="1"/>
          </p:cNvSpPr>
          <p:nvPr>
            <p:ph type="body" sz="quarter" idx="14"/>
          </p:nvPr>
        </p:nvSpPr>
        <p:spPr>
          <a:xfrm>
            <a:off x="724280" y="1704179"/>
            <a:ext cx="7797230" cy="4260785"/>
          </a:xfrm>
        </p:spPr>
        <p:txBody>
          <a:bodyPr/>
          <a:lstStyle/>
          <a:p>
            <a:r>
              <a:rPr lang="en-GB" dirty="0"/>
              <a:t>Some IP addresses cannot be used as they are reserved for other purposes:</a:t>
            </a:r>
          </a:p>
          <a:p>
            <a:pPr lvl="1"/>
            <a:r>
              <a:rPr lang="en-GB"/>
              <a:t>Address ranges </a:t>
            </a:r>
            <a:r>
              <a:rPr lang="en-GB" sz="2400">
                <a:solidFill>
                  <a:srgbClr val="D00A0A"/>
                </a:solidFill>
                <a:latin typeface="Consolas" panose="020B0609020204030204" pitchFamily="49" charset="0"/>
              </a:rPr>
              <a:t>10.x.y.z</a:t>
            </a:r>
            <a:r>
              <a:rPr lang="en-GB"/>
              <a:t>, </a:t>
            </a:r>
            <a:r>
              <a:rPr lang="en-GB" sz="2400">
                <a:solidFill>
                  <a:srgbClr val="D00A0A"/>
                </a:solidFill>
                <a:latin typeface="Consolas" panose="020B0609020204030204" pitchFamily="49" charset="0"/>
              </a:rPr>
              <a:t>172.16.0.1</a:t>
            </a:r>
            <a:r>
              <a:rPr lang="en-GB">
                <a:latin typeface="Arial" panose="020B0604020202020204" pitchFamily="34" charset="0"/>
                <a:cs typeface="Arial" panose="020B0604020202020204" pitchFamily="34" charset="0"/>
              </a:rPr>
              <a:t> </a:t>
            </a:r>
            <a:r>
              <a:rPr lang="en-GB"/>
              <a:t>to</a:t>
            </a:r>
            <a:r>
              <a:rPr lang="en-GB">
                <a:latin typeface="Arial" panose="020B0604020202020204" pitchFamily="34" charset="0"/>
                <a:cs typeface="Arial" panose="020B0604020202020204" pitchFamily="34" charset="0"/>
              </a:rPr>
              <a:t> </a:t>
            </a:r>
            <a:r>
              <a:rPr lang="en-GB" sz="2400">
                <a:solidFill>
                  <a:srgbClr val="D00A0A"/>
                </a:solidFill>
                <a:latin typeface="Consolas" panose="020B0609020204030204" pitchFamily="49" charset="0"/>
              </a:rPr>
              <a:t>172.31.255.255</a:t>
            </a:r>
            <a:r>
              <a:rPr lang="en-GB"/>
              <a:t> and </a:t>
            </a:r>
            <a:r>
              <a:rPr lang="en-GB" sz="2400">
                <a:solidFill>
                  <a:srgbClr val="D00A0A"/>
                </a:solidFill>
                <a:latin typeface="Consolas" panose="020B0609020204030204" pitchFamily="49" charset="0"/>
              </a:rPr>
              <a:t>192.168.y.z</a:t>
            </a:r>
            <a:r>
              <a:rPr lang="en-GB"/>
              <a:t> are private, non‐routable addresses used for LANs or private WANs only</a:t>
            </a:r>
          </a:p>
          <a:p>
            <a:pPr lvl="1"/>
            <a:r>
              <a:rPr lang="en-GB" sz="2400">
                <a:solidFill>
                  <a:srgbClr val="D00A0A"/>
                </a:solidFill>
                <a:latin typeface="Consolas" panose="020B0609020204030204" pitchFamily="49" charset="0"/>
              </a:rPr>
              <a:t>x.y.z.0</a:t>
            </a:r>
            <a:r>
              <a:rPr lang="en-GB">
                <a:solidFill>
                  <a:srgbClr val="FF0000"/>
                </a:solidFill>
              </a:rPr>
              <a:t> </a:t>
            </a:r>
            <a:r>
              <a:rPr lang="en-GB"/>
              <a:t>represents an entire network</a:t>
            </a:r>
            <a:endParaRPr lang="en-GB" sz="2800">
              <a:solidFill>
                <a:srgbClr val="D00A0A"/>
              </a:solidFill>
              <a:latin typeface="Consolas" panose="020B0609020204030204" pitchFamily="49" charset="0"/>
            </a:endParaRPr>
          </a:p>
          <a:p>
            <a:pPr lvl="1"/>
            <a:r>
              <a:rPr lang="en-GB"/>
              <a:t>The last address in a network (e.g. </a:t>
            </a:r>
            <a:r>
              <a:rPr lang="en-GB" sz="2400">
                <a:solidFill>
                  <a:srgbClr val="D00A0A"/>
                </a:solidFill>
                <a:latin typeface="Consolas" panose="020B0609020204030204" pitchFamily="49" charset="0"/>
              </a:rPr>
              <a:t>x.y.z.255</a:t>
            </a:r>
            <a:r>
              <a:rPr lang="en-GB"/>
              <a:t>) is reserved as the broadcast address on that network for sending data simultaneously to all hosts on that network</a:t>
            </a:r>
          </a:p>
          <a:p>
            <a:pPr lvl="1"/>
            <a:r>
              <a:rPr lang="en-GB" altLang="en-US" sz="2400">
                <a:solidFill>
                  <a:srgbClr val="D00A0A"/>
                </a:solidFill>
                <a:latin typeface="Consolas" panose="020B0609020204030204" pitchFamily="49" charset="0"/>
              </a:rPr>
              <a:t>127.x.y.z</a:t>
            </a:r>
            <a:r>
              <a:rPr lang="en-GB" altLang="en-US">
                <a:solidFill>
                  <a:srgbClr val="FF0000"/>
                </a:solidFill>
              </a:rPr>
              <a:t> </a:t>
            </a:r>
            <a:r>
              <a:rPr lang="en-GB" altLang="en-US"/>
              <a:t>is reserved for loopback, in which a host’s IP software treats an outgoing packet as incoming </a:t>
            </a:r>
            <a:endParaRPr lang="en-GB" dirty="0"/>
          </a:p>
        </p:txBody>
      </p:sp>
    </p:spTree>
    <p:extLst>
      <p:ext uri="{BB962C8B-B14F-4D97-AF65-F5344CB8AC3E}">
        <p14:creationId xmlns:p14="http://schemas.microsoft.com/office/powerpoint/2010/main" val="313980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 enough IP addresses</a:t>
            </a:r>
          </a:p>
        </p:txBody>
      </p:sp>
      <p:sp>
        <p:nvSpPr>
          <p:cNvPr id="3" name="Text Placeholder 2"/>
          <p:cNvSpPr>
            <a:spLocks noGrp="1"/>
          </p:cNvSpPr>
          <p:nvPr>
            <p:ph type="body" sz="quarter" idx="14"/>
          </p:nvPr>
        </p:nvSpPr>
        <p:spPr/>
        <p:txBody>
          <a:bodyPr/>
          <a:lstStyle/>
          <a:p>
            <a:r>
              <a:rPr lang="en-GB"/>
              <a:t>IPv4 only provides a theoretical maximum of 2</a:t>
            </a:r>
            <a:r>
              <a:rPr lang="en-GB" baseline="30000"/>
              <a:t>32</a:t>
            </a:r>
            <a:r>
              <a:rPr lang="en-GB"/>
              <a:t> or 256</a:t>
            </a:r>
            <a:r>
              <a:rPr lang="en-GB" baseline="30000"/>
              <a:t>4</a:t>
            </a:r>
            <a:r>
              <a:rPr lang="en-GB"/>
              <a:t> = 4.3 billion addresses, which is not enough for the number of devices that need them</a:t>
            </a:r>
          </a:p>
          <a:p>
            <a:r>
              <a:rPr lang="en-GB"/>
              <a:t>IPv6 uses 128 bits expressed as a string of 32 hexadecimal digits, for example:</a:t>
            </a:r>
          </a:p>
          <a:p>
            <a:pPr marL="85725" lvl="1" indent="0">
              <a:buNone/>
            </a:pPr>
            <a:r>
              <a:rPr lang="en-GB" sz="2800">
                <a:solidFill>
                  <a:srgbClr val="D00A0A"/>
                </a:solidFill>
                <a:latin typeface="Consolas" panose="020B0609020204030204" pitchFamily="49" charset="0"/>
              </a:rPr>
              <a:t>3dfb:1730:4935:0007:0340:fe2f:fb71:48af</a:t>
            </a:r>
          </a:p>
          <a:p>
            <a:pPr lvl="1"/>
            <a:r>
              <a:rPr lang="en-GB"/>
              <a:t>There are 16</a:t>
            </a:r>
            <a:r>
              <a:rPr lang="en-GB" baseline="30000"/>
              <a:t>32</a:t>
            </a:r>
            <a:r>
              <a:rPr lang="en-GB"/>
              <a:t> = 3.4 x 10</a:t>
            </a:r>
            <a:r>
              <a:rPr lang="en-GB" baseline="30000"/>
              <a:t>38</a:t>
            </a:r>
            <a:r>
              <a:rPr lang="en-GB"/>
              <a:t> possible IPv6 addresses</a:t>
            </a:r>
          </a:p>
          <a:p>
            <a:pPr lvl="1"/>
            <a:r>
              <a:rPr lang="en-GB"/>
              <a:t>Scientist have estimated that this is enough for every atom covering the surface of the Earth with enough left over for 100 more Earths!</a:t>
            </a:r>
            <a:endParaRPr lang="en-GB" dirty="0"/>
          </a:p>
        </p:txBody>
      </p:sp>
    </p:spTree>
    <p:extLst>
      <p:ext uri="{BB962C8B-B14F-4D97-AF65-F5344CB8AC3E}">
        <p14:creationId xmlns:p14="http://schemas.microsoft.com/office/powerpoint/2010/main" val="92937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Parts of an IPv4 address</a:t>
            </a:r>
          </a:p>
        </p:txBody>
      </p:sp>
      <p:sp>
        <p:nvSpPr>
          <p:cNvPr id="3" name="Text Placeholder 2"/>
          <p:cNvSpPr>
            <a:spLocks noGrp="1"/>
          </p:cNvSpPr>
          <p:nvPr>
            <p:ph type="body" sz="quarter" idx="14"/>
          </p:nvPr>
        </p:nvSpPr>
        <p:spPr>
          <a:xfrm>
            <a:off x="724280" y="1704179"/>
            <a:ext cx="7797230" cy="4782079"/>
          </a:xfrm>
        </p:spPr>
        <p:txBody>
          <a:bodyPr/>
          <a:lstStyle/>
          <a:p>
            <a:r>
              <a:rPr lang="en-GB" dirty="0"/>
              <a:t>An IP address consists of two parts:</a:t>
            </a:r>
          </a:p>
          <a:p>
            <a:pPr lvl="1"/>
            <a:r>
              <a:rPr lang="en-GB" dirty="0"/>
              <a:t>network identifier (or network ID) – </a:t>
            </a:r>
            <a:r>
              <a:rPr lang="en-GB" altLang="en-US" dirty="0">
                <a:cs typeface="Times New Roman" panose="02020603050405020304" pitchFamily="18" charset="0"/>
              </a:rPr>
              <a:t>left-hand bits of 32-bit number, </a:t>
            </a:r>
            <a:r>
              <a:rPr lang="en-GB" dirty="0"/>
              <a:t>used to define the network where nodes are communicating </a:t>
            </a:r>
          </a:p>
          <a:p>
            <a:pPr lvl="1"/>
            <a:r>
              <a:rPr lang="en-GB" dirty="0"/>
              <a:t>host identifier (or host ID) – </a:t>
            </a:r>
            <a:r>
              <a:rPr lang="en-GB" altLang="en-US" dirty="0">
                <a:cs typeface="Times New Roman" panose="02020603050405020304" pitchFamily="18" charset="0"/>
              </a:rPr>
              <a:t>right-hand bits of 32-bit number, </a:t>
            </a:r>
            <a:r>
              <a:rPr lang="en-GB" dirty="0"/>
              <a:t>used to identify separate nodes on the network</a:t>
            </a:r>
          </a:p>
          <a:p>
            <a:r>
              <a:rPr lang="en-GB" dirty="0"/>
              <a:t>Since the two IDs occupy complementary sets of bits within the IP address, they can be added together to form the IP address</a:t>
            </a:r>
          </a:p>
          <a:p>
            <a:pPr lvl="1"/>
            <a:r>
              <a:rPr lang="en-GB" dirty="0"/>
              <a:t>The same principle applies to IPv6 addresses</a:t>
            </a:r>
          </a:p>
        </p:txBody>
      </p:sp>
    </p:spTree>
    <p:extLst>
      <p:ext uri="{BB962C8B-B14F-4D97-AF65-F5344CB8AC3E}">
        <p14:creationId xmlns:p14="http://schemas.microsoft.com/office/powerpoint/2010/main" val="251489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Network and host identifiers</a:t>
            </a:r>
          </a:p>
        </p:txBody>
      </p:sp>
      <p:sp>
        <p:nvSpPr>
          <p:cNvPr id="3" name="Text Placeholder 2"/>
          <p:cNvSpPr>
            <a:spLocks noGrp="1"/>
          </p:cNvSpPr>
          <p:nvPr>
            <p:ph type="body" sz="quarter" idx="14"/>
          </p:nvPr>
        </p:nvSpPr>
        <p:spPr/>
        <p:txBody>
          <a:bodyPr/>
          <a:lstStyle/>
          <a:p>
            <a:r>
              <a:rPr lang="en-GB"/>
              <a:t>The following table gives examples of different hosts on the same network</a:t>
            </a:r>
          </a:p>
          <a:p>
            <a:r>
              <a:rPr lang="en-GB"/>
              <a:t>The network ID portion remains static and each node has a different host ID</a:t>
            </a:r>
            <a:endParaRPr lang="en-GB" strike="sngStrike"/>
          </a:p>
          <a:p>
            <a:pPr lvl="1"/>
            <a:r>
              <a:rPr lang="en-GB"/>
              <a:t>In this example, each ID occupies 16 bits, but the 32-bit address can be split at other points</a:t>
            </a:r>
          </a:p>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288179699"/>
              </p:ext>
            </p:extLst>
          </p:nvPr>
        </p:nvGraphicFramePr>
        <p:xfrm>
          <a:off x="1068515" y="4396056"/>
          <a:ext cx="7128000" cy="176784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1324408946"/>
                    </a:ext>
                  </a:extLst>
                </a:gridCol>
                <a:gridCol w="2376000">
                  <a:extLst>
                    <a:ext uri="{9D8B030D-6E8A-4147-A177-3AD203B41FA5}">
                      <a16:colId xmlns:a16="http://schemas.microsoft.com/office/drawing/2014/main" val="1694491373"/>
                    </a:ext>
                  </a:extLst>
                </a:gridCol>
                <a:gridCol w="2376000">
                  <a:extLst>
                    <a:ext uri="{9D8B030D-6E8A-4147-A177-3AD203B41FA5}">
                      <a16:colId xmlns:a16="http://schemas.microsoft.com/office/drawing/2014/main" val="1560220523"/>
                    </a:ext>
                  </a:extLst>
                </a:gridCol>
              </a:tblGrid>
              <a:tr h="0">
                <a:tc>
                  <a:txBody>
                    <a:bodyPr/>
                    <a:lstStyle/>
                    <a:p>
                      <a:pPr algn="ctr"/>
                      <a:r>
                        <a:rPr lang="en-GB" sz="2000" dirty="0">
                          <a:solidFill>
                            <a:srgbClr val="2B75A6"/>
                          </a:solidFill>
                          <a:latin typeface="Arial" panose="020B0604020202020204" pitchFamily="34" charset="0"/>
                          <a:cs typeface="Arial" panose="020B0604020202020204" pitchFamily="34" charset="0"/>
                        </a:rPr>
                        <a:t>IP address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2000" b="1" kern="1200" dirty="0">
                          <a:solidFill>
                            <a:srgbClr val="C00000"/>
                          </a:solidFill>
                          <a:latin typeface="Arial" panose="020B0604020202020204" pitchFamily="34" charset="0"/>
                          <a:ea typeface="+mn-ea"/>
                          <a:cs typeface="Arial" panose="020B0604020202020204" pitchFamily="34" charset="0"/>
                        </a:rPr>
                        <a:t>Network ID</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2000" b="1" kern="1200" dirty="0">
                          <a:solidFill>
                            <a:srgbClr val="D68328"/>
                          </a:solidFill>
                          <a:latin typeface="Arial" panose="020B0604020202020204" pitchFamily="34" charset="0"/>
                          <a:ea typeface="+mn-ea"/>
                          <a:cs typeface="Arial" panose="020B0604020202020204" pitchFamily="34" charset="0"/>
                        </a:rPr>
                        <a:t>Host ID</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74516881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C00000"/>
                          </a:solidFill>
                          <a:latin typeface="Consolas" panose="020B0609020204030204" pitchFamily="49" charset="0"/>
                          <a:cs typeface="Arial" panose="020B0604020202020204" pitchFamily="34" charset="0"/>
                        </a:rPr>
                        <a:t>142.67</a:t>
                      </a:r>
                      <a:r>
                        <a:rPr lang="en-GB" sz="2400" b="0" dirty="0">
                          <a:solidFill>
                            <a:schemeClr val="tx1"/>
                          </a:solidFill>
                          <a:latin typeface="Consolas" panose="020B0609020204030204" pitchFamily="49" charset="0"/>
                          <a:cs typeface="Arial" panose="020B0604020202020204" pitchFamily="34" charset="0"/>
                        </a:rPr>
                        <a:t>.</a:t>
                      </a:r>
                      <a:r>
                        <a:rPr lang="en-GB" sz="2400" b="0" dirty="0">
                          <a:solidFill>
                            <a:srgbClr val="D68328"/>
                          </a:solidFill>
                          <a:latin typeface="Consolas" panose="020B0609020204030204" pitchFamily="49" charset="0"/>
                          <a:cs typeface="Arial" panose="020B0604020202020204" pitchFamily="34" charset="0"/>
                        </a:rPr>
                        <a:t>57.253</a:t>
                      </a:r>
                      <a:endParaRPr lang="en-GB" sz="2400" b="0" dirty="0">
                        <a:solidFill>
                          <a:srgbClr val="C00000"/>
                        </a:solidFill>
                        <a:latin typeface="Consolas" panose="020B0609020204030204" pitchFamily="49"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C00000"/>
                          </a:solidFill>
                          <a:latin typeface="Consolas" panose="020B0609020204030204" pitchFamily="49" charset="0"/>
                          <a:cs typeface="Arial" panose="020B0604020202020204" pitchFamily="34" charset="0"/>
                        </a:rPr>
                        <a:t>142.67.0.0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D68328"/>
                          </a:solidFill>
                          <a:latin typeface="Consolas" panose="020B0609020204030204" pitchFamily="49" charset="0"/>
                          <a:cs typeface="Arial" panose="020B0604020202020204" pitchFamily="34" charset="0"/>
                        </a:rPr>
                        <a:t>57.253</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33474896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C00000"/>
                          </a:solidFill>
                          <a:latin typeface="Consolas" panose="020B0609020204030204" pitchFamily="49" charset="0"/>
                          <a:cs typeface="Arial" panose="020B0604020202020204" pitchFamily="34" charset="0"/>
                        </a:rPr>
                        <a:t>142.67</a:t>
                      </a:r>
                      <a:r>
                        <a:rPr lang="en-GB" sz="2400" b="0" dirty="0">
                          <a:solidFill>
                            <a:schemeClr val="tx1"/>
                          </a:solidFill>
                          <a:latin typeface="Consolas" panose="020B0609020204030204" pitchFamily="49" charset="0"/>
                          <a:cs typeface="Arial" panose="020B0604020202020204" pitchFamily="34" charset="0"/>
                        </a:rPr>
                        <a:t>.</a:t>
                      </a:r>
                      <a:r>
                        <a:rPr lang="en-GB" sz="2400" b="0" dirty="0">
                          <a:solidFill>
                            <a:srgbClr val="D68328"/>
                          </a:solidFill>
                          <a:latin typeface="Consolas" panose="020B0609020204030204" pitchFamily="49" charset="0"/>
                          <a:cs typeface="Arial" panose="020B0604020202020204" pitchFamily="34" charset="0"/>
                        </a:rPr>
                        <a:t>128.86</a:t>
                      </a:r>
                      <a:endParaRPr lang="en-GB" sz="2400" b="0" dirty="0">
                        <a:solidFill>
                          <a:srgbClr val="C00000"/>
                        </a:solidFill>
                        <a:latin typeface="Consolas" panose="020B0609020204030204" pitchFamily="49"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C00000"/>
                          </a:solidFill>
                          <a:latin typeface="Consolas" panose="020B0609020204030204" pitchFamily="49" charset="0"/>
                          <a:cs typeface="Arial" panose="020B0604020202020204" pitchFamily="34" charset="0"/>
                        </a:rPr>
                        <a:t>142.67.0.0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0" dirty="0">
                          <a:solidFill>
                            <a:srgbClr val="D68328"/>
                          </a:solidFill>
                          <a:latin typeface="Consolas" panose="020B0609020204030204" pitchFamily="49" charset="0"/>
                          <a:cs typeface="Arial" panose="020B0604020202020204" pitchFamily="34" charset="0"/>
                        </a:rPr>
                        <a:t>128.86</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18943188"/>
                  </a:ext>
                </a:extLst>
              </a:tr>
              <a:tr h="0">
                <a:tc>
                  <a:txBody>
                    <a:bodyPr/>
                    <a:lstStyle/>
                    <a:p>
                      <a:pPr algn="ctr"/>
                      <a:r>
                        <a:rPr lang="en-GB" sz="2400" b="0" dirty="0">
                          <a:solidFill>
                            <a:srgbClr val="C00000"/>
                          </a:solidFill>
                          <a:latin typeface="Consolas" panose="020B0609020204030204" pitchFamily="49" charset="0"/>
                          <a:cs typeface="Arial" panose="020B0604020202020204" pitchFamily="34" charset="0"/>
                        </a:rPr>
                        <a:t>142.67</a:t>
                      </a:r>
                      <a:r>
                        <a:rPr lang="en-GB" sz="2400" b="0" dirty="0">
                          <a:solidFill>
                            <a:schemeClr val="tx1"/>
                          </a:solidFill>
                          <a:latin typeface="Consolas" panose="020B0609020204030204" pitchFamily="49" charset="0"/>
                          <a:cs typeface="Arial" panose="020B0604020202020204" pitchFamily="34" charset="0"/>
                        </a:rPr>
                        <a:t>.</a:t>
                      </a:r>
                      <a:r>
                        <a:rPr lang="en-GB" sz="2400" b="0" dirty="0">
                          <a:solidFill>
                            <a:srgbClr val="D68328"/>
                          </a:solidFill>
                          <a:latin typeface="Consolas" panose="020B0609020204030204" pitchFamily="49" charset="0"/>
                          <a:cs typeface="Arial" panose="020B0604020202020204" pitchFamily="34" charset="0"/>
                        </a:rPr>
                        <a:t>210.8</a:t>
                      </a:r>
                      <a:endParaRPr lang="en-GB" sz="2400" b="0" dirty="0">
                        <a:solidFill>
                          <a:srgbClr val="C00000"/>
                        </a:solidFill>
                        <a:latin typeface="Consolas" panose="020B0609020204030204" pitchFamily="49"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2400" b="0" dirty="0">
                          <a:solidFill>
                            <a:srgbClr val="C00000"/>
                          </a:solidFill>
                          <a:latin typeface="Consolas" panose="020B0609020204030204" pitchFamily="49" charset="0"/>
                          <a:cs typeface="Arial" panose="020B0604020202020204" pitchFamily="34" charset="0"/>
                        </a:rPr>
                        <a:t>142.67.0.0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2400" b="0" dirty="0">
                          <a:solidFill>
                            <a:srgbClr val="D68328"/>
                          </a:solidFill>
                          <a:latin typeface="Consolas" panose="020B0609020204030204" pitchFamily="49" charset="0"/>
                          <a:cs typeface="Arial" panose="020B0604020202020204" pitchFamily="34" charset="0"/>
                        </a:rPr>
                        <a:t>210.8</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262606287"/>
                  </a:ext>
                </a:extLst>
              </a:tr>
            </a:tbl>
          </a:graphicData>
        </a:graphic>
      </p:graphicFrame>
    </p:spTree>
    <p:extLst>
      <p:ext uri="{BB962C8B-B14F-4D97-AF65-F5344CB8AC3E}">
        <p14:creationId xmlns:p14="http://schemas.microsoft.com/office/powerpoint/2010/main" val="273438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Classless addressing example</a:t>
            </a:r>
          </a:p>
        </p:txBody>
      </p:sp>
      <p:sp>
        <p:nvSpPr>
          <p:cNvPr id="3" name="Text Placeholder 2"/>
          <p:cNvSpPr>
            <a:spLocks noGrp="1"/>
          </p:cNvSpPr>
          <p:nvPr>
            <p:ph type="body" sz="quarter" idx="14"/>
          </p:nvPr>
        </p:nvSpPr>
        <p:spPr>
          <a:xfrm>
            <a:off x="724280" y="1704180"/>
            <a:ext cx="7797230" cy="4144530"/>
          </a:xfrm>
        </p:spPr>
        <p:txBody>
          <a:bodyPr/>
          <a:lstStyle/>
          <a:p>
            <a:r>
              <a:rPr lang="en-GB" dirty="0"/>
              <a:t>The more hosts in each network, the fewer the networks that can be created:</a:t>
            </a:r>
          </a:p>
          <a:p>
            <a:pPr lvl="1"/>
            <a:r>
              <a:rPr lang="en-GB" dirty="0"/>
              <a:t>The network </a:t>
            </a:r>
            <a:r>
              <a:rPr lang="en-GB" sz="2400" dirty="0">
                <a:solidFill>
                  <a:srgbClr val="C00000"/>
                </a:solidFill>
                <a:latin typeface="Consolas" panose="020B0609020204030204" pitchFamily="49" charset="0"/>
              </a:rPr>
              <a:t>210.54.101</a:t>
            </a:r>
            <a:r>
              <a:rPr lang="en-GB" sz="2400" dirty="0">
                <a:solidFill>
                  <a:srgbClr val="D68328"/>
                </a:solidFill>
                <a:latin typeface="Consolas" panose="020B0609020204030204" pitchFamily="49" charset="0"/>
              </a:rPr>
              <a:t>.0</a:t>
            </a:r>
            <a:r>
              <a:rPr lang="en-GB" sz="2400" dirty="0">
                <a:solidFill>
                  <a:schemeClr val="tx1"/>
                </a:solidFill>
                <a:latin typeface="Consolas" panose="020B0609020204030204" pitchFamily="49" charset="0"/>
              </a:rPr>
              <a:t>/24</a:t>
            </a:r>
            <a:r>
              <a:rPr lang="en-GB" dirty="0">
                <a:solidFill>
                  <a:schemeClr val="tx1"/>
                </a:solidFill>
              </a:rPr>
              <a:t> </a:t>
            </a:r>
            <a:r>
              <a:rPr lang="en-GB" dirty="0"/>
              <a:t>has a network ID of </a:t>
            </a:r>
            <a:r>
              <a:rPr lang="en-GB" dirty="0">
                <a:solidFill>
                  <a:schemeClr val="tx1"/>
                </a:solidFill>
              </a:rPr>
              <a:t>24</a:t>
            </a:r>
            <a:r>
              <a:rPr lang="en-GB" dirty="0"/>
              <a:t> bits, as confirmed by the classless suffix </a:t>
            </a:r>
            <a:r>
              <a:rPr lang="en-GB" dirty="0">
                <a:solidFill>
                  <a:schemeClr val="tx1"/>
                </a:solidFill>
              </a:rPr>
              <a:t>/24</a:t>
            </a:r>
          </a:p>
          <a:p>
            <a:pPr lvl="1"/>
            <a:r>
              <a:rPr lang="en-GB" dirty="0"/>
              <a:t>This leaves 8 bits for the host ID, which provides 254 useable host IDs (2</a:t>
            </a:r>
            <a:r>
              <a:rPr lang="en-GB" baseline="30000" dirty="0"/>
              <a:t>8</a:t>
            </a:r>
            <a:r>
              <a:rPr lang="en-GB" dirty="0"/>
              <a:t> = 256, less the network and broadcast addresses, host IDs </a:t>
            </a:r>
            <a:r>
              <a:rPr lang="en-GB" sz="2400" dirty="0">
                <a:solidFill>
                  <a:srgbClr val="C00000"/>
                </a:solidFill>
                <a:latin typeface="Consolas" panose="020B0609020204030204" pitchFamily="49" charset="0"/>
              </a:rPr>
              <a:t>0</a:t>
            </a:r>
            <a:r>
              <a:rPr lang="en-GB" dirty="0">
                <a:solidFill>
                  <a:srgbClr val="FF0000"/>
                </a:solidFill>
              </a:rPr>
              <a:t> </a:t>
            </a:r>
            <a:r>
              <a:rPr lang="en-GB" dirty="0"/>
              <a:t>and</a:t>
            </a:r>
            <a:r>
              <a:rPr lang="en-GB" dirty="0">
                <a:solidFill>
                  <a:srgbClr val="FF0000"/>
                </a:solidFill>
              </a:rPr>
              <a:t> </a:t>
            </a:r>
            <a:r>
              <a:rPr lang="en-GB" sz="2400" dirty="0">
                <a:solidFill>
                  <a:srgbClr val="C00000"/>
                </a:solidFill>
                <a:latin typeface="Consolas" panose="020B0609020204030204" pitchFamily="49" charset="0"/>
              </a:rPr>
              <a:t>255</a:t>
            </a:r>
            <a:r>
              <a:rPr lang="en-GB" dirty="0"/>
              <a:t>)</a:t>
            </a:r>
          </a:p>
          <a:p>
            <a:pPr lvl="1"/>
            <a:r>
              <a:rPr lang="en-GB" dirty="0"/>
              <a:t>However, there are 2</a:t>
            </a:r>
            <a:r>
              <a:rPr lang="en-GB" baseline="30000" dirty="0"/>
              <a:t>24</a:t>
            </a:r>
            <a:r>
              <a:rPr lang="en-GB" dirty="0"/>
              <a:t> = 16,777,216 similar network IDs available</a:t>
            </a:r>
          </a:p>
          <a:p>
            <a:pPr lvl="1"/>
            <a:r>
              <a:rPr lang="en-GB" dirty="0"/>
              <a:t>The network </a:t>
            </a:r>
            <a:r>
              <a:rPr lang="en-GB" sz="2400" dirty="0">
                <a:solidFill>
                  <a:srgbClr val="C00000"/>
                </a:solidFill>
                <a:latin typeface="Consolas" panose="020B0609020204030204" pitchFamily="49" charset="0"/>
              </a:rPr>
              <a:t>125</a:t>
            </a:r>
            <a:r>
              <a:rPr lang="en-GB" sz="2400" dirty="0">
                <a:solidFill>
                  <a:srgbClr val="D68328"/>
                </a:solidFill>
                <a:latin typeface="Consolas" panose="020B0609020204030204" pitchFamily="49" charset="0"/>
              </a:rPr>
              <a:t>.0.0.0</a:t>
            </a:r>
            <a:r>
              <a:rPr lang="en-GB" sz="2400" dirty="0">
                <a:solidFill>
                  <a:schemeClr val="tx1"/>
                </a:solidFill>
                <a:latin typeface="Consolas" panose="020B0609020204030204" pitchFamily="49" charset="0"/>
              </a:rPr>
              <a:t>/8</a:t>
            </a:r>
            <a:r>
              <a:rPr lang="en-GB" dirty="0"/>
              <a:t> provides 2</a:t>
            </a:r>
            <a:r>
              <a:rPr lang="en-GB" baseline="30000" dirty="0"/>
              <a:t>24</a:t>
            </a:r>
            <a:r>
              <a:rPr lang="en-GB" dirty="0"/>
              <a:t> – 2 = 16,777,214 host IDs, but only 256 different networks could exist</a:t>
            </a:r>
          </a:p>
        </p:txBody>
      </p:sp>
    </p:spTree>
    <p:extLst>
      <p:ext uri="{BB962C8B-B14F-4D97-AF65-F5344CB8AC3E}">
        <p14:creationId xmlns:p14="http://schemas.microsoft.com/office/powerpoint/2010/main" val="192479288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0E4C7A-C863-489D-99A0-6B4C6F173E80}"/>
</file>

<file path=customXml/itemProps2.xml><?xml version="1.0" encoding="utf-8"?>
<ds:datastoreItem xmlns:ds="http://schemas.openxmlformats.org/officeDocument/2006/customXml" ds:itemID="{E6D9F9C7-FE03-434E-BC99-8CC83E68CA40}"/>
</file>

<file path=customXml/itemProps3.xml><?xml version="1.0" encoding="utf-8"?>
<ds:datastoreItem xmlns:ds="http://schemas.openxmlformats.org/officeDocument/2006/customXml" ds:itemID="{50270C74-85C7-4778-871B-3D1ED85D3173}"/>
</file>

<file path=docProps/app.xml><?xml version="1.0" encoding="utf-8"?>
<Properties xmlns="http://schemas.openxmlformats.org/officeDocument/2006/extended-properties" xmlns:vt="http://schemas.openxmlformats.org/officeDocument/2006/docPropsVTypes">
  <Template>Unit 10</Template>
  <TotalTime>1903</TotalTime>
  <Words>1577</Words>
  <Application>Microsoft Office PowerPoint</Application>
  <PresentationFormat>On-screen Show (4:3)</PresentationFormat>
  <Paragraphs>585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Museo 700</vt:lpstr>
      <vt:lpstr>Museo900-Regular</vt:lpstr>
      <vt:lpstr>Arial</vt:lpstr>
      <vt:lpstr>Museo 500</vt:lpstr>
      <vt:lpstr>Museo 100</vt:lpstr>
      <vt:lpstr>Calibri</vt:lpstr>
      <vt:lpstr>Times New Roman</vt:lpstr>
      <vt:lpstr>Museo 900</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111</cp:revision>
  <dcterms:created xsi:type="dcterms:W3CDTF">2015-10-07T14:11:04Z</dcterms:created>
  <dcterms:modified xsi:type="dcterms:W3CDTF">2017-03-13T20:14:08Z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