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9" r:id="rId4"/>
    <p:sldId id="258" r:id="rId5"/>
    <p:sldId id="271" r:id="rId6"/>
    <p:sldId id="260" r:id="rId7"/>
    <p:sldId id="261" r:id="rId8"/>
    <p:sldId id="263" r:id="rId9"/>
    <p:sldId id="272" r:id="rId10"/>
    <p:sldId id="273" r:id="rId11"/>
    <p:sldId id="265" r:id="rId12"/>
    <p:sldId id="266" r:id="rId13"/>
    <p:sldId id="274" r:id="rId14"/>
    <p:sldId id="275" r:id="rId15"/>
    <p:sldId id="276" r:id="rId16"/>
    <p:sldId id="277" r:id="rId17"/>
    <p:sldId id="278" r:id="rId18"/>
    <p:sldId id="267" r:id="rId19"/>
    <p:sldId id="279" r:id="rId20"/>
    <p:sldId id="264" r:id="rId21"/>
    <p:sldId id="268" r:id="rId22"/>
    <p:sldId id="269" r:id="rId23"/>
    <p:sldId id="27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179" autoAdjust="0"/>
  </p:normalViewPr>
  <p:slideViewPr>
    <p:cSldViewPr>
      <p:cViewPr varScale="1">
        <p:scale>
          <a:sx n="82" d="100"/>
          <a:sy n="82" d="100"/>
        </p:scale>
        <p:origin x="30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996FA1-D72F-435F-A2BF-6BE17CA74379}" type="datetimeFigureOut">
              <a:rPr lang="en-GB" smtClean="0"/>
              <a:t>26/04/2017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C0BEC2-4DD0-437F-9EEF-688B204657F8}" type="slidenum">
              <a:rPr lang="en-GB" smtClean="0"/>
              <a:t>‹#›</a:t>
            </a:fld>
            <a:endParaRPr lang="en-GB"/>
          </a:p>
        </p:txBody>
      </p:sp>
    </p:spTree>
    <p:extLst>
      <p:ext uri="{BB962C8B-B14F-4D97-AF65-F5344CB8AC3E}">
        <p14:creationId xmlns:p14="http://schemas.microsoft.com/office/powerpoint/2010/main" val="2311321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itchFamily="34" charset="0"/>
                <a:cs typeface="Arial" pitchFamily="34" charset="0"/>
              </a:rPr>
              <a:t>A </a:t>
            </a:r>
            <a:r>
              <a:rPr lang="en-US" altLang="en-US" b="1" smtClean="0">
                <a:latin typeface="Arial" pitchFamily="34" charset="0"/>
                <a:cs typeface="Arial" pitchFamily="34" charset="0"/>
              </a:rPr>
              <a:t>cryptosystem </a:t>
            </a:r>
            <a:r>
              <a:rPr lang="en-US" altLang="en-US" smtClean="0">
                <a:latin typeface="Arial" pitchFamily="34" charset="0"/>
                <a:cs typeface="Arial" pitchFamily="34" charset="0"/>
              </a:rPr>
              <a:t>is a system in which encryption and decryption are performed in association with the transmitting and receiving functions.  A </a:t>
            </a:r>
            <a:r>
              <a:rPr lang="en-US" altLang="en-US" b="1" smtClean="0">
                <a:latin typeface="Arial" pitchFamily="34" charset="0"/>
                <a:cs typeface="Arial" pitchFamily="34" charset="0"/>
              </a:rPr>
              <a:t>hash function </a:t>
            </a:r>
            <a:r>
              <a:rPr lang="en-US" altLang="en-US" smtClean="0">
                <a:latin typeface="Arial" pitchFamily="34" charset="0"/>
                <a:cs typeface="Arial" pitchFamily="34" charset="0"/>
              </a:rPr>
              <a:t>is a one-way function.  There are three main categories for encryption:</a:t>
            </a:r>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2442" eaLnBrk="0" hangingPunct="0">
              <a:defRPr sz="2200">
                <a:solidFill>
                  <a:schemeClr val="tx1"/>
                </a:solidFill>
                <a:latin typeface="Comic Sans MS" pitchFamily="66" charset="0"/>
                <a:cs typeface="Arial" pitchFamily="34" charset="0"/>
              </a:defRPr>
            </a:lvl1pPr>
            <a:lvl2pPr marL="685817" indent="-263776" defTabSz="892442" eaLnBrk="0" hangingPunct="0">
              <a:defRPr sz="2200">
                <a:solidFill>
                  <a:schemeClr val="tx1"/>
                </a:solidFill>
                <a:latin typeface="Comic Sans MS" pitchFamily="66" charset="0"/>
                <a:cs typeface="Arial" pitchFamily="34" charset="0"/>
              </a:defRPr>
            </a:lvl2pPr>
            <a:lvl3pPr marL="1055103" indent="-211021" defTabSz="892442" eaLnBrk="0" hangingPunct="0">
              <a:defRPr sz="2200">
                <a:solidFill>
                  <a:schemeClr val="tx1"/>
                </a:solidFill>
                <a:latin typeface="Comic Sans MS" pitchFamily="66" charset="0"/>
                <a:cs typeface="Arial" pitchFamily="34" charset="0"/>
              </a:defRPr>
            </a:lvl3pPr>
            <a:lvl4pPr marL="1477145" indent="-211021" defTabSz="892442" eaLnBrk="0" hangingPunct="0">
              <a:defRPr sz="2200">
                <a:solidFill>
                  <a:schemeClr val="tx1"/>
                </a:solidFill>
                <a:latin typeface="Comic Sans MS" pitchFamily="66" charset="0"/>
                <a:cs typeface="Arial" pitchFamily="34" charset="0"/>
              </a:defRPr>
            </a:lvl4pPr>
            <a:lvl5pPr marL="1899186" indent="-211021" defTabSz="892442" eaLnBrk="0" hangingPunct="0">
              <a:defRPr sz="2200">
                <a:solidFill>
                  <a:schemeClr val="tx1"/>
                </a:solidFill>
                <a:latin typeface="Comic Sans MS" pitchFamily="66" charset="0"/>
                <a:cs typeface="Arial" pitchFamily="34" charset="0"/>
              </a:defRPr>
            </a:lvl5pPr>
            <a:lvl6pPr marL="2321227"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6pPr>
            <a:lvl7pPr marL="2743269"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7pPr>
            <a:lvl8pPr marL="3165310"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8pPr>
            <a:lvl9pPr marL="3587351"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9pPr>
          </a:lstStyle>
          <a:p>
            <a:pPr eaLnBrk="1" hangingPunct="1"/>
            <a:fld id="{D48BDB12-7CAE-4A4D-9931-C4A9DDD8E61E}" type="slidenum">
              <a:rPr lang="en-US" altLang="en-US" sz="1200">
                <a:latin typeface="Arial" pitchFamily="34" charset="0"/>
              </a:rPr>
              <a:pPr eaLnBrk="1" hangingPunct="1"/>
              <a:t>6</a:t>
            </a:fld>
            <a:endParaRPr lang="en-US" altLang="en-US" sz="1200">
              <a:latin typeface="Arial" pitchFamily="34" charset="0"/>
            </a:endParaRPr>
          </a:p>
        </p:txBody>
      </p:sp>
    </p:spTree>
    <p:extLst>
      <p:ext uri="{BB962C8B-B14F-4D97-AF65-F5344CB8AC3E}">
        <p14:creationId xmlns:p14="http://schemas.microsoft.com/office/powerpoint/2010/main" val="104492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latin typeface="Arial" pitchFamily="34" charset="0"/>
                <a:cs typeface="Arial" pitchFamily="34" charset="0"/>
              </a:rPr>
              <a:t>Here, the same key is used for encryption and decryption.  Keys can be create in a number of ways e.g. they can be generated once and used over and over again or they can be generated for each session.</a:t>
            </a:r>
          </a:p>
          <a:p>
            <a:pPr eaLnBrk="1" hangingPunct="1"/>
            <a:endParaRPr lang="en-US" altLang="en-US" smtClean="0">
              <a:latin typeface="Arial" pitchFamily="34" charset="0"/>
              <a:cs typeface="Arial" pitchFamily="34" charset="0"/>
            </a:endParaRPr>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2442" eaLnBrk="0" hangingPunct="0">
              <a:defRPr sz="2200">
                <a:solidFill>
                  <a:schemeClr val="tx1"/>
                </a:solidFill>
                <a:latin typeface="Comic Sans MS" pitchFamily="66" charset="0"/>
                <a:cs typeface="Arial" pitchFamily="34" charset="0"/>
              </a:defRPr>
            </a:lvl1pPr>
            <a:lvl2pPr marL="685817" indent="-263776" defTabSz="892442" eaLnBrk="0" hangingPunct="0">
              <a:defRPr sz="2200">
                <a:solidFill>
                  <a:schemeClr val="tx1"/>
                </a:solidFill>
                <a:latin typeface="Comic Sans MS" pitchFamily="66" charset="0"/>
                <a:cs typeface="Arial" pitchFamily="34" charset="0"/>
              </a:defRPr>
            </a:lvl2pPr>
            <a:lvl3pPr marL="1055103" indent="-211021" defTabSz="892442" eaLnBrk="0" hangingPunct="0">
              <a:defRPr sz="2200">
                <a:solidFill>
                  <a:schemeClr val="tx1"/>
                </a:solidFill>
                <a:latin typeface="Comic Sans MS" pitchFamily="66" charset="0"/>
                <a:cs typeface="Arial" pitchFamily="34" charset="0"/>
              </a:defRPr>
            </a:lvl3pPr>
            <a:lvl4pPr marL="1477145" indent="-211021" defTabSz="892442" eaLnBrk="0" hangingPunct="0">
              <a:defRPr sz="2200">
                <a:solidFill>
                  <a:schemeClr val="tx1"/>
                </a:solidFill>
                <a:latin typeface="Comic Sans MS" pitchFamily="66" charset="0"/>
                <a:cs typeface="Arial" pitchFamily="34" charset="0"/>
              </a:defRPr>
            </a:lvl4pPr>
            <a:lvl5pPr marL="1899186" indent="-211021" defTabSz="892442" eaLnBrk="0" hangingPunct="0">
              <a:defRPr sz="2200">
                <a:solidFill>
                  <a:schemeClr val="tx1"/>
                </a:solidFill>
                <a:latin typeface="Comic Sans MS" pitchFamily="66" charset="0"/>
                <a:cs typeface="Arial" pitchFamily="34" charset="0"/>
              </a:defRPr>
            </a:lvl5pPr>
            <a:lvl6pPr marL="2321227"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6pPr>
            <a:lvl7pPr marL="2743269"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7pPr>
            <a:lvl8pPr marL="3165310"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8pPr>
            <a:lvl9pPr marL="3587351"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9pPr>
          </a:lstStyle>
          <a:p>
            <a:pPr eaLnBrk="1" hangingPunct="1"/>
            <a:fld id="{6934C7CA-DF79-4E85-940A-0194435C9AB7}" type="slidenum">
              <a:rPr lang="en-US" altLang="en-US" sz="1200">
                <a:latin typeface="Arial" pitchFamily="34" charset="0"/>
              </a:rPr>
              <a:pPr eaLnBrk="1" hangingPunct="1"/>
              <a:t>7</a:t>
            </a:fld>
            <a:endParaRPr lang="en-US" altLang="en-US" sz="1200">
              <a:latin typeface="Arial" pitchFamily="34" charset="0"/>
            </a:endParaRPr>
          </a:p>
        </p:txBody>
      </p:sp>
    </p:spTree>
    <p:extLst>
      <p:ext uri="{BB962C8B-B14F-4D97-AF65-F5344CB8AC3E}">
        <p14:creationId xmlns:p14="http://schemas.microsoft.com/office/powerpoint/2010/main" val="77922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itchFamily="34" charset="0"/>
                <a:cs typeface="Arial" pitchFamily="34" charset="0"/>
              </a:rPr>
              <a:t>One popular example, of a public-key system is RSA named after the inventors (</a:t>
            </a:r>
            <a:r>
              <a:rPr lang="en-US" altLang="en-US" dirty="0" err="1" smtClean="0">
                <a:latin typeface="Arial" pitchFamily="34" charset="0"/>
                <a:cs typeface="Arial" pitchFamily="34" charset="0"/>
              </a:rPr>
              <a:t>Rivest</a:t>
            </a:r>
            <a:r>
              <a:rPr lang="en-US" altLang="en-US" dirty="0" smtClean="0">
                <a:latin typeface="Arial" pitchFamily="34" charset="0"/>
                <a:cs typeface="Arial" pitchFamily="34" charset="0"/>
              </a:rPr>
              <a:t>, Shamir and </a:t>
            </a:r>
            <a:r>
              <a:rPr lang="en-US" altLang="en-US" dirty="0" err="1" smtClean="0">
                <a:latin typeface="Arial" pitchFamily="34" charset="0"/>
                <a:cs typeface="Arial" pitchFamily="34" charset="0"/>
              </a:rPr>
              <a:t>Adleman</a:t>
            </a:r>
            <a:r>
              <a:rPr lang="en-US" altLang="en-US" dirty="0" smtClean="0">
                <a:latin typeface="Arial" pitchFamily="34" charset="0"/>
                <a:cs typeface="Arial" pitchFamily="34" charset="0"/>
              </a:rPr>
              <a:t> 1978). The security of RSA is based on the difficulty of factoring large numbers that are the product of two prime numbers. This factoring problem has been studied for hundreds of years and still appears to be intractable. For this reason, people are confident of RSA’s security, and it has become fundamental to information security. Another "warm and fuzzy" reason for RSA’s popularity should not be overlooked. Contrary to some other cryptographic systems such as Elliptic Curve cryptography, it is relatively easy for executives, managers, and other decision-makers who do not have a technical or mathematical background to understand the difficulty of factoring a very large number, and thus feel confident in the security provided by the RSA algorithm.  As a result, RSA is widely used today in many of the encryption applications and protocols in use on the Internet, including:</a:t>
            </a:r>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2442" eaLnBrk="0" hangingPunct="0">
              <a:defRPr sz="2200">
                <a:solidFill>
                  <a:schemeClr val="tx1"/>
                </a:solidFill>
                <a:latin typeface="Comic Sans MS" pitchFamily="66" charset="0"/>
                <a:cs typeface="Arial" pitchFamily="34" charset="0"/>
              </a:defRPr>
            </a:lvl1pPr>
            <a:lvl2pPr marL="685817" indent="-263776" defTabSz="892442" eaLnBrk="0" hangingPunct="0">
              <a:defRPr sz="2200">
                <a:solidFill>
                  <a:schemeClr val="tx1"/>
                </a:solidFill>
                <a:latin typeface="Comic Sans MS" pitchFamily="66" charset="0"/>
                <a:cs typeface="Arial" pitchFamily="34" charset="0"/>
              </a:defRPr>
            </a:lvl2pPr>
            <a:lvl3pPr marL="1055103" indent="-211021" defTabSz="892442" eaLnBrk="0" hangingPunct="0">
              <a:defRPr sz="2200">
                <a:solidFill>
                  <a:schemeClr val="tx1"/>
                </a:solidFill>
                <a:latin typeface="Comic Sans MS" pitchFamily="66" charset="0"/>
                <a:cs typeface="Arial" pitchFamily="34" charset="0"/>
              </a:defRPr>
            </a:lvl3pPr>
            <a:lvl4pPr marL="1477145" indent="-211021" defTabSz="892442" eaLnBrk="0" hangingPunct="0">
              <a:defRPr sz="2200">
                <a:solidFill>
                  <a:schemeClr val="tx1"/>
                </a:solidFill>
                <a:latin typeface="Comic Sans MS" pitchFamily="66" charset="0"/>
                <a:cs typeface="Arial" pitchFamily="34" charset="0"/>
              </a:defRPr>
            </a:lvl4pPr>
            <a:lvl5pPr marL="1899186" indent="-211021" defTabSz="892442" eaLnBrk="0" hangingPunct="0">
              <a:defRPr sz="2200">
                <a:solidFill>
                  <a:schemeClr val="tx1"/>
                </a:solidFill>
                <a:latin typeface="Comic Sans MS" pitchFamily="66" charset="0"/>
                <a:cs typeface="Arial" pitchFamily="34" charset="0"/>
              </a:defRPr>
            </a:lvl5pPr>
            <a:lvl6pPr marL="2321227"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6pPr>
            <a:lvl7pPr marL="2743269"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7pPr>
            <a:lvl8pPr marL="3165310"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8pPr>
            <a:lvl9pPr marL="3587351"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9pPr>
          </a:lstStyle>
          <a:p>
            <a:pPr eaLnBrk="1" hangingPunct="1"/>
            <a:fld id="{DCCD3A58-2B2C-4252-A341-BEED04FDB1F7}" type="slidenum">
              <a:rPr lang="en-US" altLang="en-US" sz="1200">
                <a:latin typeface="Arial" pitchFamily="34" charset="0"/>
              </a:rPr>
              <a:pPr eaLnBrk="1" hangingPunct="1"/>
              <a:t>8</a:t>
            </a:fld>
            <a:endParaRPr lang="en-US" altLang="en-US" sz="1200">
              <a:latin typeface="Arial" pitchFamily="34" charset="0"/>
            </a:endParaRPr>
          </a:p>
        </p:txBody>
      </p:sp>
    </p:spTree>
    <p:extLst>
      <p:ext uri="{BB962C8B-B14F-4D97-AF65-F5344CB8AC3E}">
        <p14:creationId xmlns:p14="http://schemas.microsoft.com/office/powerpoint/2010/main" val="170590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8C0BEC2-4DD0-437F-9EEF-688B204657F8}" type="slidenum">
              <a:rPr lang="en-GB" smtClean="0"/>
              <a:t>12</a:t>
            </a:fld>
            <a:endParaRPr lang="en-GB"/>
          </a:p>
        </p:txBody>
      </p:sp>
    </p:spTree>
    <p:extLst>
      <p:ext uri="{BB962C8B-B14F-4D97-AF65-F5344CB8AC3E}">
        <p14:creationId xmlns:p14="http://schemas.microsoft.com/office/powerpoint/2010/main" val="170426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itchFamily="34" charset="0"/>
                <a:cs typeface="Arial" pitchFamily="34" charset="0"/>
              </a:rPr>
              <a:t>The signer first delimits precisely what is to be signed within the message element i.e. a document or a key etc.  A hash function is then applied to this</a:t>
            </a:r>
          </a:p>
          <a:p>
            <a:pPr eaLnBrk="1" hangingPunct="1"/>
            <a:r>
              <a:rPr lang="en-US" altLang="en-US" smtClean="0">
                <a:latin typeface="Arial" pitchFamily="34" charset="0"/>
                <a:cs typeface="Arial" pitchFamily="34" charset="0"/>
              </a:rPr>
              <a:t>message, which results in a hash code (e.g. 1 160-bit SHA-1) unique to the message content. This hash result is then transformed into a digital</a:t>
            </a:r>
          </a:p>
          <a:p>
            <a:pPr eaLnBrk="1" hangingPunct="1"/>
            <a:r>
              <a:rPr lang="en-US" altLang="en-US" smtClean="0">
                <a:latin typeface="Arial" pitchFamily="34" charset="0"/>
                <a:cs typeface="Arial" pitchFamily="34" charset="0"/>
              </a:rPr>
              <a:t>signature using the signer's private key (i.e. it is  encrypted). The resulting digital signature is therefore unique to both the message and the</a:t>
            </a:r>
          </a:p>
          <a:p>
            <a:pPr eaLnBrk="1" hangingPunct="1"/>
            <a:r>
              <a:rPr lang="en-US" altLang="en-US" smtClean="0">
                <a:latin typeface="Arial" pitchFamily="34" charset="0"/>
                <a:cs typeface="Arial" pitchFamily="34" charset="0"/>
              </a:rPr>
              <a:t>private key of the user that created it. The digital signature is typically attached to its message, either by storing it within a specific format</a:t>
            </a:r>
          </a:p>
          <a:p>
            <a:pPr eaLnBrk="1" hangingPunct="1"/>
            <a:r>
              <a:rPr lang="en-US" altLang="en-US" smtClean="0">
                <a:latin typeface="Arial" pitchFamily="34" charset="0"/>
                <a:cs typeface="Arial" pitchFamily="34" charset="0"/>
              </a:rPr>
              <a:t>e.g. X.509 certificate, or transmitted along with the message.</a:t>
            </a:r>
          </a:p>
          <a:p>
            <a:pPr eaLnBrk="1" hangingPunct="1"/>
            <a:endParaRPr lang="en-US" altLang="en-US" smtClean="0">
              <a:latin typeface="Arial" pitchFamily="34" charset="0"/>
              <a:cs typeface="Arial" pitchFamily="34" charset="0"/>
            </a:endParaRPr>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2442" eaLnBrk="0" hangingPunct="0">
              <a:defRPr sz="2200">
                <a:solidFill>
                  <a:schemeClr val="tx1"/>
                </a:solidFill>
                <a:latin typeface="Comic Sans MS" pitchFamily="66" charset="0"/>
                <a:cs typeface="Arial" pitchFamily="34" charset="0"/>
              </a:defRPr>
            </a:lvl1pPr>
            <a:lvl2pPr marL="685817" indent="-263776" defTabSz="892442" eaLnBrk="0" hangingPunct="0">
              <a:defRPr sz="2200">
                <a:solidFill>
                  <a:schemeClr val="tx1"/>
                </a:solidFill>
                <a:latin typeface="Comic Sans MS" pitchFamily="66" charset="0"/>
                <a:cs typeface="Arial" pitchFamily="34" charset="0"/>
              </a:defRPr>
            </a:lvl2pPr>
            <a:lvl3pPr marL="1055103" indent="-211021" defTabSz="892442" eaLnBrk="0" hangingPunct="0">
              <a:defRPr sz="2200">
                <a:solidFill>
                  <a:schemeClr val="tx1"/>
                </a:solidFill>
                <a:latin typeface="Comic Sans MS" pitchFamily="66" charset="0"/>
                <a:cs typeface="Arial" pitchFamily="34" charset="0"/>
              </a:defRPr>
            </a:lvl3pPr>
            <a:lvl4pPr marL="1477145" indent="-211021" defTabSz="892442" eaLnBrk="0" hangingPunct="0">
              <a:defRPr sz="2200">
                <a:solidFill>
                  <a:schemeClr val="tx1"/>
                </a:solidFill>
                <a:latin typeface="Comic Sans MS" pitchFamily="66" charset="0"/>
                <a:cs typeface="Arial" pitchFamily="34" charset="0"/>
              </a:defRPr>
            </a:lvl4pPr>
            <a:lvl5pPr marL="1899186" indent="-211021" defTabSz="892442" eaLnBrk="0" hangingPunct="0">
              <a:defRPr sz="2200">
                <a:solidFill>
                  <a:schemeClr val="tx1"/>
                </a:solidFill>
                <a:latin typeface="Comic Sans MS" pitchFamily="66" charset="0"/>
                <a:cs typeface="Arial" pitchFamily="34" charset="0"/>
              </a:defRPr>
            </a:lvl5pPr>
            <a:lvl6pPr marL="2321227"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6pPr>
            <a:lvl7pPr marL="2743269"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7pPr>
            <a:lvl8pPr marL="3165310"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8pPr>
            <a:lvl9pPr marL="3587351"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9pPr>
          </a:lstStyle>
          <a:p>
            <a:pPr eaLnBrk="1" hangingPunct="1"/>
            <a:fld id="{11EE0BA1-7093-41A2-9BCF-8770F7EBC4B7}" type="slidenum">
              <a:rPr lang="en-US" altLang="en-US" sz="1200">
                <a:latin typeface="Arial" pitchFamily="34" charset="0"/>
              </a:rPr>
              <a:pPr eaLnBrk="1" hangingPunct="1"/>
              <a:t>21</a:t>
            </a:fld>
            <a:endParaRPr lang="en-US" altLang="en-US" sz="1200">
              <a:latin typeface="Arial" pitchFamily="34" charset="0"/>
            </a:endParaRPr>
          </a:p>
        </p:txBody>
      </p:sp>
    </p:spTree>
    <p:extLst>
      <p:ext uri="{BB962C8B-B14F-4D97-AF65-F5344CB8AC3E}">
        <p14:creationId xmlns:p14="http://schemas.microsoft.com/office/powerpoint/2010/main" val="991839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itchFamily="34" charset="0"/>
                <a:cs typeface="Arial" pitchFamily="34" charset="0"/>
              </a:rPr>
              <a:t>When a user wishes to verify a digital signature (see Fig), s/he computes a new hash from the original message using the same hash function as the</a:t>
            </a:r>
          </a:p>
          <a:p>
            <a:pPr eaLnBrk="1" hangingPunct="1"/>
            <a:r>
              <a:rPr lang="en-US" altLang="en-US" smtClean="0">
                <a:latin typeface="Arial" pitchFamily="34" charset="0"/>
                <a:cs typeface="Arial" pitchFamily="34" charset="0"/>
              </a:rPr>
              <a:t>one used to create the digital signature. The user now can first check whether the key was signed using the signer's private key by using the signer's public key to decrypt the message.  Then, if this succeeds then  the user can check whether this newly computed hash result matches the hash result extracted from the digital signature. If they match then the verification is complete.</a:t>
            </a:r>
          </a:p>
          <a:p>
            <a:pPr eaLnBrk="1" hangingPunct="1"/>
            <a:endParaRPr lang="en-US" altLang="en-US" smtClean="0">
              <a:latin typeface="Arial" pitchFamily="34" charset="0"/>
              <a:cs typeface="Arial" pitchFamily="34" charset="0"/>
            </a:endParaRP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2442" eaLnBrk="0" hangingPunct="0">
              <a:defRPr sz="2200">
                <a:solidFill>
                  <a:schemeClr val="tx1"/>
                </a:solidFill>
                <a:latin typeface="Comic Sans MS" pitchFamily="66" charset="0"/>
                <a:cs typeface="Arial" pitchFamily="34" charset="0"/>
              </a:defRPr>
            </a:lvl1pPr>
            <a:lvl2pPr marL="685817" indent="-263776" defTabSz="892442" eaLnBrk="0" hangingPunct="0">
              <a:defRPr sz="2200">
                <a:solidFill>
                  <a:schemeClr val="tx1"/>
                </a:solidFill>
                <a:latin typeface="Comic Sans MS" pitchFamily="66" charset="0"/>
                <a:cs typeface="Arial" pitchFamily="34" charset="0"/>
              </a:defRPr>
            </a:lvl2pPr>
            <a:lvl3pPr marL="1055103" indent="-211021" defTabSz="892442" eaLnBrk="0" hangingPunct="0">
              <a:defRPr sz="2200">
                <a:solidFill>
                  <a:schemeClr val="tx1"/>
                </a:solidFill>
                <a:latin typeface="Comic Sans MS" pitchFamily="66" charset="0"/>
                <a:cs typeface="Arial" pitchFamily="34" charset="0"/>
              </a:defRPr>
            </a:lvl3pPr>
            <a:lvl4pPr marL="1477145" indent="-211021" defTabSz="892442" eaLnBrk="0" hangingPunct="0">
              <a:defRPr sz="2200">
                <a:solidFill>
                  <a:schemeClr val="tx1"/>
                </a:solidFill>
                <a:latin typeface="Comic Sans MS" pitchFamily="66" charset="0"/>
                <a:cs typeface="Arial" pitchFamily="34" charset="0"/>
              </a:defRPr>
            </a:lvl4pPr>
            <a:lvl5pPr marL="1899186" indent="-211021" defTabSz="892442" eaLnBrk="0" hangingPunct="0">
              <a:defRPr sz="2200">
                <a:solidFill>
                  <a:schemeClr val="tx1"/>
                </a:solidFill>
                <a:latin typeface="Comic Sans MS" pitchFamily="66" charset="0"/>
                <a:cs typeface="Arial" pitchFamily="34" charset="0"/>
              </a:defRPr>
            </a:lvl5pPr>
            <a:lvl6pPr marL="2321227"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6pPr>
            <a:lvl7pPr marL="2743269"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7pPr>
            <a:lvl8pPr marL="3165310"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8pPr>
            <a:lvl9pPr marL="3587351" indent="-211021" defTabSz="892442" eaLnBrk="0" fontAlgn="base" hangingPunct="0">
              <a:spcBef>
                <a:spcPct val="0"/>
              </a:spcBef>
              <a:spcAft>
                <a:spcPct val="0"/>
              </a:spcAft>
              <a:defRPr sz="2200">
                <a:solidFill>
                  <a:schemeClr val="tx1"/>
                </a:solidFill>
                <a:latin typeface="Comic Sans MS" pitchFamily="66" charset="0"/>
                <a:cs typeface="Arial" pitchFamily="34" charset="0"/>
              </a:defRPr>
            </a:lvl9pPr>
          </a:lstStyle>
          <a:p>
            <a:pPr eaLnBrk="1" hangingPunct="1"/>
            <a:fld id="{97D7ABEA-3A37-4CE9-AFD4-9B99A3BEA420}" type="slidenum">
              <a:rPr lang="en-US" altLang="en-US" sz="1200">
                <a:latin typeface="Arial" pitchFamily="34" charset="0"/>
              </a:rPr>
              <a:pPr eaLnBrk="1" hangingPunct="1"/>
              <a:t>22</a:t>
            </a:fld>
            <a:endParaRPr lang="en-US" altLang="en-US" sz="1200">
              <a:latin typeface="Arial" pitchFamily="34" charset="0"/>
            </a:endParaRPr>
          </a:p>
        </p:txBody>
      </p:sp>
    </p:spTree>
    <p:extLst>
      <p:ext uri="{BB962C8B-B14F-4D97-AF65-F5344CB8AC3E}">
        <p14:creationId xmlns:p14="http://schemas.microsoft.com/office/powerpoint/2010/main" val="2070859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FD1E232-B2A2-41EB-A7EF-80EA91426113}" type="datetimeFigureOut">
              <a:rPr lang="en-GB" smtClean="0"/>
              <a:t>26/04/2017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C5778E-0EC4-4EF5-9159-13D84B1458A5}" type="slidenum">
              <a:rPr lang="en-GB" smtClean="0"/>
              <a:t>‹#›</a:t>
            </a:fld>
            <a:endParaRPr lang="en-GB"/>
          </a:p>
        </p:txBody>
      </p:sp>
    </p:spTree>
    <p:extLst>
      <p:ext uri="{BB962C8B-B14F-4D97-AF65-F5344CB8AC3E}">
        <p14:creationId xmlns:p14="http://schemas.microsoft.com/office/powerpoint/2010/main" val="1159593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D1E232-B2A2-41EB-A7EF-80EA91426113}" type="datetimeFigureOut">
              <a:rPr lang="en-GB" smtClean="0"/>
              <a:t>26/04/2017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C5778E-0EC4-4EF5-9159-13D84B1458A5}" type="slidenum">
              <a:rPr lang="en-GB" smtClean="0"/>
              <a:t>‹#›</a:t>
            </a:fld>
            <a:endParaRPr lang="en-GB"/>
          </a:p>
        </p:txBody>
      </p:sp>
    </p:spTree>
    <p:extLst>
      <p:ext uri="{BB962C8B-B14F-4D97-AF65-F5344CB8AC3E}">
        <p14:creationId xmlns:p14="http://schemas.microsoft.com/office/powerpoint/2010/main" val="1438635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D1E232-B2A2-41EB-A7EF-80EA91426113}" type="datetimeFigureOut">
              <a:rPr lang="en-GB" smtClean="0"/>
              <a:t>26/04/2017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C5778E-0EC4-4EF5-9159-13D84B1458A5}" type="slidenum">
              <a:rPr lang="en-GB" smtClean="0"/>
              <a:t>‹#›</a:t>
            </a:fld>
            <a:endParaRPr lang="en-GB"/>
          </a:p>
        </p:txBody>
      </p:sp>
    </p:spTree>
    <p:extLst>
      <p:ext uri="{BB962C8B-B14F-4D97-AF65-F5344CB8AC3E}">
        <p14:creationId xmlns:p14="http://schemas.microsoft.com/office/powerpoint/2010/main" val="3788241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D1E232-B2A2-41EB-A7EF-80EA91426113}" type="datetimeFigureOut">
              <a:rPr lang="en-GB" smtClean="0"/>
              <a:t>26/04/2017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C5778E-0EC4-4EF5-9159-13D84B1458A5}" type="slidenum">
              <a:rPr lang="en-GB" smtClean="0"/>
              <a:t>‹#›</a:t>
            </a:fld>
            <a:endParaRPr lang="en-GB"/>
          </a:p>
        </p:txBody>
      </p:sp>
    </p:spTree>
    <p:extLst>
      <p:ext uri="{BB962C8B-B14F-4D97-AF65-F5344CB8AC3E}">
        <p14:creationId xmlns:p14="http://schemas.microsoft.com/office/powerpoint/2010/main" val="1922332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D1E232-B2A2-41EB-A7EF-80EA91426113}" type="datetimeFigureOut">
              <a:rPr lang="en-GB" smtClean="0"/>
              <a:t>26/04/2017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C5778E-0EC4-4EF5-9159-13D84B1458A5}" type="slidenum">
              <a:rPr lang="en-GB" smtClean="0"/>
              <a:t>‹#›</a:t>
            </a:fld>
            <a:endParaRPr lang="en-GB"/>
          </a:p>
        </p:txBody>
      </p:sp>
    </p:spTree>
    <p:extLst>
      <p:ext uri="{BB962C8B-B14F-4D97-AF65-F5344CB8AC3E}">
        <p14:creationId xmlns:p14="http://schemas.microsoft.com/office/powerpoint/2010/main" val="293364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FD1E232-B2A2-41EB-A7EF-80EA91426113}" type="datetimeFigureOut">
              <a:rPr lang="en-GB" smtClean="0"/>
              <a:t>26/04/2017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C5778E-0EC4-4EF5-9159-13D84B1458A5}" type="slidenum">
              <a:rPr lang="en-GB" smtClean="0"/>
              <a:t>‹#›</a:t>
            </a:fld>
            <a:endParaRPr lang="en-GB"/>
          </a:p>
        </p:txBody>
      </p:sp>
    </p:spTree>
    <p:extLst>
      <p:ext uri="{BB962C8B-B14F-4D97-AF65-F5344CB8AC3E}">
        <p14:creationId xmlns:p14="http://schemas.microsoft.com/office/powerpoint/2010/main" val="275794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FD1E232-B2A2-41EB-A7EF-80EA91426113}" type="datetimeFigureOut">
              <a:rPr lang="en-GB" smtClean="0"/>
              <a:t>26/04/2017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3C5778E-0EC4-4EF5-9159-13D84B1458A5}" type="slidenum">
              <a:rPr lang="en-GB" smtClean="0"/>
              <a:t>‹#›</a:t>
            </a:fld>
            <a:endParaRPr lang="en-GB"/>
          </a:p>
        </p:txBody>
      </p:sp>
    </p:spTree>
    <p:extLst>
      <p:ext uri="{BB962C8B-B14F-4D97-AF65-F5344CB8AC3E}">
        <p14:creationId xmlns:p14="http://schemas.microsoft.com/office/powerpoint/2010/main" val="3808402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FD1E232-B2A2-41EB-A7EF-80EA91426113}" type="datetimeFigureOut">
              <a:rPr lang="en-GB" smtClean="0"/>
              <a:t>26/04/2017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3C5778E-0EC4-4EF5-9159-13D84B1458A5}" type="slidenum">
              <a:rPr lang="en-GB" smtClean="0"/>
              <a:t>‹#›</a:t>
            </a:fld>
            <a:endParaRPr lang="en-GB"/>
          </a:p>
        </p:txBody>
      </p:sp>
    </p:spTree>
    <p:extLst>
      <p:ext uri="{BB962C8B-B14F-4D97-AF65-F5344CB8AC3E}">
        <p14:creationId xmlns:p14="http://schemas.microsoft.com/office/powerpoint/2010/main" val="3257024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D1E232-B2A2-41EB-A7EF-80EA91426113}" type="datetimeFigureOut">
              <a:rPr lang="en-GB" smtClean="0"/>
              <a:t>26/04/2017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3C5778E-0EC4-4EF5-9159-13D84B1458A5}" type="slidenum">
              <a:rPr lang="en-GB" smtClean="0"/>
              <a:t>‹#›</a:t>
            </a:fld>
            <a:endParaRPr lang="en-GB"/>
          </a:p>
        </p:txBody>
      </p:sp>
    </p:spTree>
    <p:extLst>
      <p:ext uri="{BB962C8B-B14F-4D97-AF65-F5344CB8AC3E}">
        <p14:creationId xmlns:p14="http://schemas.microsoft.com/office/powerpoint/2010/main" val="4648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D1E232-B2A2-41EB-A7EF-80EA91426113}" type="datetimeFigureOut">
              <a:rPr lang="en-GB" smtClean="0"/>
              <a:t>26/04/2017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C5778E-0EC4-4EF5-9159-13D84B1458A5}" type="slidenum">
              <a:rPr lang="en-GB" smtClean="0"/>
              <a:t>‹#›</a:t>
            </a:fld>
            <a:endParaRPr lang="en-GB"/>
          </a:p>
        </p:txBody>
      </p:sp>
    </p:spTree>
    <p:extLst>
      <p:ext uri="{BB962C8B-B14F-4D97-AF65-F5344CB8AC3E}">
        <p14:creationId xmlns:p14="http://schemas.microsoft.com/office/powerpoint/2010/main" val="97074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D1E232-B2A2-41EB-A7EF-80EA91426113}" type="datetimeFigureOut">
              <a:rPr lang="en-GB" smtClean="0"/>
              <a:t>26/04/2017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C5778E-0EC4-4EF5-9159-13D84B1458A5}" type="slidenum">
              <a:rPr lang="en-GB" smtClean="0"/>
              <a:t>‹#›</a:t>
            </a:fld>
            <a:endParaRPr lang="en-GB"/>
          </a:p>
        </p:txBody>
      </p:sp>
    </p:spTree>
    <p:extLst>
      <p:ext uri="{BB962C8B-B14F-4D97-AF65-F5344CB8AC3E}">
        <p14:creationId xmlns:p14="http://schemas.microsoft.com/office/powerpoint/2010/main" val="3737633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D1E232-B2A2-41EB-A7EF-80EA91426113}" type="datetimeFigureOut">
              <a:rPr lang="en-GB" smtClean="0"/>
              <a:t>26/04/2017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5778E-0EC4-4EF5-9159-13D84B1458A5}" type="slidenum">
              <a:rPr lang="en-GB" smtClean="0"/>
              <a:t>‹#›</a:t>
            </a:fld>
            <a:endParaRPr lang="en-GB"/>
          </a:p>
        </p:txBody>
      </p:sp>
    </p:spTree>
    <p:extLst>
      <p:ext uri="{BB962C8B-B14F-4D97-AF65-F5344CB8AC3E}">
        <p14:creationId xmlns:p14="http://schemas.microsoft.com/office/powerpoint/2010/main" val="1325162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1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0.wmf"/><Relationship Id="rId1" Type="http://schemas.openxmlformats.org/officeDocument/2006/relationships/slideLayout" Target="../slideLayouts/slideLayout2.xml"/><Relationship Id="rId5" Type="http://schemas.openxmlformats.org/officeDocument/2006/relationships/image" Target="../media/image12.wmf"/><Relationship Id="rId4" Type="http://schemas.openxmlformats.org/officeDocument/2006/relationships/image" Target="../media/image9.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Internet Security</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0283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5"/>
          <p:cNvSpPr>
            <a:spLocks noGrp="1"/>
          </p:cNvSpPr>
          <p:nvPr>
            <p:ph type="sldNum" sz="quarter" idx="12"/>
          </p:nvPr>
        </p:nvSpPr>
        <p:spPr/>
        <p:txBody>
          <a:bodyPr/>
          <a:lstStyle/>
          <a:p>
            <a:fld id="{8F36FFC7-8272-46AE-8EDC-FC5982792B56}" type="slidenum">
              <a:rPr lang="en-US" altLang="zh-TW"/>
              <a:pPr/>
              <a:t>10</a:t>
            </a:fld>
            <a:endParaRPr lang="en-US" altLang="zh-TW"/>
          </a:p>
        </p:txBody>
      </p:sp>
      <p:sp>
        <p:nvSpPr>
          <p:cNvPr id="286722" name="Rectangle 1026"/>
          <p:cNvSpPr>
            <a:spLocks noGrp="1" noChangeArrowheads="1"/>
          </p:cNvSpPr>
          <p:nvPr>
            <p:ph type="title"/>
          </p:nvPr>
        </p:nvSpPr>
        <p:spPr/>
        <p:txBody>
          <a:bodyPr/>
          <a:lstStyle/>
          <a:p>
            <a:r>
              <a:rPr lang="en-US" altLang="en-US"/>
              <a:t>Public-key Encryption</a:t>
            </a:r>
          </a:p>
        </p:txBody>
      </p:sp>
      <p:sp>
        <p:nvSpPr>
          <p:cNvPr id="286723" name="Rectangle 1027"/>
          <p:cNvSpPr>
            <a:spLocks noGrp="1" noChangeArrowheads="1"/>
          </p:cNvSpPr>
          <p:nvPr>
            <p:ph type="body" idx="1"/>
          </p:nvPr>
        </p:nvSpPr>
        <p:spPr>
          <a:xfrm>
            <a:off x="337446" y="1340768"/>
            <a:ext cx="8273154" cy="3777332"/>
          </a:xfrm>
        </p:spPr>
        <p:txBody>
          <a:bodyPr>
            <a:normAutofit/>
          </a:bodyPr>
          <a:lstStyle/>
          <a:p>
            <a:r>
              <a:rPr lang="en-US" altLang="en-US" sz="2000" dirty="0"/>
              <a:t>Involves 2 distinct keys </a:t>
            </a:r>
            <a:r>
              <a:rPr lang="en-US" altLang="en-US" sz="2000" dirty="0">
                <a:latin typeface="Arial"/>
              </a:rPr>
              <a:t>–</a:t>
            </a:r>
            <a:r>
              <a:rPr lang="en-US" altLang="en-US" sz="2000" dirty="0"/>
              <a:t> </a:t>
            </a:r>
            <a:r>
              <a:rPr lang="en-US" altLang="en-US" sz="2000" dirty="0">
                <a:solidFill>
                  <a:srgbClr val="FF5050"/>
                </a:solidFill>
              </a:rPr>
              <a:t>public</a:t>
            </a:r>
            <a:r>
              <a:rPr lang="en-US" altLang="en-US" sz="2000" dirty="0"/>
              <a:t>, </a:t>
            </a:r>
            <a:r>
              <a:rPr lang="en-US" altLang="en-US" sz="2000" dirty="0">
                <a:solidFill>
                  <a:schemeClr val="folHlink"/>
                </a:solidFill>
              </a:rPr>
              <a:t>private</a:t>
            </a:r>
            <a:r>
              <a:rPr lang="en-US" altLang="en-US" sz="2000" dirty="0"/>
              <a:t>.</a:t>
            </a:r>
          </a:p>
          <a:p>
            <a:r>
              <a:rPr lang="en-US" altLang="en-US" sz="2000" dirty="0"/>
              <a:t>The private key is kept secret and never be divulged, and it is password protected (</a:t>
            </a:r>
            <a:r>
              <a:rPr lang="en-US" altLang="en-US" sz="2000" dirty="0" err="1"/>
              <a:t>Passphase</a:t>
            </a:r>
            <a:r>
              <a:rPr lang="en-US" altLang="en-US" sz="2000" dirty="0"/>
              <a:t>).</a:t>
            </a:r>
          </a:p>
          <a:p>
            <a:r>
              <a:rPr lang="en-US" altLang="en-US" sz="2000" dirty="0"/>
              <a:t>The public key is not secret and can be freely distributed, shared with anyone.</a:t>
            </a:r>
          </a:p>
          <a:p>
            <a:r>
              <a:rPr lang="en-US" altLang="en-US" sz="2000" dirty="0"/>
              <a:t>It is also called </a:t>
            </a:r>
            <a:r>
              <a:rPr lang="en-US" altLang="en-US" sz="2000" dirty="0">
                <a:latin typeface="Arial"/>
              </a:rPr>
              <a:t>“</a:t>
            </a:r>
            <a:r>
              <a:rPr lang="en-US" altLang="en-US" sz="2000" dirty="0"/>
              <a:t>asymmetric cryptography</a:t>
            </a:r>
            <a:r>
              <a:rPr lang="en-US" altLang="en-US" sz="2000" dirty="0">
                <a:latin typeface="Arial"/>
              </a:rPr>
              <a:t>”</a:t>
            </a:r>
            <a:r>
              <a:rPr lang="en-US" altLang="en-US" sz="2000" dirty="0"/>
              <a:t>.</a:t>
            </a:r>
          </a:p>
          <a:p>
            <a:r>
              <a:rPr lang="en-US" altLang="en-US" sz="2000" dirty="0"/>
              <a:t>Two keys are mathematically related, it is infeasible to derive the private key from the public key.</a:t>
            </a:r>
          </a:p>
          <a:p>
            <a:r>
              <a:rPr lang="en-US" altLang="en-US" sz="2000" dirty="0"/>
              <a:t>100 to 1000 times slower than secret-key algorithms.</a:t>
            </a:r>
          </a:p>
        </p:txBody>
      </p:sp>
      <p:grpSp>
        <p:nvGrpSpPr>
          <p:cNvPr id="286738" name="Group 1042"/>
          <p:cNvGrpSpPr>
            <a:grpSpLocks/>
          </p:cNvGrpSpPr>
          <p:nvPr/>
        </p:nvGrpSpPr>
        <p:grpSpPr bwMode="auto">
          <a:xfrm>
            <a:off x="337446" y="4953000"/>
            <a:ext cx="8074025" cy="1524000"/>
            <a:chOff x="530" y="2976"/>
            <a:chExt cx="5086" cy="960"/>
          </a:xfrm>
        </p:grpSpPr>
        <p:sp>
          <p:nvSpPr>
            <p:cNvPr id="286725" name="AutoShape 1029"/>
            <p:cNvSpPr>
              <a:spLocks noChangeArrowheads="1"/>
            </p:cNvSpPr>
            <p:nvPr/>
          </p:nvSpPr>
          <p:spPr bwMode="auto">
            <a:xfrm>
              <a:off x="1644" y="3552"/>
              <a:ext cx="960" cy="384"/>
            </a:xfrm>
            <a:prstGeom prst="roundRect">
              <a:avLst>
                <a:gd name="adj" fmla="val 16667"/>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Encryption</a:t>
              </a:r>
            </a:p>
          </p:txBody>
        </p:sp>
        <p:sp>
          <p:nvSpPr>
            <p:cNvPr id="286726" name="AutoShape 1030"/>
            <p:cNvSpPr>
              <a:spLocks noChangeArrowheads="1"/>
            </p:cNvSpPr>
            <p:nvPr/>
          </p:nvSpPr>
          <p:spPr bwMode="auto">
            <a:xfrm>
              <a:off x="3420" y="3552"/>
              <a:ext cx="960" cy="384"/>
            </a:xfrm>
            <a:prstGeom prst="roundRect">
              <a:avLst>
                <a:gd name="adj" fmla="val 16667"/>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Decryption</a:t>
              </a:r>
            </a:p>
          </p:txBody>
        </p:sp>
        <p:sp>
          <p:nvSpPr>
            <p:cNvPr id="286727" name="Text Box 1031"/>
            <p:cNvSpPr txBox="1">
              <a:spLocks noChangeArrowheads="1"/>
            </p:cNvSpPr>
            <p:nvPr/>
          </p:nvSpPr>
          <p:spPr bwMode="auto">
            <a:xfrm>
              <a:off x="530" y="3620"/>
              <a:ext cx="6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accent1"/>
                  </a:solidFill>
                </a:rPr>
                <a:t>Plaintext</a:t>
              </a:r>
            </a:p>
          </p:txBody>
        </p:sp>
        <p:sp>
          <p:nvSpPr>
            <p:cNvPr id="286728" name="Text Box 1032"/>
            <p:cNvSpPr txBox="1">
              <a:spLocks noChangeArrowheads="1"/>
            </p:cNvSpPr>
            <p:nvPr/>
          </p:nvSpPr>
          <p:spPr bwMode="auto">
            <a:xfrm>
              <a:off x="4956" y="3609"/>
              <a:ext cx="6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accent1"/>
                  </a:solidFill>
                </a:rPr>
                <a:t>Plaintext</a:t>
              </a:r>
            </a:p>
          </p:txBody>
        </p:sp>
        <p:sp>
          <p:nvSpPr>
            <p:cNvPr id="286729" name="Line 1033"/>
            <p:cNvSpPr>
              <a:spLocks noChangeShapeType="1"/>
            </p:cNvSpPr>
            <p:nvPr/>
          </p:nvSpPr>
          <p:spPr bwMode="auto">
            <a:xfrm>
              <a:off x="1164" y="3744"/>
              <a:ext cx="480" cy="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6730" name="Line 1034"/>
            <p:cNvSpPr>
              <a:spLocks noChangeShapeType="1"/>
            </p:cNvSpPr>
            <p:nvPr/>
          </p:nvSpPr>
          <p:spPr bwMode="auto">
            <a:xfrm>
              <a:off x="2604" y="3744"/>
              <a:ext cx="816" cy="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6731" name="Line 1035"/>
            <p:cNvSpPr>
              <a:spLocks noChangeShapeType="1"/>
            </p:cNvSpPr>
            <p:nvPr/>
          </p:nvSpPr>
          <p:spPr bwMode="auto">
            <a:xfrm>
              <a:off x="4380" y="3744"/>
              <a:ext cx="624" cy="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6732" name="Text Box 1036"/>
            <p:cNvSpPr txBox="1">
              <a:spLocks noChangeArrowheads="1"/>
            </p:cNvSpPr>
            <p:nvPr/>
          </p:nvSpPr>
          <p:spPr bwMode="auto">
            <a:xfrm>
              <a:off x="2604" y="3504"/>
              <a:ext cx="733"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err="1"/>
                <a:t>Ciphertext</a:t>
              </a:r>
              <a:endParaRPr lang="en-US" altLang="en-US" dirty="0"/>
            </a:p>
          </p:txBody>
        </p:sp>
        <p:sp>
          <p:nvSpPr>
            <p:cNvPr id="286733" name="Text Box 1037"/>
            <p:cNvSpPr txBox="1">
              <a:spLocks noChangeArrowheads="1"/>
            </p:cNvSpPr>
            <p:nvPr/>
          </p:nvSpPr>
          <p:spPr bwMode="auto">
            <a:xfrm>
              <a:off x="1728" y="2976"/>
              <a:ext cx="76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folHlink"/>
                  </a:solidFill>
                </a:rPr>
                <a:t>Public Key</a:t>
              </a:r>
            </a:p>
          </p:txBody>
        </p:sp>
        <p:sp>
          <p:nvSpPr>
            <p:cNvPr id="286734" name="Line 1038"/>
            <p:cNvSpPr>
              <a:spLocks noChangeShapeType="1"/>
            </p:cNvSpPr>
            <p:nvPr/>
          </p:nvSpPr>
          <p:spPr bwMode="auto">
            <a:xfrm>
              <a:off x="2124" y="3168"/>
              <a:ext cx="0" cy="384"/>
            </a:xfrm>
            <a:prstGeom prst="line">
              <a:avLst/>
            </a:prstGeom>
            <a:noFill/>
            <a:ln w="28575">
              <a:solidFill>
                <a:schemeClr val="fo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6735" name="Text Box 1039"/>
            <p:cNvSpPr txBox="1">
              <a:spLocks noChangeArrowheads="1"/>
            </p:cNvSpPr>
            <p:nvPr/>
          </p:nvSpPr>
          <p:spPr bwMode="auto">
            <a:xfrm>
              <a:off x="3504" y="2976"/>
              <a:ext cx="83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FF0000"/>
                  </a:solidFill>
                </a:rPr>
                <a:t>Private Key</a:t>
              </a:r>
            </a:p>
          </p:txBody>
        </p:sp>
        <p:sp>
          <p:nvSpPr>
            <p:cNvPr id="286736" name="Line 1040"/>
            <p:cNvSpPr>
              <a:spLocks noChangeShapeType="1"/>
            </p:cNvSpPr>
            <p:nvPr/>
          </p:nvSpPr>
          <p:spPr bwMode="auto">
            <a:xfrm>
              <a:off x="3900" y="3168"/>
              <a:ext cx="0" cy="384"/>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extLst>
      <p:ext uri="{BB962C8B-B14F-4D97-AF65-F5344CB8AC3E}">
        <p14:creationId xmlns:p14="http://schemas.microsoft.com/office/powerpoint/2010/main" val="20212884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normAutofit fontScale="90000"/>
          </a:bodyPr>
          <a:lstStyle/>
          <a:p>
            <a:r>
              <a:rPr lang="en-GB" altLang="en-US" dirty="0" smtClean="0"/>
              <a:t>Asymmetric public/private key pairs</a:t>
            </a:r>
            <a:endParaRPr lang="en-US" altLang="en-US" dirty="0" smtClean="0"/>
          </a:p>
        </p:txBody>
      </p:sp>
      <p:sp>
        <p:nvSpPr>
          <p:cNvPr id="3" name="Content Placeholder 2"/>
          <p:cNvSpPr>
            <a:spLocks noGrp="1"/>
          </p:cNvSpPr>
          <p:nvPr>
            <p:ph idx="1"/>
          </p:nvPr>
        </p:nvSpPr>
        <p:spPr/>
        <p:txBody>
          <a:bodyPr>
            <a:normAutofit fontScale="92500" lnSpcReduction="20000"/>
          </a:bodyPr>
          <a:lstStyle/>
          <a:p>
            <a:pPr>
              <a:defRPr/>
            </a:pPr>
            <a:r>
              <a:rPr lang="en-US" dirty="0" smtClean="0"/>
              <a:t>Scenario:</a:t>
            </a:r>
          </a:p>
          <a:p>
            <a:pPr lvl="1">
              <a:defRPr/>
            </a:pPr>
            <a:r>
              <a:rPr lang="en-US" dirty="0" smtClean="0"/>
              <a:t>Tim sold Gareth a data projector for £750 in a chat room</a:t>
            </a:r>
          </a:p>
          <a:p>
            <a:pPr lvl="1">
              <a:defRPr/>
            </a:pPr>
            <a:r>
              <a:rPr lang="en-US" dirty="0" smtClean="0"/>
              <a:t>Email was their only communication channel</a:t>
            </a:r>
          </a:p>
          <a:p>
            <a:pPr lvl="1">
              <a:defRPr/>
            </a:pPr>
            <a:r>
              <a:rPr lang="en-US" dirty="0" smtClean="0"/>
              <a:t>Gareth sends Tim a message confirming that he will buy the projector for £750</a:t>
            </a:r>
          </a:p>
          <a:p>
            <a:pPr>
              <a:defRPr/>
            </a:pPr>
            <a:r>
              <a:rPr lang="en-US" dirty="0" smtClean="0"/>
              <a:t>Two issues:</a:t>
            </a:r>
          </a:p>
          <a:p>
            <a:pPr marL="720725" lvl="1" indent="-320675">
              <a:buFont typeface="+mj-lt"/>
              <a:buAutoNum type="arabicPeriod"/>
              <a:defRPr/>
            </a:pPr>
            <a:r>
              <a:rPr lang="en-US" dirty="0" smtClean="0"/>
              <a:t>Tim needs to be assured that Gareth cannot deny ever having sent the message (if he has second thoughts)</a:t>
            </a:r>
          </a:p>
          <a:p>
            <a:pPr marL="720725" lvl="1" indent="-320675">
              <a:buFont typeface="+mj-lt"/>
              <a:buAutoNum type="arabicPeriod"/>
              <a:defRPr/>
            </a:pPr>
            <a:r>
              <a:rPr lang="en-US" dirty="0" smtClean="0"/>
              <a:t>Gareth needs to be assured that Tim will not change the sum of £750 specified in his message to something higher…</a:t>
            </a:r>
          </a:p>
          <a:p>
            <a:pPr>
              <a:defRPr/>
            </a:pPr>
            <a:endParaRPr lang="en-US" dirty="0"/>
          </a:p>
        </p:txBody>
      </p:sp>
      <p:sp>
        <p:nvSpPr>
          <p:cNvPr id="2765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fld id="{C64EC406-7027-41D8-8E84-4132C7EFFAE1}" type="slidenum">
              <a:rPr lang="en-GB" altLang="en-US" sz="1400" smtClean="0">
                <a:solidFill>
                  <a:srgbClr val="CC6600"/>
                </a:solidFill>
                <a:latin typeface="Calibri" pitchFamily="34" charset="0"/>
              </a:rPr>
              <a:pPr/>
              <a:t>11</a:t>
            </a:fld>
            <a:endParaRPr lang="en-GB" altLang="en-US" sz="1400" smtClean="0">
              <a:solidFill>
                <a:srgbClr val="CC6600"/>
              </a:solidFill>
              <a:latin typeface="Calibri" pitchFamily="34" charset="0"/>
            </a:endParaRPr>
          </a:p>
        </p:txBody>
      </p:sp>
    </p:spTree>
    <p:extLst>
      <p:ext uri="{BB962C8B-B14F-4D97-AF65-F5344CB8AC3E}">
        <p14:creationId xmlns:p14="http://schemas.microsoft.com/office/powerpoint/2010/main" val="1619518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216917" y="3924102"/>
            <a:ext cx="8858250" cy="2428875"/>
          </a:xfrm>
          <a:prstGeom prst="rect">
            <a:avLst/>
          </a:prstGeom>
          <a:solidFill>
            <a:schemeClr val="accent6">
              <a:lumMod val="40000"/>
              <a:lumOff val="60000"/>
            </a:schemeClr>
          </a:solidFill>
          <a:ln w="38100" cap="flat" cmpd="sng" algn="ctr">
            <a:solidFill>
              <a:schemeClr val="tx1"/>
            </a:solidFill>
            <a:prstDash val="solid"/>
            <a:round/>
            <a:headEnd type="none" w="med" len="med"/>
            <a:tailEnd type="none" w="med" len="med"/>
          </a:ln>
          <a:effectLst/>
        </p:spPr>
        <p:txBody>
          <a:bodyPr lIns="90000" tIns="46800" rIns="90000" bIns="46800">
            <a:spAutoFit/>
          </a:bodyPr>
          <a:lstStyle/>
          <a:p>
            <a:pPr>
              <a:defRPr/>
            </a:pPr>
            <a:endParaRPr lang="en-US" sz="1600" b="1">
              <a:latin typeface="Helvetica CE" pitchFamily="100" charset="-18"/>
              <a:cs typeface="Arial" charset="0"/>
            </a:endParaRPr>
          </a:p>
        </p:txBody>
      </p:sp>
      <p:sp>
        <p:nvSpPr>
          <p:cNvPr id="3" name="Content Placeholder 2"/>
          <p:cNvSpPr>
            <a:spLocks noGrp="1"/>
          </p:cNvSpPr>
          <p:nvPr>
            <p:ph idx="1"/>
          </p:nvPr>
        </p:nvSpPr>
        <p:spPr>
          <a:xfrm>
            <a:off x="216917" y="786358"/>
            <a:ext cx="8891587" cy="5572125"/>
          </a:xfrm>
        </p:spPr>
        <p:txBody>
          <a:bodyPr/>
          <a:lstStyle/>
          <a:p>
            <a:pPr>
              <a:buFontTx/>
              <a:buNone/>
              <a:defRPr/>
            </a:pPr>
            <a:r>
              <a:rPr lang="en-GB" dirty="0" smtClean="0"/>
              <a:t>Using RSA keys:</a:t>
            </a:r>
          </a:p>
          <a:p>
            <a:pPr marL="720725" lvl="1" indent="-320675">
              <a:buFont typeface="+mj-lt"/>
              <a:buAutoNum type="arabicPeriod"/>
              <a:defRPr/>
            </a:pPr>
            <a:r>
              <a:rPr lang="en-US" sz="2400" dirty="0" smtClean="0"/>
              <a:t>Gareth encrypts the message using his private key</a:t>
            </a:r>
          </a:p>
          <a:p>
            <a:pPr marL="720725" lvl="1" indent="-320675">
              <a:buFont typeface="+mj-lt"/>
              <a:buAutoNum type="arabicPeriod"/>
              <a:defRPr/>
            </a:pPr>
            <a:r>
              <a:rPr lang="en-US" sz="2400" dirty="0" smtClean="0"/>
              <a:t>Gareth also encrypts the message (for privacy) using Tim’s public key</a:t>
            </a:r>
          </a:p>
          <a:p>
            <a:pPr marL="720725" lvl="1" indent="-320675">
              <a:buFont typeface="+mj-lt"/>
              <a:buAutoNum type="arabicPeriod"/>
              <a:defRPr/>
            </a:pPr>
            <a:r>
              <a:rPr lang="en-US" sz="2400" dirty="0" smtClean="0"/>
              <a:t>Tim can first decrypt the message using his private key then he can use Gareth’s public key to decrypt the original message from Gareth</a:t>
            </a:r>
          </a:p>
          <a:p>
            <a:pPr marL="514350" indent="-514350">
              <a:buFontTx/>
              <a:buNone/>
              <a:defRPr/>
            </a:pPr>
            <a:r>
              <a:rPr lang="en-GB" dirty="0" smtClean="0"/>
              <a:t>What can be inferred:</a:t>
            </a:r>
            <a:endParaRPr lang="en-US" dirty="0" smtClean="0"/>
          </a:p>
          <a:p>
            <a:pPr marL="720725" lvl="1" indent="-320675">
              <a:defRPr/>
            </a:pPr>
            <a:r>
              <a:rPr lang="en-US" sz="2400" dirty="0" smtClean="0"/>
              <a:t>If Tim accepts that Gareth’s public key is in fact his then this must mean that the message came from Gareth</a:t>
            </a:r>
          </a:p>
          <a:p>
            <a:pPr marL="720725" lvl="1" indent="-320675">
              <a:defRPr/>
            </a:pPr>
            <a:r>
              <a:rPr lang="en-US" sz="2400" dirty="0" smtClean="0"/>
              <a:t>Gareth knows that Tim received the message containing the original message because only Tim can open the message as he is the only person who has access to his private key</a:t>
            </a:r>
          </a:p>
        </p:txBody>
      </p:sp>
      <p:sp>
        <p:nvSpPr>
          <p:cNvPr id="28676" name="Title 1"/>
          <p:cNvSpPr>
            <a:spLocks noGrp="1"/>
          </p:cNvSpPr>
          <p:nvPr>
            <p:ph type="title"/>
          </p:nvPr>
        </p:nvSpPr>
        <p:spPr>
          <a:xfrm>
            <a:off x="457200" y="24286"/>
            <a:ext cx="8229600" cy="654050"/>
          </a:xfrm>
        </p:spPr>
        <p:txBody>
          <a:bodyPr>
            <a:normAutofit fontScale="90000"/>
          </a:bodyPr>
          <a:lstStyle/>
          <a:p>
            <a:r>
              <a:rPr lang="en-GB" altLang="en-US" dirty="0" smtClean="0"/>
              <a:t>Asymmetric public/private key pairs</a:t>
            </a:r>
            <a:endParaRPr lang="en-US" altLang="en-US" dirty="0" smtClean="0"/>
          </a:p>
        </p:txBody>
      </p:sp>
      <p:sp>
        <p:nvSpPr>
          <p:cNvPr id="2867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fld id="{49649F8B-5595-43AE-A071-7B34E43270CF}" type="slidenum">
              <a:rPr lang="en-GB" altLang="en-US" sz="1400" smtClean="0">
                <a:solidFill>
                  <a:srgbClr val="CC6600"/>
                </a:solidFill>
                <a:latin typeface="Calibri" pitchFamily="34" charset="0"/>
              </a:rPr>
              <a:pPr/>
              <a:t>12</a:t>
            </a:fld>
            <a:endParaRPr lang="en-GB" altLang="en-US" sz="1400" smtClean="0">
              <a:solidFill>
                <a:srgbClr val="CC6600"/>
              </a:solidFill>
              <a:latin typeface="Calibri" pitchFamily="34" charset="0"/>
            </a:endParaRPr>
          </a:p>
        </p:txBody>
      </p:sp>
    </p:spTree>
    <p:extLst>
      <p:ext uri="{BB962C8B-B14F-4D97-AF65-F5344CB8AC3E}">
        <p14:creationId xmlns:p14="http://schemas.microsoft.com/office/powerpoint/2010/main" val="20815264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515B2B7-C6F2-48DF-BC2D-7A9C3ACF2831}" type="slidenum">
              <a:rPr lang="en-US" altLang="zh-TW"/>
              <a:pPr/>
              <a:t>13</a:t>
            </a:fld>
            <a:endParaRPr lang="en-US" altLang="zh-TW"/>
          </a:p>
        </p:txBody>
      </p:sp>
      <p:sp>
        <p:nvSpPr>
          <p:cNvPr id="332802" name="Rectangle 1026"/>
          <p:cNvSpPr>
            <a:spLocks noGrp="1" noChangeArrowheads="1"/>
          </p:cNvSpPr>
          <p:nvPr>
            <p:ph type="title"/>
          </p:nvPr>
        </p:nvSpPr>
        <p:spPr/>
        <p:txBody>
          <a:bodyPr/>
          <a:lstStyle/>
          <a:p>
            <a:r>
              <a:rPr lang="en-US" altLang="en-US" sz="4000"/>
              <a:t>How to use 2 different keys?</a:t>
            </a:r>
          </a:p>
        </p:txBody>
      </p:sp>
      <p:sp>
        <p:nvSpPr>
          <p:cNvPr id="332803" name="Rectangle 1027"/>
          <p:cNvSpPr>
            <a:spLocks noGrp="1" noChangeArrowheads="1"/>
          </p:cNvSpPr>
          <p:nvPr>
            <p:ph type="body" idx="1"/>
          </p:nvPr>
        </p:nvSpPr>
        <p:spPr/>
        <p:txBody>
          <a:bodyPr/>
          <a:lstStyle/>
          <a:p>
            <a:r>
              <a:rPr lang="en-US" altLang="en-US"/>
              <a:t>Just an example:</a:t>
            </a:r>
          </a:p>
          <a:p>
            <a:pPr lvl="1"/>
            <a:r>
              <a:rPr lang="en-US" altLang="en-US">
                <a:solidFill>
                  <a:srgbClr val="00FF00"/>
                </a:solidFill>
              </a:rPr>
              <a:t>Public Key</a:t>
            </a:r>
            <a:r>
              <a:rPr lang="en-US" altLang="en-US"/>
              <a:t> = 4, </a:t>
            </a:r>
            <a:r>
              <a:rPr lang="en-US" altLang="en-US">
                <a:solidFill>
                  <a:srgbClr val="FF0000"/>
                </a:solidFill>
              </a:rPr>
              <a:t>Private Key</a:t>
            </a:r>
            <a:r>
              <a:rPr lang="en-US" altLang="en-US"/>
              <a:t> = 1/4, message M = 5</a:t>
            </a:r>
          </a:p>
          <a:p>
            <a:pPr lvl="1"/>
            <a:r>
              <a:rPr lang="en-US" altLang="en-US"/>
              <a:t>Encryption:</a:t>
            </a:r>
          </a:p>
          <a:p>
            <a:pPr lvl="2"/>
            <a:r>
              <a:rPr lang="en-US" altLang="en-US"/>
              <a:t>Ciphertext C = M * </a:t>
            </a:r>
            <a:r>
              <a:rPr lang="en-US" altLang="en-US">
                <a:solidFill>
                  <a:srgbClr val="00FF00"/>
                </a:solidFill>
              </a:rPr>
              <a:t>Public Key</a:t>
            </a:r>
          </a:p>
          <a:p>
            <a:pPr lvl="2"/>
            <a:r>
              <a:rPr lang="en-US" altLang="en-US"/>
              <a:t>5 * 4 = 20</a:t>
            </a:r>
          </a:p>
          <a:p>
            <a:pPr lvl="1"/>
            <a:r>
              <a:rPr lang="en-US" altLang="en-US"/>
              <a:t>Decryption:</a:t>
            </a:r>
          </a:p>
          <a:p>
            <a:pPr lvl="2"/>
            <a:r>
              <a:rPr lang="en-US" altLang="en-US"/>
              <a:t>Plaintext M = C * </a:t>
            </a:r>
            <a:r>
              <a:rPr lang="en-US" altLang="en-US">
                <a:solidFill>
                  <a:srgbClr val="FF0000"/>
                </a:solidFill>
              </a:rPr>
              <a:t>Private Key</a:t>
            </a:r>
          </a:p>
          <a:p>
            <a:pPr lvl="2"/>
            <a:r>
              <a:rPr lang="en-US" altLang="en-US"/>
              <a:t>20 * </a:t>
            </a:r>
            <a:r>
              <a:rPr lang="en-US" altLang="en-US">
                <a:latin typeface="Arial"/>
              </a:rPr>
              <a:t>¼</a:t>
            </a:r>
            <a:r>
              <a:rPr lang="en-US" altLang="en-US"/>
              <a:t> = 5</a:t>
            </a:r>
          </a:p>
        </p:txBody>
      </p:sp>
    </p:spTree>
    <p:extLst>
      <p:ext uri="{BB962C8B-B14F-4D97-AF65-F5344CB8AC3E}">
        <p14:creationId xmlns:p14="http://schemas.microsoft.com/office/powerpoint/2010/main" val="24872112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fld id="{856E33E0-0ACE-4623-9249-D282F18F9BFB}" type="slidenum">
              <a:rPr lang="en-US" altLang="zh-TW"/>
              <a:pPr/>
              <a:t>14</a:t>
            </a:fld>
            <a:endParaRPr lang="en-US" altLang="zh-TW"/>
          </a:p>
        </p:txBody>
      </p:sp>
      <p:sp>
        <p:nvSpPr>
          <p:cNvPr id="305154" name="Rectangle 2"/>
          <p:cNvSpPr>
            <a:spLocks noGrp="1" noChangeArrowheads="1"/>
          </p:cNvSpPr>
          <p:nvPr>
            <p:ph type="title"/>
          </p:nvPr>
        </p:nvSpPr>
        <p:spPr/>
        <p:txBody>
          <a:bodyPr/>
          <a:lstStyle/>
          <a:p>
            <a:r>
              <a:rPr lang="en-US" altLang="en-US"/>
              <a:t>Public-Private Encryption</a:t>
            </a:r>
          </a:p>
        </p:txBody>
      </p:sp>
      <p:grpSp>
        <p:nvGrpSpPr>
          <p:cNvPr id="305168" name="Group 16"/>
          <p:cNvGrpSpPr>
            <a:grpSpLocks/>
          </p:cNvGrpSpPr>
          <p:nvPr/>
        </p:nvGrpSpPr>
        <p:grpSpPr bwMode="auto">
          <a:xfrm>
            <a:off x="990600" y="1555750"/>
            <a:ext cx="3644900" cy="2728913"/>
            <a:chOff x="624" y="980"/>
            <a:chExt cx="2296" cy="1719"/>
          </a:xfrm>
        </p:grpSpPr>
        <p:pic>
          <p:nvPicPr>
            <p:cNvPr id="305156" name="Picture 4" descr="C:\Documents and Settings\administrator\Application Data\Microsoft\Media Catalog\Downloaded Clips\cl0\BS00996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4" y="1236"/>
              <a:ext cx="960" cy="588"/>
            </a:xfrm>
            <a:prstGeom prst="rect">
              <a:avLst/>
            </a:prstGeom>
            <a:solidFill>
              <a:srgbClr val="00FF00"/>
            </a:solidFill>
          </p:spPr>
        </p:pic>
        <p:pic>
          <p:nvPicPr>
            <p:cNvPr id="305157" name="Picture 5" descr="C:\Documents and Settings\administrator\Application Data\Microsoft\Media Catalog\Downloaded Clips\cl0\BS00996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4" y="1872"/>
              <a:ext cx="960" cy="588"/>
            </a:xfrm>
            <a:prstGeom prst="rect">
              <a:avLst/>
            </a:prstGeom>
            <a:solidFill>
              <a:srgbClr val="FF0000"/>
            </a:solidFill>
            <a:ln>
              <a:noFill/>
            </a:ln>
            <a:extLst>
              <a:ext uri="{91240B29-F687-4F45-9708-019B960494DF}">
                <a14:hiddenLine xmlns:a14="http://schemas.microsoft.com/office/drawing/2010/main" w="9525">
                  <a:solidFill>
                    <a:schemeClr val="bg2"/>
                  </a:solidFill>
                  <a:miter lim="800000"/>
                  <a:headEnd/>
                  <a:tailEnd/>
                </a14:hiddenLine>
              </a:ext>
            </a:extLst>
          </p:spPr>
        </p:pic>
        <p:sp>
          <p:nvSpPr>
            <p:cNvPr id="305158" name="Text Box 6"/>
            <p:cNvSpPr txBox="1">
              <a:spLocks noChangeArrowheads="1"/>
            </p:cNvSpPr>
            <p:nvPr/>
          </p:nvSpPr>
          <p:spPr bwMode="auto">
            <a:xfrm>
              <a:off x="1632" y="1632"/>
              <a:ext cx="128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First, create public</a:t>
              </a:r>
            </a:p>
            <a:p>
              <a:r>
                <a:rPr lang="en-US" altLang="en-US"/>
                <a:t>and private key</a:t>
              </a:r>
            </a:p>
          </p:txBody>
        </p:sp>
        <p:sp>
          <p:nvSpPr>
            <p:cNvPr id="305159" name="Text Box 7"/>
            <p:cNvSpPr txBox="1">
              <a:spLocks noChangeArrowheads="1"/>
            </p:cNvSpPr>
            <p:nvPr/>
          </p:nvSpPr>
          <p:spPr bwMode="auto">
            <a:xfrm>
              <a:off x="710" y="980"/>
              <a:ext cx="7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Public key</a:t>
              </a:r>
            </a:p>
          </p:txBody>
        </p:sp>
        <p:sp>
          <p:nvSpPr>
            <p:cNvPr id="305160" name="Text Box 8"/>
            <p:cNvSpPr txBox="1">
              <a:spLocks noChangeArrowheads="1"/>
            </p:cNvSpPr>
            <p:nvPr/>
          </p:nvSpPr>
          <p:spPr bwMode="auto">
            <a:xfrm>
              <a:off x="719" y="2468"/>
              <a:ext cx="81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Private key</a:t>
              </a:r>
            </a:p>
          </p:txBody>
        </p:sp>
      </p:grpSp>
      <p:grpSp>
        <p:nvGrpSpPr>
          <p:cNvPr id="305179" name="Group 27"/>
          <p:cNvGrpSpPr>
            <a:grpSpLocks/>
          </p:cNvGrpSpPr>
          <p:nvPr/>
        </p:nvGrpSpPr>
        <p:grpSpPr bwMode="auto">
          <a:xfrm>
            <a:off x="2514600" y="3657600"/>
            <a:ext cx="5937250" cy="2546350"/>
            <a:chOff x="1584" y="2304"/>
            <a:chExt cx="3740" cy="1604"/>
          </a:xfrm>
        </p:grpSpPr>
        <p:grpSp>
          <p:nvGrpSpPr>
            <p:cNvPr id="305175" name="Group 23"/>
            <p:cNvGrpSpPr>
              <a:grpSpLocks/>
            </p:cNvGrpSpPr>
            <p:nvPr/>
          </p:nvGrpSpPr>
          <p:grpSpPr bwMode="auto">
            <a:xfrm>
              <a:off x="1584" y="2304"/>
              <a:ext cx="2284" cy="1575"/>
              <a:chOff x="1584" y="2304"/>
              <a:chExt cx="2284" cy="1575"/>
            </a:xfrm>
          </p:grpSpPr>
          <p:pic>
            <p:nvPicPr>
              <p:cNvPr id="305167" name="Picture 15" descr="C:\Documents and Settings\administrator\Application Data\Microsoft\Media Catalog\Downloaded Clips\cl0\BS00996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76" y="3264"/>
                <a:ext cx="960" cy="588"/>
              </a:xfrm>
              <a:prstGeom prst="rect">
                <a:avLst/>
              </a:prstGeom>
              <a:solidFill>
                <a:srgbClr val="FF0000"/>
              </a:solidFill>
              <a:ln>
                <a:noFill/>
              </a:ln>
              <a:extLst>
                <a:ext uri="{91240B29-F687-4F45-9708-019B960494DF}">
                  <a14:hiddenLine xmlns:a14="http://schemas.microsoft.com/office/drawing/2010/main" w="9525">
                    <a:solidFill>
                      <a:schemeClr val="bg2"/>
                    </a:solidFill>
                    <a:miter lim="800000"/>
                    <a:headEnd/>
                    <a:tailEnd/>
                  </a14:hiddenLine>
                </a:ext>
              </a:extLst>
            </p:spPr>
          </p:pic>
          <p:sp>
            <p:nvSpPr>
              <p:cNvPr id="305170" name="Text Box 18"/>
              <p:cNvSpPr txBox="1">
                <a:spLocks noChangeArrowheads="1"/>
              </p:cNvSpPr>
              <p:nvPr/>
            </p:nvSpPr>
            <p:spPr bwMode="auto">
              <a:xfrm>
                <a:off x="1862" y="3024"/>
                <a:ext cx="81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Private key</a:t>
                </a:r>
              </a:p>
            </p:txBody>
          </p:sp>
          <p:pic>
            <p:nvPicPr>
              <p:cNvPr id="305171" name="Picture 19" descr="C:\Documents and Settings\administrator\Application Data\Microsoft\Media Catalog\Downloaded Clips\cl72\j0285374.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36" y="2832"/>
                <a:ext cx="1132" cy="1047"/>
              </a:xfrm>
              <a:prstGeom prst="rect">
                <a:avLst/>
              </a:prstGeom>
              <a:noFill/>
              <a:extLst>
                <a:ext uri="{909E8E84-426E-40DD-AFC4-6F175D3DCCD1}">
                  <a14:hiddenFill xmlns:a14="http://schemas.microsoft.com/office/drawing/2010/main">
                    <a:solidFill>
                      <a:srgbClr val="FFFFFF"/>
                    </a:solidFill>
                  </a14:hiddenFill>
                </a:ext>
              </a:extLst>
            </p:spPr>
          </p:pic>
          <p:sp>
            <p:nvSpPr>
              <p:cNvPr id="305172" name="Line 20"/>
              <p:cNvSpPr>
                <a:spLocks noChangeShapeType="1"/>
              </p:cNvSpPr>
              <p:nvPr/>
            </p:nvSpPr>
            <p:spPr bwMode="auto">
              <a:xfrm>
                <a:off x="1584" y="2304"/>
                <a:ext cx="1104" cy="72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05176" name="Text Box 24"/>
            <p:cNvSpPr txBox="1">
              <a:spLocks noChangeArrowheads="1"/>
            </p:cNvSpPr>
            <p:nvPr/>
          </p:nvSpPr>
          <p:spPr bwMode="auto">
            <a:xfrm>
              <a:off x="3696" y="3504"/>
              <a:ext cx="162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Private key stored in</a:t>
              </a:r>
            </a:p>
            <a:p>
              <a:r>
                <a:rPr lang="en-US" altLang="en-US"/>
                <a:t>your personal computer</a:t>
              </a:r>
            </a:p>
          </p:txBody>
        </p:sp>
      </p:grpSp>
      <p:grpSp>
        <p:nvGrpSpPr>
          <p:cNvPr id="305180" name="Group 28"/>
          <p:cNvGrpSpPr>
            <a:grpSpLocks/>
          </p:cNvGrpSpPr>
          <p:nvPr/>
        </p:nvGrpSpPr>
        <p:grpSpPr bwMode="auto">
          <a:xfrm>
            <a:off x="2590800" y="1752600"/>
            <a:ext cx="6477000" cy="2989263"/>
            <a:chOff x="1632" y="1104"/>
            <a:chExt cx="4080" cy="1883"/>
          </a:xfrm>
        </p:grpSpPr>
        <p:grpSp>
          <p:nvGrpSpPr>
            <p:cNvPr id="305174" name="Group 22"/>
            <p:cNvGrpSpPr>
              <a:grpSpLocks/>
            </p:cNvGrpSpPr>
            <p:nvPr/>
          </p:nvGrpSpPr>
          <p:grpSpPr bwMode="auto">
            <a:xfrm>
              <a:off x="1632" y="1392"/>
              <a:ext cx="4032" cy="1595"/>
              <a:chOff x="1632" y="1392"/>
              <a:chExt cx="4032" cy="1595"/>
            </a:xfrm>
          </p:grpSpPr>
          <p:sp>
            <p:nvSpPr>
              <p:cNvPr id="305163" name="AutoShape 11"/>
              <p:cNvSpPr>
                <a:spLocks noChangeArrowheads="1"/>
              </p:cNvSpPr>
              <p:nvPr/>
            </p:nvSpPr>
            <p:spPr bwMode="auto">
              <a:xfrm>
                <a:off x="3648" y="1392"/>
                <a:ext cx="2016" cy="624"/>
              </a:xfrm>
              <a:prstGeom prst="flowChartMagneticDisk">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Public Key Directory</a:t>
                </a:r>
              </a:p>
            </p:txBody>
          </p:sp>
          <p:pic>
            <p:nvPicPr>
              <p:cNvPr id="305165" name="Picture 13" descr="C:\Documents and Settings\administrator\Application Data\Microsoft\Media Catalog\Downloaded Clips\cl0\BS00996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76" y="2160"/>
                <a:ext cx="960" cy="588"/>
              </a:xfrm>
              <a:prstGeom prst="rect">
                <a:avLst/>
              </a:prstGeom>
              <a:solidFill>
                <a:srgbClr val="00FF00"/>
              </a:solidFill>
            </p:spPr>
          </p:pic>
          <p:sp>
            <p:nvSpPr>
              <p:cNvPr id="305169" name="Text Box 17"/>
              <p:cNvSpPr txBox="1">
                <a:spLocks noChangeArrowheads="1"/>
              </p:cNvSpPr>
              <p:nvPr/>
            </p:nvSpPr>
            <p:spPr bwMode="auto">
              <a:xfrm>
                <a:off x="4275" y="2756"/>
                <a:ext cx="76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Public Key</a:t>
                </a:r>
              </a:p>
            </p:txBody>
          </p:sp>
          <p:sp>
            <p:nvSpPr>
              <p:cNvPr id="305173" name="Line 21"/>
              <p:cNvSpPr>
                <a:spLocks noChangeShapeType="1"/>
              </p:cNvSpPr>
              <p:nvPr/>
            </p:nvSpPr>
            <p:spPr bwMode="auto">
              <a:xfrm>
                <a:off x="1632" y="1440"/>
                <a:ext cx="2016" cy="192"/>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05177" name="Text Box 25"/>
            <p:cNvSpPr txBox="1">
              <a:spLocks noChangeArrowheads="1"/>
            </p:cNvSpPr>
            <p:nvPr/>
          </p:nvSpPr>
          <p:spPr bwMode="auto">
            <a:xfrm>
              <a:off x="3508" y="1104"/>
              <a:ext cx="220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Public key stored in the directory</a:t>
              </a:r>
            </a:p>
          </p:txBody>
        </p:sp>
      </p:grpSp>
    </p:spTree>
    <p:extLst>
      <p:ext uri="{BB962C8B-B14F-4D97-AF65-F5344CB8AC3E}">
        <p14:creationId xmlns:p14="http://schemas.microsoft.com/office/powerpoint/2010/main" val="26132106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05168"/>
                                        </p:tgtEl>
                                        <p:attrNameLst>
                                          <p:attrName>style.visibility</p:attrName>
                                        </p:attrNameLst>
                                      </p:cBhvr>
                                      <p:to>
                                        <p:strVal val="visible"/>
                                      </p:to>
                                    </p:set>
                                    <p:anim calcmode="lin" valueType="num">
                                      <p:cBhvr additive="base">
                                        <p:cTn id="7" dur="500" fill="hold"/>
                                        <p:tgtEl>
                                          <p:spTgt spid="305168"/>
                                        </p:tgtEl>
                                        <p:attrNameLst>
                                          <p:attrName>ppt_x</p:attrName>
                                        </p:attrNameLst>
                                      </p:cBhvr>
                                      <p:tavLst>
                                        <p:tav tm="0">
                                          <p:val>
                                            <p:strVal val="0-#ppt_w/2"/>
                                          </p:val>
                                        </p:tav>
                                        <p:tav tm="100000">
                                          <p:val>
                                            <p:strVal val="#ppt_x"/>
                                          </p:val>
                                        </p:tav>
                                      </p:tavLst>
                                    </p:anim>
                                    <p:anim calcmode="lin" valueType="num">
                                      <p:cBhvr additive="base">
                                        <p:cTn id="8" dur="500" fill="hold"/>
                                        <p:tgtEl>
                                          <p:spTgt spid="30516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305180"/>
                                        </p:tgtEl>
                                        <p:attrNameLst>
                                          <p:attrName>style.visibility</p:attrName>
                                        </p:attrNameLst>
                                      </p:cBhvr>
                                      <p:to>
                                        <p:strVal val="visible"/>
                                      </p:to>
                                    </p:set>
                                    <p:anim calcmode="lin" valueType="num">
                                      <p:cBhvr additive="base">
                                        <p:cTn id="13" dur="500" fill="hold"/>
                                        <p:tgtEl>
                                          <p:spTgt spid="305180"/>
                                        </p:tgtEl>
                                        <p:attrNameLst>
                                          <p:attrName>ppt_x</p:attrName>
                                        </p:attrNameLst>
                                      </p:cBhvr>
                                      <p:tavLst>
                                        <p:tav tm="0">
                                          <p:val>
                                            <p:strVal val="1+#ppt_w/2"/>
                                          </p:val>
                                        </p:tav>
                                        <p:tav tm="100000">
                                          <p:val>
                                            <p:strVal val="#ppt_x"/>
                                          </p:val>
                                        </p:tav>
                                      </p:tavLst>
                                    </p:anim>
                                    <p:anim calcmode="lin" valueType="num">
                                      <p:cBhvr additive="base">
                                        <p:cTn id="14" dur="500" fill="hold"/>
                                        <p:tgtEl>
                                          <p:spTgt spid="30518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nodeType="clickEffect">
                                  <p:stCondLst>
                                    <p:cond delay="0"/>
                                  </p:stCondLst>
                                  <p:childTnLst>
                                    <p:set>
                                      <p:cBhvr>
                                        <p:cTn id="18" dur="1" fill="hold">
                                          <p:stCondLst>
                                            <p:cond delay="0"/>
                                          </p:stCondLst>
                                        </p:cTn>
                                        <p:tgtEl>
                                          <p:spTgt spid="305179"/>
                                        </p:tgtEl>
                                        <p:attrNameLst>
                                          <p:attrName>style.visibility</p:attrName>
                                        </p:attrNameLst>
                                      </p:cBhvr>
                                      <p:to>
                                        <p:strVal val="visible"/>
                                      </p:to>
                                    </p:set>
                                    <p:animEffect transition="in" filter="dissolve">
                                      <p:cBhvr>
                                        <p:cTn id="19" dur="500"/>
                                        <p:tgtEl>
                                          <p:spTgt spid="305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lide Number Placeholder 5"/>
          <p:cNvSpPr>
            <a:spLocks noGrp="1"/>
          </p:cNvSpPr>
          <p:nvPr>
            <p:ph type="sldNum" sz="quarter" idx="12"/>
          </p:nvPr>
        </p:nvSpPr>
        <p:spPr/>
        <p:txBody>
          <a:bodyPr/>
          <a:lstStyle/>
          <a:p>
            <a:fld id="{98B69BE9-DB0C-4330-9A4C-4B6838837DB7}" type="slidenum">
              <a:rPr lang="en-US" altLang="zh-TW"/>
              <a:pPr/>
              <a:t>15</a:t>
            </a:fld>
            <a:endParaRPr lang="en-US" altLang="zh-TW"/>
          </a:p>
        </p:txBody>
      </p:sp>
      <p:sp>
        <p:nvSpPr>
          <p:cNvPr id="329730" name="Rectangle 2050"/>
          <p:cNvSpPr>
            <a:spLocks noGrp="1" noChangeArrowheads="1"/>
          </p:cNvSpPr>
          <p:nvPr>
            <p:ph type="title"/>
          </p:nvPr>
        </p:nvSpPr>
        <p:spPr/>
        <p:txBody>
          <a:bodyPr/>
          <a:lstStyle/>
          <a:p>
            <a:r>
              <a:rPr lang="en-US" altLang="en-US" sz="3200" dirty="0"/>
              <a:t>Message Encryption</a:t>
            </a:r>
            <a:br>
              <a:rPr lang="en-US" altLang="en-US" sz="3200" dirty="0"/>
            </a:br>
            <a:r>
              <a:rPr lang="en-US" altLang="en-US" sz="3200" dirty="0"/>
              <a:t>(</a:t>
            </a:r>
            <a:r>
              <a:rPr lang="en-US" altLang="en-US" sz="3200" dirty="0">
                <a:solidFill>
                  <a:srgbClr val="00FF00"/>
                </a:solidFill>
              </a:rPr>
              <a:t>User A</a:t>
            </a:r>
            <a:r>
              <a:rPr lang="en-US" altLang="en-US" sz="3200" dirty="0"/>
              <a:t> sends message to </a:t>
            </a:r>
            <a:r>
              <a:rPr lang="en-US" altLang="en-US" sz="3200" dirty="0">
                <a:solidFill>
                  <a:srgbClr val="FFFF00"/>
                </a:solidFill>
              </a:rPr>
              <a:t>User B</a:t>
            </a:r>
            <a:r>
              <a:rPr lang="en-US" altLang="en-US" sz="3200" dirty="0"/>
              <a:t>)</a:t>
            </a:r>
          </a:p>
        </p:txBody>
      </p:sp>
      <p:sp>
        <p:nvSpPr>
          <p:cNvPr id="329734" name="AutoShape 2054"/>
          <p:cNvSpPr>
            <a:spLocks noChangeArrowheads="1"/>
          </p:cNvSpPr>
          <p:nvPr/>
        </p:nvSpPr>
        <p:spPr bwMode="auto">
          <a:xfrm>
            <a:off x="2286000" y="1981200"/>
            <a:ext cx="3200400" cy="990600"/>
          </a:xfrm>
          <a:prstGeom prst="flowChartMagneticDisk">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Public Key Directory</a:t>
            </a:r>
          </a:p>
        </p:txBody>
      </p:sp>
      <p:grpSp>
        <p:nvGrpSpPr>
          <p:cNvPr id="329753" name="Group 2073"/>
          <p:cNvGrpSpPr>
            <a:grpSpLocks/>
          </p:cNvGrpSpPr>
          <p:nvPr/>
        </p:nvGrpSpPr>
        <p:grpSpPr bwMode="auto">
          <a:xfrm>
            <a:off x="1447800" y="4662488"/>
            <a:ext cx="1524000" cy="1116012"/>
            <a:chOff x="912" y="2937"/>
            <a:chExt cx="960" cy="703"/>
          </a:xfrm>
        </p:grpSpPr>
        <p:pic>
          <p:nvPicPr>
            <p:cNvPr id="329740" name="Picture 2060" descr="C:\Documents and Settings\cccheung\Application Data\Microsoft\Media Catalog\Downloaded Clips\cl0\BS01060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2" y="3196"/>
              <a:ext cx="453" cy="444"/>
            </a:xfrm>
            <a:prstGeom prst="rect">
              <a:avLst/>
            </a:prstGeom>
            <a:solidFill>
              <a:srgbClr val="00FF00"/>
            </a:solidFill>
          </p:spPr>
        </p:pic>
        <p:sp>
          <p:nvSpPr>
            <p:cNvPr id="329741" name="Text Box 2061"/>
            <p:cNvSpPr txBox="1">
              <a:spLocks noChangeArrowheads="1"/>
            </p:cNvSpPr>
            <p:nvPr/>
          </p:nvSpPr>
          <p:spPr bwMode="auto">
            <a:xfrm>
              <a:off x="950" y="2937"/>
              <a:ext cx="39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Text</a:t>
              </a:r>
            </a:p>
          </p:txBody>
        </p:sp>
        <p:sp>
          <p:nvSpPr>
            <p:cNvPr id="329742" name="Line 2062"/>
            <p:cNvSpPr>
              <a:spLocks noChangeShapeType="1"/>
            </p:cNvSpPr>
            <p:nvPr/>
          </p:nvSpPr>
          <p:spPr bwMode="auto">
            <a:xfrm>
              <a:off x="1344" y="3436"/>
              <a:ext cx="528" cy="0"/>
            </a:xfrm>
            <a:prstGeom prst="line">
              <a:avLst/>
            </a:prstGeom>
            <a:noFill/>
            <a:ln w="9525">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29751" name="Group 2071"/>
          <p:cNvGrpSpPr>
            <a:grpSpLocks/>
          </p:cNvGrpSpPr>
          <p:nvPr/>
        </p:nvGrpSpPr>
        <p:grpSpPr bwMode="auto">
          <a:xfrm>
            <a:off x="2971800" y="4767263"/>
            <a:ext cx="1265238" cy="1543050"/>
            <a:chOff x="1872" y="3003"/>
            <a:chExt cx="797" cy="972"/>
          </a:xfrm>
        </p:grpSpPr>
        <p:pic>
          <p:nvPicPr>
            <p:cNvPr id="329739" name="Picture 2059" descr="C:\Program Files\Microsoft Office\Clipart\standard\stddir2\bs00282_.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72" y="3003"/>
              <a:ext cx="797" cy="789"/>
            </a:xfrm>
            <a:prstGeom prst="rect">
              <a:avLst/>
            </a:prstGeom>
            <a:noFill/>
            <a:extLst>
              <a:ext uri="{909E8E84-426E-40DD-AFC4-6F175D3DCCD1}">
                <a14:hiddenFill xmlns:a14="http://schemas.microsoft.com/office/drawing/2010/main">
                  <a:solidFill>
                    <a:srgbClr val="FFFFFF"/>
                  </a:solidFill>
                </a14:hiddenFill>
              </a:ext>
            </a:extLst>
          </p:spPr>
        </p:pic>
        <p:sp>
          <p:nvSpPr>
            <p:cNvPr id="329744" name="Text Box 2064"/>
            <p:cNvSpPr txBox="1">
              <a:spLocks noChangeArrowheads="1"/>
            </p:cNvSpPr>
            <p:nvPr/>
          </p:nvSpPr>
          <p:spPr bwMode="auto">
            <a:xfrm>
              <a:off x="1963" y="3744"/>
              <a:ext cx="53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00FF00"/>
                  </a:solidFill>
                </a:rPr>
                <a:t>User A</a:t>
              </a:r>
            </a:p>
          </p:txBody>
        </p:sp>
      </p:grpSp>
      <p:grpSp>
        <p:nvGrpSpPr>
          <p:cNvPr id="329752" name="Group 2072"/>
          <p:cNvGrpSpPr>
            <a:grpSpLocks/>
          </p:cNvGrpSpPr>
          <p:nvPr/>
        </p:nvGrpSpPr>
        <p:grpSpPr bwMode="auto">
          <a:xfrm>
            <a:off x="3429000" y="3048000"/>
            <a:ext cx="2936875" cy="1752600"/>
            <a:chOff x="2160" y="1920"/>
            <a:chExt cx="1850" cy="1104"/>
          </a:xfrm>
        </p:grpSpPr>
        <p:pic>
          <p:nvPicPr>
            <p:cNvPr id="329735" name="Picture 2055" descr="C:\Documents and Settings\administrator\Application Data\Microsoft\Media Catalog\Downloaded Clips\cl0\BS00996_.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60" y="1920"/>
              <a:ext cx="528" cy="323"/>
            </a:xfrm>
            <a:prstGeom prst="rect">
              <a:avLst/>
            </a:prstGeom>
            <a:solidFill>
              <a:srgbClr val="00FF00"/>
            </a:solidFill>
          </p:spPr>
        </p:pic>
        <p:sp>
          <p:nvSpPr>
            <p:cNvPr id="329736" name="Text Box 2056"/>
            <p:cNvSpPr txBox="1">
              <a:spLocks noChangeArrowheads="1"/>
            </p:cNvSpPr>
            <p:nvPr/>
          </p:nvSpPr>
          <p:spPr bwMode="auto">
            <a:xfrm>
              <a:off x="2688" y="1968"/>
              <a:ext cx="13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User B</a:t>
              </a:r>
              <a:r>
                <a:rPr lang="en-US" altLang="en-US">
                  <a:latin typeface="Arial"/>
                </a:rPr>
                <a:t>’</a:t>
              </a:r>
              <a:r>
                <a:rPr lang="en-US" altLang="en-US"/>
                <a:t>s Public Key</a:t>
              </a:r>
            </a:p>
          </p:txBody>
        </p:sp>
        <p:sp>
          <p:nvSpPr>
            <p:cNvPr id="329746" name="Line 2066"/>
            <p:cNvSpPr>
              <a:spLocks noChangeShapeType="1"/>
            </p:cNvSpPr>
            <p:nvPr/>
          </p:nvSpPr>
          <p:spPr bwMode="auto">
            <a:xfrm>
              <a:off x="2400" y="2256"/>
              <a:ext cx="0" cy="768"/>
            </a:xfrm>
            <a:prstGeom prst="line">
              <a:avLst/>
            </a:prstGeom>
            <a:noFill/>
            <a:ln w="9525">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29748" name="AutoShape 2068"/>
          <p:cNvSpPr>
            <a:spLocks noChangeArrowheads="1"/>
          </p:cNvSpPr>
          <p:nvPr/>
        </p:nvSpPr>
        <p:spPr bwMode="auto">
          <a:xfrm>
            <a:off x="4343400" y="4876800"/>
            <a:ext cx="3429000" cy="1066800"/>
          </a:xfrm>
          <a:prstGeom prst="rightArrow">
            <a:avLst>
              <a:gd name="adj1" fmla="val 50000"/>
              <a:gd name="adj2" fmla="val 80357"/>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Encryption</a:t>
            </a:r>
          </a:p>
        </p:txBody>
      </p:sp>
      <p:grpSp>
        <p:nvGrpSpPr>
          <p:cNvPr id="329754" name="Group 2074"/>
          <p:cNvGrpSpPr>
            <a:grpSpLocks/>
          </p:cNvGrpSpPr>
          <p:nvPr/>
        </p:nvGrpSpPr>
        <p:grpSpPr bwMode="auto">
          <a:xfrm>
            <a:off x="7575550" y="4495800"/>
            <a:ext cx="1263650" cy="1314450"/>
            <a:chOff x="4772" y="2832"/>
            <a:chExt cx="796" cy="828"/>
          </a:xfrm>
        </p:grpSpPr>
        <p:pic>
          <p:nvPicPr>
            <p:cNvPr id="329747" name="Picture 2067" descr="C:\Documents and Settings\cccheung\Application Data\Microsoft\Media Catalog\Downloaded Clips\cl0\BS01060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44" y="3216"/>
              <a:ext cx="453" cy="444"/>
            </a:xfrm>
            <a:prstGeom prst="rect">
              <a:avLst/>
            </a:prstGeom>
            <a:solidFill>
              <a:srgbClr val="FF0000"/>
            </a:solidFill>
          </p:spPr>
        </p:pic>
        <p:sp>
          <p:nvSpPr>
            <p:cNvPr id="329750" name="Text Box 2070"/>
            <p:cNvSpPr txBox="1">
              <a:spLocks noChangeArrowheads="1"/>
            </p:cNvSpPr>
            <p:nvPr/>
          </p:nvSpPr>
          <p:spPr bwMode="auto">
            <a:xfrm>
              <a:off x="4772" y="2832"/>
              <a:ext cx="79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a:t>Encrypted </a:t>
              </a:r>
            </a:p>
            <a:p>
              <a:pPr algn="ctr"/>
              <a:r>
                <a:rPr lang="en-US" altLang="en-US"/>
                <a:t>Text</a:t>
              </a:r>
            </a:p>
          </p:txBody>
        </p:sp>
      </p:grpSp>
    </p:spTree>
    <p:extLst>
      <p:ext uri="{BB962C8B-B14F-4D97-AF65-F5344CB8AC3E}">
        <p14:creationId xmlns:p14="http://schemas.microsoft.com/office/powerpoint/2010/main" val="36109964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29751"/>
                                        </p:tgtEl>
                                        <p:attrNameLst>
                                          <p:attrName>style.visibility</p:attrName>
                                        </p:attrNameLst>
                                      </p:cBhvr>
                                      <p:to>
                                        <p:strVal val="visible"/>
                                      </p:to>
                                    </p:set>
                                    <p:anim calcmode="lin" valueType="num">
                                      <p:cBhvr additive="base">
                                        <p:cTn id="7" dur="500" fill="hold"/>
                                        <p:tgtEl>
                                          <p:spTgt spid="329751"/>
                                        </p:tgtEl>
                                        <p:attrNameLst>
                                          <p:attrName>ppt_x</p:attrName>
                                        </p:attrNameLst>
                                      </p:cBhvr>
                                      <p:tavLst>
                                        <p:tav tm="0">
                                          <p:val>
                                            <p:strVal val="0-#ppt_w/2"/>
                                          </p:val>
                                        </p:tav>
                                        <p:tav tm="100000">
                                          <p:val>
                                            <p:strVal val="#ppt_x"/>
                                          </p:val>
                                        </p:tav>
                                      </p:tavLst>
                                    </p:anim>
                                    <p:anim calcmode="lin" valueType="num">
                                      <p:cBhvr additive="base">
                                        <p:cTn id="8" dur="500" fill="hold"/>
                                        <p:tgtEl>
                                          <p:spTgt spid="32975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29753"/>
                                        </p:tgtEl>
                                        <p:attrNameLst>
                                          <p:attrName>style.visibility</p:attrName>
                                        </p:attrNameLst>
                                      </p:cBhvr>
                                      <p:to>
                                        <p:strVal val="visible"/>
                                      </p:to>
                                    </p:set>
                                    <p:anim calcmode="lin" valueType="num">
                                      <p:cBhvr additive="base">
                                        <p:cTn id="13" dur="500" fill="hold"/>
                                        <p:tgtEl>
                                          <p:spTgt spid="329753"/>
                                        </p:tgtEl>
                                        <p:attrNameLst>
                                          <p:attrName>ppt_x</p:attrName>
                                        </p:attrNameLst>
                                      </p:cBhvr>
                                      <p:tavLst>
                                        <p:tav tm="0">
                                          <p:val>
                                            <p:strVal val="0-#ppt_w/2"/>
                                          </p:val>
                                        </p:tav>
                                        <p:tav tm="100000">
                                          <p:val>
                                            <p:strVal val="#ppt_x"/>
                                          </p:val>
                                        </p:tav>
                                      </p:tavLst>
                                    </p:anim>
                                    <p:anim calcmode="lin" valueType="num">
                                      <p:cBhvr additive="base">
                                        <p:cTn id="14" dur="500" fill="hold"/>
                                        <p:tgtEl>
                                          <p:spTgt spid="32975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29734"/>
                                        </p:tgtEl>
                                        <p:attrNameLst>
                                          <p:attrName>style.visibility</p:attrName>
                                        </p:attrNameLst>
                                      </p:cBhvr>
                                      <p:to>
                                        <p:strVal val="visible"/>
                                      </p:to>
                                    </p:set>
                                    <p:anim calcmode="lin" valueType="num">
                                      <p:cBhvr additive="base">
                                        <p:cTn id="19" dur="500" fill="hold"/>
                                        <p:tgtEl>
                                          <p:spTgt spid="329734"/>
                                        </p:tgtEl>
                                        <p:attrNameLst>
                                          <p:attrName>ppt_x</p:attrName>
                                        </p:attrNameLst>
                                      </p:cBhvr>
                                      <p:tavLst>
                                        <p:tav tm="0">
                                          <p:val>
                                            <p:strVal val="0-#ppt_w/2"/>
                                          </p:val>
                                        </p:tav>
                                        <p:tav tm="100000">
                                          <p:val>
                                            <p:strVal val="#ppt_x"/>
                                          </p:val>
                                        </p:tav>
                                      </p:tavLst>
                                    </p:anim>
                                    <p:anim calcmode="lin" valueType="num">
                                      <p:cBhvr additive="base">
                                        <p:cTn id="20" dur="500" fill="hold"/>
                                        <p:tgtEl>
                                          <p:spTgt spid="32973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29752"/>
                                        </p:tgtEl>
                                        <p:attrNameLst>
                                          <p:attrName>style.visibility</p:attrName>
                                        </p:attrNameLst>
                                      </p:cBhvr>
                                      <p:to>
                                        <p:strVal val="visible"/>
                                      </p:to>
                                    </p:set>
                                    <p:anim calcmode="lin" valueType="num">
                                      <p:cBhvr additive="base">
                                        <p:cTn id="25" dur="500" fill="hold"/>
                                        <p:tgtEl>
                                          <p:spTgt spid="329752"/>
                                        </p:tgtEl>
                                        <p:attrNameLst>
                                          <p:attrName>ppt_x</p:attrName>
                                        </p:attrNameLst>
                                      </p:cBhvr>
                                      <p:tavLst>
                                        <p:tav tm="0">
                                          <p:val>
                                            <p:strVal val="0-#ppt_w/2"/>
                                          </p:val>
                                        </p:tav>
                                        <p:tav tm="100000">
                                          <p:val>
                                            <p:strVal val="#ppt_x"/>
                                          </p:val>
                                        </p:tav>
                                      </p:tavLst>
                                    </p:anim>
                                    <p:anim calcmode="lin" valueType="num">
                                      <p:cBhvr additive="base">
                                        <p:cTn id="26" dur="500" fill="hold"/>
                                        <p:tgtEl>
                                          <p:spTgt spid="329752"/>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29748"/>
                                        </p:tgtEl>
                                        <p:attrNameLst>
                                          <p:attrName>style.visibility</p:attrName>
                                        </p:attrNameLst>
                                      </p:cBhvr>
                                      <p:to>
                                        <p:strVal val="visible"/>
                                      </p:to>
                                    </p:set>
                                    <p:anim calcmode="lin" valueType="num">
                                      <p:cBhvr additive="base">
                                        <p:cTn id="31" dur="500" fill="hold"/>
                                        <p:tgtEl>
                                          <p:spTgt spid="329748"/>
                                        </p:tgtEl>
                                        <p:attrNameLst>
                                          <p:attrName>ppt_x</p:attrName>
                                        </p:attrNameLst>
                                      </p:cBhvr>
                                      <p:tavLst>
                                        <p:tav tm="0">
                                          <p:val>
                                            <p:strVal val="0-#ppt_w/2"/>
                                          </p:val>
                                        </p:tav>
                                        <p:tav tm="100000">
                                          <p:val>
                                            <p:strVal val="#ppt_x"/>
                                          </p:val>
                                        </p:tav>
                                      </p:tavLst>
                                    </p:anim>
                                    <p:anim calcmode="lin" valueType="num">
                                      <p:cBhvr additive="base">
                                        <p:cTn id="32" dur="500" fill="hold"/>
                                        <p:tgtEl>
                                          <p:spTgt spid="329748"/>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nodeType="clickEffect">
                                  <p:stCondLst>
                                    <p:cond delay="0"/>
                                  </p:stCondLst>
                                  <p:childTnLst>
                                    <p:set>
                                      <p:cBhvr>
                                        <p:cTn id="36" dur="1" fill="hold">
                                          <p:stCondLst>
                                            <p:cond delay="0"/>
                                          </p:stCondLst>
                                        </p:cTn>
                                        <p:tgtEl>
                                          <p:spTgt spid="329754"/>
                                        </p:tgtEl>
                                        <p:attrNameLst>
                                          <p:attrName>style.visibility</p:attrName>
                                        </p:attrNameLst>
                                      </p:cBhvr>
                                      <p:to>
                                        <p:strVal val="visible"/>
                                      </p:to>
                                    </p:set>
                                    <p:anim calcmode="lin" valueType="num">
                                      <p:cBhvr additive="base">
                                        <p:cTn id="37" dur="500" fill="hold"/>
                                        <p:tgtEl>
                                          <p:spTgt spid="329754"/>
                                        </p:tgtEl>
                                        <p:attrNameLst>
                                          <p:attrName>ppt_x</p:attrName>
                                        </p:attrNameLst>
                                      </p:cBhvr>
                                      <p:tavLst>
                                        <p:tav tm="0">
                                          <p:val>
                                            <p:strVal val="1+#ppt_w/2"/>
                                          </p:val>
                                        </p:tav>
                                        <p:tav tm="100000">
                                          <p:val>
                                            <p:strVal val="#ppt_x"/>
                                          </p:val>
                                        </p:tav>
                                      </p:tavLst>
                                    </p:anim>
                                    <p:anim calcmode="lin" valueType="num">
                                      <p:cBhvr additive="base">
                                        <p:cTn id="38" dur="500" fill="hold"/>
                                        <p:tgtEl>
                                          <p:spTgt spid="32975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34" grpId="0" animBg="1" autoUpdateAnimBg="0"/>
      <p:bldP spid="329748"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e Placeholder 3"/>
          <p:cNvSpPr>
            <a:spLocks noGrp="1"/>
          </p:cNvSpPr>
          <p:nvPr>
            <p:ph type="dt" sz="quarter" idx="10"/>
          </p:nvPr>
        </p:nvSpPr>
        <p:spPr/>
        <p:txBody>
          <a:bodyPr/>
          <a:lstStyle/>
          <a:p>
            <a:r>
              <a:rPr lang="en-US" altLang="zh-TW"/>
              <a:t>CSC1720 </a:t>
            </a:r>
            <a:r>
              <a:rPr lang="en-US" altLang="zh-TW">
                <a:latin typeface="Arial"/>
              </a:rPr>
              <a:t>–</a:t>
            </a:r>
            <a:r>
              <a:rPr lang="en-US" altLang="zh-TW"/>
              <a:t> Introduction to Internet</a:t>
            </a:r>
          </a:p>
        </p:txBody>
      </p:sp>
      <p:sp>
        <p:nvSpPr>
          <p:cNvPr id="21" name="Footer Placeholder 4"/>
          <p:cNvSpPr>
            <a:spLocks noGrp="1"/>
          </p:cNvSpPr>
          <p:nvPr>
            <p:ph type="ftr" sz="quarter" idx="11"/>
          </p:nvPr>
        </p:nvSpPr>
        <p:spPr/>
        <p:txBody>
          <a:bodyPr/>
          <a:lstStyle/>
          <a:p>
            <a:r>
              <a:rPr lang="en-US" altLang="zh-TW"/>
              <a:t>All copyrights reserved by C.C. Cheung 2003.</a:t>
            </a:r>
          </a:p>
        </p:txBody>
      </p:sp>
      <p:sp>
        <p:nvSpPr>
          <p:cNvPr id="22" name="Slide Number Placeholder 5"/>
          <p:cNvSpPr>
            <a:spLocks noGrp="1"/>
          </p:cNvSpPr>
          <p:nvPr>
            <p:ph type="sldNum" sz="quarter" idx="12"/>
          </p:nvPr>
        </p:nvSpPr>
        <p:spPr/>
        <p:txBody>
          <a:bodyPr/>
          <a:lstStyle/>
          <a:p>
            <a:fld id="{8EDA0840-E399-4A93-A2B5-21A0ED3FD3D0}" type="slidenum">
              <a:rPr lang="en-US" altLang="zh-TW"/>
              <a:pPr/>
              <a:t>16</a:t>
            </a:fld>
            <a:endParaRPr lang="en-US" altLang="zh-TW"/>
          </a:p>
        </p:txBody>
      </p:sp>
      <p:sp>
        <p:nvSpPr>
          <p:cNvPr id="317442" name="Rectangle 2"/>
          <p:cNvSpPr>
            <a:spLocks noGrp="1" noChangeArrowheads="1"/>
          </p:cNvSpPr>
          <p:nvPr>
            <p:ph type="title"/>
          </p:nvPr>
        </p:nvSpPr>
        <p:spPr/>
        <p:txBody>
          <a:bodyPr/>
          <a:lstStyle/>
          <a:p>
            <a:r>
              <a:rPr lang="en-US" altLang="en-US"/>
              <a:t>Decryption with your Private key</a:t>
            </a:r>
          </a:p>
        </p:txBody>
      </p:sp>
      <p:grpSp>
        <p:nvGrpSpPr>
          <p:cNvPr id="317447" name="Group 7"/>
          <p:cNvGrpSpPr>
            <a:grpSpLocks/>
          </p:cNvGrpSpPr>
          <p:nvPr/>
        </p:nvGrpSpPr>
        <p:grpSpPr bwMode="auto">
          <a:xfrm>
            <a:off x="1066800" y="1981200"/>
            <a:ext cx="1263650" cy="1314450"/>
            <a:chOff x="4772" y="2832"/>
            <a:chExt cx="796" cy="828"/>
          </a:xfrm>
        </p:grpSpPr>
        <p:pic>
          <p:nvPicPr>
            <p:cNvPr id="317448" name="Picture 8" descr="C:\Documents and Settings\cccheung\Application Data\Microsoft\Media Catalog\Downloaded Clips\cl0\BS01060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44" y="3216"/>
              <a:ext cx="453" cy="444"/>
            </a:xfrm>
            <a:prstGeom prst="rect">
              <a:avLst/>
            </a:prstGeom>
            <a:solidFill>
              <a:srgbClr val="FF0000"/>
            </a:solidFill>
          </p:spPr>
        </p:pic>
        <p:sp>
          <p:nvSpPr>
            <p:cNvPr id="317449" name="Text Box 9"/>
            <p:cNvSpPr txBox="1">
              <a:spLocks noChangeArrowheads="1"/>
            </p:cNvSpPr>
            <p:nvPr/>
          </p:nvSpPr>
          <p:spPr bwMode="auto">
            <a:xfrm>
              <a:off x="4772" y="2832"/>
              <a:ext cx="79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a:t>Encrypted </a:t>
              </a:r>
            </a:p>
            <a:p>
              <a:pPr algn="ctr"/>
              <a:r>
                <a:rPr lang="en-US" altLang="en-US"/>
                <a:t>Text</a:t>
              </a:r>
            </a:p>
          </p:txBody>
        </p:sp>
      </p:grpSp>
      <p:grpSp>
        <p:nvGrpSpPr>
          <p:cNvPr id="317458" name="Group 18"/>
          <p:cNvGrpSpPr>
            <a:grpSpLocks/>
          </p:cNvGrpSpPr>
          <p:nvPr/>
        </p:nvGrpSpPr>
        <p:grpSpPr bwMode="auto">
          <a:xfrm>
            <a:off x="6323013" y="1905000"/>
            <a:ext cx="2738437" cy="2332038"/>
            <a:chOff x="3983" y="1200"/>
            <a:chExt cx="1725" cy="1469"/>
          </a:xfrm>
        </p:grpSpPr>
        <p:pic>
          <p:nvPicPr>
            <p:cNvPr id="317452" name="Picture 12" descr="C:\Documents and Settings\administrator\Application Data\Microsoft\Media Catalog\Downloaded Clips\cl0\BS00996_.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31" y="1785"/>
              <a:ext cx="720" cy="452"/>
            </a:xfrm>
            <a:prstGeom prst="rect">
              <a:avLst/>
            </a:prstGeom>
            <a:solidFill>
              <a:srgbClr val="FF0000"/>
            </a:solidFill>
            <a:ln>
              <a:noFill/>
            </a:ln>
            <a:extLst>
              <a:ext uri="{91240B29-F687-4F45-9708-019B960494DF}">
                <a14:hiddenLine xmlns:a14="http://schemas.microsoft.com/office/drawing/2010/main" w="9525">
                  <a:solidFill>
                    <a:schemeClr val="bg2"/>
                  </a:solidFill>
                  <a:miter lim="800000"/>
                  <a:headEnd/>
                  <a:tailEnd/>
                </a14:hiddenLine>
              </a:ext>
            </a:extLst>
          </p:spPr>
        </p:pic>
        <p:sp>
          <p:nvSpPr>
            <p:cNvPr id="317453" name="Text Box 13"/>
            <p:cNvSpPr txBox="1">
              <a:spLocks noChangeArrowheads="1"/>
            </p:cNvSpPr>
            <p:nvPr/>
          </p:nvSpPr>
          <p:spPr bwMode="auto">
            <a:xfrm>
              <a:off x="3983" y="2265"/>
              <a:ext cx="817"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User B</a:t>
              </a:r>
              <a:r>
                <a:rPr lang="en-US" altLang="en-US">
                  <a:latin typeface="Arial"/>
                </a:rPr>
                <a:t>’</a:t>
              </a:r>
              <a:r>
                <a:rPr lang="en-US" altLang="en-US"/>
                <a:t>s</a:t>
              </a:r>
            </a:p>
            <a:p>
              <a:r>
                <a:rPr lang="en-US" altLang="en-US"/>
                <a:t>Private key</a:t>
              </a:r>
            </a:p>
          </p:txBody>
        </p:sp>
        <p:pic>
          <p:nvPicPr>
            <p:cNvPr id="317454" name="Picture 14" descr="C:\Documents and Settings\administrator\Application Data\Microsoft\Media Catalog\Downloaded Clips\cl72\j0285374.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52" y="1584"/>
              <a:ext cx="796" cy="736"/>
            </a:xfrm>
            <a:prstGeom prst="rect">
              <a:avLst/>
            </a:prstGeom>
            <a:noFill/>
            <a:extLst>
              <a:ext uri="{909E8E84-426E-40DD-AFC4-6F175D3DCCD1}">
                <a14:hiddenFill xmlns:a14="http://schemas.microsoft.com/office/drawing/2010/main">
                  <a:solidFill>
                    <a:srgbClr val="FFFFFF"/>
                  </a:solidFill>
                </a14:hiddenFill>
              </a:ext>
            </a:extLst>
          </p:spPr>
        </p:pic>
        <p:sp>
          <p:nvSpPr>
            <p:cNvPr id="317456" name="Text Box 16"/>
            <p:cNvSpPr txBox="1">
              <a:spLocks noChangeArrowheads="1"/>
            </p:cNvSpPr>
            <p:nvPr/>
          </p:nvSpPr>
          <p:spPr bwMode="auto">
            <a:xfrm>
              <a:off x="4080" y="1200"/>
              <a:ext cx="162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Private key stored in</a:t>
              </a:r>
            </a:p>
            <a:p>
              <a:r>
                <a:rPr lang="en-US" altLang="en-US"/>
                <a:t>your personal computer</a:t>
              </a:r>
            </a:p>
          </p:txBody>
        </p:sp>
      </p:grpSp>
      <p:sp>
        <p:nvSpPr>
          <p:cNvPr id="317459" name="Line 19"/>
          <p:cNvSpPr>
            <a:spLocks noChangeShapeType="1"/>
          </p:cNvSpPr>
          <p:nvPr/>
        </p:nvSpPr>
        <p:spPr bwMode="auto">
          <a:xfrm>
            <a:off x="2133600" y="2743200"/>
            <a:ext cx="762000" cy="0"/>
          </a:xfrm>
          <a:prstGeom prst="line">
            <a:avLst/>
          </a:prstGeom>
          <a:noFill/>
          <a:ln w="9525">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7460" name="AutoShape 20"/>
          <p:cNvSpPr>
            <a:spLocks noChangeArrowheads="1"/>
          </p:cNvSpPr>
          <p:nvPr/>
        </p:nvSpPr>
        <p:spPr bwMode="auto">
          <a:xfrm>
            <a:off x="2133600" y="3581400"/>
            <a:ext cx="2819400" cy="182880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Decryption</a:t>
            </a:r>
          </a:p>
        </p:txBody>
      </p:sp>
      <p:grpSp>
        <p:nvGrpSpPr>
          <p:cNvPr id="317466" name="Group 26"/>
          <p:cNvGrpSpPr>
            <a:grpSpLocks/>
          </p:cNvGrpSpPr>
          <p:nvPr/>
        </p:nvGrpSpPr>
        <p:grpSpPr bwMode="auto">
          <a:xfrm>
            <a:off x="3124200" y="5543550"/>
            <a:ext cx="2236788" cy="704850"/>
            <a:chOff x="2064" y="3715"/>
            <a:chExt cx="1409" cy="444"/>
          </a:xfrm>
        </p:grpSpPr>
        <p:pic>
          <p:nvPicPr>
            <p:cNvPr id="317463" name="Picture 23" descr="C:\Documents and Settings\cccheung\Application Data\Microsoft\Media Catalog\Downloaded Clips\cl0\BS01060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4" y="3715"/>
              <a:ext cx="453" cy="444"/>
            </a:xfrm>
            <a:prstGeom prst="rect">
              <a:avLst/>
            </a:prstGeom>
            <a:solidFill>
              <a:srgbClr val="00FF00"/>
            </a:solidFill>
          </p:spPr>
        </p:pic>
        <p:sp>
          <p:nvSpPr>
            <p:cNvPr id="317464" name="Text Box 24"/>
            <p:cNvSpPr txBox="1">
              <a:spLocks noChangeArrowheads="1"/>
            </p:cNvSpPr>
            <p:nvPr/>
          </p:nvSpPr>
          <p:spPr bwMode="auto">
            <a:xfrm>
              <a:off x="2544" y="3840"/>
              <a:ext cx="92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Original Text</a:t>
              </a:r>
            </a:p>
          </p:txBody>
        </p:sp>
      </p:grpSp>
      <p:sp>
        <p:nvSpPr>
          <p:cNvPr id="317467" name="Line 27"/>
          <p:cNvSpPr>
            <a:spLocks noChangeShapeType="1"/>
          </p:cNvSpPr>
          <p:nvPr/>
        </p:nvSpPr>
        <p:spPr bwMode="auto">
          <a:xfrm flipH="1">
            <a:off x="4343400" y="3276600"/>
            <a:ext cx="2057400" cy="1066800"/>
          </a:xfrm>
          <a:prstGeom prst="line">
            <a:avLst/>
          </a:prstGeom>
          <a:noFill/>
          <a:ln w="9525">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17468" name="Group 28"/>
          <p:cNvGrpSpPr>
            <a:grpSpLocks/>
          </p:cNvGrpSpPr>
          <p:nvPr/>
        </p:nvGrpSpPr>
        <p:grpSpPr bwMode="auto">
          <a:xfrm>
            <a:off x="2895600" y="1962150"/>
            <a:ext cx="1163638" cy="1619250"/>
            <a:chOff x="4704" y="1248"/>
            <a:chExt cx="733" cy="1020"/>
          </a:xfrm>
        </p:grpSpPr>
        <p:sp>
          <p:nvSpPr>
            <p:cNvPr id="317469" name="Text Box 29"/>
            <p:cNvSpPr txBox="1">
              <a:spLocks noChangeArrowheads="1"/>
            </p:cNvSpPr>
            <p:nvPr/>
          </p:nvSpPr>
          <p:spPr bwMode="auto">
            <a:xfrm>
              <a:off x="4814" y="2037"/>
              <a:ext cx="53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FFFF00"/>
                  </a:solidFill>
                </a:rPr>
                <a:t>User B</a:t>
              </a:r>
            </a:p>
          </p:txBody>
        </p:sp>
        <p:pic>
          <p:nvPicPr>
            <p:cNvPr id="317470" name="Picture 30" descr="C:\Program Files\Microsoft Office\Clipart\Pub60Cor\bs01637_.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04" y="1248"/>
              <a:ext cx="733" cy="80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6078393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17447"/>
                                        </p:tgtEl>
                                        <p:attrNameLst>
                                          <p:attrName>style.visibility</p:attrName>
                                        </p:attrNameLst>
                                      </p:cBhvr>
                                      <p:to>
                                        <p:strVal val="visible"/>
                                      </p:to>
                                    </p:set>
                                    <p:anim calcmode="lin" valueType="num">
                                      <p:cBhvr additive="base">
                                        <p:cTn id="7" dur="500" fill="hold"/>
                                        <p:tgtEl>
                                          <p:spTgt spid="317447"/>
                                        </p:tgtEl>
                                        <p:attrNameLst>
                                          <p:attrName>ppt_x</p:attrName>
                                        </p:attrNameLst>
                                      </p:cBhvr>
                                      <p:tavLst>
                                        <p:tav tm="0">
                                          <p:val>
                                            <p:strVal val="0-#ppt_w/2"/>
                                          </p:val>
                                        </p:tav>
                                        <p:tav tm="100000">
                                          <p:val>
                                            <p:strVal val="#ppt_x"/>
                                          </p:val>
                                        </p:tav>
                                      </p:tavLst>
                                    </p:anim>
                                    <p:anim calcmode="lin" valueType="num">
                                      <p:cBhvr additive="base">
                                        <p:cTn id="8" dur="500" fill="hold"/>
                                        <p:tgtEl>
                                          <p:spTgt spid="31744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459"/>
                                        </p:tgtEl>
                                        <p:attrNameLst>
                                          <p:attrName>style.visibility</p:attrName>
                                        </p:attrNameLst>
                                      </p:cBhvr>
                                      <p:to>
                                        <p:strVal val="visible"/>
                                      </p:to>
                                    </p:set>
                                    <p:anim calcmode="lin" valueType="num">
                                      <p:cBhvr additive="base">
                                        <p:cTn id="13" dur="500" fill="hold"/>
                                        <p:tgtEl>
                                          <p:spTgt spid="317459"/>
                                        </p:tgtEl>
                                        <p:attrNameLst>
                                          <p:attrName>ppt_x</p:attrName>
                                        </p:attrNameLst>
                                      </p:cBhvr>
                                      <p:tavLst>
                                        <p:tav tm="0">
                                          <p:val>
                                            <p:strVal val="0-#ppt_w/2"/>
                                          </p:val>
                                        </p:tav>
                                        <p:tav tm="100000">
                                          <p:val>
                                            <p:strVal val="#ppt_x"/>
                                          </p:val>
                                        </p:tav>
                                      </p:tavLst>
                                    </p:anim>
                                    <p:anim calcmode="lin" valueType="num">
                                      <p:cBhvr additive="base">
                                        <p:cTn id="14" dur="500" fill="hold"/>
                                        <p:tgtEl>
                                          <p:spTgt spid="31745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17468"/>
                                        </p:tgtEl>
                                        <p:attrNameLst>
                                          <p:attrName>style.visibility</p:attrName>
                                        </p:attrNameLst>
                                      </p:cBhvr>
                                      <p:to>
                                        <p:strVal val="visible"/>
                                      </p:to>
                                    </p:set>
                                    <p:anim calcmode="lin" valueType="num">
                                      <p:cBhvr additive="base">
                                        <p:cTn id="19" dur="500" fill="hold"/>
                                        <p:tgtEl>
                                          <p:spTgt spid="317468"/>
                                        </p:tgtEl>
                                        <p:attrNameLst>
                                          <p:attrName>ppt_x</p:attrName>
                                        </p:attrNameLst>
                                      </p:cBhvr>
                                      <p:tavLst>
                                        <p:tav tm="0">
                                          <p:val>
                                            <p:strVal val="0-#ppt_w/2"/>
                                          </p:val>
                                        </p:tav>
                                        <p:tav tm="100000">
                                          <p:val>
                                            <p:strVal val="#ppt_x"/>
                                          </p:val>
                                        </p:tav>
                                      </p:tavLst>
                                    </p:anim>
                                    <p:anim calcmode="lin" valueType="num">
                                      <p:cBhvr additive="base">
                                        <p:cTn id="20" dur="500" fill="hold"/>
                                        <p:tgtEl>
                                          <p:spTgt spid="31746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317460"/>
                                        </p:tgtEl>
                                        <p:attrNameLst>
                                          <p:attrName>style.visibility</p:attrName>
                                        </p:attrNameLst>
                                      </p:cBhvr>
                                      <p:to>
                                        <p:strVal val="visible"/>
                                      </p:to>
                                    </p:set>
                                    <p:animEffect transition="in" filter="dissolve">
                                      <p:cBhvr>
                                        <p:cTn id="25" dur="500"/>
                                        <p:tgtEl>
                                          <p:spTgt spid="31746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2" fill="hold" nodeType="clickEffect">
                                  <p:stCondLst>
                                    <p:cond delay="0"/>
                                  </p:stCondLst>
                                  <p:childTnLst>
                                    <p:set>
                                      <p:cBhvr>
                                        <p:cTn id="29" dur="1" fill="hold">
                                          <p:stCondLst>
                                            <p:cond delay="0"/>
                                          </p:stCondLst>
                                        </p:cTn>
                                        <p:tgtEl>
                                          <p:spTgt spid="317458"/>
                                        </p:tgtEl>
                                        <p:attrNameLst>
                                          <p:attrName>style.visibility</p:attrName>
                                        </p:attrNameLst>
                                      </p:cBhvr>
                                      <p:to>
                                        <p:strVal val="visible"/>
                                      </p:to>
                                    </p:set>
                                    <p:anim calcmode="lin" valueType="num">
                                      <p:cBhvr additive="base">
                                        <p:cTn id="30" dur="500" fill="hold"/>
                                        <p:tgtEl>
                                          <p:spTgt spid="317458"/>
                                        </p:tgtEl>
                                        <p:attrNameLst>
                                          <p:attrName>ppt_x</p:attrName>
                                        </p:attrNameLst>
                                      </p:cBhvr>
                                      <p:tavLst>
                                        <p:tav tm="0">
                                          <p:val>
                                            <p:strVal val="1+#ppt_w/2"/>
                                          </p:val>
                                        </p:tav>
                                        <p:tav tm="100000">
                                          <p:val>
                                            <p:strVal val="#ppt_x"/>
                                          </p:val>
                                        </p:tav>
                                      </p:tavLst>
                                    </p:anim>
                                    <p:anim calcmode="lin" valueType="num">
                                      <p:cBhvr additive="base">
                                        <p:cTn id="31" dur="500" fill="hold"/>
                                        <p:tgtEl>
                                          <p:spTgt spid="317458"/>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2" fill="hold" grpId="0" nodeType="clickEffect">
                                  <p:stCondLst>
                                    <p:cond delay="0"/>
                                  </p:stCondLst>
                                  <p:childTnLst>
                                    <p:set>
                                      <p:cBhvr>
                                        <p:cTn id="35" dur="1" fill="hold">
                                          <p:stCondLst>
                                            <p:cond delay="0"/>
                                          </p:stCondLst>
                                        </p:cTn>
                                        <p:tgtEl>
                                          <p:spTgt spid="317467"/>
                                        </p:tgtEl>
                                        <p:attrNameLst>
                                          <p:attrName>style.visibility</p:attrName>
                                        </p:attrNameLst>
                                      </p:cBhvr>
                                      <p:to>
                                        <p:strVal val="visible"/>
                                      </p:to>
                                    </p:set>
                                    <p:anim calcmode="lin" valueType="num">
                                      <p:cBhvr additive="base">
                                        <p:cTn id="36" dur="500" fill="hold"/>
                                        <p:tgtEl>
                                          <p:spTgt spid="317467"/>
                                        </p:tgtEl>
                                        <p:attrNameLst>
                                          <p:attrName>ppt_x</p:attrName>
                                        </p:attrNameLst>
                                      </p:cBhvr>
                                      <p:tavLst>
                                        <p:tav tm="0">
                                          <p:val>
                                            <p:strVal val="1+#ppt_w/2"/>
                                          </p:val>
                                        </p:tav>
                                        <p:tav tm="100000">
                                          <p:val>
                                            <p:strVal val="#ppt_x"/>
                                          </p:val>
                                        </p:tav>
                                      </p:tavLst>
                                    </p:anim>
                                    <p:anim calcmode="lin" valueType="num">
                                      <p:cBhvr additive="base">
                                        <p:cTn id="37" dur="500" fill="hold"/>
                                        <p:tgtEl>
                                          <p:spTgt spid="317467"/>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317466"/>
                                        </p:tgtEl>
                                        <p:attrNameLst>
                                          <p:attrName>style.visibility</p:attrName>
                                        </p:attrNameLst>
                                      </p:cBhvr>
                                      <p:to>
                                        <p:strVal val="visible"/>
                                      </p:to>
                                    </p:set>
                                    <p:animEffect transition="in" filter="dissolve">
                                      <p:cBhvr>
                                        <p:cTn id="42" dur="500"/>
                                        <p:tgtEl>
                                          <p:spTgt spid="3174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59" grpId="0" animBg="1"/>
      <p:bldP spid="317460" grpId="0" animBg="1" autoUpdateAnimBg="0"/>
      <p:bldP spid="31746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Date Placeholder 3"/>
          <p:cNvSpPr>
            <a:spLocks noGrp="1"/>
          </p:cNvSpPr>
          <p:nvPr>
            <p:ph type="dt" sz="quarter" idx="10"/>
          </p:nvPr>
        </p:nvSpPr>
        <p:spPr/>
        <p:txBody>
          <a:bodyPr/>
          <a:lstStyle/>
          <a:p>
            <a:r>
              <a:rPr lang="en-US" altLang="zh-TW"/>
              <a:t>CSC1720 </a:t>
            </a:r>
            <a:r>
              <a:rPr lang="en-US" altLang="zh-TW">
                <a:latin typeface="Arial"/>
              </a:rPr>
              <a:t>–</a:t>
            </a:r>
            <a:r>
              <a:rPr lang="en-US" altLang="zh-TW"/>
              <a:t> Introduction to Internet</a:t>
            </a:r>
          </a:p>
        </p:txBody>
      </p:sp>
      <p:sp>
        <p:nvSpPr>
          <p:cNvPr id="85" name="Footer Placeholder 4"/>
          <p:cNvSpPr>
            <a:spLocks noGrp="1"/>
          </p:cNvSpPr>
          <p:nvPr>
            <p:ph type="ftr" sz="quarter" idx="11"/>
          </p:nvPr>
        </p:nvSpPr>
        <p:spPr/>
        <p:txBody>
          <a:bodyPr/>
          <a:lstStyle/>
          <a:p>
            <a:r>
              <a:rPr lang="en-US" altLang="zh-TW"/>
              <a:t>All copyrights reserved by C.C. Cheung 2003.</a:t>
            </a:r>
          </a:p>
        </p:txBody>
      </p:sp>
      <p:sp>
        <p:nvSpPr>
          <p:cNvPr id="86" name="Slide Number Placeholder 5"/>
          <p:cNvSpPr>
            <a:spLocks noGrp="1"/>
          </p:cNvSpPr>
          <p:nvPr>
            <p:ph type="sldNum" sz="quarter" idx="12"/>
          </p:nvPr>
        </p:nvSpPr>
        <p:spPr/>
        <p:txBody>
          <a:bodyPr/>
          <a:lstStyle/>
          <a:p>
            <a:fld id="{A0C697D5-1643-43A3-9841-99FA765A12F1}" type="slidenum">
              <a:rPr lang="en-US" altLang="zh-TW"/>
              <a:pPr/>
              <a:t>17</a:t>
            </a:fld>
            <a:endParaRPr lang="en-US" altLang="zh-TW"/>
          </a:p>
        </p:txBody>
      </p:sp>
      <p:sp>
        <p:nvSpPr>
          <p:cNvPr id="287746" name="Rectangle 2"/>
          <p:cNvSpPr>
            <a:spLocks noGrp="1" noChangeArrowheads="1"/>
          </p:cNvSpPr>
          <p:nvPr>
            <p:ph type="title"/>
          </p:nvPr>
        </p:nvSpPr>
        <p:spPr>
          <a:xfrm>
            <a:off x="914400" y="304800"/>
            <a:ext cx="8229600" cy="1431925"/>
          </a:xfrm>
        </p:spPr>
        <p:txBody>
          <a:bodyPr/>
          <a:lstStyle/>
          <a:p>
            <a:r>
              <a:rPr lang="en-US" altLang="en-US"/>
              <a:t>How difficult to crack a key?</a:t>
            </a:r>
          </a:p>
        </p:txBody>
      </p:sp>
      <p:graphicFrame>
        <p:nvGraphicFramePr>
          <p:cNvPr id="287830" name="Group 86"/>
          <p:cNvGraphicFramePr>
            <a:graphicFrameLocks noGrp="1"/>
          </p:cNvGraphicFramePr>
          <p:nvPr/>
        </p:nvGraphicFramePr>
        <p:xfrm>
          <a:off x="990600" y="3917950"/>
          <a:ext cx="8001000" cy="2255520"/>
        </p:xfrm>
        <a:graphic>
          <a:graphicData uri="http://schemas.openxmlformats.org/drawingml/2006/table">
            <a:tbl>
              <a:tblPr/>
              <a:tblGrid>
                <a:gridCol w="838200"/>
                <a:gridCol w="1066800"/>
                <a:gridCol w="1143000"/>
                <a:gridCol w="1371600"/>
                <a:gridCol w="1600200"/>
                <a:gridCol w="1981200"/>
              </a:tblGrid>
              <a:tr h="279400">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dirty="0" smtClean="0">
                          <a:ln>
                            <a:noFill/>
                          </a:ln>
                          <a:solidFill>
                            <a:srgbClr val="FF9900"/>
                          </a:solidFill>
                          <a:effectLst>
                            <a:outerShdw blurRad="38100" dist="38100" dir="2700000" algn="tl">
                              <a:srgbClr val="000000"/>
                            </a:outerShdw>
                          </a:effectLst>
                          <a:latin typeface="Tahoma" pitchFamily="34" charset="0"/>
                          <a:ea typeface="PMingLiU" pitchFamily="18" charset="-120"/>
                        </a:rPr>
                        <a:t>Key Length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rgbClr val="FF9900"/>
                          </a:solidFill>
                          <a:effectLst>
                            <a:outerShdw blurRad="38100" dist="38100" dir="2700000" algn="tl">
                              <a:srgbClr val="000000"/>
                            </a:outerShdw>
                          </a:effectLst>
                          <a:latin typeface="Tahoma" pitchFamily="34" charset="0"/>
                          <a:ea typeface="PMingLiU" pitchFamily="18" charset="-120"/>
                        </a:rPr>
                        <a:t>Individual Attacker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rgbClr val="FF9900"/>
                          </a:solidFill>
                          <a:effectLst>
                            <a:outerShdw blurRad="38100" dist="38100" dir="2700000" algn="tl">
                              <a:srgbClr val="000000"/>
                            </a:outerShdw>
                          </a:effectLst>
                          <a:latin typeface="Tahoma" pitchFamily="34" charset="0"/>
                          <a:ea typeface="PMingLiU" pitchFamily="18" charset="-120"/>
                        </a:rPr>
                        <a:t>Small Group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rgbClr val="FF9900"/>
                          </a:solidFill>
                          <a:effectLst>
                            <a:outerShdw blurRad="38100" dist="38100" dir="2700000" algn="tl">
                              <a:srgbClr val="000000"/>
                            </a:outerShdw>
                          </a:effectLst>
                          <a:latin typeface="Tahoma" pitchFamily="34" charset="0"/>
                          <a:ea typeface="PMingLiU" pitchFamily="18" charset="-120"/>
                        </a:rPr>
                        <a:t>Academic Network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rgbClr val="FF9900"/>
                          </a:solidFill>
                          <a:effectLst>
                            <a:outerShdw blurRad="38100" dist="38100" dir="2700000" algn="tl">
                              <a:srgbClr val="000000"/>
                            </a:outerShdw>
                          </a:effectLst>
                          <a:latin typeface="Tahoma" pitchFamily="34" charset="0"/>
                          <a:ea typeface="PMingLiU" pitchFamily="18" charset="-120"/>
                        </a:rPr>
                        <a:t>Large Company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rgbClr val="FF9900"/>
                          </a:solidFill>
                          <a:effectLst>
                            <a:outerShdw blurRad="38100" dist="38100" dir="2700000" algn="tl">
                              <a:srgbClr val="000000"/>
                            </a:outerShdw>
                          </a:effectLst>
                          <a:latin typeface="Tahoma" pitchFamily="34" charset="0"/>
                          <a:ea typeface="PMingLiU" pitchFamily="18" charset="-120"/>
                        </a:rPr>
                        <a:t>Military Inteligence Agency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9400">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rgbClr val="00FF00"/>
                          </a:solidFill>
                          <a:effectLst>
                            <a:outerShdw blurRad="38100" dist="38100" dir="2700000" algn="tl">
                              <a:srgbClr val="000000"/>
                            </a:outerShdw>
                          </a:effectLst>
                          <a:latin typeface="Tahoma" pitchFamily="34" charset="0"/>
                          <a:ea typeface="PMingLiU" pitchFamily="18" charset="-120"/>
                        </a:rPr>
                        <a:t>40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Weeks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Days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Milliseconds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Microseconds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9400">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dirty="0" smtClean="0">
                          <a:ln>
                            <a:noFill/>
                          </a:ln>
                          <a:solidFill>
                            <a:srgbClr val="00FF00"/>
                          </a:solidFill>
                          <a:effectLst>
                            <a:outerShdw blurRad="38100" dist="38100" dir="2700000" algn="tl">
                              <a:srgbClr val="000000"/>
                            </a:outerShdw>
                          </a:effectLst>
                          <a:latin typeface="Tahoma" pitchFamily="34" charset="0"/>
                          <a:ea typeface="PMingLiU" pitchFamily="18" charset="-120"/>
                        </a:rPr>
                        <a:t>56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Centuries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Decades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Years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Seconds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9400">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rgbClr val="00FF00"/>
                          </a:solidFill>
                          <a:effectLst>
                            <a:outerShdw blurRad="38100" dist="38100" dir="2700000" algn="tl">
                              <a:srgbClr val="000000"/>
                            </a:outerShdw>
                          </a:effectLst>
                          <a:latin typeface="Tahoma" pitchFamily="34" charset="0"/>
                          <a:ea typeface="PMingLiU" pitchFamily="18" charset="-120"/>
                        </a:rPr>
                        <a:t>64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Millennia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Centuries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Decades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Days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Minutes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9400">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rgbClr val="00FF00"/>
                          </a:solidFill>
                          <a:effectLst>
                            <a:outerShdw blurRad="38100" dist="38100" dir="2700000" algn="tl">
                              <a:srgbClr val="000000"/>
                            </a:outerShdw>
                          </a:effectLst>
                          <a:latin typeface="Tahoma" pitchFamily="34" charset="0"/>
                          <a:ea typeface="PMingLiU" pitchFamily="18" charset="-120"/>
                        </a:rPr>
                        <a:t>80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rgbClr val="FF0000"/>
                          </a:solidFill>
                          <a:effectLst>
                            <a:outerShdw blurRad="38100" dist="38100" dir="2700000" algn="tl">
                              <a:srgbClr val="000000"/>
                            </a:outerShdw>
                          </a:effectLst>
                          <a:latin typeface="Tahoma" pitchFamily="34" charset="0"/>
                          <a:ea typeface="PMingLiU" pitchFamily="18" charset="-120"/>
                        </a:rPr>
                        <a:t>Infeasible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rgbClr val="FF0000"/>
                          </a:solidFill>
                          <a:effectLst>
                            <a:outerShdw blurRad="38100" dist="38100" dir="2700000" algn="tl">
                              <a:srgbClr val="000000"/>
                            </a:outerShdw>
                          </a:effectLst>
                          <a:latin typeface="Tahoma" pitchFamily="34" charset="0"/>
                          <a:ea typeface="PMingLiU" pitchFamily="18" charset="-120"/>
                        </a:rPr>
                        <a:t>Infeasible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rgbClr val="FF0000"/>
                          </a:solidFill>
                          <a:effectLst>
                            <a:outerShdw blurRad="38100" dist="38100" dir="2700000" algn="tl">
                              <a:srgbClr val="000000"/>
                            </a:outerShdw>
                          </a:effectLst>
                          <a:latin typeface="Tahoma" pitchFamily="34" charset="0"/>
                          <a:ea typeface="PMingLiU" pitchFamily="18" charset="-120"/>
                        </a:rPr>
                        <a:t>Infeasible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Centuries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Centuries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9400">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rgbClr val="00FF00"/>
                          </a:solidFill>
                          <a:effectLst>
                            <a:outerShdw blurRad="38100" dist="38100" dir="2700000" algn="tl">
                              <a:srgbClr val="000000"/>
                            </a:outerShdw>
                          </a:effectLst>
                          <a:latin typeface="Tahoma" pitchFamily="34" charset="0"/>
                          <a:ea typeface="PMingLiU" pitchFamily="18" charset="-120"/>
                        </a:rPr>
                        <a:t>128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rgbClr val="FF0000"/>
                          </a:solidFill>
                          <a:effectLst>
                            <a:outerShdw blurRad="38100" dist="38100" dir="2700000" algn="tl">
                              <a:srgbClr val="000000"/>
                            </a:outerShdw>
                          </a:effectLst>
                          <a:latin typeface="Tahoma" pitchFamily="34" charset="0"/>
                          <a:ea typeface="PMingLiU" pitchFamily="18" charset="-120"/>
                        </a:rPr>
                        <a:t>Infeasible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rgbClr val="FF0000"/>
                          </a:solidFill>
                          <a:effectLst>
                            <a:outerShdw blurRad="38100" dist="38100" dir="2700000" algn="tl">
                              <a:srgbClr val="000000"/>
                            </a:outerShdw>
                          </a:effectLst>
                          <a:latin typeface="Tahoma" pitchFamily="34" charset="0"/>
                          <a:ea typeface="PMingLiU" pitchFamily="18" charset="-120"/>
                        </a:rPr>
                        <a:t>Infeasible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rgbClr val="FF0000"/>
                          </a:solidFill>
                          <a:effectLst>
                            <a:outerShdw blurRad="38100" dist="38100" dir="2700000" algn="tl">
                              <a:srgbClr val="000000"/>
                            </a:outerShdw>
                          </a:effectLst>
                          <a:latin typeface="Tahoma" pitchFamily="34" charset="0"/>
                          <a:ea typeface="PMingLiU" pitchFamily="18" charset="-120"/>
                        </a:rPr>
                        <a:t>Infeasible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rgbClr val="FF0000"/>
                          </a:solidFill>
                          <a:effectLst>
                            <a:outerShdw blurRad="38100" dist="38100" dir="2700000" algn="tl">
                              <a:srgbClr val="000000"/>
                            </a:outerShdw>
                          </a:effectLst>
                          <a:latin typeface="Tahoma" pitchFamily="34" charset="0"/>
                          <a:ea typeface="PMingLiU" pitchFamily="18" charset="-120"/>
                        </a:rPr>
                        <a:t>Infeasible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Millennia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87872" name="Group 128"/>
          <p:cNvGraphicFramePr>
            <a:graphicFrameLocks noGrp="1"/>
          </p:cNvGraphicFramePr>
          <p:nvPr>
            <p:extLst>
              <p:ext uri="{D42A27DB-BD31-4B8C-83A1-F6EECF244321}">
                <p14:modId xmlns:p14="http://schemas.microsoft.com/office/powerpoint/2010/main" val="1411635354"/>
              </p:ext>
            </p:extLst>
          </p:nvPr>
        </p:nvGraphicFramePr>
        <p:xfrm>
          <a:off x="323528" y="1772816"/>
          <a:ext cx="8668072" cy="1950824"/>
        </p:xfrm>
        <a:graphic>
          <a:graphicData uri="http://schemas.openxmlformats.org/drawingml/2006/table">
            <a:tbl>
              <a:tblPr/>
              <a:tblGrid>
                <a:gridCol w="2500670"/>
                <a:gridCol w="4764000"/>
                <a:gridCol w="1403402"/>
              </a:tblGrid>
              <a:tr h="327120">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200" b="0" i="0" u="none" strike="noStrike" cap="none" normalizeH="0" baseline="0" dirty="0" smtClean="0">
                          <a:ln>
                            <a:noFill/>
                          </a:ln>
                          <a:solidFill>
                            <a:srgbClr val="00FF00"/>
                          </a:solidFill>
                          <a:effectLst>
                            <a:outerShdw blurRad="38100" dist="38100" dir="2700000" algn="tl">
                              <a:srgbClr val="000000"/>
                            </a:outerShdw>
                          </a:effectLst>
                          <a:latin typeface="Tahoma" pitchFamily="34" charset="0"/>
                          <a:ea typeface="PMingLiU" pitchFamily="18" charset="-120"/>
                        </a:rPr>
                        <a:t>Attacker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200" b="0" i="0" u="none" strike="noStrike" cap="none" normalizeH="0" baseline="0" smtClean="0">
                          <a:ln>
                            <a:noFill/>
                          </a:ln>
                          <a:solidFill>
                            <a:srgbClr val="00FF00"/>
                          </a:solidFill>
                          <a:effectLst>
                            <a:outerShdw blurRad="38100" dist="38100" dir="2700000" algn="tl">
                              <a:srgbClr val="000000"/>
                            </a:outerShdw>
                          </a:effectLst>
                          <a:latin typeface="Tahoma" pitchFamily="34" charset="0"/>
                          <a:ea typeface="PMingLiU" pitchFamily="18" charset="-120"/>
                        </a:rPr>
                        <a:t>Computer Resources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200" b="0" i="0" u="none" strike="noStrike" cap="none" normalizeH="0" baseline="0" smtClean="0">
                          <a:ln>
                            <a:noFill/>
                          </a:ln>
                          <a:solidFill>
                            <a:srgbClr val="00FF00"/>
                          </a:solidFill>
                          <a:effectLst>
                            <a:outerShdw blurRad="38100" dist="38100" dir="2700000" algn="tl">
                              <a:srgbClr val="000000"/>
                            </a:outerShdw>
                          </a:effectLst>
                          <a:latin typeface="Tahoma" pitchFamily="34" charset="0"/>
                          <a:ea typeface="PMingLiU" pitchFamily="18" charset="-120"/>
                        </a:rPr>
                        <a:t>Keys / Second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7120">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200" b="0" i="0" u="none" strike="noStrike" cap="none" normalizeH="0" baseline="0" dirty="0" smtClean="0">
                          <a:ln>
                            <a:noFill/>
                          </a:ln>
                          <a:solidFill>
                            <a:srgbClr val="FFFF00"/>
                          </a:solidFill>
                          <a:effectLst>
                            <a:outerShdw blurRad="38100" dist="38100" dir="2700000" algn="tl">
                              <a:srgbClr val="000000"/>
                            </a:outerShdw>
                          </a:effectLst>
                          <a:latin typeface="Tahoma" pitchFamily="34" charset="0"/>
                          <a:ea typeface="PMingLiU" pitchFamily="18" charset="-120"/>
                        </a:rPr>
                        <a:t>Individual attacker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One high-performance desktop machine &amp; Software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2^17 </a:t>
                      </a:r>
                      <a:r>
                        <a:rPr kumimoji="1" lang="en-US" altLang="en-US" sz="1200" b="0" i="0" u="none" strike="noStrike" cap="none" normalizeH="0" baseline="0" smtClean="0">
                          <a:ln>
                            <a:noFill/>
                          </a:ln>
                          <a:solidFill>
                            <a:schemeClr val="tx1"/>
                          </a:solidFill>
                          <a:effectLst>
                            <a:outerShdw blurRad="38100" dist="38100" dir="2700000" algn="tl">
                              <a:srgbClr val="000000"/>
                            </a:outerShdw>
                          </a:effectLst>
                          <a:latin typeface="Arial"/>
                          <a:ea typeface="PMingLiU" pitchFamily="18" charset="-120"/>
                        </a:rPr>
                        <a:t>–</a:t>
                      </a:r>
                      <a:r>
                        <a:rPr kumimoji="1" lang="en-US" alt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 2^24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7120">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ea typeface="PMingLiU" pitchFamily="18" charset="-120"/>
                        </a:rPr>
                        <a:t>Small group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16 high-end machines &amp; Software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2^21 </a:t>
                      </a:r>
                      <a:r>
                        <a:rPr kumimoji="1" lang="en-US" altLang="en-US" sz="1200" b="0" i="0" u="none" strike="noStrike" cap="none" normalizeH="0" baseline="0" smtClean="0">
                          <a:ln>
                            <a:noFill/>
                          </a:ln>
                          <a:solidFill>
                            <a:schemeClr val="tx1"/>
                          </a:solidFill>
                          <a:effectLst>
                            <a:outerShdw blurRad="38100" dist="38100" dir="2700000" algn="tl">
                              <a:srgbClr val="000000"/>
                            </a:outerShdw>
                          </a:effectLst>
                          <a:latin typeface="Arial"/>
                          <a:ea typeface="PMingLiU" pitchFamily="18" charset="-120"/>
                        </a:rPr>
                        <a:t>–</a:t>
                      </a:r>
                      <a:r>
                        <a:rPr kumimoji="1" lang="en-US" alt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 2^24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7120">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ea typeface="PMingLiU" pitchFamily="18" charset="-120"/>
                        </a:rPr>
                        <a:t>Academic Network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256 high-end machines &amp; Software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2^25 </a:t>
                      </a:r>
                      <a:r>
                        <a:rPr kumimoji="1" lang="en-US" altLang="en-US" sz="1200" b="0" i="0" u="none" strike="noStrike" cap="none" normalizeH="0" baseline="0" smtClean="0">
                          <a:ln>
                            <a:noFill/>
                          </a:ln>
                          <a:solidFill>
                            <a:schemeClr val="tx1"/>
                          </a:solidFill>
                          <a:effectLst>
                            <a:outerShdw blurRad="38100" dist="38100" dir="2700000" algn="tl">
                              <a:srgbClr val="000000"/>
                            </a:outerShdw>
                          </a:effectLst>
                          <a:latin typeface="Arial"/>
                          <a:ea typeface="PMingLiU" pitchFamily="18" charset="-120"/>
                        </a:rPr>
                        <a:t>–</a:t>
                      </a:r>
                      <a:r>
                        <a:rPr kumimoji="1" lang="en-US" alt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 2^28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1172">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ea typeface="PMingLiU" pitchFamily="18" charset="-120"/>
                        </a:rPr>
                        <a:t>Large company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$1,000,000 hardware budget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2^43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1172">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ea typeface="PMingLiU" pitchFamily="18" charset="-120"/>
                        </a:rPr>
                        <a:t>Military Intelligence agency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PMingLiU" pitchFamily="18" charset="-120"/>
                        </a:rPr>
                        <a:t>$1,000,000 hardware budget + advanced technology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kumimoji="1" sz="2800">
                          <a:solidFill>
                            <a:schemeClr val="tx1"/>
                          </a:solidFill>
                          <a:effectLst>
                            <a:outerShdw blurRad="38100" dist="38100" dir="2700000" algn="tl">
                              <a:srgbClr val="000000"/>
                            </a:outerShdw>
                          </a:effectLst>
                          <a:latin typeface="Tahoma" pitchFamily="34" charset="0"/>
                          <a:ea typeface="PMingLiU" pitchFamily="18" charset="-120"/>
                        </a:defRPr>
                      </a:lvl1pPr>
                      <a:lvl2pPr>
                        <a:spcBef>
                          <a:spcPct val="20000"/>
                        </a:spcBef>
                        <a:buClr>
                          <a:schemeClr val="tx1"/>
                        </a:buClr>
                        <a:defRPr kumimoji="1" sz="2400">
                          <a:solidFill>
                            <a:schemeClr val="tx1"/>
                          </a:solidFill>
                          <a:effectLst>
                            <a:outerShdw blurRad="38100" dist="38100" dir="2700000" algn="tl">
                              <a:srgbClr val="000000"/>
                            </a:outerShdw>
                          </a:effectLst>
                          <a:latin typeface="Tahoma" pitchFamily="34" charset="0"/>
                          <a:ea typeface="PMingLiU" pitchFamily="18" charset="-120"/>
                        </a:defRPr>
                      </a:lvl2pPr>
                      <a:lvl3pPr>
                        <a:spcBef>
                          <a:spcPct val="20000"/>
                        </a:spcBef>
                        <a:buClr>
                          <a:schemeClr val="hlink"/>
                        </a:buClr>
                        <a:buSzPct val="70000"/>
                        <a:buFont typeface="Wingdings" pitchFamily="2" charset="2"/>
                        <a:defRPr kumimoji="1" sz="2000">
                          <a:solidFill>
                            <a:schemeClr val="tx1"/>
                          </a:solidFill>
                          <a:effectLst>
                            <a:outerShdw blurRad="38100" dist="38100" dir="2700000" algn="tl">
                              <a:srgbClr val="000000"/>
                            </a:outerShdw>
                          </a:effectLst>
                          <a:latin typeface="Tahoma" pitchFamily="34" charset="0"/>
                          <a:ea typeface="PMingLiU" pitchFamily="18" charset="-120"/>
                        </a:defRPr>
                      </a:lvl3pPr>
                      <a:lvl4pPr>
                        <a:spcBef>
                          <a:spcPct val="20000"/>
                        </a:spcBef>
                        <a:buClr>
                          <a:schemeClr val="tx1"/>
                        </a:buClr>
                        <a:defRPr kumimoji="1">
                          <a:solidFill>
                            <a:schemeClr val="tx1"/>
                          </a:solidFill>
                          <a:effectLst>
                            <a:outerShdw blurRad="38100" dist="38100" dir="2700000" algn="tl">
                              <a:srgbClr val="000000"/>
                            </a:outerShdw>
                          </a:effectLst>
                          <a:latin typeface="Tahoma" pitchFamily="34" charset="0"/>
                          <a:ea typeface="PMingLiU" pitchFamily="18" charset="-120"/>
                        </a:defRPr>
                      </a:lvl4pPr>
                      <a:lvl5pPr>
                        <a:spcBef>
                          <a:spcPct val="20000"/>
                        </a:spcBef>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5pPr>
                      <a:lvl6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6pPr>
                      <a:lvl7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7pPr>
                      <a:lvl8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8pPr>
                      <a:lvl9pPr fontAlgn="base">
                        <a:spcBef>
                          <a:spcPct val="20000"/>
                        </a:spcBef>
                        <a:spcAft>
                          <a:spcPct val="0"/>
                        </a:spcAft>
                        <a:buClr>
                          <a:schemeClr val="hlink"/>
                        </a:buClr>
                        <a:buSzPct val="70000"/>
                        <a:buFont typeface="Wingdings" pitchFamily="2" charset="2"/>
                        <a:defRPr kumimoji="1">
                          <a:solidFill>
                            <a:schemeClr val="tx1"/>
                          </a:solidFill>
                          <a:effectLst>
                            <a:outerShdw blurRad="38100" dist="38100" dir="2700000" algn="tl">
                              <a:srgbClr val="000000"/>
                            </a:outerShdw>
                          </a:effectLst>
                          <a:latin typeface="Tahoma" pitchFamily="34" charset="0"/>
                          <a:ea typeface="PMingLiU" pitchFamily="18" charset="-12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1" lang="en-US" altLang="en-US" sz="12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ea typeface="PMingLiU" pitchFamily="18" charset="-120"/>
                        </a:rPr>
                        <a:t>2^55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2504600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altLang="en-US" smtClean="0"/>
              <a:t>Digital signatures</a:t>
            </a:r>
            <a:endParaRPr lang="en-US" altLang="en-US" smtClean="0"/>
          </a:p>
        </p:txBody>
      </p:sp>
      <p:sp>
        <p:nvSpPr>
          <p:cNvPr id="3" name="Content Placeholder 2"/>
          <p:cNvSpPr>
            <a:spLocks noGrp="1"/>
          </p:cNvSpPr>
          <p:nvPr>
            <p:ph idx="1"/>
          </p:nvPr>
        </p:nvSpPr>
        <p:spPr/>
        <p:txBody>
          <a:bodyPr/>
          <a:lstStyle/>
          <a:p>
            <a:pPr>
              <a:defRPr/>
            </a:pPr>
            <a:r>
              <a:rPr lang="en-US" dirty="0" smtClean="0"/>
              <a:t>Asymmetric cryptosystems allow users to </a:t>
            </a:r>
            <a:r>
              <a:rPr lang="en-US" dirty="0" smtClean="0">
                <a:solidFill>
                  <a:schemeClr val="accent6">
                    <a:lumMod val="75000"/>
                  </a:schemeClr>
                </a:solidFill>
              </a:rPr>
              <a:t>digitally sign </a:t>
            </a:r>
            <a:r>
              <a:rPr lang="en-US" dirty="0" smtClean="0"/>
              <a:t>messages</a:t>
            </a:r>
          </a:p>
          <a:p>
            <a:pPr lvl="1">
              <a:defRPr/>
            </a:pPr>
            <a:r>
              <a:rPr lang="en-US" dirty="0" smtClean="0"/>
              <a:t>Allows a user to establish their authenticity</a:t>
            </a:r>
          </a:p>
          <a:p>
            <a:pPr>
              <a:defRPr/>
            </a:pPr>
            <a:r>
              <a:rPr lang="en-US" dirty="0" smtClean="0"/>
              <a:t>A hash function is used to create &amp; verify a digital signature</a:t>
            </a:r>
          </a:p>
          <a:p>
            <a:pPr lvl="1">
              <a:defRPr/>
            </a:pPr>
            <a:r>
              <a:rPr lang="en-US" dirty="0" smtClean="0"/>
              <a:t>Converts the document into a hash</a:t>
            </a:r>
          </a:p>
          <a:p>
            <a:pPr lvl="1">
              <a:defRPr/>
            </a:pPr>
            <a:r>
              <a:rPr lang="en-US" dirty="0" smtClean="0"/>
              <a:t>Concise and efficient for calculation</a:t>
            </a:r>
            <a:endParaRPr lang="en-US" dirty="0"/>
          </a:p>
        </p:txBody>
      </p:sp>
      <p:sp>
        <p:nvSpPr>
          <p:cNvPr id="2970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fld id="{F3551713-5B5A-4EDC-8F4C-344001583D52}" type="slidenum">
              <a:rPr lang="en-GB" altLang="en-US" sz="1400" smtClean="0">
                <a:solidFill>
                  <a:srgbClr val="CC6600"/>
                </a:solidFill>
                <a:latin typeface="Calibri" pitchFamily="34" charset="0"/>
              </a:rPr>
              <a:pPr/>
              <a:t>18</a:t>
            </a:fld>
            <a:endParaRPr lang="en-GB" altLang="en-US" sz="1400" smtClean="0">
              <a:solidFill>
                <a:srgbClr val="CC6600"/>
              </a:solidFill>
              <a:latin typeface="Calibri" pitchFamily="34" charset="0"/>
            </a:endParaRPr>
          </a:p>
        </p:txBody>
      </p:sp>
    </p:spTree>
    <p:extLst>
      <p:ext uri="{BB962C8B-B14F-4D97-AF65-F5344CB8AC3E}">
        <p14:creationId xmlns:p14="http://schemas.microsoft.com/office/powerpoint/2010/main" val="19617313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r>
              <a:rPr lang="en-US" altLang="zh-TW"/>
              <a:t>CSC1720 </a:t>
            </a:r>
            <a:r>
              <a:rPr lang="en-US" altLang="zh-TW">
                <a:latin typeface="Arial"/>
              </a:rPr>
              <a:t>–</a:t>
            </a:r>
            <a:r>
              <a:rPr lang="en-US" altLang="zh-TW"/>
              <a:t> Introduction to Internet</a:t>
            </a:r>
          </a:p>
        </p:txBody>
      </p:sp>
      <p:sp>
        <p:nvSpPr>
          <p:cNvPr id="6" name="Footer Placeholder 4"/>
          <p:cNvSpPr>
            <a:spLocks noGrp="1"/>
          </p:cNvSpPr>
          <p:nvPr>
            <p:ph type="ftr" sz="quarter" idx="11"/>
          </p:nvPr>
        </p:nvSpPr>
        <p:spPr/>
        <p:txBody>
          <a:bodyPr/>
          <a:lstStyle/>
          <a:p>
            <a:r>
              <a:rPr lang="en-US" altLang="zh-TW"/>
              <a:t>All copyrights reserved by C.C. Cheung 2003.</a:t>
            </a:r>
          </a:p>
        </p:txBody>
      </p:sp>
      <p:sp>
        <p:nvSpPr>
          <p:cNvPr id="7" name="Slide Number Placeholder 5"/>
          <p:cNvSpPr>
            <a:spLocks noGrp="1"/>
          </p:cNvSpPr>
          <p:nvPr>
            <p:ph type="sldNum" sz="quarter" idx="12"/>
          </p:nvPr>
        </p:nvSpPr>
        <p:spPr/>
        <p:txBody>
          <a:bodyPr/>
          <a:lstStyle/>
          <a:p>
            <a:fld id="{F7838331-97A4-4B66-B682-BA1EF4C435EC}" type="slidenum">
              <a:rPr lang="en-US" altLang="zh-TW"/>
              <a:pPr/>
              <a:t>19</a:t>
            </a:fld>
            <a:endParaRPr lang="en-US" altLang="zh-TW"/>
          </a:p>
        </p:txBody>
      </p:sp>
      <p:sp>
        <p:nvSpPr>
          <p:cNvPr id="338946" name="Rectangle 1026"/>
          <p:cNvSpPr>
            <a:spLocks noGrp="1" noChangeArrowheads="1"/>
          </p:cNvSpPr>
          <p:nvPr>
            <p:ph type="title"/>
          </p:nvPr>
        </p:nvSpPr>
        <p:spPr/>
        <p:txBody>
          <a:bodyPr/>
          <a:lstStyle/>
          <a:p>
            <a:r>
              <a:rPr lang="en-US" altLang="en-US"/>
              <a:t>Digital Signature</a:t>
            </a:r>
          </a:p>
        </p:txBody>
      </p:sp>
      <p:pic>
        <p:nvPicPr>
          <p:cNvPr id="338948" name="Picture 1028" descr="H:\csc1720\Lecture.notes\lecture12_DigitalCert\fig1-7.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371600"/>
            <a:ext cx="7391400" cy="5360988"/>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p:txBody>
          <a:bodyPr/>
          <a:lstStyle/>
          <a:p>
            <a:endParaRPr lang="en-GB"/>
          </a:p>
        </p:txBody>
      </p:sp>
    </p:spTree>
    <p:extLst>
      <p:ext uri="{BB962C8B-B14F-4D97-AF65-F5344CB8AC3E}">
        <p14:creationId xmlns:p14="http://schemas.microsoft.com/office/powerpoint/2010/main" val="3258943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Spec</a:t>
            </a:r>
            <a:endParaRPr lang="en-GB" dirty="0"/>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a:blip r:embed="rId2"/>
          <a:stretch>
            <a:fillRect/>
          </a:stretch>
        </p:blipFill>
        <p:spPr>
          <a:xfrm>
            <a:off x="611560" y="131788"/>
            <a:ext cx="8220926" cy="6726212"/>
          </a:xfrm>
          <a:prstGeom prst="rect">
            <a:avLst/>
          </a:prstGeom>
        </p:spPr>
      </p:pic>
      <p:grpSp>
        <p:nvGrpSpPr>
          <p:cNvPr id="6" name="Group 5"/>
          <p:cNvGrpSpPr/>
          <p:nvPr/>
        </p:nvGrpSpPr>
        <p:grpSpPr>
          <a:xfrm>
            <a:off x="-180528" y="2348880"/>
            <a:ext cx="9299267" cy="2090365"/>
            <a:chOff x="-180528" y="2348880"/>
            <a:chExt cx="9299267" cy="2090365"/>
          </a:xfrm>
        </p:grpSpPr>
        <p:sp>
          <p:nvSpPr>
            <p:cNvPr id="5" name="Oval 4"/>
            <p:cNvSpPr/>
            <p:nvPr/>
          </p:nvSpPr>
          <p:spPr>
            <a:xfrm>
              <a:off x="-180528" y="2348880"/>
              <a:ext cx="9299267" cy="108012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180528" y="3287117"/>
              <a:ext cx="9299267" cy="1152128"/>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65303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altLang="en-US" smtClean="0"/>
              <a:t>Hash functions</a:t>
            </a:r>
            <a:endParaRPr lang="en-US" altLang="en-US" smtClean="0"/>
          </a:p>
        </p:txBody>
      </p:sp>
      <p:sp>
        <p:nvSpPr>
          <p:cNvPr id="3" name="Content Placeholder 2"/>
          <p:cNvSpPr>
            <a:spLocks noGrp="1"/>
          </p:cNvSpPr>
          <p:nvPr>
            <p:ph idx="1"/>
          </p:nvPr>
        </p:nvSpPr>
        <p:spPr/>
        <p:txBody>
          <a:bodyPr/>
          <a:lstStyle/>
          <a:p>
            <a:pPr>
              <a:defRPr/>
            </a:pPr>
            <a:r>
              <a:rPr lang="en-US" dirty="0" smtClean="0"/>
              <a:t>One-Way functions</a:t>
            </a:r>
          </a:p>
          <a:p>
            <a:pPr lvl="1">
              <a:defRPr/>
            </a:pPr>
            <a:r>
              <a:rPr lang="en-US" dirty="0" smtClean="0"/>
              <a:t>Non-reversible “quick” encryption</a:t>
            </a:r>
          </a:p>
          <a:p>
            <a:pPr lvl="1">
              <a:defRPr/>
            </a:pPr>
            <a:r>
              <a:rPr lang="en-US" dirty="0" smtClean="0"/>
              <a:t>Produces a fixed length value called a </a:t>
            </a:r>
            <a:r>
              <a:rPr lang="en-US" dirty="0" smtClean="0">
                <a:solidFill>
                  <a:schemeClr val="accent6">
                    <a:lumMod val="75000"/>
                  </a:schemeClr>
                </a:solidFill>
              </a:rPr>
              <a:t>hash</a:t>
            </a:r>
            <a:r>
              <a:rPr lang="en-US" dirty="0" smtClean="0"/>
              <a:t> or message digest</a:t>
            </a:r>
          </a:p>
          <a:p>
            <a:pPr lvl="1">
              <a:defRPr/>
            </a:pPr>
            <a:r>
              <a:rPr lang="en-US" dirty="0" smtClean="0"/>
              <a:t>Used to authenticate contents of a  message</a:t>
            </a:r>
          </a:p>
          <a:p>
            <a:pPr>
              <a:defRPr/>
            </a:pPr>
            <a:r>
              <a:rPr lang="en-US" dirty="0" smtClean="0"/>
              <a:t>Common message digest functions</a:t>
            </a:r>
          </a:p>
          <a:p>
            <a:pPr lvl="1">
              <a:defRPr/>
            </a:pPr>
            <a:r>
              <a:rPr lang="en-US" dirty="0" smtClean="0"/>
              <a:t>MD4 and MD5: produce 128 bit hashes</a:t>
            </a:r>
          </a:p>
          <a:p>
            <a:pPr lvl="1">
              <a:defRPr/>
            </a:pPr>
            <a:r>
              <a:rPr lang="en-US" dirty="0" smtClean="0"/>
              <a:t>SHA: produces 160 bit hashes</a:t>
            </a:r>
          </a:p>
          <a:p>
            <a:pPr>
              <a:defRPr/>
            </a:pPr>
            <a:endParaRPr lang="en-US" dirty="0"/>
          </a:p>
        </p:txBody>
      </p:sp>
      <p:sp>
        <p:nvSpPr>
          <p:cNvPr id="2150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fld id="{B6381C02-6766-4CF8-A6AD-F616B467ADEC}" type="slidenum">
              <a:rPr lang="en-GB" altLang="en-US" sz="1400" smtClean="0">
                <a:solidFill>
                  <a:srgbClr val="CC6600"/>
                </a:solidFill>
                <a:latin typeface="Calibri" pitchFamily="34" charset="0"/>
              </a:rPr>
              <a:pPr/>
              <a:t>20</a:t>
            </a:fld>
            <a:endParaRPr lang="en-GB" altLang="en-US" sz="1400" smtClean="0">
              <a:solidFill>
                <a:srgbClr val="CC6600"/>
              </a:solidFill>
              <a:latin typeface="Calibri" pitchFamily="34" charset="0"/>
            </a:endParaRPr>
          </a:p>
        </p:txBody>
      </p:sp>
    </p:spTree>
    <p:extLst>
      <p:ext uri="{BB962C8B-B14F-4D97-AF65-F5344CB8AC3E}">
        <p14:creationId xmlns:p14="http://schemas.microsoft.com/office/powerpoint/2010/main" val="41027112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altLang="en-US" smtClean="0"/>
              <a:t>Signing</a:t>
            </a:r>
            <a:endParaRPr lang="en-US" altLang="en-US" smtClean="0"/>
          </a:p>
        </p:txBody>
      </p:sp>
      <p:sp>
        <p:nvSpPr>
          <p:cNvPr id="3072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fld id="{9D728869-6E1D-438C-B824-47B4DA976329}" type="slidenum">
              <a:rPr lang="en-GB" altLang="en-US" sz="1400" smtClean="0">
                <a:solidFill>
                  <a:srgbClr val="CC6600"/>
                </a:solidFill>
                <a:latin typeface="Calibri" pitchFamily="34" charset="0"/>
              </a:rPr>
              <a:pPr/>
              <a:t>21</a:t>
            </a:fld>
            <a:endParaRPr lang="en-GB" altLang="en-US" sz="1400" smtClean="0">
              <a:solidFill>
                <a:srgbClr val="CC6600"/>
              </a:solidFill>
              <a:latin typeface="Calibri" pitchFamily="34" charset="0"/>
            </a:endParaRPr>
          </a:p>
        </p:txBody>
      </p:sp>
      <p:sp>
        <p:nvSpPr>
          <p:cNvPr id="30725" name="Rectangle 2"/>
          <p:cNvSpPr>
            <a:spLocks noChangeArrowheads="1"/>
          </p:cNvSpPr>
          <p:nvPr/>
        </p:nvSpPr>
        <p:spPr bwMode="auto">
          <a:xfrm>
            <a:off x="4343400" y="1485900"/>
            <a:ext cx="3200400" cy="4419600"/>
          </a:xfrm>
          <a:prstGeom prst="rect">
            <a:avLst/>
          </a:prstGeom>
          <a:noFill/>
          <a:ln w="28575">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eaLnBrk="1" hangingPunct="1"/>
            <a:endParaRPr lang="en-US" altLang="en-US">
              <a:latin typeface="Calibri" pitchFamily="34" charset="0"/>
            </a:endParaRPr>
          </a:p>
        </p:txBody>
      </p:sp>
      <p:sp>
        <p:nvSpPr>
          <p:cNvPr id="30726" name="Rectangle 3"/>
          <p:cNvSpPr>
            <a:spLocks noChangeArrowheads="1"/>
          </p:cNvSpPr>
          <p:nvPr/>
        </p:nvSpPr>
        <p:spPr bwMode="auto">
          <a:xfrm>
            <a:off x="4497388" y="1639888"/>
            <a:ext cx="2895600" cy="1827212"/>
          </a:xfrm>
          <a:prstGeom prst="rect">
            <a:avLst/>
          </a:prstGeom>
          <a:gradFill rotWithShape="0">
            <a:gsLst>
              <a:gs pos="0">
                <a:schemeClr val="bg2"/>
              </a:gs>
              <a:gs pos="100000">
                <a:schemeClr val="bg1"/>
              </a:gs>
            </a:gsLst>
            <a:lin ang="5400000" scaled="1"/>
          </a:gradFill>
          <a:ln w="28575">
            <a:solidFill>
              <a:schemeClr val="tx1"/>
            </a:solidFill>
            <a:prstDash val="sysDot"/>
            <a:miter lim="800000"/>
            <a:headEnd/>
            <a:tailEnd/>
          </a:ln>
        </p:spPr>
        <p:txBody>
          <a:bodyPr wrap="none" anchor="ct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r>
              <a:rPr lang="en-US" altLang="en-US" sz="4800">
                <a:latin typeface="Calibri" pitchFamily="34" charset="0"/>
              </a:rPr>
              <a:t>Message</a:t>
            </a:r>
            <a:endParaRPr lang="en-US" altLang="en-US">
              <a:latin typeface="Calibri" pitchFamily="34" charset="0"/>
            </a:endParaRPr>
          </a:p>
        </p:txBody>
      </p:sp>
      <p:sp>
        <p:nvSpPr>
          <p:cNvPr id="30727" name="Rectangle 4"/>
          <p:cNvSpPr>
            <a:spLocks noChangeArrowheads="1"/>
          </p:cNvSpPr>
          <p:nvPr/>
        </p:nvSpPr>
        <p:spPr bwMode="auto">
          <a:xfrm>
            <a:off x="4497388" y="3848100"/>
            <a:ext cx="2895600" cy="1828800"/>
          </a:xfrm>
          <a:prstGeom prst="rect">
            <a:avLst/>
          </a:prstGeom>
          <a:gradFill rotWithShape="0">
            <a:gsLst>
              <a:gs pos="0">
                <a:schemeClr val="bg2"/>
              </a:gs>
              <a:gs pos="100000">
                <a:schemeClr val="bg1"/>
              </a:gs>
            </a:gsLst>
            <a:lin ang="5400000" scaled="1"/>
          </a:gradFill>
          <a:ln w="28575">
            <a:solidFill>
              <a:schemeClr val="tx1"/>
            </a:solidFill>
            <a:prstDash val="sysDot"/>
            <a:miter lim="800000"/>
            <a:headEnd/>
            <a:tailEnd/>
          </a:ln>
        </p:spPr>
        <p:txBody>
          <a:bodyPr wrap="none" anchor="ct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r>
              <a:rPr lang="en-US" altLang="en-US" sz="4800">
                <a:latin typeface="Calibri" pitchFamily="34" charset="0"/>
              </a:rPr>
              <a:t>Digital</a:t>
            </a:r>
          </a:p>
          <a:p>
            <a:pPr algn="ctr" eaLnBrk="1" hangingPunct="1"/>
            <a:r>
              <a:rPr lang="en-US" altLang="en-US" sz="4800">
                <a:latin typeface="Calibri" pitchFamily="34" charset="0"/>
              </a:rPr>
              <a:t>Signature</a:t>
            </a:r>
            <a:endParaRPr lang="en-US" altLang="en-US">
              <a:latin typeface="Calibri" pitchFamily="34" charset="0"/>
            </a:endParaRPr>
          </a:p>
        </p:txBody>
      </p:sp>
      <p:sp>
        <p:nvSpPr>
          <p:cNvPr id="30728" name="AutoShape 5"/>
          <p:cNvSpPr>
            <a:spLocks noChangeArrowheads="1"/>
          </p:cNvSpPr>
          <p:nvPr/>
        </p:nvSpPr>
        <p:spPr bwMode="auto">
          <a:xfrm>
            <a:off x="7620000" y="3009900"/>
            <a:ext cx="1447800" cy="1295400"/>
          </a:xfrm>
          <a:prstGeom prst="rightArrow">
            <a:avLst>
              <a:gd name="adj1" fmla="val 50000"/>
              <a:gd name="adj2" fmla="val 27941"/>
            </a:avLst>
          </a:prstGeom>
          <a:gradFill rotWithShape="0">
            <a:gsLst>
              <a:gs pos="0">
                <a:schemeClr val="bg2"/>
              </a:gs>
              <a:gs pos="100000">
                <a:schemeClr val="bg1"/>
              </a:gs>
            </a:gsLst>
            <a:lin ang="5400000" scaled="1"/>
          </a:gradFill>
          <a:ln w="9525">
            <a:solidFill>
              <a:schemeClr val="tx1"/>
            </a:solidFill>
            <a:miter lim="800000"/>
            <a:headEnd/>
            <a:tailEnd/>
          </a:ln>
        </p:spPr>
        <p:txBody>
          <a:bodyPr wrap="none" anchor="ct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lnSpc>
                <a:spcPct val="65000"/>
              </a:lnSpc>
            </a:pPr>
            <a:r>
              <a:rPr lang="en-US" altLang="en-US">
                <a:latin typeface="Calibri" pitchFamily="34" charset="0"/>
              </a:rPr>
              <a:t>To </a:t>
            </a:r>
          </a:p>
          <a:p>
            <a:pPr algn="ctr" eaLnBrk="1" hangingPunct="1">
              <a:lnSpc>
                <a:spcPct val="65000"/>
              </a:lnSpc>
            </a:pPr>
            <a:r>
              <a:rPr lang="en-US" altLang="en-US">
                <a:latin typeface="Calibri" pitchFamily="34" charset="0"/>
              </a:rPr>
              <a:t>Verifier</a:t>
            </a:r>
          </a:p>
        </p:txBody>
      </p:sp>
      <p:sp>
        <p:nvSpPr>
          <p:cNvPr id="30729" name="Oval 6"/>
          <p:cNvSpPr>
            <a:spLocks noChangeArrowheads="1"/>
          </p:cNvSpPr>
          <p:nvPr/>
        </p:nvSpPr>
        <p:spPr bwMode="auto">
          <a:xfrm>
            <a:off x="1500188" y="1071563"/>
            <a:ext cx="1371600" cy="1371600"/>
          </a:xfrm>
          <a:prstGeom prst="ellipse">
            <a:avLst/>
          </a:prstGeom>
          <a:gradFill rotWithShape="0">
            <a:gsLst>
              <a:gs pos="0">
                <a:schemeClr val="bg2"/>
              </a:gs>
              <a:gs pos="100000">
                <a:schemeClr val="bg1"/>
              </a:gs>
            </a:gsLst>
            <a:lin ang="5400000" scaled="1"/>
          </a:gradFill>
          <a:ln w="28575">
            <a:solidFill>
              <a:schemeClr val="tx1"/>
            </a:solidFill>
            <a:round/>
            <a:headEnd/>
            <a:tailEnd/>
          </a:ln>
        </p:spPr>
        <p:txBody>
          <a:bodyPr wrap="none" anchor="ct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r>
              <a:rPr lang="en-US" altLang="en-US" sz="2000">
                <a:latin typeface="Calibri" pitchFamily="34" charset="0"/>
              </a:rPr>
              <a:t>Hash</a:t>
            </a:r>
          </a:p>
          <a:p>
            <a:pPr algn="ctr" eaLnBrk="1" hangingPunct="1"/>
            <a:r>
              <a:rPr lang="en-US" altLang="en-US" sz="2000">
                <a:latin typeface="Calibri" pitchFamily="34" charset="0"/>
              </a:rPr>
              <a:t>Function</a:t>
            </a:r>
            <a:endParaRPr lang="en-US" altLang="en-US">
              <a:latin typeface="Calibri" pitchFamily="34" charset="0"/>
            </a:endParaRPr>
          </a:p>
        </p:txBody>
      </p:sp>
      <p:cxnSp>
        <p:nvCxnSpPr>
          <p:cNvPr id="30730" name="AutoShape 7"/>
          <p:cNvCxnSpPr>
            <a:cxnSpLocks noChangeShapeType="1"/>
            <a:stCxn id="30726" idx="0"/>
            <a:endCxn id="30729" idx="0"/>
          </p:cNvCxnSpPr>
          <p:nvPr/>
        </p:nvCxnSpPr>
        <p:spPr bwMode="auto">
          <a:xfrm rot="16200000" flipV="1">
            <a:off x="3781425" y="-523874"/>
            <a:ext cx="568325" cy="3759200"/>
          </a:xfrm>
          <a:prstGeom prst="bentConnector3">
            <a:avLst>
              <a:gd name="adj1" fmla="val 140222"/>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30731" name="Oval 8"/>
          <p:cNvSpPr>
            <a:spLocks noChangeArrowheads="1"/>
          </p:cNvSpPr>
          <p:nvPr/>
        </p:nvSpPr>
        <p:spPr bwMode="auto">
          <a:xfrm>
            <a:off x="1981200" y="3162300"/>
            <a:ext cx="1371600" cy="1371600"/>
          </a:xfrm>
          <a:prstGeom prst="ellipse">
            <a:avLst/>
          </a:prstGeom>
          <a:gradFill rotWithShape="0">
            <a:gsLst>
              <a:gs pos="0">
                <a:schemeClr val="bg2"/>
              </a:gs>
              <a:gs pos="100000">
                <a:schemeClr val="bg1"/>
              </a:gs>
            </a:gsLst>
            <a:lin ang="5400000" scaled="1"/>
          </a:gradFill>
          <a:ln w="28575">
            <a:solidFill>
              <a:schemeClr val="tx1"/>
            </a:solidFill>
            <a:round/>
            <a:headEnd/>
            <a:tailEnd/>
          </a:ln>
        </p:spPr>
        <p:txBody>
          <a:bodyPr wrap="none" anchor="ct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r>
              <a:rPr lang="en-US" altLang="en-US" sz="2000">
                <a:latin typeface="Calibri" pitchFamily="34" charset="0"/>
              </a:rPr>
              <a:t>Signing</a:t>
            </a:r>
          </a:p>
          <a:p>
            <a:pPr algn="ctr" eaLnBrk="1" hangingPunct="1"/>
            <a:r>
              <a:rPr lang="en-US" altLang="en-US" sz="2000">
                <a:latin typeface="Calibri" pitchFamily="34" charset="0"/>
              </a:rPr>
              <a:t>Function</a:t>
            </a:r>
            <a:endParaRPr lang="en-US" altLang="en-US">
              <a:latin typeface="Calibri" pitchFamily="34" charset="0"/>
            </a:endParaRPr>
          </a:p>
        </p:txBody>
      </p:sp>
      <p:sp>
        <p:nvSpPr>
          <p:cNvPr id="30732" name="Rectangle 9"/>
          <p:cNvSpPr>
            <a:spLocks noChangeArrowheads="1"/>
          </p:cNvSpPr>
          <p:nvPr/>
        </p:nvSpPr>
        <p:spPr bwMode="auto">
          <a:xfrm>
            <a:off x="152400" y="5372100"/>
            <a:ext cx="1752600" cy="990600"/>
          </a:xfrm>
          <a:prstGeom prst="rect">
            <a:avLst/>
          </a:prstGeom>
          <a:gradFill rotWithShape="0">
            <a:gsLst>
              <a:gs pos="0">
                <a:schemeClr val="bg2"/>
              </a:gs>
              <a:gs pos="100000">
                <a:schemeClr val="bg1"/>
              </a:gs>
            </a:gsLst>
            <a:lin ang="5400000" scaled="1"/>
          </a:gradFill>
          <a:ln w="28575">
            <a:solidFill>
              <a:schemeClr val="tx1"/>
            </a:solidFill>
            <a:prstDash val="sysDot"/>
            <a:miter lim="800000"/>
            <a:headEnd/>
            <a:tailEnd/>
          </a:ln>
        </p:spPr>
        <p:txBody>
          <a:bodyPr wrap="none" anchor="ct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lnSpc>
                <a:spcPct val="75000"/>
              </a:lnSpc>
            </a:pPr>
            <a:r>
              <a:rPr lang="en-US" altLang="en-US" sz="3200">
                <a:latin typeface="Calibri" pitchFamily="34" charset="0"/>
              </a:rPr>
              <a:t>Private</a:t>
            </a:r>
          </a:p>
          <a:p>
            <a:pPr algn="ctr" eaLnBrk="1" hangingPunct="1">
              <a:lnSpc>
                <a:spcPct val="75000"/>
              </a:lnSpc>
            </a:pPr>
            <a:r>
              <a:rPr lang="en-US" altLang="en-US" sz="3200">
                <a:latin typeface="Calibri" pitchFamily="34" charset="0"/>
              </a:rPr>
              <a:t>Key</a:t>
            </a:r>
            <a:endParaRPr lang="en-US" altLang="en-US">
              <a:latin typeface="Calibri" pitchFamily="34" charset="0"/>
            </a:endParaRPr>
          </a:p>
        </p:txBody>
      </p:sp>
      <p:cxnSp>
        <p:nvCxnSpPr>
          <p:cNvPr id="30733" name="AutoShape 10"/>
          <p:cNvCxnSpPr>
            <a:cxnSpLocks noChangeShapeType="1"/>
            <a:stCxn id="30732" idx="0"/>
            <a:endCxn id="30731" idx="2"/>
          </p:cNvCxnSpPr>
          <p:nvPr/>
        </p:nvCxnSpPr>
        <p:spPr bwMode="auto">
          <a:xfrm rot="-5400000">
            <a:off x="742950" y="4133850"/>
            <a:ext cx="1509713" cy="938213"/>
          </a:xfrm>
          <a:prstGeom prst="bentConnector2">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30734" name="AutoShape 11"/>
          <p:cNvCxnSpPr>
            <a:cxnSpLocks noChangeShapeType="1"/>
            <a:stCxn id="30731" idx="4"/>
            <a:endCxn id="30727" idx="1"/>
          </p:cNvCxnSpPr>
          <p:nvPr/>
        </p:nvCxnSpPr>
        <p:spPr bwMode="auto">
          <a:xfrm rot="16200000" flipH="1">
            <a:off x="3467894" y="3747294"/>
            <a:ext cx="214312" cy="1816100"/>
          </a:xfrm>
          <a:prstGeom prst="bentConnector2">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30735" name="AutoShape 12"/>
          <p:cNvCxnSpPr>
            <a:cxnSpLocks noChangeShapeType="1"/>
            <a:stCxn id="30729" idx="4"/>
            <a:endCxn id="30731" idx="0"/>
          </p:cNvCxnSpPr>
          <p:nvPr/>
        </p:nvCxnSpPr>
        <p:spPr bwMode="auto">
          <a:xfrm rot="16200000" flipH="1">
            <a:off x="2066925" y="2562226"/>
            <a:ext cx="719137" cy="481012"/>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8499903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altLang="en-US" smtClean="0"/>
              <a:t>Verifying</a:t>
            </a:r>
            <a:endParaRPr lang="en-US" altLang="en-US" smtClean="0"/>
          </a:p>
        </p:txBody>
      </p:sp>
      <p:sp>
        <p:nvSpPr>
          <p:cNvPr id="3174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fld id="{0CE4886E-0282-4398-8A2C-1A1F107969AE}" type="slidenum">
              <a:rPr lang="en-GB" altLang="en-US" sz="1400" smtClean="0">
                <a:solidFill>
                  <a:srgbClr val="CC6600"/>
                </a:solidFill>
                <a:latin typeface="Calibri" pitchFamily="34" charset="0"/>
              </a:rPr>
              <a:pPr/>
              <a:t>22</a:t>
            </a:fld>
            <a:endParaRPr lang="en-GB" altLang="en-US" sz="1400" smtClean="0">
              <a:solidFill>
                <a:srgbClr val="CC6600"/>
              </a:solidFill>
              <a:latin typeface="Calibri" pitchFamily="34" charset="0"/>
            </a:endParaRPr>
          </a:p>
        </p:txBody>
      </p:sp>
      <p:sp>
        <p:nvSpPr>
          <p:cNvPr id="31749" name="Rectangle 2"/>
          <p:cNvSpPr>
            <a:spLocks noChangeArrowheads="1"/>
          </p:cNvSpPr>
          <p:nvPr/>
        </p:nvSpPr>
        <p:spPr bwMode="auto">
          <a:xfrm>
            <a:off x="1676400" y="1600200"/>
            <a:ext cx="3200400" cy="4419600"/>
          </a:xfrm>
          <a:prstGeom prst="rect">
            <a:avLst/>
          </a:prstGeom>
          <a:noFill/>
          <a:ln w="28575">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eaLnBrk="1" hangingPunct="1"/>
            <a:endParaRPr lang="en-US" altLang="en-US">
              <a:latin typeface="Calibri" pitchFamily="34" charset="0"/>
            </a:endParaRPr>
          </a:p>
        </p:txBody>
      </p:sp>
      <p:sp>
        <p:nvSpPr>
          <p:cNvPr id="31750" name="Rectangle 3"/>
          <p:cNvSpPr>
            <a:spLocks noChangeArrowheads="1"/>
          </p:cNvSpPr>
          <p:nvPr/>
        </p:nvSpPr>
        <p:spPr bwMode="auto">
          <a:xfrm>
            <a:off x="1830388" y="1754188"/>
            <a:ext cx="2895600" cy="1827212"/>
          </a:xfrm>
          <a:prstGeom prst="rect">
            <a:avLst/>
          </a:prstGeom>
          <a:gradFill rotWithShape="0">
            <a:gsLst>
              <a:gs pos="0">
                <a:schemeClr val="bg2"/>
              </a:gs>
              <a:gs pos="100000">
                <a:schemeClr val="bg1"/>
              </a:gs>
            </a:gsLst>
            <a:lin ang="5400000" scaled="1"/>
          </a:gradFill>
          <a:ln w="28575">
            <a:solidFill>
              <a:schemeClr val="tx1"/>
            </a:solidFill>
            <a:prstDash val="sysDot"/>
            <a:miter lim="800000"/>
            <a:headEnd/>
            <a:tailEnd/>
          </a:ln>
        </p:spPr>
        <p:txBody>
          <a:bodyPr wrap="none" anchor="ct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r>
              <a:rPr lang="en-US" altLang="en-US" sz="4800">
                <a:latin typeface="Calibri" pitchFamily="34" charset="0"/>
              </a:rPr>
              <a:t>Message</a:t>
            </a:r>
            <a:endParaRPr lang="en-US" altLang="en-US">
              <a:latin typeface="Calibri" pitchFamily="34" charset="0"/>
            </a:endParaRPr>
          </a:p>
        </p:txBody>
      </p:sp>
      <p:sp>
        <p:nvSpPr>
          <p:cNvPr id="31751" name="Rectangle 4"/>
          <p:cNvSpPr>
            <a:spLocks noChangeArrowheads="1"/>
          </p:cNvSpPr>
          <p:nvPr/>
        </p:nvSpPr>
        <p:spPr bwMode="auto">
          <a:xfrm>
            <a:off x="1830388" y="3962400"/>
            <a:ext cx="2895600" cy="1828800"/>
          </a:xfrm>
          <a:prstGeom prst="rect">
            <a:avLst/>
          </a:prstGeom>
          <a:gradFill rotWithShape="0">
            <a:gsLst>
              <a:gs pos="0">
                <a:schemeClr val="bg2"/>
              </a:gs>
              <a:gs pos="100000">
                <a:schemeClr val="bg1"/>
              </a:gs>
            </a:gsLst>
            <a:lin ang="5400000" scaled="1"/>
          </a:gradFill>
          <a:ln w="28575">
            <a:solidFill>
              <a:schemeClr val="tx1"/>
            </a:solidFill>
            <a:prstDash val="sysDot"/>
            <a:miter lim="800000"/>
            <a:headEnd/>
            <a:tailEnd/>
          </a:ln>
        </p:spPr>
        <p:txBody>
          <a:bodyPr wrap="none" anchor="ct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r>
              <a:rPr lang="en-US" altLang="en-US" sz="4800">
                <a:latin typeface="Calibri" pitchFamily="34" charset="0"/>
              </a:rPr>
              <a:t>Digital</a:t>
            </a:r>
          </a:p>
          <a:p>
            <a:pPr algn="ctr" eaLnBrk="1" hangingPunct="1"/>
            <a:r>
              <a:rPr lang="en-US" altLang="en-US" sz="4800">
                <a:latin typeface="Calibri" pitchFamily="34" charset="0"/>
              </a:rPr>
              <a:t>Signature</a:t>
            </a:r>
            <a:endParaRPr lang="en-US" altLang="en-US">
              <a:latin typeface="Calibri" pitchFamily="34" charset="0"/>
            </a:endParaRPr>
          </a:p>
        </p:txBody>
      </p:sp>
      <p:sp>
        <p:nvSpPr>
          <p:cNvPr id="31752" name="AutoShape 5"/>
          <p:cNvSpPr>
            <a:spLocks noChangeArrowheads="1"/>
          </p:cNvSpPr>
          <p:nvPr/>
        </p:nvSpPr>
        <p:spPr bwMode="auto">
          <a:xfrm>
            <a:off x="152400" y="3124200"/>
            <a:ext cx="1447800" cy="1295400"/>
          </a:xfrm>
          <a:prstGeom prst="rightArrow">
            <a:avLst>
              <a:gd name="adj1" fmla="val 50000"/>
              <a:gd name="adj2" fmla="val 27941"/>
            </a:avLst>
          </a:prstGeom>
          <a:gradFill rotWithShape="0">
            <a:gsLst>
              <a:gs pos="0">
                <a:schemeClr val="bg2"/>
              </a:gs>
              <a:gs pos="100000">
                <a:schemeClr val="bg1"/>
              </a:gs>
            </a:gsLst>
            <a:lin ang="5400000" scaled="1"/>
          </a:gradFill>
          <a:ln w="9525">
            <a:solidFill>
              <a:schemeClr val="tx1"/>
            </a:solidFill>
            <a:miter lim="800000"/>
            <a:headEnd/>
            <a:tailEnd/>
          </a:ln>
        </p:spPr>
        <p:txBody>
          <a:bodyPr wrap="none" anchor="ct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lnSpc>
                <a:spcPct val="65000"/>
              </a:lnSpc>
            </a:pPr>
            <a:r>
              <a:rPr lang="en-US" altLang="en-US">
                <a:latin typeface="Calibri" pitchFamily="34" charset="0"/>
              </a:rPr>
              <a:t>From</a:t>
            </a:r>
          </a:p>
          <a:p>
            <a:pPr algn="ctr" eaLnBrk="1" hangingPunct="1">
              <a:lnSpc>
                <a:spcPct val="65000"/>
              </a:lnSpc>
            </a:pPr>
            <a:r>
              <a:rPr lang="en-US" altLang="en-US">
                <a:latin typeface="Calibri" pitchFamily="34" charset="0"/>
              </a:rPr>
              <a:t>Signer</a:t>
            </a:r>
          </a:p>
        </p:txBody>
      </p:sp>
      <p:sp>
        <p:nvSpPr>
          <p:cNvPr id="31753" name="Oval 6"/>
          <p:cNvSpPr>
            <a:spLocks noChangeArrowheads="1"/>
          </p:cNvSpPr>
          <p:nvPr/>
        </p:nvSpPr>
        <p:spPr bwMode="auto">
          <a:xfrm>
            <a:off x="5334000" y="1066800"/>
            <a:ext cx="1371600" cy="1371600"/>
          </a:xfrm>
          <a:prstGeom prst="ellipse">
            <a:avLst/>
          </a:prstGeom>
          <a:gradFill rotWithShape="0">
            <a:gsLst>
              <a:gs pos="0">
                <a:schemeClr val="bg2"/>
              </a:gs>
              <a:gs pos="100000">
                <a:schemeClr val="bg1"/>
              </a:gs>
            </a:gsLst>
            <a:lin ang="5400000" scaled="1"/>
          </a:gradFill>
          <a:ln w="28575">
            <a:solidFill>
              <a:schemeClr val="tx1"/>
            </a:solidFill>
            <a:round/>
            <a:headEnd/>
            <a:tailEnd/>
          </a:ln>
        </p:spPr>
        <p:txBody>
          <a:bodyPr wrap="none" anchor="ct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r>
              <a:rPr lang="en-US" altLang="en-US" sz="2000" b="1">
                <a:latin typeface="Calibri" pitchFamily="34" charset="0"/>
              </a:rPr>
              <a:t>Hash</a:t>
            </a:r>
          </a:p>
          <a:p>
            <a:pPr algn="ctr" eaLnBrk="1" hangingPunct="1"/>
            <a:r>
              <a:rPr lang="en-US" altLang="en-US" sz="2000" b="1">
                <a:latin typeface="Calibri" pitchFamily="34" charset="0"/>
              </a:rPr>
              <a:t>Function</a:t>
            </a:r>
            <a:endParaRPr lang="en-US" altLang="en-US" b="1">
              <a:latin typeface="Calibri" pitchFamily="34" charset="0"/>
            </a:endParaRPr>
          </a:p>
        </p:txBody>
      </p:sp>
      <p:cxnSp>
        <p:nvCxnSpPr>
          <p:cNvPr id="31754" name="AutoShape 7"/>
          <p:cNvCxnSpPr>
            <a:cxnSpLocks noChangeShapeType="1"/>
            <a:stCxn id="31750" idx="0"/>
            <a:endCxn id="31753" idx="0"/>
          </p:cNvCxnSpPr>
          <p:nvPr/>
        </p:nvCxnSpPr>
        <p:spPr bwMode="auto">
          <a:xfrm rot="-5400000">
            <a:off x="4305300" y="25401"/>
            <a:ext cx="687387" cy="2741612"/>
          </a:xfrm>
          <a:prstGeom prst="bentConnector3">
            <a:avLst>
              <a:gd name="adj1" fmla="val 131176"/>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31755" name="Oval 8"/>
          <p:cNvSpPr>
            <a:spLocks noChangeArrowheads="1"/>
          </p:cNvSpPr>
          <p:nvPr/>
        </p:nvSpPr>
        <p:spPr bwMode="auto">
          <a:xfrm>
            <a:off x="6019800" y="3200400"/>
            <a:ext cx="1371600" cy="1371600"/>
          </a:xfrm>
          <a:prstGeom prst="ellipse">
            <a:avLst/>
          </a:prstGeom>
          <a:gradFill rotWithShape="0">
            <a:gsLst>
              <a:gs pos="0">
                <a:schemeClr val="bg2"/>
              </a:gs>
              <a:gs pos="100000">
                <a:schemeClr val="bg1"/>
              </a:gs>
            </a:gsLst>
            <a:lin ang="5400000" scaled="1"/>
          </a:gradFill>
          <a:ln w="28575">
            <a:solidFill>
              <a:schemeClr val="tx1"/>
            </a:solidFill>
            <a:round/>
            <a:headEnd/>
            <a:tailEnd/>
          </a:ln>
        </p:spPr>
        <p:txBody>
          <a:bodyPr wrap="none" anchor="ct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r>
              <a:rPr lang="en-US" altLang="en-US" sz="2000" b="1">
                <a:latin typeface="Calibri" pitchFamily="34" charset="0"/>
              </a:rPr>
              <a:t>Verify</a:t>
            </a:r>
          </a:p>
          <a:p>
            <a:pPr algn="ctr" eaLnBrk="1" hangingPunct="1"/>
            <a:r>
              <a:rPr lang="en-US" altLang="en-US" sz="2000" b="1">
                <a:latin typeface="Calibri" pitchFamily="34" charset="0"/>
              </a:rPr>
              <a:t>Function</a:t>
            </a:r>
            <a:endParaRPr lang="en-US" altLang="en-US" b="1">
              <a:latin typeface="Calibri" pitchFamily="34" charset="0"/>
            </a:endParaRPr>
          </a:p>
        </p:txBody>
      </p:sp>
      <p:sp>
        <p:nvSpPr>
          <p:cNvPr id="31756" name="Rectangle 9"/>
          <p:cNvSpPr>
            <a:spLocks noChangeArrowheads="1"/>
          </p:cNvSpPr>
          <p:nvPr/>
        </p:nvSpPr>
        <p:spPr bwMode="auto">
          <a:xfrm>
            <a:off x="7000875" y="5357813"/>
            <a:ext cx="1752600" cy="990600"/>
          </a:xfrm>
          <a:prstGeom prst="rect">
            <a:avLst/>
          </a:prstGeom>
          <a:gradFill rotWithShape="0">
            <a:gsLst>
              <a:gs pos="0">
                <a:schemeClr val="bg2"/>
              </a:gs>
              <a:gs pos="100000">
                <a:schemeClr val="bg1"/>
              </a:gs>
            </a:gsLst>
            <a:lin ang="5400000" scaled="1"/>
          </a:gradFill>
          <a:ln w="28575">
            <a:solidFill>
              <a:schemeClr val="tx1"/>
            </a:solidFill>
            <a:prstDash val="sysDot"/>
            <a:miter lim="800000"/>
            <a:headEnd/>
            <a:tailEnd/>
          </a:ln>
        </p:spPr>
        <p:txBody>
          <a:bodyPr wrap="none" anchor="ct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lnSpc>
                <a:spcPct val="75000"/>
              </a:lnSpc>
            </a:pPr>
            <a:r>
              <a:rPr lang="en-US" altLang="en-US" sz="3200">
                <a:latin typeface="Calibri" pitchFamily="34" charset="0"/>
              </a:rPr>
              <a:t>Public</a:t>
            </a:r>
          </a:p>
          <a:p>
            <a:pPr algn="ctr" eaLnBrk="1" hangingPunct="1">
              <a:lnSpc>
                <a:spcPct val="75000"/>
              </a:lnSpc>
            </a:pPr>
            <a:r>
              <a:rPr lang="en-US" altLang="en-US" sz="3200">
                <a:latin typeface="Calibri" pitchFamily="34" charset="0"/>
              </a:rPr>
              <a:t>Key</a:t>
            </a:r>
            <a:endParaRPr lang="en-US" altLang="en-US">
              <a:latin typeface="Calibri" pitchFamily="34" charset="0"/>
            </a:endParaRPr>
          </a:p>
        </p:txBody>
      </p:sp>
      <p:cxnSp>
        <p:nvCxnSpPr>
          <p:cNvPr id="31757" name="AutoShape 10"/>
          <p:cNvCxnSpPr>
            <a:cxnSpLocks noChangeShapeType="1"/>
            <a:stCxn id="31756" idx="0"/>
            <a:endCxn id="31755" idx="4"/>
          </p:cNvCxnSpPr>
          <p:nvPr/>
        </p:nvCxnSpPr>
        <p:spPr bwMode="auto">
          <a:xfrm rot="16200000" flipV="1">
            <a:off x="6898481" y="4379119"/>
            <a:ext cx="785813" cy="1171575"/>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31758" name="AutoShape 11"/>
          <p:cNvCxnSpPr>
            <a:cxnSpLocks noChangeShapeType="1"/>
            <a:stCxn id="31751" idx="3"/>
            <a:endCxn id="31755" idx="2"/>
          </p:cNvCxnSpPr>
          <p:nvPr/>
        </p:nvCxnSpPr>
        <p:spPr bwMode="auto">
          <a:xfrm flipV="1">
            <a:off x="4740275" y="3886200"/>
            <a:ext cx="1265238" cy="990600"/>
          </a:xfrm>
          <a:prstGeom prst="bentConnector3">
            <a:avLst>
              <a:gd name="adj1" fmla="val 49935"/>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31759" name="AutoShape 12"/>
          <p:cNvCxnSpPr>
            <a:cxnSpLocks noChangeShapeType="1"/>
            <a:stCxn id="31753" idx="4"/>
            <a:endCxn id="31755" idx="0"/>
          </p:cNvCxnSpPr>
          <p:nvPr/>
        </p:nvCxnSpPr>
        <p:spPr bwMode="auto">
          <a:xfrm rot="16200000" flipH="1">
            <a:off x="5995987" y="2476501"/>
            <a:ext cx="733425" cy="685800"/>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31760" name="Text Box 13"/>
          <p:cNvSpPr txBox="1">
            <a:spLocks noChangeArrowheads="1"/>
          </p:cNvSpPr>
          <p:nvPr/>
        </p:nvSpPr>
        <p:spPr bwMode="auto">
          <a:xfrm>
            <a:off x="8023225" y="2798763"/>
            <a:ext cx="10382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r>
              <a:rPr lang="en-US" altLang="en-US" sz="2000">
                <a:latin typeface="Calibri" pitchFamily="34" charset="0"/>
              </a:rPr>
              <a:t>Valid</a:t>
            </a:r>
          </a:p>
          <a:p>
            <a:pPr algn="ctr" eaLnBrk="1" hangingPunct="1"/>
            <a:r>
              <a:rPr lang="en-US" altLang="en-US" sz="2000">
                <a:latin typeface="Calibri" pitchFamily="34" charset="0"/>
              </a:rPr>
              <a:t>Yes/No?</a:t>
            </a:r>
          </a:p>
        </p:txBody>
      </p:sp>
      <p:cxnSp>
        <p:nvCxnSpPr>
          <p:cNvPr id="31761" name="AutoShape 14"/>
          <p:cNvCxnSpPr>
            <a:cxnSpLocks noChangeShapeType="1"/>
            <a:stCxn id="31755" idx="6"/>
            <a:endCxn id="31760" idx="1"/>
          </p:cNvCxnSpPr>
          <p:nvPr/>
        </p:nvCxnSpPr>
        <p:spPr bwMode="auto">
          <a:xfrm flipV="1">
            <a:off x="7391400" y="3152775"/>
            <a:ext cx="631825" cy="733425"/>
          </a:xfrm>
          <a:prstGeom prst="bentConnector3">
            <a:avLst>
              <a:gd name="adj1" fmla="val 50000"/>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2152277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smtClean="0"/>
              <a:t>Digital signature verification</a:t>
            </a:r>
            <a:endParaRPr lang="en-US" altLang="en-US" smtClean="0"/>
          </a:p>
        </p:txBody>
      </p:sp>
      <p:sp>
        <p:nvSpPr>
          <p:cNvPr id="3" name="Content Placeholder 2"/>
          <p:cNvSpPr>
            <a:spLocks noGrp="1"/>
          </p:cNvSpPr>
          <p:nvPr>
            <p:ph idx="1"/>
          </p:nvPr>
        </p:nvSpPr>
        <p:spPr/>
        <p:txBody>
          <a:bodyPr>
            <a:normAutofit fontScale="85000" lnSpcReduction="20000"/>
          </a:bodyPr>
          <a:lstStyle/>
          <a:p>
            <a:pPr>
              <a:defRPr/>
            </a:pPr>
            <a:r>
              <a:rPr lang="en-US" dirty="0" smtClean="0"/>
              <a:t>Verification indicates that:</a:t>
            </a:r>
          </a:p>
          <a:p>
            <a:pPr lvl="1">
              <a:defRPr/>
            </a:pPr>
            <a:r>
              <a:rPr lang="en-US" dirty="0" smtClean="0"/>
              <a:t>The digital signature was created by the signer (i.e., the only person with access to private key) </a:t>
            </a:r>
          </a:p>
          <a:p>
            <a:pPr lvl="1">
              <a:defRPr/>
            </a:pPr>
            <a:r>
              <a:rPr lang="en-US" dirty="0" smtClean="0"/>
              <a:t>The message was not altered since it was signed (“collisions” are mathematically improbable) </a:t>
            </a:r>
          </a:p>
          <a:p>
            <a:pPr>
              <a:defRPr/>
            </a:pPr>
            <a:r>
              <a:rPr lang="en-US" dirty="0" smtClean="0"/>
              <a:t>There are different mathematical formulae and procedures, but all share overall operational pattern</a:t>
            </a:r>
          </a:p>
          <a:p>
            <a:pPr>
              <a:defRPr/>
            </a:pPr>
            <a:r>
              <a:rPr lang="en-US" dirty="0" smtClean="0"/>
              <a:t>NB: signing </a:t>
            </a:r>
            <a:r>
              <a:rPr lang="en-US" dirty="0" smtClean="0">
                <a:solidFill>
                  <a:schemeClr val="accent6">
                    <a:lumMod val="75000"/>
                  </a:schemeClr>
                </a:solidFill>
              </a:rPr>
              <a:t>does not encrypt a message</a:t>
            </a:r>
            <a:r>
              <a:rPr lang="en-US" dirty="0" smtClean="0"/>
              <a:t>!!</a:t>
            </a:r>
          </a:p>
          <a:p>
            <a:pPr lvl="1">
              <a:defRPr/>
            </a:pPr>
            <a:r>
              <a:rPr lang="en-US" dirty="0" smtClean="0"/>
              <a:t>It is merely a method of </a:t>
            </a:r>
            <a:r>
              <a:rPr lang="en-US" dirty="0" smtClean="0">
                <a:solidFill>
                  <a:schemeClr val="accent6">
                    <a:lumMod val="75000"/>
                  </a:schemeClr>
                </a:solidFill>
              </a:rPr>
              <a:t>verifying identity</a:t>
            </a:r>
          </a:p>
          <a:p>
            <a:pPr lvl="1">
              <a:defRPr/>
            </a:pPr>
            <a:r>
              <a:rPr lang="en-US" dirty="0" smtClean="0"/>
              <a:t>However, encrypting a message with a private key also verifies a message</a:t>
            </a:r>
          </a:p>
          <a:p>
            <a:pPr lvl="2">
              <a:defRPr/>
            </a:pPr>
            <a:r>
              <a:rPr lang="en-US" dirty="0" smtClean="0"/>
              <a:t>Much less efficient if this is its only purpose, though…</a:t>
            </a:r>
          </a:p>
          <a:p>
            <a:pPr>
              <a:defRPr/>
            </a:pPr>
            <a:endParaRPr lang="en-US" dirty="0"/>
          </a:p>
        </p:txBody>
      </p:sp>
      <p:sp>
        <p:nvSpPr>
          <p:cNvPr id="3277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fld id="{099648DD-5C14-47AD-9DC4-E9F2C5656763}" type="slidenum">
              <a:rPr lang="en-GB" altLang="en-US" sz="1400" smtClean="0">
                <a:solidFill>
                  <a:srgbClr val="CC6600"/>
                </a:solidFill>
                <a:latin typeface="Calibri" pitchFamily="34" charset="0"/>
              </a:rPr>
              <a:pPr/>
              <a:t>23</a:t>
            </a:fld>
            <a:endParaRPr lang="en-GB" altLang="en-US" sz="1400" smtClean="0">
              <a:solidFill>
                <a:srgbClr val="CC6600"/>
              </a:solidFill>
              <a:latin typeface="Calibri" pitchFamily="34" charset="0"/>
            </a:endParaRPr>
          </a:p>
        </p:txBody>
      </p:sp>
    </p:spTree>
    <p:extLst>
      <p:ext uri="{BB962C8B-B14F-4D97-AF65-F5344CB8AC3E}">
        <p14:creationId xmlns:p14="http://schemas.microsoft.com/office/powerpoint/2010/main" val="2961459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altLang="en-US" smtClean="0"/>
              <a:t>Basics of cryptography</a:t>
            </a:r>
            <a:endParaRPr lang="en-US" altLang="en-US" smtClean="0"/>
          </a:p>
        </p:txBody>
      </p:sp>
      <p:sp>
        <p:nvSpPr>
          <p:cNvPr id="1638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fld id="{57EEC663-0ACF-4C0C-B3B1-0893D4EB4D50}" type="slidenum">
              <a:rPr lang="en-GB" altLang="en-US" sz="1400" smtClean="0">
                <a:solidFill>
                  <a:srgbClr val="CC6600"/>
                </a:solidFill>
                <a:latin typeface="Calibri" pitchFamily="34" charset="0"/>
              </a:rPr>
              <a:pPr/>
              <a:t>3</a:t>
            </a:fld>
            <a:endParaRPr lang="en-GB" altLang="en-US" sz="1400" smtClean="0">
              <a:solidFill>
                <a:srgbClr val="CC6600"/>
              </a:solidFill>
              <a:latin typeface="Calibri" pitchFamily="34" charset="0"/>
            </a:endParaRPr>
          </a:p>
        </p:txBody>
      </p:sp>
      <p:pic>
        <p:nvPicPr>
          <p:cNvPr id="16389" name="Picture 33" descr="j020558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188" y="1333500"/>
            <a:ext cx="1776412"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35" descr="j020558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588" y="1262063"/>
            <a:ext cx="1776412" cy="163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1" name="Text Box 64"/>
          <p:cNvSpPr txBox="1">
            <a:spLocks noChangeArrowheads="1"/>
          </p:cNvSpPr>
          <p:nvPr/>
        </p:nvSpPr>
        <p:spPr bwMode="auto">
          <a:xfrm>
            <a:off x="1204913" y="1087438"/>
            <a:ext cx="8524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eaLnBrk="1" hangingPunct="1"/>
            <a:r>
              <a:rPr lang="en-GB" altLang="en-US" sz="1800" b="1">
                <a:latin typeface="Calibri" pitchFamily="34" charset="0"/>
              </a:rPr>
              <a:t>Sender</a:t>
            </a:r>
            <a:endParaRPr lang="en-US" altLang="en-US" sz="1800" b="1">
              <a:latin typeface="Calibri" pitchFamily="34" charset="0"/>
            </a:endParaRPr>
          </a:p>
        </p:txBody>
      </p:sp>
      <p:sp>
        <p:nvSpPr>
          <p:cNvPr id="16392" name="Text Box 65"/>
          <p:cNvSpPr txBox="1">
            <a:spLocks noChangeArrowheads="1"/>
          </p:cNvSpPr>
          <p:nvPr/>
        </p:nvSpPr>
        <p:spPr bwMode="auto">
          <a:xfrm>
            <a:off x="7186613" y="1087438"/>
            <a:ext cx="9985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eaLnBrk="1" hangingPunct="1"/>
            <a:r>
              <a:rPr lang="en-GB" altLang="en-US" sz="1800" b="1">
                <a:latin typeface="Calibri" pitchFamily="34" charset="0"/>
              </a:rPr>
              <a:t>Receiver</a:t>
            </a:r>
            <a:endParaRPr lang="en-US" altLang="en-US" sz="1800" b="1">
              <a:latin typeface="Calibri" pitchFamily="34" charset="0"/>
            </a:endParaRPr>
          </a:p>
        </p:txBody>
      </p:sp>
      <p:pic>
        <p:nvPicPr>
          <p:cNvPr id="10" name="Picture 39" descr="BD21298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7975" y="5661025"/>
            <a:ext cx="36036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92"/>
          <p:cNvGrpSpPr>
            <a:grpSpLocks/>
          </p:cNvGrpSpPr>
          <p:nvPr/>
        </p:nvGrpSpPr>
        <p:grpSpPr bwMode="auto">
          <a:xfrm>
            <a:off x="57150" y="2701925"/>
            <a:ext cx="9083675" cy="3721100"/>
            <a:chOff x="36" y="1702"/>
            <a:chExt cx="5722" cy="2344"/>
          </a:xfrm>
        </p:grpSpPr>
        <p:sp>
          <p:nvSpPr>
            <p:cNvPr id="16408" name="Line 61"/>
            <p:cNvSpPr>
              <a:spLocks noChangeShapeType="1"/>
            </p:cNvSpPr>
            <p:nvPr/>
          </p:nvSpPr>
          <p:spPr bwMode="auto">
            <a:xfrm>
              <a:off x="1020" y="3702"/>
              <a:ext cx="3810" cy="0"/>
            </a:xfrm>
            <a:prstGeom prst="line">
              <a:avLst/>
            </a:prstGeom>
            <a:noFill/>
            <a:ln w="4127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6409" name="Text Box 40"/>
            <p:cNvSpPr txBox="1">
              <a:spLocks noChangeArrowheads="1"/>
            </p:cNvSpPr>
            <p:nvPr/>
          </p:nvSpPr>
          <p:spPr bwMode="auto">
            <a:xfrm>
              <a:off x="623" y="2010"/>
              <a:ext cx="72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eaLnBrk="1" hangingPunct="1"/>
              <a:r>
                <a:rPr lang="en-GB" altLang="en-US" sz="1600" b="1">
                  <a:latin typeface="Calibri" pitchFamily="34" charset="0"/>
                </a:rPr>
                <a:t>Plaintext, P</a:t>
              </a:r>
              <a:endParaRPr lang="en-US" altLang="en-US" sz="1600" b="1">
                <a:latin typeface="Calibri" pitchFamily="34" charset="0"/>
              </a:endParaRPr>
            </a:p>
          </p:txBody>
        </p:sp>
        <p:sp>
          <p:nvSpPr>
            <p:cNvPr id="16410" name="Text Box 41"/>
            <p:cNvSpPr txBox="1">
              <a:spLocks noChangeArrowheads="1"/>
            </p:cNvSpPr>
            <p:nvPr/>
          </p:nvSpPr>
          <p:spPr bwMode="auto">
            <a:xfrm>
              <a:off x="4405" y="1969"/>
              <a:ext cx="72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eaLnBrk="1" hangingPunct="1"/>
              <a:r>
                <a:rPr lang="en-GB" altLang="en-US" sz="1600" b="1">
                  <a:latin typeface="Calibri" pitchFamily="34" charset="0"/>
                </a:rPr>
                <a:t>Plaintext, P</a:t>
              </a:r>
              <a:endParaRPr lang="en-US" altLang="en-US" sz="1600" b="1">
                <a:latin typeface="Calibri" pitchFamily="34" charset="0"/>
              </a:endParaRPr>
            </a:p>
          </p:txBody>
        </p:sp>
        <p:sp>
          <p:nvSpPr>
            <p:cNvPr id="16411" name="Line 42"/>
            <p:cNvSpPr>
              <a:spLocks noChangeShapeType="1"/>
            </p:cNvSpPr>
            <p:nvPr/>
          </p:nvSpPr>
          <p:spPr bwMode="auto">
            <a:xfrm>
              <a:off x="1009" y="3113"/>
              <a:ext cx="0" cy="226"/>
            </a:xfrm>
            <a:prstGeom prst="line">
              <a:avLst/>
            </a:prstGeom>
            <a:noFill/>
            <a:ln w="317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6412" name="Line 43"/>
            <p:cNvSpPr>
              <a:spLocks noChangeShapeType="1"/>
            </p:cNvSpPr>
            <p:nvPr/>
          </p:nvSpPr>
          <p:spPr bwMode="auto">
            <a:xfrm>
              <a:off x="4816" y="2202"/>
              <a:ext cx="0" cy="226"/>
            </a:xfrm>
            <a:prstGeom prst="line">
              <a:avLst/>
            </a:prstGeom>
            <a:noFill/>
            <a:ln w="31750">
              <a:solidFill>
                <a:srgbClr val="FF0000"/>
              </a:solidFill>
              <a:round/>
              <a:headEnd type="triangle" w="med" len="med"/>
              <a:tailEnd/>
            </a:ln>
            <a:extLst>
              <a:ext uri="{909E8E84-426E-40DD-AFC4-6F175D3DCCD1}">
                <a14:hiddenFill xmlns:a14="http://schemas.microsoft.com/office/drawing/2010/main">
                  <a:noFill/>
                </a14:hiddenFill>
              </a:ext>
            </a:extLst>
          </p:spPr>
          <p:txBody>
            <a:bodyPr/>
            <a:lstStyle/>
            <a:p>
              <a:endParaRPr lang="en-GB"/>
            </a:p>
          </p:txBody>
        </p:sp>
        <p:sp>
          <p:nvSpPr>
            <p:cNvPr id="16413" name="Rectangle 44"/>
            <p:cNvSpPr>
              <a:spLocks noChangeArrowheads="1"/>
            </p:cNvSpPr>
            <p:nvPr/>
          </p:nvSpPr>
          <p:spPr bwMode="auto">
            <a:xfrm>
              <a:off x="556" y="2427"/>
              <a:ext cx="952" cy="640"/>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eaLnBrk="1" hangingPunct="1"/>
              <a:endParaRPr lang="en-US" altLang="en-US">
                <a:latin typeface="Calibri" pitchFamily="34" charset="0"/>
              </a:endParaRPr>
            </a:p>
          </p:txBody>
        </p:sp>
        <p:sp>
          <p:nvSpPr>
            <p:cNvPr id="16414" name="Line 45"/>
            <p:cNvSpPr>
              <a:spLocks noChangeShapeType="1"/>
            </p:cNvSpPr>
            <p:nvPr/>
          </p:nvSpPr>
          <p:spPr bwMode="auto">
            <a:xfrm flipH="1" flipV="1">
              <a:off x="5329" y="2750"/>
              <a:ext cx="136" cy="4"/>
            </a:xfrm>
            <a:prstGeom prst="line">
              <a:avLst/>
            </a:prstGeom>
            <a:noFill/>
            <a:ln w="317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6415" name="Line 46"/>
            <p:cNvSpPr>
              <a:spLocks noChangeShapeType="1"/>
            </p:cNvSpPr>
            <p:nvPr/>
          </p:nvSpPr>
          <p:spPr bwMode="auto">
            <a:xfrm>
              <a:off x="1009" y="2202"/>
              <a:ext cx="0" cy="226"/>
            </a:xfrm>
            <a:prstGeom prst="line">
              <a:avLst/>
            </a:prstGeom>
            <a:noFill/>
            <a:ln w="317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6416" name="Text Box 47"/>
            <p:cNvSpPr txBox="1">
              <a:spLocks noChangeArrowheads="1"/>
            </p:cNvSpPr>
            <p:nvPr/>
          </p:nvSpPr>
          <p:spPr bwMode="auto">
            <a:xfrm>
              <a:off x="5448" y="2608"/>
              <a:ext cx="310"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r>
                <a:rPr lang="en-GB" altLang="en-US" sz="1600" b="1">
                  <a:latin typeface="Calibri" pitchFamily="34" charset="0"/>
                </a:rPr>
                <a:t>Key</a:t>
              </a:r>
            </a:p>
            <a:p>
              <a:pPr algn="ctr" eaLnBrk="1" hangingPunct="1"/>
              <a:r>
                <a:rPr lang="en-GB" altLang="en-US" sz="1600" b="1">
                  <a:latin typeface="Calibri" pitchFamily="34" charset="0"/>
                </a:rPr>
                <a:t>K</a:t>
              </a:r>
              <a:endParaRPr lang="en-US" altLang="en-US" sz="1600" b="1" baseline="-25000">
                <a:latin typeface="Calibri" pitchFamily="34" charset="0"/>
              </a:endParaRPr>
            </a:p>
          </p:txBody>
        </p:sp>
        <p:sp>
          <p:nvSpPr>
            <p:cNvPr id="16417" name="Text Box 48"/>
            <p:cNvSpPr txBox="1">
              <a:spLocks noChangeArrowheads="1"/>
            </p:cNvSpPr>
            <p:nvPr/>
          </p:nvSpPr>
          <p:spPr bwMode="auto">
            <a:xfrm>
              <a:off x="586" y="3335"/>
              <a:ext cx="807"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r>
                <a:rPr lang="en-GB" altLang="en-US" sz="1600" b="1">
                  <a:latin typeface="Calibri" pitchFamily="34" charset="0"/>
                </a:rPr>
                <a:t>Ciphertext, C</a:t>
              </a:r>
              <a:endParaRPr lang="en-US" altLang="en-US" sz="1600" b="1">
                <a:latin typeface="Calibri" pitchFamily="34" charset="0"/>
              </a:endParaRPr>
            </a:p>
          </p:txBody>
        </p:sp>
        <p:sp>
          <p:nvSpPr>
            <p:cNvPr id="16418" name="Text Box 49"/>
            <p:cNvSpPr txBox="1">
              <a:spLocks noChangeArrowheads="1"/>
            </p:cNvSpPr>
            <p:nvPr/>
          </p:nvSpPr>
          <p:spPr bwMode="auto">
            <a:xfrm>
              <a:off x="555" y="2477"/>
              <a:ext cx="908"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r>
                <a:rPr lang="en-GB" altLang="en-US" sz="1600" b="1">
                  <a:latin typeface="Calibri" pitchFamily="34" charset="0"/>
                </a:rPr>
                <a:t>Encryption</a:t>
              </a:r>
            </a:p>
            <a:p>
              <a:pPr algn="ctr" eaLnBrk="1" hangingPunct="1"/>
              <a:r>
                <a:rPr lang="en-GB" altLang="en-US" sz="1600" b="1">
                  <a:latin typeface="Calibri" pitchFamily="34" charset="0"/>
                </a:rPr>
                <a:t>Method E</a:t>
              </a:r>
              <a:r>
                <a:rPr lang="en-GB" altLang="en-US" sz="1600" b="1" baseline="-25000">
                  <a:latin typeface="Calibri" pitchFamily="34" charset="0"/>
                </a:rPr>
                <a:t>k</a:t>
              </a:r>
              <a:r>
                <a:rPr lang="en-GB" altLang="en-US" sz="1600" b="1">
                  <a:latin typeface="Calibri" pitchFamily="34" charset="0"/>
                </a:rPr>
                <a:t>(P)</a:t>
              </a:r>
            </a:p>
          </p:txBody>
        </p:sp>
        <p:sp>
          <p:nvSpPr>
            <p:cNvPr id="16419" name="Line 51"/>
            <p:cNvSpPr>
              <a:spLocks noChangeShapeType="1"/>
            </p:cNvSpPr>
            <p:nvPr/>
          </p:nvSpPr>
          <p:spPr bwMode="auto">
            <a:xfrm>
              <a:off x="4816" y="3114"/>
              <a:ext cx="0" cy="226"/>
            </a:xfrm>
            <a:prstGeom prst="line">
              <a:avLst/>
            </a:prstGeom>
            <a:noFill/>
            <a:ln w="31750">
              <a:solidFill>
                <a:srgbClr val="FF0000"/>
              </a:solidFill>
              <a:round/>
              <a:headEnd type="triangle" w="med" len="med"/>
              <a:tailEnd/>
            </a:ln>
            <a:extLst>
              <a:ext uri="{909E8E84-426E-40DD-AFC4-6F175D3DCCD1}">
                <a14:hiddenFill xmlns:a14="http://schemas.microsoft.com/office/drawing/2010/main">
                  <a:noFill/>
                </a14:hiddenFill>
              </a:ext>
            </a:extLst>
          </p:spPr>
          <p:txBody>
            <a:bodyPr/>
            <a:lstStyle/>
            <a:p>
              <a:endParaRPr lang="en-GB"/>
            </a:p>
          </p:txBody>
        </p:sp>
        <p:sp>
          <p:nvSpPr>
            <p:cNvPr id="16420" name="Rectangle 52"/>
            <p:cNvSpPr>
              <a:spLocks noChangeArrowheads="1"/>
            </p:cNvSpPr>
            <p:nvPr/>
          </p:nvSpPr>
          <p:spPr bwMode="auto">
            <a:xfrm>
              <a:off x="4363" y="2428"/>
              <a:ext cx="952" cy="639"/>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eaLnBrk="1" hangingPunct="1"/>
              <a:endParaRPr lang="en-US" altLang="en-US">
                <a:latin typeface="Calibri" pitchFamily="34" charset="0"/>
              </a:endParaRPr>
            </a:p>
          </p:txBody>
        </p:sp>
        <p:sp>
          <p:nvSpPr>
            <p:cNvPr id="16421" name="Line 53"/>
            <p:cNvSpPr>
              <a:spLocks noChangeShapeType="1"/>
            </p:cNvSpPr>
            <p:nvPr/>
          </p:nvSpPr>
          <p:spPr bwMode="auto">
            <a:xfrm flipH="1">
              <a:off x="359" y="2745"/>
              <a:ext cx="181" cy="5"/>
            </a:xfrm>
            <a:prstGeom prst="line">
              <a:avLst/>
            </a:prstGeom>
            <a:noFill/>
            <a:ln w="31750">
              <a:solidFill>
                <a:srgbClr val="FF0000"/>
              </a:solidFill>
              <a:round/>
              <a:headEnd type="triangle" w="med" len="med"/>
              <a:tailEnd/>
            </a:ln>
            <a:extLst>
              <a:ext uri="{909E8E84-426E-40DD-AFC4-6F175D3DCCD1}">
                <a14:hiddenFill xmlns:a14="http://schemas.microsoft.com/office/drawing/2010/main">
                  <a:noFill/>
                </a14:hiddenFill>
              </a:ext>
            </a:extLst>
          </p:spPr>
          <p:txBody>
            <a:bodyPr/>
            <a:lstStyle/>
            <a:p>
              <a:endParaRPr lang="en-GB"/>
            </a:p>
          </p:txBody>
        </p:sp>
        <p:sp>
          <p:nvSpPr>
            <p:cNvPr id="16422" name="Text Box 55"/>
            <p:cNvSpPr txBox="1">
              <a:spLocks noChangeArrowheads="1"/>
            </p:cNvSpPr>
            <p:nvPr/>
          </p:nvSpPr>
          <p:spPr bwMode="auto">
            <a:xfrm>
              <a:off x="36" y="2608"/>
              <a:ext cx="310"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r>
                <a:rPr lang="en-GB" altLang="en-US" sz="1600" b="1">
                  <a:latin typeface="Calibri" pitchFamily="34" charset="0"/>
                </a:rPr>
                <a:t>Key</a:t>
              </a:r>
            </a:p>
            <a:p>
              <a:pPr algn="ctr" eaLnBrk="1" hangingPunct="1"/>
              <a:r>
                <a:rPr lang="en-GB" altLang="en-US" sz="1600" b="1">
                  <a:latin typeface="Calibri" pitchFamily="34" charset="0"/>
                </a:rPr>
                <a:t>K</a:t>
              </a:r>
              <a:endParaRPr lang="en-US" altLang="en-US" sz="1600" b="1" baseline="-25000">
                <a:latin typeface="Calibri" pitchFamily="34" charset="0"/>
              </a:endParaRPr>
            </a:p>
          </p:txBody>
        </p:sp>
        <p:sp>
          <p:nvSpPr>
            <p:cNvPr id="16423" name="Text Box 56"/>
            <p:cNvSpPr txBox="1">
              <a:spLocks noChangeArrowheads="1"/>
            </p:cNvSpPr>
            <p:nvPr/>
          </p:nvSpPr>
          <p:spPr bwMode="auto">
            <a:xfrm>
              <a:off x="4393" y="3336"/>
              <a:ext cx="807"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r>
                <a:rPr lang="en-GB" altLang="en-US" sz="1600" b="1">
                  <a:latin typeface="Calibri" pitchFamily="34" charset="0"/>
                </a:rPr>
                <a:t>Ciphertext, C</a:t>
              </a:r>
              <a:endParaRPr lang="en-US" altLang="en-US" sz="1600" b="1">
                <a:latin typeface="Calibri" pitchFamily="34" charset="0"/>
              </a:endParaRPr>
            </a:p>
          </p:txBody>
        </p:sp>
        <p:sp>
          <p:nvSpPr>
            <p:cNvPr id="16424" name="Line 58"/>
            <p:cNvSpPr>
              <a:spLocks noChangeShapeType="1"/>
            </p:cNvSpPr>
            <p:nvPr/>
          </p:nvSpPr>
          <p:spPr bwMode="auto">
            <a:xfrm>
              <a:off x="4816" y="1702"/>
              <a:ext cx="0" cy="226"/>
            </a:xfrm>
            <a:prstGeom prst="line">
              <a:avLst/>
            </a:prstGeom>
            <a:noFill/>
            <a:ln w="31750">
              <a:solidFill>
                <a:srgbClr val="FF0000"/>
              </a:solidFill>
              <a:round/>
              <a:headEnd type="triangle" w="med" len="med"/>
              <a:tailEnd/>
            </a:ln>
            <a:extLst>
              <a:ext uri="{909E8E84-426E-40DD-AFC4-6F175D3DCCD1}">
                <a14:hiddenFill xmlns:a14="http://schemas.microsoft.com/office/drawing/2010/main">
                  <a:noFill/>
                </a14:hiddenFill>
              </a:ext>
            </a:extLst>
          </p:spPr>
          <p:txBody>
            <a:bodyPr/>
            <a:lstStyle/>
            <a:p>
              <a:endParaRPr lang="en-GB"/>
            </a:p>
          </p:txBody>
        </p:sp>
        <p:sp>
          <p:nvSpPr>
            <p:cNvPr id="16425" name="Line 59"/>
            <p:cNvSpPr>
              <a:spLocks noChangeShapeType="1"/>
            </p:cNvSpPr>
            <p:nvPr/>
          </p:nvSpPr>
          <p:spPr bwMode="auto">
            <a:xfrm>
              <a:off x="1009" y="1747"/>
              <a:ext cx="0" cy="226"/>
            </a:xfrm>
            <a:prstGeom prst="line">
              <a:avLst/>
            </a:prstGeom>
            <a:noFill/>
            <a:ln w="317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6426" name="Text Box 60"/>
            <p:cNvSpPr txBox="1">
              <a:spLocks noChangeArrowheads="1"/>
            </p:cNvSpPr>
            <p:nvPr/>
          </p:nvSpPr>
          <p:spPr bwMode="auto">
            <a:xfrm>
              <a:off x="2534" y="3833"/>
              <a:ext cx="582"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r>
                <a:rPr lang="en-GB" altLang="en-US" sz="1600" b="1">
                  <a:latin typeface="Calibri" pitchFamily="34" charset="0"/>
                </a:rPr>
                <a:t>Network</a:t>
              </a:r>
              <a:endParaRPr lang="en-US" altLang="en-US" sz="1600" b="1" baseline="-25000">
                <a:latin typeface="Calibri" pitchFamily="34" charset="0"/>
              </a:endParaRPr>
            </a:p>
          </p:txBody>
        </p:sp>
        <p:sp>
          <p:nvSpPr>
            <p:cNvPr id="16427" name="Line 62"/>
            <p:cNvSpPr>
              <a:spLocks noChangeShapeType="1"/>
            </p:cNvSpPr>
            <p:nvPr/>
          </p:nvSpPr>
          <p:spPr bwMode="auto">
            <a:xfrm>
              <a:off x="1020" y="3521"/>
              <a:ext cx="0" cy="18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6428" name="Line 63"/>
            <p:cNvSpPr>
              <a:spLocks noChangeShapeType="1"/>
            </p:cNvSpPr>
            <p:nvPr/>
          </p:nvSpPr>
          <p:spPr bwMode="auto">
            <a:xfrm>
              <a:off x="4830" y="3521"/>
              <a:ext cx="0" cy="18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6429" name="Text Box 69"/>
            <p:cNvSpPr txBox="1">
              <a:spLocks noChangeArrowheads="1"/>
            </p:cNvSpPr>
            <p:nvPr/>
          </p:nvSpPr>
          <p:spPr bwMode="auto">
            <a:xfrm>
              <a:off x="4362" y="2478"/>
              <a:ext cx="908"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r>
                <a:rPr lang="en-GB" altLang="en-US" sz="1600" b="1">
                  <a:latin typeface="Calibri" pitchFamily="34" charset="0"/>
                </a:rPr>
                <a:t>Decryption</a:t>
              </a:r>
            </a:p>
            <a:p>
              <a:pPr algn="ctr" eaLnBrk="1" hangingPunct="1"/>
              <a:r>
                <a:rPr lang="en-GB" altLang="en-US" sz="1600" b="1">
                  <a:latin typeface="Calibri" pitchFamily="34" charset="0"/>
                </a:rPr>
                <a:t>Method D</a:t>
              </a:r>
              <a:r>
                <a:rPr lang="en-GB" altLang="en-US" sz="1600" b="1" baseline="-25000">
                  <a:latin typeface="Calibri" pitchFamily="34" charset="0"/>
                </a:rPr>
                <a:t>k</a:t>
              </a:r>
              <a:r>
                <a:rPr lang="en-GB" altLang="en-US" sz="1600" b="1">
                  <a:latin typeface="Calibri" pitchFamily="34" charset="0"/>
                </a:rPr>
                <a:t>(C)</a:t>
              </a:r>
            </a:p>
          </p:txBody>
        </p:sp>
      </p:grpSp>
      <p:grpSp>
        <p:nvGrpSpPr>
          <p:cNvPr id="3" name="Group 87"/>
          <p:cNvGrpSpPr>
            <a:grpSpLocks/>
          </p:cNvGrpSpPr>
          <p:nvPr/>
        </p:nvGrpSpPr>
        <p:grpSpPr bwMode="auto">
          <a:xfrm>
            <a:off x="2749550" y="2390775"/>
            <a:ext cx="3798888" cy="3189288"/>
            <a:chOff x="1732" y="1603"/>
            <a:chExt cx="2393" cy="2009"/>
          </a:xfrm>
        </p:grpSpPr>
        <p:pic>
          <p:nvPicPr>
            <p:cNvPr id="16398" name="Picture 76" descr="j019954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20" y="2613"/>
              <a:ext cx="466" cy="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Picture 77" descr="j019954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48" y="2613"/>
              <a:ext cx="466" cy="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0" name="Picture 78" descr="j019954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32" y="2613"/>
              <a:ext cx="466" cy="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1" name="Text Box 79"/>
            <p:cNvSpPr txBox="1">
              <a:spLocks noChangeArrowheads="1"/>
            </p:cNvSpPr>
            <p:nvPr/>
          </p:nvSpPr>
          <p:spPr bwMode="auto">
            <a:xfrm>
              <a:off x="1734" y="2125"/>
              <a:ext cx="657"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r>
                <a:rPr lang="en-GB" altLang="en-US" sz="1400">
                  <a:latin typeface="Calibri" pitchFamily="34" charset="0"/>
                </a:rPr>
                <a:t>Passive </a:t>
              </a:r>
            </a:p>
            <a:p>
              <a:pPr algn="ctr" eaLnBrk="1" hangingPunct="1"/>
              <a:r>
                <a:rPr lang="en-GB" altLang="en-US" sz="1400">
                  <a:latin typeface="Calibri" pitchFamily="34" charset="0"/>
                </a:rPr>
                <a:t>Intruder, </a:t>
              </a:r>
            </a:p>
            <a:p>
              <a:pPr algn="ctr" eaLnBrk="1" hangingPunct="1"/>
              <a:r>
                <a:rPr lang="en-GB" altLang="en-US" sz="1400">
                  <a:latin typeface="Calibri" pitchFamily="34" charset="0"/>
                </a:rPr>
                <a:t>only listens </a:t>
              </a:r>
              <a:endParaRPr lang="en-US" altLang="en-US" sz="1400">
                <a:latin typeface="Calibri" pitchFamily="34" charset="0"/>
              </a:endParaRPr>
            </a:p>
          </p:txBody>
        </p:sp>
        <p:sp>
          <p:nvSpPr>
            <p:cNvPr id="16402" name="Text Box 80"/>
            <p:cNvSpPr txBox="1">
              <a:spLocks noChangeArrowheads="1"/>
            </p:cNvSpPr>
            <p:nvPr/>
          </p:nvSpPr>
          <p:spPr bwMode="auto">
            <a:xfrm>
              <a:off x="3519" y="1965"/>
              <a:ext cx="606" cy="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r>
                <a:rPr lang="en-GB" altLang="en-US" sz="1400">
                  <a:latin typeface="Calibri" pitchFamily="34" charset="0"/>
                </a:rPr>
                <a:t>Active </a:t>
              </a:r>
            </a:p>
            <a:p>
              <a:pPr algn="ctr" eaLnBrk="1" hangingPunct="1"/>
              <a:r>
                <a:rPr lang="en-GB" altLang="en-US" sz="1400">
                  <a:latin typeface="Calibri" pitchFamily="34" charset="0"/>
                </a:rPr>
                <a:t>Intruder, </a:t>
              </a:r>
            </a:p>
            <a:p>
              <a:pPr algn="ctr" eaLnBrk="1" hangingPunct="1"/>
              <a:r>
                <a:rPr lang="en-GB" altLang="en-US" sz="1400">
                  <a:latin typeface="Calibri" pitchFamily="34" charset="0"/>
                </a:rPr>
                <a:t>Can insert </a:t>
              </a:r>
            </a:p>
            <a:p>
              <a:pPr algn="ctr" eaLnBrk="1" hangingPunct="1"/>
              <a:r>
                <a:rPr lang="en-GB" altLang="en-US" sz="1400">
                  <a:latin typeface="Calibri" pitchFamily="34" charset="0"/>
                </a:rPr>
                <a:t>message</a:t>
              </a:r>
              <a:endParaRPr lang="en-US" altLang="en-US" sz="1400">
                <a:latin typeface="Calibri" pitchFamily="34" charset="0"/>
              </a:endParaRPr>
            </a:p>
          </p:txBody>
        </p:sp>
        <p:sp>
          <p:nvSpPr>
            <p:cNvPr id="16403" name="AutoShape 81"/>
            <p:cNvSpPr>
              <a:spLocks noChangeArrowheads="1"/>
            </p:cNvSpPr>
            <p:nvPr/>
          </p:nvSpPr>
          <p:spPr bwMode="auto">
            <a:xfrm>
              <a:off x="2004" y="3113"/>
              <a:ext cx="286" cy="499"/>
            </a:xfrm>
            <a:prstGeom prst="lightningBolt">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eaLnBrk="1" hangingPunct="1"/>
              <a:endParaRPr lang="en-US" altLang="en-US">
                <a:latin typeface="Calibri" pitchFamily="34" charset="0"/>
              </a:endParaRPr>
            </a:p>
          </p:txBody>
        </p:sp>
        <p:sp>
          <p:nvSpPr>
            <p:cNvPr id="16404" name="AutoShape 82"/>
            <p:cNvSpPr>
              <a:spLocks noChangeArrowheads="1"/>
            </p:cNvSpPr>
            <p:nvPr/>
          </p:nvSpPr>
          <p:spPr bwMode="auto">
            <a:xfrm flipH="1">
              <a:off x="3480" y="3113"/>
              <a:ext cx="307" cy="499"/>
            </a:xfrm>
            <a:prstGeom prst="lightningBolt">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eaLnBrk="1" hangingPunct="1"/>
              <a:endParaRPr lang="en-US" altLang="en-US">
                <a:latin typeface="Calibri" pitchFamily="34" charset="0"/>
              </a:endParaRPr>
            </a:p>
          </p:txBody>
        </p:sp>
        <p:sp>
          <p:nvSpPr>
            <p:cNvPr id="16405" name="AutoShape 83"/>
            <p:cNvSpPr>
              <a:spLocks noChangeArrowheads="1"/>
            </p:cNvSpPr>
            <p:nvPr/>
          </p:nvSpPr>
          <p:spPr bwMode="auto">
            <a:xfrm>
              <a:off x="2801" y="3113"/>
              <a:ext cx="143" cy="499"/>
            </a:xfrm>
            <a:prstGeom prst="lightningBolt">
              <a:avLst/>
            </a:prstGeom>
            <a:solidFill>
              <a:srgbClr val="FF0000"/>
            </a:solidFill>
            <a:ln w="9525">
              <a:solidFill>
                <a:schemeClr val="tx1"/>
              </a:solidFill>
              <a:miter lim="800000"/>
              <a:headEnd/>
              <a:tailEnd/>
            </a:ln>
          </p:spPr>
          <p:txBody>
            <a:bodyPr wrap="none" anchor="ct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eaLnBrk="1" hangingPunct="1"/>
              <a:endParaRPr lang="en-US" altLang="en-US">
                <a:latin typeface="Calibri" pitchFamily="34" charset="0"/>
              </a:endParaRPr>
            </a:p>
          </p:txBody>
        </p:sp>
        <p:sp>
          <p:nvSpPr>
            <p:cNvPr id="16406" name="Text Box 84"/>
            <p:cNvSpPr txBox="1">
              <a:spLocks noChangeArrowheads="1"/>
            </p:cNvSpPr>
            <p:nvPr/>
          </p:nvSpPr>
          <p:spPr bwMode="auto">
            <a:xfrm>
              <a:off x="2554" y="1944"/>
              <a:ext cx="672" cy="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algn="ctr" eaLnBrk="1" hangingPunct="1"/>
              <a:r>
                <a:rPr lang="en-GB" altLang="en-US" sz="1400">
                  <a:latin typeface="Calibri" pitchFamily="34" charset="0"/>
                </a:rPr>
                <a:t>Active </a:t>
              </a:r>
            </a:p>
            <a:p>
              <a:pPr algn="ctr" eaLnBrk="1" hangingPunct="1"/>
              <a:r>
                <a:rPr lang="en-GB" altLang="en-US" sz="1400">
                  <a:latin typeface="Calibri" pitchFamily="34" charset="0"/>
                </a:rPr>
                <a:t>Intruder, </a:t>
              </a:r>
            </a:p>
            <a:p>
              <a:pPr algn="ctr" eaLnBrk="1" hangingPunct="1"/>
              <a:r>
                <a:rPr lang="en-GB" altLang="en-US" sz="1400">
                  <a:latin typeface="Calibri" pitchFamily="34" charset="0"/>
                </a:rPr>
                <a:t>Can change </a:t>
              </a:r>
            </a:p>
            <a:p>
              <a:pPr algn="ctr" eaLnBrk="1" hangingPunct="1"/>
              <a:r>
                <a:rPr lang="en-GB" altLang="en-US" sz="1400">
                  <a:latin typeface="Calibri" pitchFamily="34" charset="0"/>
                </a:rPr>
                <a:t>message</a:t>
              </a:r>
              <a:endParaRPr lang="en-US" altLang="en-US" sz="1400">
                <a:latin typeface="Calibri" pitchFamily="34" charset="0"/>
              </a:endParaRPr>
            </a:p>
          </p:txBody>
        </p:sp>
        <p:sp>
          <p:nvSpPr>
            <p:cNvPr id="16407" name="Rectangle 86"/>
            <p:cNvSpPr>
              <a:spLocks noChangeArrowheads="1"/>
            </p:cNvSpPr>
            <p:nvPr/>
          </p:nvSpPr>
          <p:spPr bwMode="auto">
            <a:xfrm>
              <a:off x="2245" y="1603"/>
              <a:ext cx="865"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eaLnBrk="1" hangingPunct="1"/>
              <a:r>
                <a:rPr lang="en-GB" altLang="en-US" baseline="-25000">
                  <a:solidFill>
                    <a:srgbClr val="FF0000"/>
                  </a:solidFill>
                  <a:latin typeface="Calibri" pitchFamily="34" charset="0"/>
                </a:rPr>
                <a:t>Defence from:</a:t>
              </a:r>
              <a:endParaRPr lang="en-US" altLang="en-US" baseline="-25000">
                <a:solidFill>
                  <a:srgbClr val="FF0000"/>
                </a:solidFill>
                <a:latin typeface="Calibri" pitchFamily="34" charset="0"/>
              </a:endParaRPr>
            </a:p>
          </p:txBody>
        </p:sp>
      </p:grpSp>
      <p:pic>
        <p:nvPicPr>
          <p:cNvPr id="45" name="Picture 89" descr="BD21298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975" y="1844675"/>
            <a:ext cx="36036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Text Box 90"/>
          <p:cNvSpPr txBox="1">
            <a:spLocks noChangeArrowheads="1"/>
          </p:cNvSpPr>
          <p:nvPr/>
        </p:nvSpPr>
        <p:spPr bwMode="auto">
          <a:xfrm>
            <a:off x="3851275" y="1793875"/>
            <a:ext cx="10302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pPr eaLnBrk="1" hangingPunct="1"/>
            <a:r>
              <a:rPr lang="en-GB" altLang="en-US" sz="1800" b="1">
                <a:latin typeface="Calibri" pitchFamily="34" charset="0"/>
              </a:rPr>
              <a:t>Plaintext</a:t>
            </a:r>
            <a:endParaRPr lang="en-US" altLang="en-US" sz="1800" b="1">
              <a:latin typeface="Calibri" pitchFamily="34" charset="0"/>
            </a:endParaRPr>
          </a:p>
        </p:txBody>
      </p:sp>
    </p:spTree>
    <p:extLst>
      <p:ext uri="{BB962C8B-B14F-4D97-AF65-F5344CB8AC3E}">
        <p14:creationId xmlns:p14="http://schemas.microsoft.com/office/powerpoint/2010/main" val="5077643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3000"/>
                                        <p:tgtEl>
                                          <p:spTgt spid="45"/>
                                        </p:tgtEl>
                                      </p:cBhvr>
                                    </p:animEffect>
                                  </p:childTnLst>
                                </p:cTn>
                              </p:par>
                            </p:childTnLst>
                          </p:cTn>
                        </p:par>
                        <p:par>
                          <p:cTn id="8" fill="hold" nodeType="afterGroup">
                            <p:stCondLst>
                              <p:cond delay="3000"/>
                            </p:stCondLst>
                            <p:childTnLst>
                              <p:par>
                                <p:cTn id="9" presetID="63" presetClass="path" presetSubtype="0" accel="50000" decel="50000" fill="remove" nodeType="afterEffect">
                                  <p:stCondLst>
                                    <p:cond delay="500"/>
                                  </p:stCondLst>
                                  <p:childTnLst>
                                    <p:animMotion origin="layout" path="M -0.01511 0.00532 L 0.48177 0.00023 " pathEditMode="relative" rAng="0" ptsTypes="AA">
                                      <p:cBhvr>
                                        <p:cTn id="10" dur="5000" fill="hold"/>
                                        <p:tgtEl>
                                          <p:spTgt spid="45"/>
                                        </p:tgtEl>
                                        <p:attrNameLst>
                                          <p:attrName>ppt_x</p:attrName>
                                          <p:attrName>ppt_y</p:attrName>
                                        </p:attrNameLst>
                                      </p:cBhvr>
                                      <p:rCtr x="24800" y="-300"/>
                                    </p:animMotion>
                                  </p:childTnLst>
                                </p:cTn>
                              </p:par>
                              <p:par>
                                <p:cTn id="11" presetID="7" presetClass="entr" presetSubtype="4" fill="hold" grpId="2" nodeType="withEffect">
                                  <p:stCondLst>
                                    <p:cond delay="500"/>
                                  </p:stCondLst>
                                  <p:iterate type="lt">
                                    <p:tmPct val="0"/>
                                  </p:iterate>
                                  <p:childTnLst>
                                    <p:set>
                                      <p:cBhvr>
                                        <p:cTn id="12" dur="1" fill="hold">
                                          <p:stCondLst>
                                            <p:cond delay="0"/>
                                          </p:stCondLst>
                                        </p:cTn>
                                        <p:tgtEl>
                                          <p:spTgt spid="46"/>
                                        </p:tgtEl>
                                        <p:attrNameLst>
                                          <p:attrName>style.visibility</p:attrName>
                                        </p:attrNameLst>
                                      </p:cBhvr>
                                      <p:to>
                                        <p:strVal val="visible"/>
                                      </p:to>
                                    </p:set>
                                    <p:anim calcmode="lin" valueType="num">
                                      <p:cBhvr additive="base">
                                        <p:cTn id="13" dur="2000" fill="hold"/>
                                        <p:tgtEl>
                                          <p:spTgt spid="46"/>
                                        </p:tgtEl>
                                        <p:attrNameLst>
                                          <p:attrName>ppt_x</p:attrName>
                                        </p:attrNameLst>
                                      </p:cBhvr>
                                      <p:tavLst>
                                        <p:tav tm="0">
                                          <p:val>
                                            <p:strVal val="#ppt_x"/>
                                          </p:val>
                                        </p:tav>
                                        <p:tav tm="100000">
                                          <p:val>
                                            <p:strVal val="#ppt_x"/>
                                          </p:val>
                                        </p:tav>
                                      </p:tavLst>
                                    </p:anim>
                                    <p:anim calcmode="lin" valueType="num">
                                      <p:cBhvr additive="base">
                                        <p:cTn id="14" dur="2000" fill="hold"/>
                                        <p:tgtEl>
                                          <p:spTgt spid="46"/>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8500"/>
                            </p:stCondLst>
                            <p:childTnLst>
                              <p:par>
                                <p:cTn id="16" presetID="3" presetClass="exit" presetSubtype="10" fill="hold" nodeType="afterEffect">
                                  <p:stCondLst>
                                    <p:cond delay="0"/>
                                  </p:stCondLst>
                                  <p:childTnLst>
                                    <p:animEffect transition="out" filter="blinds(horizontal)">
                                      <p:cBhvr>
                                        <p:cTn id="17" dur="500"/>
                                        <p:tgtEl>
                                          <p:spTgt spid="45"/>
                                        </p:tgtEl>
                                      </p:cBhvr>
                                    </p:animEffect>
                                    <p:set>
                                      <p:cBhvr>
                                        <p:cTn id="18" dur="1" fill="hold">
                                          <p:stCondLst>
                                            <p:cond delay="499"/>
                                          </p:stCondLst>
                                        </p:cTn>
                                        <p:tgtEl>
                                          <p:spTgt spid="45"/>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0" presetClass="emph" presetSubtype="0" fill="hold" grpId="0" nodeType="clickEffect">
                                  <p:stCondLst>
                                    <p:cond delay="0"/>
                                  </p:stCondLst>
                                  <p:iterate type="lt">
                                    <p:tmPct val="10000"/>
                                  </p:iterate>
                                  <p:childTnLst>
                                    <p:set>
                                      <p:cBhvr override="childStyle">
                                        <p:cTn id="22" dur="500" autoRev="1" fill="hold"/>
                                        <p:tgtEl>
                                          <p:spTgt spid="46"/>
                                        </p:tgtEl>
                                        <p:attrNameLst>
                                          <p:attrName>style.color</p:attrName>
                                        </p:attrNameLst>
                                      </p:cBhvr>
                                      <p:to>
                                        <p:clrVal>
                                          <a:schemeClr val="accent2"/>
                                        </p:clrVal>
                                      </p:to>
                                    </p:set>
                                    <p:set>
                                      <p:cBhvr>
                                        <p:cTn id="23" dur="500" autoRev="1" fill="hold"/>
                                        <p:tgtEl>
                                          <p:spTgt spid="46"/>
                                        </p:tgtEl>
                                        <p:attrNameLst>
                                          <p:attrName>fillcolor</p:attrName>
                                        </p:attrNameLst>
                                      </p:cBhvr>
                                      <p:to>
                                        <p:clrVal>
                                          <a:schemeClr val="accent2"/>
                                        </p:clrVal>
                                      </p:to>
                                    </p:set>
                                    <p:set>
                                      <p:cBhvr>
                                        <p:cTn id="24" dur="500" autoRev="1" fill="hold"/>
                                        <p:tgtEl>
                                          <p:spTgt spid="46"/>
                                        </p:tgtEl>
                                        <p:attrNameLst>
                                          <p:attrName>fill.type</p:attrName>
                                        </p:attrNameLst>
                                      </p:cBhvr>
                                      <p:to>
                                        <p:strVal val="solid"/>
                                      </p:to>
                                    </p:set>
                                  </p:childTnLst>
                                </p:cTn>
                              </p:par>
                            </p:childTnLst>
                          </p:cTn>
                        </p:par>
                        <p:par>
                          <p:cTn id="25" fill="hold" nodeType="afterGroup">
                            <p:stCondLst>
                              <p:cond delay="1800"/>
                            </p:stCondLst>
                            <p:childTnLst>
                              <p:par>
                                <p:cTn id="26" presetID="2" presetClass="exit" presetSubtype="4" fill="hold" grpId="1" nodeType="afterEffect">
                                  <p:stCondLst>
                                    <p:cond delay="0"/>
                                  </p:stCondLst>
                                  <p:iterate type="lt">
                                    <p:tmPct val="0"/>
                                  </p:iterate>
                                  <p:childTnLst>
                                    <p:anim calcmode="lin" valueType="num">
                                      <p:cBhvr additive="base">
                                        <p:cTn id="27" dur="500"/>
                                        <p:tgtEl>
                                          <p:spTgt spid="46"/>
                                        </p:tgtEl>
                                        <p:attrNameLst>
                                          <p:attrName>ppt_x</p:attrName>
                                        </p:attrNameLst>
                                      </p:cBhvr>
                                      <p:tavLst>
                                        <p:tav tm="0">
                                          <p:val>
                                            <p:strVal val="ppt_x"/>
                                          </p:val>
                                        </p:tav>
                                        <p:tav tm="100000">
                                          <p:val>
                                            <p:strVal val="ppt_x"/>
                                          </p:val>
                                        </p:tav>
                                      </p:tavLst>
                                    </p:anim>
                                    <p:anim calcmode="lin" valueType="num">
                                      <p:cBhvr additive="base">
                                        <p:cTn id="28" dur="500"/>
                                        <p:tgtEl>
                                          <p:spTgt spid="46"/>
                                        </p:tgtEl>
                                        <p:attrNameLst>
                                          <p:attrName>ppt_y</p:attrName>
                                        </p:attrNameLst>
                                      </p:cBhvr>
                                      <p:tavLst>
                                        <p:tav tm="0">
                                          <p:val>
                                            <p:strVal val="ppt_y"/>
                                          </p:val>
                                        </p:tav>
                                        <p:tav tm="100000">
                                          <p:val>
                                            <p:strVal val="1+ppt_h/2"/>
                                          </p:val>
                                        </p:tav>
                                      </p:tavLst>
                                    </p:anim>
                                    <p:set>
                                      <p:cBhvr>
                                        <p:cTn id="29" dur="1" fill="hold">
                                          <p:stCondLst>
                                            <p:cond delay="499"/>
                                          </p:stCondLst>
                                        </p:cTn>
                                        <p:tgtEl>
                                          <p:spTgt spid="46"/>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0" fill="hold" nodeType="clickEffect">
                                  <p:stCondLst>
                                    <p:cond delay="0"/>
                                  </p:stCondLst>
                                  <p:childTnLst>
                                    <p:set>
                                      <p:cBhvr>
                                        <p:cTn id="33" dur="1" fill="hold">
                                          <p:stCondLst>
                                            <p:cond delay="0"/>
                                          </p:stCondLst>
                                        </p:cTn>
                                        <p:tgtEl>
                                          <p:spTgt spid="2"/>
                                        </p:tgtEl>
                                        <p:attrNameLst>
                                          <p:attrName>style.visibility</p:attrName>
                                        </p:attrNameLst>
                                      </p:cBhvr>
                                      <p:to>
                                        <p:strVal val="visible"/>
                                      </p:to>
                                    </p:set>
                                    <p:anim calcmode="lin" valueType="num">
                                      <p:cBhvr>
                                        <p:cTn id="34" dur="500" fill="hold"/>
                                        <p:tgtEl>
                                          <p:spTgt spid="2"/>
                                        </p:tgtEl>
                                        <p:attrNameLst>
                                          <p:attrName>ppt_w</p:attrName>
                                        </p:attrNameLst>
                                      </p:cBhvr>
                                      <p:tavLst>
                                        <p:tav tm="0">
                                          <p:val>
                                            <p:fltVal val="0"/>
                                          </p:val>
                                        </p:tav>
                                        <p:tav tm="100000">
                                          <p:val>
                                            <p:strVal val="#ppt_w"/>
                                          </p:val>
                                        </p:tav>
                                      </p:tavLst>
                                    </p:anim>
                                    <p:anim calcmode="lin" valueType="num">
                                      <p:cBhvr>
                                        <p:cTn id="35" dur="500" fill="hold"/>
                                        <p:tgtEl>
                                          <p:spTgt spid="2"/>
                                        </p:tgtEl>
                                        <p:attrNameLst>
                                          <p:attrName>ppt_h</p:attrName>
                                        </p:attrNameLst>
                                      </p:cBhvr>
                                      <p:tavLst>
                                        <p:tav tm="0">
                                          <p:val>
                                            <p:fltVal val="0"/>
                                          </p:val>
                                        </p:tav>
                                        <p:tav tm="100000">
                                          <p:val>
                                            <p:strVal val="#ppt_h"/>
                                          </p:val>
                                        </p:tav>
                                      </p:tavLst>
                                    </p:anim>
                                    <p:animEffect transition="in" filter="fade">
                                      <p:cBhvr>
                                        <p:cTn id="36" dur="500"/>
                                        <p:tgtEl>
                                          <p:spTgt spid="2"/>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3" presetClass="entr" presetSubtype="0" fill="hold" nodeType="click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p:cTn id="41" dur="500" fill="hold"/>
                                        <p:tgtEl>
                                          <p:spTgt spid="10"/>
                                        </p:tgtEl>
                                        <p:attrNameLst>
                                          <p:attrName>ppt_w</p:attrName>
                                        </p:attrNameLst>
                                      </p:cBhvr>
                                      <p:tavLst>
                                        <p:tav tm="0">
                                          <p:val>
                                            <p:fltVal val="0"/>
                                          </p:val>
                                        </p:tav>
                                        <p:tav tm="100000">
                                          <p:val>
                                            <p:strVal val="#ppt_w"/>
                                          </p:val>
                                        </p:tav>
                                      </p:tavLst>
                                    </p:anim>
                                    <p:anim calcmode="lin" valueType="num">
                                      <p:cBhvr>
                                        <p:cTn id="42" dur="500" fill="hold"/>
                                        <p:tgtEl>
                                          <p:spTgt spid="10"/>
                                        </p:tgtEl>
                                        <p:attrNameLst>
                                          <p:attrName>ppt_h</p:attrName>
                                        </p:attrNameLst>
                                      </p:cBhvr>
                                      <p:tavLst>
                                        <p:tav tm="0">
                                          <p:val>
                                            <p:fltVal val="0"/>
                                          </p:val>
                                        </p:tav>
                                        <p:tav tm="100000">
                                          <p:val>
                                            <p:strVal val="#ppt_h"/>
                                          </p:val>
                                        </p:tav>
                                      </p:tavLst>
                                    </p:anim>
                                    <p:animEffect transition="in" filter="fade">
                                      <p:cBhvr>
                                        <p:cTn id="43" dur="500"/>
                                        <p:tgtEl>
                                          <p:spTgt spid="10"/>
                                        </p:tgtEl>
                                      </p:cBhvr>
                                    </p:animEffect>
                                  </p:childTnLst>
                                </p:cTn>
                              </p:par>
                            </p:childTnLst>
                          </p:cTn>
                        </p:par>
                        <p:par>
                          <p:cTn id="44" fill="hold" nodeType="afterGroup">
                            <p:stCondLst>
                              <p:cond delay="500"/>
                            </p:stCondLst>
                            <p:childTnLst>
                              <p:par>
                                <p:cTn id="45" presetID="63" presetClass="path" presetSubtype="0" accel="50000" decel="50000" fill="hold" nodeType="afterEffect">
                                  <p:stCondLst>
                                    <p:cond delay="0"/>
                                  </p:stCondLst>
                                  <p:childTnLst>
                                    <p:animMotion origin="layout" path="M -1.94444E-6 -3.75723E-6 L 0.64497 0.00509 " pathEditMode="relative" rAng="0" ptsTypes="AA">
                                      <p:cBhvr>
                                        <p:cTn id="46" dur="2000" fill="hold"/>
                                        <p:tgtEl>
                                          <p:spTgt spid="10"/>
                                        </p:tgtEl>
                                        <p:attrNameLst>
                                          <p:attrName>ppt_x</p:attrName>
                                          <p:attrName>ppt_y</p:attrName>
                                        </p:attrNameLst>
                                      </p:cBhvr>
                                      <p:rCtr x="32200" y="300"/>
                                    </p:animMotion>
                                  </p:childTnLst>
                                </p:cTn>
                              </p:par>
                            </p:childTnLst>
                          </p:cTn>
                        </p:par>
                        <p:par>
                          <p:cTn id="47" fill="hold" nodeType="afterGroup">
                            <p:stCondLst>
                              <p:cond delay="2500"/>
                            </p:stCondLst>
                            <p:childTnLst>
                              <p:par>
                                <p:cTn id="48" presetID="53" presetClass="exit" presetSubtype="0" fill="hold" nodeType="afterEffect">
                                  <p:stCondLst>
                                    <p:cond delay="0"/>
                                  </p:stCondLst>
                                  <p:childTnLst>
                                    <p:anim calcmode="lin" valueType="num">
                                      <p:cBhvr>
                                        <p:cTn id="49" dur="500"/>
                                        <p:tgtEl>
                                          <p:spTgt spid="10"/>
                                        </p:tgtEl>
                                        <p:attrNameLst>
                                          <p:attrName>ppt_w</p:attrName>
                                        </p:attrNameLst>
                                      </p:cBhvr>
                                      <p:tavLst>
                                        <p:tav tm="0">
                                          <p:val>
                                            <p:strVal val="ppt_w"/>
                                          </p:val>
                                        </p:tav>
                                        <p:tav tm="100000">
                                          <p:val>
                                            <p:fltVal val="0"/>
                                          </p:val>
                                        </p:tav>
                                      </p:tavLst>
                                    </p:anim>
                                    <p:anim calcmode="lin" valueType="num">
                                      <p:cBhvr>
                                        <p:cTn id="50" dur="500"/>
                                        <p:tgtEl>
                                          <p:spTgt spid="10"/>
                                        </p:tgtEl>
                                        <p:attrNameLst>
                                          <p:attrName>ppt_h</p:attrName>
                                        </p:attrNameLst>
                                      </p:cBhvr>
                                      <p:tavLst>
                                        <p:tav tm="0">
                                          <p:val>
                                            <p:strVal val="ppt_h"/>
                                          </p:val>
                                        </p:tav>
                                        <p:tav tm="100000">
                                          <p:val>
                                            <p:fltVal val="0"/>
                                          </p:val>
                                        </p:tav>
                                      </p:tavLst>
                                    </p:anim>
                                    <p:animEffect transition="out" filter="fade">
                                      <p:cBhvr>
                                        <p:cTn id="51" dur="500"/>
                                        <p:tgtEl>
                                          <p:spTgt spid="10"/>
                                        </p:tgtEl>
                                      </p:cBhvr>
                                    </p:animEffect>
                                    <p:set>
                                      <p:cBhvr>
                                        <p:cTn id="52" dur="1" fill="hold">
                                          <p:stCondLst>
                                            <p:cond delay="499"/>
                                          </p:stCondLst>
                                        </p:cTn>
                                        <p:tgtEl>
                                          <p:spTgt spid="10"/>
                                        </p:tgtEl>
                                        <p:attrNameLst>
                                          <p:attrName>style.visibility</p:attrName>
                                        </p:attrNameLst>
                                      </p:cBhvr>
                                      <p:to>
                                        <p:strVal val="hidden"/>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53" presetClass="entr" presetSubtype="0" fill="hold" nodeType="clickEffect">
                                  <p:stCondLst>
                                    <p:cond delay="0"/>
                                  </p:stCondLst>
                                  <p:childTnLst>
                                    <p:set>
                                      <p:cBhvr>
                                        <p:cTn id="56" dur="1" fill="hold">
                                          <p:stCondLst>
                                            <p:cond delay="0"/>
                                          </p:stCondLst>
                                        </p:cTn>
                                        <p:tgtEl>
                                          <p:spTgt spid="3"/>
                                        </p:tgtEl>
                                        <p:attrNameLst>
                                          <p:attrName>style.visibility</p:attrName>
                                        </p:attrNameLst>
                                      </p:cBhvr>
                                      <p:to>
                                        <p:strVal val="visible"/>
                                      </p:to>
                                    </p:set>
                                    <p:anim calcmode="lin" valueType="num">
                                      <p:cBhvr>
                                        <p:cTn id="57" dur="500" fill="hold"/>
                                        <p:tgtEl>
                                          <p:spTgt spid="3"/>
                                        </p:tgtEl>
                                        <p:attrNameLst>
                                          <p:attrName>ppt_w</p:attrName>
                                        </p:attrNameLst>
                                      </p:cBhvr>
                                      <p:tavLst>
                                        <p:tav tm="0">
                                          <p:val>
                                            <p:fltVal val="0"/>
                                          </p:val>
                                        </p:tav>
                                        <p:tav tm="100000">
                                          <p:val>
                                            <p:strVal val="#ppt_w"/>
                                          </p:val>
                                        </p:tav>
                                      </p:tavLst>
                                    </p:anim>
                                    <p:anim calcmode="lin" valueType="num">
                                      <p:cBhvr>
                                        <p:cTn id="58" dur="500" fill="hold"/>
                                        <p:tgtEl>
                                          <p:spTgt spid="3"/>
                                        </p:tgtEl>
                                        <p:attrNameLst>
                                          <p:attrName>ppt_h</p:attrName>
                                        </p:attrNameLst>
                                      </p:cBhvr>
                                      <p:tavLst>
                                        <p:tav tm="0">
                                          <p:val>
                                            <p:fltVal val="0"/>
                                          </p:val>
                                        </p:tav>
                                        <p:tav tm="100000">
                                          <p:val>
                                            <p:strVal val="#ppt_h"/>
                                          </p:val>
                                        </p:tav>
                                      </p:tavLst>
                                    </p:anim>
                                    <p:animEffect transition="in" filter="fade">
                                      <p:cBhvr>
                                        <p:cTn id="5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6" grpId="1"/>
      <p:bldP spid="46" grpId="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977" y="188640"/>
            <a:ext cx="8229600" cy="796950"/>
          </a:xfrm>
        </p:spPr>
        <p:txBody>
          <a:bodyPr/>
          <a:lstStyle/>
          <a:p>
            <a:r>
              <a:rPr lang="en-GB" dirty="0" smtClean="0"/>
              <a:t>Key Encryption</a:t>
            </a:r>
            <a:endParaRPr lang="en-GB" dirty="0"/>
          </a:p>
        </p:txBody>
      </p:sp>
      <p:sp>
        <p:nvSpPr>
          <p:cNvPr id="3" name="Content Placeholder 2"/>
          <p:cNvSpPr>
            <a:spLocks noGrp="1"/>
          </p:cNvSpPr>
          <p:nvPr>
            <p:ph idx="1"/>
          </p:nvPr>
        </p:nvSpPr>
        <p:spPr>
          <a:xfrm>
            <a:off x="457200" y="1124744"/>
            <a:ext cx="8229600" cy="5001419"/>
          </a:xfrm>
        </p:spPr>
        <p:txBody>
          <a:bodyPr/>
          <a:lstStyle/>
          <a:p>
            <a:r>
              <a:rPr lang="en-GB" dirty="0" smtClean="0"/>
              <a:t>Remember Cesar Cypher?</a:t>
            </a:r>
          </a:p>
          <a:p>
            <a:pPr lvl="1"/>
            <a:r>
              <a:rPr lang="en-US" altLang="en-US" dirty="0" smtClean="0"/>
              <a:t>It is a variable value that is used by cryptographic algorithms to produce encrypted text, or decrypt encrypted text</a:t>
            </a:r>
            <a:endParaRPr lang="en-GB" dirty="0"/>
          </a:p>
          <a:p>
            <a:r>
              <a:rPr lang="en-GB" dirty="0" smtClean="0"/>
              <a:t>Key Encryption can be applied at any layer…</a:t>
            </a:r>
          </a:p>
          <a:p>
            <a:r>
              <a:rPr lang="en-GB" dirty="0" smtClean="0"/>
              <a:t>Application, Transport, Network, Link layer</a:t>
            </a:r>
          </a:p>
          <a:p>
            <a:r>
              <a:rPr lang="en-US" altLang="en-US" dirty="0" smtClean="0"/>
              <a:t>The length of the key reflects the difficulty to decrypt from the encrypted message.</a:t>
            </a:r>
          </a:p>
          <a:p>
            <a:endParaRPr lang="en-GB" dirty="0"/>
          </a:p>
        </p:txBody>
      </p:sp>
      <p:grpSp>
        <p:nvGrpSpPr>
          <p:cNvPr id="4" name="Group 17"/>
          <p:cNvGrpSpPr>
            <a:grpSpLocks/>
          </p:cNvGrpSpPr>
          <p:nvPr/>
        </p:nvGrpSpPr>
        <p:grpSpPr bwMode="auto">
          <a:xfrm>
            <a:off x="539552" y="5145360"/>
            <a:ext cx="8074025" cy="1524000"/>
            <a:chOff x="614" y="2736"/>
            <a:chExt cx="5086" cy="960"/>
          </a:xfrm>
        </p:grpSpPr>
        <p:sp>
          <p:nvSpPr>
            <p:cNvPr id="5" name="AutoShape 5"/>
            <p:cNvSpPr>
              <a:spLocks noChangeArrowheads="1"/>
            </p:cNvSpPr>
            <p:nvPr/>
          </p:nvSpPr>
          <p:spPr bwMode="auto">
            <a:xfrm>
              <a:off x="1728" y="3312"/>
              <a:ext cx="960" cy="384"/>
            </a:xfrm>
            <a:prstGeom prst="roundRect">
              <a:avLst>
                <a:gd name="adj" fmla="val 16667"/>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dirty="0"/>
                <a:t>Encryption</a:t>
              </a:r>
            </a:p>
          </p:txBody>
        </p:sp>
        <p:sp>
          <p:nvSpPr>
            <p:cNvPr id="6" name="AutoShape 6"/>
            <p:cNvSpPr>
              <a:spLocks noChangeArrowheads="1"/>
            </p:cNvSpPr>
            <p:nvPr/>
          </p:nvSpPr>
          <p:spPr bwMode="auto">
            <a:xfrm>
              <a:off x="3504" y="3312"/>
              <a:ext cx="960" cy="384"/>
            </a:xfrm>
            <a:prstGeom prst="roundRect">
              <a:avLst>
                <a:gd name="adj" fmla="val 16667"/>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Decryption</a:t>
              </a:r>
            </a:p>
          </p:txBody>
        </p:sp>
        <p:sp>
          <p:nvSpPr>
            <p:cNvPr id="7" name="Text Box 7"/>
            <p:cNvSpPr txBox="1">
              <a:spLocks noChangeArrowheads="1"/>
            </p:cNvSpPr>
            <p:nvPr/>
          </p:nvSpPr>
          <p:spPr bwMode="auto">
            <a:xfrm>
              <a:off x="614" y="3380"/>
              <a:ext cx="6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accent1"/>
                  </a:solidFill>
                </a:rPr>
                <a:t>Plaintext</a:t>
              </a:r>
            </a:p>
          </p:txBody>
        </p:sp>
        <p:sp>
          <p:nvSpPr>
            <p:cNvPr id="8" name="Text Box 8"/>
            <p:cNvSpPr txBox="1">
              <a:spLocks noChangeArrowheads="1"/>
            </p:cNvSpPr>
            <p:nvPr/>
          </p:nvSpPr>
          <p:spPr bwMode="auto">
            <a:xfrm>
              <a:off x="5040" y="3369"/>
              <a:ext cx="6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accent1"/>
                  </a:solidFill>
                </a:rPr>
                <a:t>Plaintext</a:t>
              </a:r>
            </a:p>
          </p:txBody>
        </p:sp>
        <p:sp>
          <p:nvSpPr>
            <p:cNvPr id="9" name="Line 9"/>
            <p:cNvSpPr>
              <a:spLocks noChangeShapeType="1"/>
            </p:cNvSpPr>
            <p:nvPr/>
          </p:nvSpPr>
          <p:spPr bwMode="auto">
            <a:xfrm>
              <a:off x="1248" y="3504"/>
              <a:ext cx="480" cy="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 name="Line 10"/>
            <p:cNvSpPr>
              <a:spLocks noChangeShapeType="1"/>
            </p:cNvSpPr>
            <p:nvPr/>
          </p:nvSpPr>
          <p:spPr bwMode="auto">
            <a:xfrm>
              <a:off x="2688" y="3504"/>
              <a:ext cx="816" cy="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 name="Line 11"/>
            <p:cNvSpPr>
              <a:spLocks noChangeShapeType="1"/>
            </p:cNvSpPr>
            <p:nvPr/>
          </p:nvSpPr>
          <p:spPr bwMode="auto">
            <a:xfrm>
              <a:off x="4464" y="3504"/>
              <a:ext cx="624" cy="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 name="Text Box 12"/>
            <p:cNvSpPr txBox="1">
              <a:spLocks noChangeArrowheads="1"/>
            </p:cNvSpPr>
            <p:nvPr/>
          </p:nvSpPr>
          <p:spPr bwMode="auto">
            <a:xfrm>
              <a:off x="2688" y="3264"/>
              <a:ext cx="733"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err="1">
                  <a:solidFill>
                    <a:sysClr val="windowText" lastClr="000000"/>
                  </a:solidFill>
                </a:rPr>
                <a:t>Ciphertext</a:t>
              </a:r>
              <a:endParaRPr lang="en-US" altLang="en-US" dirty="0">
                <a:solidFill>
                  <a:sysClr val="windowText" lastClr="000000"/>
                </a:solidFill>
              </a:endParaRPr>
            </a:p>
          </p:txBody>
        </p:sp>
        <p:sp>
          <p:nvSpPr>
            <p:cNvPr id="13" name="Text Box 13"/>
            <p:cNvSpPr txBox="1">
              <a:spLocks noChangeArrowheads="1"/>
            </p:cNvSpPr>
            <p:nvPr/>
          </p:nvSpPr>
          <p:spPr bwMode="auto">
            <a:xfrm>
              <a:off x="2016" y="2736"/>
              <a:ext cx="34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folHlink"/>
                  </a:solidFill>
                </a:rPr>
                <a:t>Key</a:t>
              </a:r>
            </a:p>
          </p:txBody>
        </p:sp>
        <p:sp>
          <p:nvSpPr>
            <p:cNvPr id="14" name="Line 14"/>
            <p:cNvSpPr>
              <a:spLocks noChangeShapeType="1"/>
            </p:cNvSpPr>
            <p:nvPr/>
          </p:nvSpPr>
          <p:spPr bwMode="auto">
            <a:xfrm>
              <a:off x="2208" y="2928"/>
              <a:ext cx="0" cy="384"/>
            </a:xfrm>
            <a:prstGeom prst="line">
              <a:avLst/>
            </a:prstGeom>
            <a:noFill/>
            <a:ln w="28575">
              <a:solidFill>
                <a:schemeClr val="fo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 name="Text Box 15"/>
            <p:cNvSpPr txBox="1">
              <a:spLocks noChangeArrowheads="1"/>
            </p:cNvSpPr>
            <p:nvPr/>
          </p:nvSpPr>
          <p:spPr bwMode="auto">
            <a:xfrm>
              <a:off x="3792" y="2736"/>
              <a:ext cx="34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folHlink"/>
                  </a:solidFill>
                </a:rPr>
                <a:t>Key</a:t>
              </a:r>
            </a:p>
          </p:txBody>
        </p:sp>
        <p:sp>
          <p:nvSpPr>
            <p:cNvPr id="16" name="Line 16"/>
            <p:cNvSpPr>
              <a:spLocks noChangeShapeType="1"/>
            </p:cNvSpPr>
            <p:nvPr/>
          </p:nvSpPr>
          <p:spPr bwMode="auto">
            <a:xfrm>
              <a:off x="3984" y="2928"/>
              <a:ext cx="0" cy="384"/>
            </a:xfrm>
            <a:prstGeom prst="line">
              <a:avLst/>
            </a:prstGeom>
            <a:noFill/>
            <a:ln w="28575">
              <a:solidFill>
                <a:schemeClr val="fo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extLst>
      <p:ext uri="{BB962C8B-B14F-4D97-AF65-F5344CB8AC3E}">
        <p14:creationId xmlns:p14="http://schemas.microsoft.com/office/powerpoint/2010/main" val="39657351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71D736C-FB80-4A6F-B92C-0FCA9F50C307}" type="slidenum">
              <a:rPr lang="en-US" altLang="zh-TW"/>
              <a:pPr/>
              <a:t>5</a:t>
            </a:fld>
            <a:endParaRPr lang="en-US" altLang="zh-TW"/>
          </a:p>
        </p:txBody>
      </p:sp>
      <p:sp>
        <p:nvSpPr>
          <p:cNvPr id="307202" name="Rectangle 1026"/>
          <p:cNvSpPr>
            <a:spLocks noGrp="1" noChangeArrowheads="1"/>
          </p:cNvSpPr>
          <p:nvPr>
            <p:ph type="title"/>
          </p:nvPr>
        </p:nvSpPr>
        <p:spPr/>
        <p:txBody>
          <a:bodyPr/>
          <a:lstStyle/>
          <a:p>
            <a:r>
              <a:rPr lang="en-US" altLang="en-US"/>
              <a:t>Key length</a:t>
            </a:r>
          </a:p>
        </p:txBody>
      </p:sp>
      <p:sp>
        <p:nvSpPr>
          <p:cNvPr id="307203" name="Rectangle 1027"/>
          <p:cNvSpPr>
            <a:spLocks noGrp="1" noChangeArrowheads="1"/>
          </p:cNvSpPr>
          <p:nvPr>
            <p:ph type="body" idx="1"/>
          </p:nvPr>
        </p:nvSpPr>
        <p:spPr>
          <a:xfrm>
            <a:off x="395536" y="1484784"/>
            <a:ext cx="8119864" cy="4847456"/>
          </a:xfrm>
        </p:spPr>
        <p:txBody>
          <a:bodyPr/>
          <a:lstStyle/>
          <a:p>
            <a:r>
              <a:rPr lang="en-US" altLang="en-US" sz="2800" dirty="0"/>
              <a:t>It is the number of bits (bytes) in the key.</a:t>
            </a:r>
          </a:p>
          <a:p>
            <a:r>
              <a:rPr lang="en-US" altLang="en-US" sz="2800" dirty="0"/>
              <a:t>A 2-bit key has four values</a:t>
            </a:r>
          </a:p>
          <a:p>
            <a:pPr lvl="1"/>
            <a:r>
              <a:rPr lang="en-US" altLang="en-US" sz="2400" dirty="0"/>
              <a:t>00, 01, 10, 11 in its key space</a:t>
            </a:r>
          </a:p>
          <a:p>
            <a:r>
              <a:rPr lang="en-US" altLang="en-US" sz="2800" dirty="0"/>
              <a:t>A key of length </a:t>
            </a:r>
            <a:r>
              <a:rPr lang="en-US" altLang="en-US" sz="2800" dirty="0">
                <a:latin typeface="Arial"/>
              </a:rPr>
              <a:t>“</a:t>
            </a:r>
            <a:r>
              <a:rPr lang="en-US" altLang="en-US" sz="2800" dirty="0"/>
              <a:t>n</a:t>
            </a:r>
            <a:r>
              <a:rPr lang="en-US" altLang="en-US" sz="2800" dirty="0">
                <a:latin typeface="Arial"/>
              </a:rPr>
              <a:t>”</a:t>
            </a:r>
            <a:r>
              <a:rPr lang="en-US" altLang="en-US" sz="2800" dirty="0"/>
              <a:t> has a key space of 2^n distinct values.</a:t>
            </a:r>
          </a:p>
          <a:p>
            <a:r>
              <a:rPr lang="en-US" altLang="en-US" sz="2800" dirty="0">
                <a:solidFill>
                  <a:srgbClr val="FF9900"/>
                </a:solidFill>
              </a:rPr>
              <a:t>E.g. the key is 128 bits</a:t>
            </a:r>
          </a:p>
          <a:p>
            <a:pPr lvl="1"/>
            <a:r>
              <a:rPr lang="en-US" altLang="en-US" sz="2400" dirty="0"/>
              <a:t>101010101010</a:t>
            </a:r>
            <a:r>
              <a:rPr lang="en-US" altLang="en-US" sz="2400" dirty="0">
                <a:latin typeface="Arial"/>
              </a:rPr>
              <a:t>…</a:t>
            </a:r>
            <a:r>
              <a:rPr lang="en-US" altLang="en-US" sz="2400" dirty="0"/>
              <a:t>.10010101111111</a:t>
            </a:r>
          </a:p>
          <a:p>
            <a:pPr lvl="1"/>
            <a:r>
              <a:rPr lang="en-US" altLang="en-US" sz="2400" dirty="0"/>
              <a:t>There are 2^128 combinations </a:t>
            </a:r>
          </a:p>
          <a:p>
            <a:pPr lvl="1"/>
            <a:r>
              <a:rPr lang="en-US" altLang="en-US" sz="2000" dirty="0"/>
              <a:t>340 282 366 920 938 463 463 374 607 431 768 211 456</a:t>
            </a:r>
          </a:p>
        </p:txBody>
      </p:sp>
    </p:spTree>
    <p:extLst>
      <p:ext uri="{BB962C8B-B14F-4D97-AF65-F5344CB8AC3E}">
        <p14:creationId xmlns:p14="http://schemas.microsoft.com/office/powerpoint/2010/main" val="15191114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altLang="en-US" smtClean="0"/>
              <a:t>Types of encryption</a:t>
            </a:r>
            <a:endParaRPr lang="en-US" altLang="en-US" smtClean="0"/>
          </a:p>
        </p:txBody>
      </p:sp>
      <p:sp>
        <p:nvSpPr>
          <p:cNvPr id="3" name="Content Placeholder 2"/>
          <p:cNvSpPr>
            <a:spLocks noGrp="1"/>
          </p:cNvSpPr>
          <p:nvPr>
            <p:ph idx="1"/>
          </p:nvPr>
        </p:nvSpPr>
        <p:spPr/>
        <p:txBody>
          <a:bodyPr>
            <a:normAutofit fontScale="92500" lnSpcReduction="20000"/>
          </a:bodyPr>
          <a:lstStyle/>
          <a:p>
            <a:pPr>
              <a:buFontTx/>
              <a:buNone/>
              <a:defRPr/>
            </a:pPr>
            <a:r>
              <a:rPr lang="en-US" dirty="0" smtClean="0"/>
              <a:t>Text converted to </a:t>
            </a:r>
            <a:r>
              <a:rPr lang="en-US" dirty="0" err="1" smtClean="0"/>
              <a:t>ciphertext</a:t>
            </a:r>
            <a:r>
              <a:rPr lang="en-US" dirty="0" smtClean="0"/>
              <a:t> via algorithm &amp; key</a:t>
            </a:r>
          </a:p>
          <a:p>
            <a:pPr lvl="1">
              <a:buClr>
                <a:schemeClr val="tx1"/>
              </a:buClr>
              <a:defRPr/>
            </a:pPr>
            <a:r>
              <a:rPr lang="en-US" dirty="0" smtClean="0">
                <a:solidFill>
                  <a:schemeClr val="accent6">
                    <a:lumMod val="75000"/>
                  </a:schemeClr>
                </a:solidFill>
              </a:rPr>
              <a:t>Algorithm</a:t>
            </a:r>
            <a:r>
              <a:rPr lang="en-US" dirty="0" smtClean="0"/>
              <a:t> is </a:t>
            </a:r>
            <a:r>
              <a:rPr lang="en-US" dirty="0" smtClean="0">
                <a:solidFill>
                  <a:schemeClr val="accent6">
                    <a:lumMod val="75000"/>
                  </a:schemeClr>
                </a:solidFill>
              </a:rPr>
              <a:t>publicly known</a:t>
            </a:r>
          </a:p>
          <a:p>
            <a:pPr lvl="1">
              <a:buClr>
                <a:schemeClr val="tx1"/>
              </a:buClr>
              <a:defRPr/>
            </a:pPr>
            <a:r>
              <a:rPr lang="en-US" dirty="0" smtClean="0">
                <a:solidFill>
                  <a:schemeClr val="accent6">
                    <a:lumMod val="75000"/>
                  </a:schemeClr>
                </a:solidFill>
              </a:rPr>
              <a:t>Key</a:t>
            </a:r>
            <a:r>
              <a:rPr lang="en-US" dirty="0" smtClean="0"/>
              <a:t> is held </a:t>
            </a:r>
            <a:r>
              <a:rPr lang="en-US" dirty="0" smtClean="0">
                <a:solidFill>
                  <a:schemeClr val="accent6">
                    <a:lumMod val="75000"/>
                  </a:schemeClr>
                </a:solidFill>
              </a:rPr>
              <a:t>private</a:t>
            </a:r>
          </a:p>
          <a:p>
            <a:pPr>
              <a:buFontTx/>
              <a:buNone/>
              <a:defRPr/>
            </a:pPr>
            <a:r>
              <a:rPr lang="en-US" dirty="0" smtClean="0"/>
              <a:t>Three main categories</a:t>
            </a:r>
          </a:p>
          <a:p>
            <a:pPr marL="720725" lvl="1" indent="-320675">
              <a:buClr>
                <a:schemeClr val="tx1"/>
              </a:buClr>
              <a:buFont typeface="+mj-lt"/>
              <a:buAutoNum type="arabicPeriod"/>
              <a:defRPr/>
            </a:pPr>
            <a:r>
              <a:rPr lang="en-US" dirty="0" smtClean="0">
                <a:solidFill>
                  <a:schemeClr val="accent6">
                    <a:lumMod val="75000"/>
                  </a:schemeClr>
                </a:solidFill>
              </a:rPr>
              <a:t>Secret Key </a:t>
            </a:r>
            <a:r>
              <a:rPr lang="en-US" dirty="0" smtClean="0"/>
              <a:t>(symmetric cryptosystem)</a:t>
            </a:r>
          </a:p>
          <a:p>
            <a:pPr marL="987425" lvl="2" indent="-266700">
              <a:buClr>
                <a:schemeClr val="tx1"/>
              </a:buClr>
              <a:defRPr/>
            </a:pPr>
            <a:r>
              <a:rPr lang="en-US" dirty="0" smtClean="0"/>
              <a:t>single key is used to encrypt and decrypt information</a:t>
            </a:r>
          </a:p>
          <a:p>
            <a:pPr marL="720725" lvl="1" indent="-320675">
              <a:buClr>
                <a:schemeClr val="tx1"/>
              </a:buClr>
              <a:buFont typeface="+mj-lt"/>
              <a:buAutoNum type="arabicPeriod"/>
              <a:defRPr/>
            </a:pPr>
            <a:r>
              <a:rPr lang="en-US" dirty="0" smtClean="0">
                <a:solidFill>
                  <a:schemeClr val="accent6">
                    <a:lumMod val="75000"/>
                  </a:schemeClr>
                </a:solidFill>
              </a:rPr>
              <a:t>Public/Private Key </a:t>
            </a:r>
            <a:r>
              <a:rPr lang="en-US" dirty="0" smtClean="0"/>
              <a:t>(asymmetric cryptosystem)</a:t>
            </a:r>
          </a:p>
          <a:p>
            <a:pPr marL="987425" lvl="2" indent="-266700">
              <a:buClr>
                <a:schemeClr val="tx1"/>
              </a:buClr>
              <a:defRPr/>
            </a:pPr>
            <a:r>
              <a:rPr lang="en-US" dirty="0" smtClean="0"/>
              <a:t>two keys are used: one for encryption (public key) and one for decryption (private key)</a:t>
            </a:r>
          </a:p>
          <a:p>
            <a:pPr marL="720725" lvl="1" indent="-320675">
              <a:buClr>
                <a:schemeClr val="tx1"/>
              </a:buClr>
              <a:buFont typeface="+mj-lt"/>
              <a:buAutoNum type="arabicPeriod"/>
              <a:defRPr/>
            </a:pPr>
            <a:r>
              <a:rPr lang="en-US" dirty="0" smtClean="0">
                <a:solidFill>
                  <a:schemeClr val="accent6">
                    <a:lumMod val="75000"/>
                  </a:schemeClr>
                </a:solidFill>
              </a:rPr>
              <a:t>One-way Function </a:t>
            </a:r>
            <a:r>
              <a:rPr lang="en-US" dirty="0" smtClean="0"/>
              <a:t>(hash functions)</a:t>
            </a:r>
          </a:p>
          <a:p>
            <a:pPr marL="987425" lvl="2" indent="-266700">
              <a:buClr>
                <a:schemeClr val="tx1"/>
              </a:buClr>
              <a:defRPr/>
            </a:pPr>
            <a:r>
              <a:rPr lang="en-US" dirty="0" smtClean="0"/>
              <a:t>information is encrypted to produce a “digest” of the original information that can be used later to prove its authenticity</a:t>
            </a:r>
          </a:p>
        </p:txBody>
      </p:sp>
      <p:sp>
        <p:nvSpPr>
          <p:cNvPr id="1741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fld id="{2FAFF9A9-FE03-476A-980F-DED726A4A0FF}" type="slidenum">
              <a:rPr lang="en-GB" altLang="en-US" sz="1400" smtClean="0">
                <a:solidFill>
                  <a:srgbClr val="CC6600"/>
                </a:solidFill>
                <a:latin typeface="Calibri" pitchFamily="34" charset="0"/>
              </a:rPr>
              <a:pPr/>
              <a:t>6</a:t>
            </a:fld>
            <a:endParaRPr lang="en-GB" altLang="en-US" sz="1400" smtClean="0">
              <a:solidFill>
                <a:srgbClr val="CC6600"/>
              </a:solidFill>
              <a:latin typeface="Calibri" pitchFamily="34" charset="0"/>
            </a:endParaRPr>
          </a:p>
        </p:txBody>
      </p:sp>
    </p:spTree>
    <p:extLst>
      <p:ext uri="{BB962C8B-B14F-4D97-AF65-F5344CB8AC3E}">
        <p14:creationId xmlns:p14="http://schemas.microsoft.com/office/powerpoint/2010/main" val="625955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altLang="en-US" smtClean="0"/>
              <a:t>Symmetric encryption</a:t>
            </a:r>
            <a:endParaRPr lang="en-US" altLang="en-US" smtClean="0"/>
          </a:p>
        </p:txBody>
      </p:sp>
      <p:sp>
        <p:nvSpPr>
          <p:cNvPr id="3" name="Content Placeholder 2"/>
          <p:cNvSpPr>
            <a:spLocks noGrp="1"/>
          </p:cNvSpPr>
          <p:nvPr>
            <p:ph idx="1"/>
          </p:nvPr>
        </p:nvSpPr>
        <p:spPr>
          <a:xfrm>
            <a:off x="457200" y="1600201"/>
            <a:ext cx="8229600" cy="3556992"/>
          </a:xfrm>
        </p:spPr>
        <p:txBody>
          <a:bodyPr>
            <a:normAutofit fontScale="92500" lnSpcReduction="10000"/>
          </a:bodyPr>
          <a:lstStyle/>
          <a:p>
            <a:pPr>
              <a:buClr>
                <a:schemeClr val="tx1"/>
              </a:buClr>
              <a:defRPr/>
            </a:pPr>
            <a:r>
              <a:rPr lang="en-US" dirty="0" smtClean="0">
                <a:solidFill>
                  <a:schemeClr val="accent6">
                    <a:lumMod val="75000"/>
                  </a:schemeClr>
                </a:solidFill>
              </a:rPr>
              <a:t>Sender</a:t>
            </a:r>
            <a:r>
              <a:rPr lang="en-US" dirty="0" smtClean="0"/>
              <a:t> and </a:t>
            </a:r>
            <a:r>
              <a:rPr lang="en-US" dirty="0" smtClean="0">
                <a:solidFill>
                  <a:schemeClr val="accent6">
                    <a:lumMod val="75000"/>
                  </a:schemeClr>
                </a:solidFill>
              </a:rPr>
              <a:t>receiver</a:t>
            </a:r>
            <a:r>
              <a:rPr lang="en-US" dirty="0" smtClean="0"/>
              <a:t> have </a:t>
            </a:r>
            <a:r>
              <a:rPr lang="en-US" dirty="0" smtClean="0">
                <a:solidFill>
                  <a:schemeClr val="accent6">
                    <a:lumMod val="75000"/>
                  </a:schemeClr>
                </a:solidFill>
              </a:rPr>
              <a:t>same secret key </a:t>
            </a:r>
            <a:r>
              <a:rPr lang="en-US" dirty="0" smtClean="0"/>
              <a:t>that will encrypt and decrypt plain text</a:t>
            </a:r>
          </a:p>
          <a:p>
            <a:pPr lvl="1">
              <a:defRPr/>
            </a:pPr>
            <a:r>
              <a:rPr lang="en-US" dirty="0" smtClean="0"/>
              <a:t>Strength of encryption technique depends on key length</a:t>
            </a:r>
          </a:p>
          <a:p>
            <a:pPr>
              <a:defRPr/>
            </a:pPr>
            <a:r>
              <a:rPr lang="en-US" dirty="0" smtClean="0"/>
              <a:t>Symmetrical algorithms:</a:t>
            </a:r>
          </a:p>
          <a:p>
            <a:pPr lvl="1">
              <a:defRPr/>
            </a:pPr>
            <a:r>
              <a:rPr lang="en-US" dirty="0" smtClean="0"/>
              <a:t>Data Encryption Standard (DES) – 56-bit key</a:t>
            </a:r>
          </a:p>
          <a:p>
            <a:pPr lvl="1">
              <a:defRPr/>
            </a:pPr>
            <a:r>
              <a:rPr lang="en-US" dirty="0" smtClean="0"/>
              <a:t>Triple DES, DESX, GDES, RDES – 168-bit key </a:t>
            </a:r>
          </a:p>
          <a:p>
            <a:pPr lvl="1">
              <a:defRPr/>
            </a:pPr>
            <a:r>
              <a:rPr lang="en-US" dirty="0" smtClean="0"/>
              <a:t>RC2, RC4, RC5 – variable length, up to 2048 bits </a:t>
            </a:r>
          </a:p>
        </p:txBody>
      </p:sp>
      <p:sp>
        <p:nvSpPr>
          <p:cNvPr id="1843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fld id="{F407D1C7-F408-4C91-AC66-F08C6ADE9F92}" type="slidenum">
              <a:rPr lang="en-GB" altLang="en-US" sz="1400" smtClean="0">
                <a:solidFill>
                  <a:srgbClr val="CC6600"/>
                </a:solidFill>
                <a:latin typeface="Calibri" pitchFamily="34" charset="0"/>
              </a:rPr>
              <a:pPr/>
              <a:t>7</a:t>
            </a:fld>
            <a:endParaRPr lang="en-GB" altLang="en-US" sz="1400" smtClean="0">
              <a:solidFill>
                <a:srgbClr val="CC6600"/>
              </a:solidFill>
              <a:latin typeface="Calibri" pitchFamily="34" charset="0"/>
            </a:endParaRPr>
          </a:p>
        </p:txBody>
      </p:sp>
      <p:grpSp>
        <p:nvGrpSpPr>
          <p:cNvPr id="6" name="Group 18"/>
          <p:cNvGrpSpPr>
            <a:grpSpLocks/>
          </p:cNvGrpSpPr>
          <p:nvPr/>
        </p:nvGrpSpPr>
        <p:grpSpPr bwMode="auto">
          <a:xfrm>
            <a:off x="364217" y="4999643"/>
            <a:ext cx="8074025" cy="1524000"/>
            <a:chOff x="576" y="2976"/>
            <a:chExt cx="5086" cy="960"/>
          </a:xfrm>
        </p:grpSpPr>
        <p:sp>
          <p:nvSpPr>
            <p:cNvPr id="7" name="AutoShape 6"/>
            <p:cNvSpPr>
              <a:spLocks noChangeArrowheads="1"/>
            </p:cNvSpPr>
            <p:nvPr/>
          </p:nvSpPr>
          <p:spPr bwMode="auto">
            <a:xfrm>
              <a:off x="1690" y="3552"/>
              <a:ext cx="960" cy="384"/>
            </a:xfrm>
            <a:prstGeom prst="roundRect">
              <a:avLst>
                <a:gd name="adj" fmla="val 16667"/>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Encryption</a:t>
              </a:r>
            </a:p>
          </p:txBody>
        </p:sp>
        <p:sp>
          <p:nvSpPr>
            <p:cNvPr id="8" name="AutoShape 7"/>
            <p:cNvSpPr>
              <a:spLocks noChangeArrowheads="1"/>
            </p:cNvSpPr>
            <p:nvPr/>
          </p:nvSpPr>
          <p:spPr bwMode="auto">
            <a:xfrm>
              <a:off x="3466" y="3552"/>
              <a:ext cx="960" cy="384"/>
            </a:xfrm>
            <a:prstGeom prst="roundRect">
              <a:avLst>
                <a:gd name="adj" fmla="val 16667"/>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Decryption</a:t>
              </a:r>
            </a:p>
          </p:txBody>
        </p:sp>
        <p:sp>
          <p:nvSpPr>
            <p:cNvPr id="9" name="Text Box 8"/>
            <p:cNvSpPr txBox="1">
              <a:spLocks noChangeArrowheads="1"/>
            </p:cNvSpPr>
            <p:nvPr/>
          </p:nvSpPr>
          <p:spPr bwMode="auto">
            <a:xfrm>
              <a:off x="576" y="3620"/>
              <a:ext cx="6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accent1"/>
                  </a:solidFill>
                </a:rPr>
                <a:t>Plaintext</a:t>
              </a:r>
            </a:p>
          </p:txBody>
        </p:sp>
        <p:sp>
          <p:nvSpPr>
            <p:cNvPr id="10" name="Text Box 9"/>
            <p:cNvSpPr txBox="1">
              <a:spLocks noChangeArrowheads="1"/>
            </p:cNvSpPr>
            <p:nvPr/>
          </p:nvSpPr>
          <p:spPr bwMode="auto">
            <a:xfrm>
              <a:off x="5002" y="3609"/>
              <a:ext cx="6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accent1"/>
                  </a:solidFill>
                </a:rPr>
                <a:t>Plaintext</a:t>
              </a:r>
            </a:p>
          </p:txBody>
        </p:sp>
        <p:sp>
          <p:nvSpPr>
            <p:cNvPr id="11" name="Line 10"/>
            <p:cNvSpPr>
              <a:spLocks noChangeShapeType="1"/>
            </p:cNvSpPr>
            <p:nvPr/>
          </p:nvSpPr>
          <p:spPr bwMode="auto">
            <a:xfrm>
              <a:off x="1210" y="3744"/>
              <a:ext cx="480" cy="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 name="Line 11"/>
            <p:cNvSpPr>
              <a:spLocks noChangeShapeType="1"/>
            </p:cNvSpPr>
            <p:nvPr/>
          </p:nvSpPr>
          <p:spPr bwMode="auto">
            <a:xfrm>
              <a:off x="2650" y="3744"/>
              <a:ext cx="816" cy="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 name="Line 12"/>
            <p:cNvSpPr>
              <a:spLocks noChangeShapeType="1"/>
            </p:cNvSpPr>
            <p:nvPr/>
          </p:nvSpPr>
          <p:spPr bwMode="auto">
            <a:xfrm>
              <a:off x="4426" y="3744"/>
              <a:ext cx="624" cy="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4" name="Text Box 13"/>
            <p:cNvSpPr txBox="1">
              <a:spLocks noChangeArrowheads="1"/>
            </p:cNvSpPr>
            <p:nvPr/>
          </p:nvSpPr>
          <p:spPr bwMode="auto">
            <a:xfrm>
              <a:off x="2650" y="3504"/>
              <a:ext cx="733"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err="1"/>
                <a:t>Ciphertext</a:t>
              </a:r>
              <a:endParaRPr lang="en-US" altLang="en-US" dirty="0"/>
            </a:p>
          </p:txBody>
        </p:sp>
        <p:sp>
          <p:nvSpPr>
            <p:cNvPr id="15" name="Text Box 14"/>
            <p:cNvSpPr txBox="1">
              <a:spLocks noChangeArrowheads="1"/>
            </p:cNvSpPr>
            <p:nvPr/>
          </p:nvSpPr>
          <p:spPr bwMode="auto">
            <a:xfrm>
              <a:off x="1752" y="2976"/>
              <a:ext cx="7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FF5050"/>
                  </a:solidFill>
                </a:rPr>
                <a:t>Secret Key</a:t>
              </a:r>
            </a:p>
          </p:txBody>
        </p:sp>
        <p:sp>
          <p:nvSpPr>
            <p:cNvPr id="16" name="Line 15"/>
            <p:cNvSpPr>
              <a:spLocks noChangeShapeType="1"/>
            </p:cNvSpPr>
            <p:nvPr/>
          </p:nvSpPr>
          <p:spPr bwMode="auto">
            <a:xfrm>
              <a:off x="2170" y="3168"/>
              <a:ext cx="0" cy="384"/>
            </a:xfrm>
            <a:prstGeom prst="line">
              <a:avLst/>
            </a:prstGeom>
            <a:noFill/>
            <a:ln w="28575">
              <a:solidFill>
                <a:srgbClr val="FF5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 name="Text Box 16"/>
            <p:cNvSpPr txBox="1">
              <a:spLocks noChangeArrowheads="1"/>
            </p:cNvSpPr>
            <p:nvPr/>
          </p:nvSpPr>
          <p:spPr bwMode="auto">
            <a:xfrm>
              <a:off x="3552" y="2976"/>
              <a:ext cx="7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FF5050"/>
                  </a:solidFill>
                </a:rPr>
                <a:t>Secret Key</a:t>
              </a:r>
            </a:p>
          </p:txBody>
        </p:sp>
        <p:sp>
          <p:nvSpPr>
            <p:cNvPr id="18" name="Line 17"/>
            <p:cNvSpPr>
              <a:spLocks noChangeShapeType="1"/>
            </p:cNvSpPr>
            <p:nvPr/>
          </p:nvSpPr>
          <p:spPr bwMode="auto">
            <a:xfrm>
              <a:off x="3946" y="3168"/>
              <a:ext cx="0" cy="384"/>
            </a:xfrm>
            <a:prstGeom prst="line">
              <a:avLst/>
            </a:prstGeom>
            <a:noFill/>
            <a:ln w="28575">
              <a:solidFill>
                <a:srgbClr val="FF5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extLst>
      <p:ext uri="{BB962C8B-B14F-4D97-AF65-F5344CB8AC3E}">
        <p14:creationId xmlns:p14="http://schemas.microsoft.com/office/powerpoint/2010/main" val="33457319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67544" y="0"/>
            <a:ext cx="8229600" cy="1143000"/>
          </a:xfrm>
        </p:spPr>
        <p:txBody>
          <a:bodyPr/>
          <a:lstStyle/>
          <a:p>
            <a:r>
              <a:rPr lang="en-GB" altLang="en-US" dirty="0" smtClean="0"/>
              <a:t>Asymmetric encryption</a:t>
            </a:r>
            <a:endParaRPr lang="en-US" altLang="en-US" dirty="0" smtClean="0"/>
          </a:p>
        </p:txBody>
      </p:sp>
      <p:sp>
        <p:nvSpPr>
          <p:cNvPr id="20483" name="Content Placeholder 2"/>
          <p:cNvSpPr>
            <a:spLocks noGrp="1"/>
          </p:cNvSpPr>
          <p:nvPr>
            <p:ph idx="1"/>
          </p:nvPr>
        </p:nvSpPr>
        <p:spPr>
          <a:xfrm>
            <a:off x="467544" y="1052736"/>
            <a:ext cx="8229600" cy="4525963"/>
          </a:xfrm>
        </p:spPr>
        <p:txBody>
          <a:bodyPr/>
          <a:lstStyle/>
          <a:p>
            <a:r>
              <a:rPr lang="en-US" altLang="en-US" dirty="0" smtClean="0"/>
              <a:t>Better known as Public/Private Key</a:t>
            </a:r>
          </a:p>
          <a:p>
            <a:pPr lvl="1"/>
            <a:r>
              <a:rPr lang="en-US" altLang="en-US" dirty="0" smtClean="0"/>
              <a:t>User X has pair of keys, one public &amp; one private</a:t>
            </a:r>
          </a:p>
          <a:p>
            <a:pPr lvl="1"/>
            <a:r>
              <a:rPr lang="en-US" altLang="en-US" dirty="0" smtClean="0"/>
              <a:t>To encrypt a message to X, Y uses X’s public key</a:t>
            </a:r>
          </a:p>
          <a:p>
            <a:pPr lvl="1"/>
            <a:r>
              <a:rPr lang="en-US" altLang="en-US" dirty="0" smtClean="0"/>
              <a:t>X will decrypt encrypted message using X’s private key that “matches” X’s public key </a:t>
            </a:r>
          </a:p>
          <a:p>
            <a:pPr lvl="1"/>
            <a:r>
              <a:rPr lang="en-US" altLang="en-US" dirty="0" smtClean="0"/>
              <a:t>Uses modular arithmetic &amp; elementary number theory </a:t>
            </a:r>
          </a:p>
          <a:p>
            <a:pPr lvl="2"/>
            <a:r>
              <a:rPr lang="en-US" altLang="en-US" dirty="0" smtClean="0"/>
              <a:t>Based on the fact that it is extremely difficult to find the prime factors of large numbers</a:t>
            </a:r>
          </a:p>
        </p:txBody>
      </p:sp>
      <p:sp>
        <p:nvSpPr>
          <p:cNvPr id="2048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cs typeface="Arial" pitchFamily="34" charset="0"/>
              </a:defRPr>
            </a:lvl1pPr>
            <a:lvl2pPr marL="742950" indent="-285750" eaLnBrk="0" hangingPunct="0">
              <a:defRPr sz="2400">
                <a:solidFill>
                  <a:schemeClr val="tx1"/>
                </a:solidFill>
                <a:latin typeface="Comic Sans MS" pitchFamily="66" charset="0"/>
                <a:cs typeface="Arial" pitchFamily="34" charset="0"/>
              </a:defRPr>
            </a:lvl2pPr>
            <a:lvl3pPr marL="1143000" indent="-228600" eaLnBrk="0" hangingPunct="0">
              <a:defRPr sz="2400">
                <a:solidFill>
                  <a:schemeClr val="tx1"/>
                </a:solidFill>
                <a:latin typeface="Comic Sans MS" pitchFamily="66" charset="0"/>
                <a:cs typeface="Arial" pitchFamily="34" charset="0"/>
              </a:defRPr>
            </a:lvl3pPr>
            <a:lvl4pPr marL="1600200" indent="-228600" eaLnBrk="0" hangingPunct="0">
              <a:defRPr sz="2400">
                <a:solidFill>
                  <a:schemeClr val="tx1"/>
                </a:solidFill>
                <a:latin typeface="Comic Sans MS" pitchFamily="66" charset="0"/>
                <a:cs typeface="Arial" pitchFamily="34" charset="0"/>
              </a:defRPr>
            </a:lvl4pPr>
            <a:lvl5pPr marL="2057400" indent="-228600" eaLnBrk="0" hangingPunct="0">
              <a:defRPr sz="2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2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2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2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2400">
                <a:solidFill>
                  <a:schemeClr val="tx1"/>
                </a:solidFill>
                <a:latin typeface="Comic Sans MS" pitchFamily="66" charset="0"/>
                <a:cs typeface="Arial" pitchFamily="34" charset="0"/>
              </a:defRPr>
            </a:lvl9pPr>
          </a:lstStyle>
          <a:p>
            <a:fld id="{3617CDEA-DEAD-4489-8372-F5CEB6C094C8}" type="slidenum">
              <a:rPr lang="en-GB" altLang="en-US" sz="1400" smtClean="0">
                <a:solidFill>
                  <a:srgbClr val="CC6600"/>
                </a:solidFill>
                <a:latin typeface="Calibri" pitchFamily="34" charset="0"/>
              </a:rPr>
              <a:pPr/>
              <a:t>8</a:t>
            </a:fld>
            <a:endParaRPr lang="en-GB" altLang="en-US" sz="1400" smtClean="0">
              <a:solidFill>
                <a:srgbClr val="CC6600"/>
              </a:solidFill>
              <a:latin typeface="Calibri" pitchFamily="34" charset="0"/>
            </a:endParaRPr>
          </a:p>
        </p:txBody>
      </p:sp>
      <p:sp>
        <p:nvSpPr>
          <p:cNvPr id="6" name="TextBox 5"/>
          <p:cNvSpPr txBox="1"/>
          <p:nvPr/>
        </p:nvSpPr>
        <p:spPr>
          <a:xfrm>
            <a:off x="642938" y="5374609"/>
            <a:ext cx="8501062" cy="1477328"/>
          </a:xfrm>
          <a:prstGeom prst="rect">
            <a:avLst/>
          </a:prstGeom>
          <a:solidFill>
            <a:schemeClr val="accent6">
              <a:lumMod val="40000"/>
              <a:lumOff val="60000"/>
            </a:schemeClr>
          </a:solidFill>
          <a:ln>
            <a:solidFill>
              <a:schemeClr val="accent6">
                <a:lumMod val="50000"/>
              </a:schemeClr>
            </a:solidFill>
          </a:ln>
        </p:spPr>
        <p:txBody>
          <a:bodyPr>
            <a:spAutoFit/>
          </a:bodyPr>
          <a:lstStyle/>
          <a:p>
            <a:pPr>
              <a:defRPr/>
            </a:pPr>
            <a:r>
              <a:rPr lang="en-US" sz="1800" dirty="0">
                <a:latin typeface="Calibri" pitchFamily="34" charset="0"/>
                <a:cs typeface="Arial" charset="0"/>
              </a:rPr>
              <a:t>Used in</a:t>
            </a:r>
          </a:p>
          <a:p>
            <a:pPr>
              <a:buFont typeface="Arial" pitchFamily="34" charset="0"/>
              <a:buChar char="•"/>
              <a:defRPr/>
            </a:pPr>
            <a:r>
              <a:rPr lang="en-US" sz="1800" dirty="0" smtClean="0">
                <a:latin typeface="Calibri" pitchFamily="34" charset="0"/>
                <a:cs typeface="Arial" charset="0"/>
              </a:rPr>
              <a:t>The </a:t>
            </a:r>
            <a:r>
              <a:rPr lang="en-US" sz="1800" dirty="0">
                <a:latin typeface="Calibri" pitchFamily="34" charset="0"/>
                <a:cs typeface="Arial" charset="0"/>
              </a:rPr>
              <a:t>Secure Sockets Layer (SSL)</a:t>
            </a:r>
          </a:p>
          <a:p>
            <a:pPr>
              <a:buFont typeface="Arial" pitchFamily="34" charset="0"/>
              <a:buChar char="•"/>
              <a:defRPr/>
            </a:pPr>
            <a:r>
              <a:rPr lang="en-US" sz="1800" dirty="0">
                <a:latin typeface="Calibri" pitchFamily="34" charset="0"/>
                <a:cs typeface="Arial" charset="0"/>
              </a:rPr>
              <a:t> S/MIME, Secure Electronic Transactions (SET)</a:t>
            </a:r>
          </a:p>
          <a:p>
            <a:pPr>
              <a:buFont typeface="Arial" pitchFamily="34" charset="0"/>
              <a:buChar char="•"/>
              <a:defRPr/>
            </a:pPr>
            <a:r>
              <a:rPr lang="en-US" sz="1800" dirty="0">
                <a:latin typeface="Calibri" pitchFamily="34" charset="0"/>
                <a:cs typeface="Arial" charset="0"/>
              </a:rPr>
              <a:t> Secure Shell (SSH)</a:t>
            </a:r>
          </a:p>
          <a:p>
            <a:pPr>
              <a:buFont typeface="Arial" pitchFamily="34" charset="0"/>
              <a:buChar char="•"/>
              <a:defRPr/>
            </a:pPr>
            <a:r>
              <a:rPr lang="en-US" sz="1800" dirty="0">
                <a:latin typeface="Calibri" pitchFamily="34" charset="0"/>
                <a:cs typeface="Arial" charset="0"/>
              </a:rPr>
              <a:t> Included in Web browsers (Microsoft Internet Explorer)</a:t>
            </a:r>
          </a:p>
        </p:txBody>
      </p:sp>
    </p:spTree>
    <p:extLst>
      <p:ext uri="{BB962C8B-B14F-4D97-AF65-F5344CB8AC3E}">
        <p14:creationId xmlns:p14="http://schemas.microsoft.com/office/powerpoint/2010/main" val="155094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lide Number Placeholder 5"/>
          <p:cNvSpPr>
            <a:spLocks noGrp="1"/>
          </p:cNvSpPr>
          <p:nvPr>
            <p:ph type="sldNum" sz="quarter" idx="12"/>
          </p:nvPr>
        </p:nvSpPr>
        <p:spPr/>
        <p:txBody>
          <a:bodyPr/>
          <a:lstStyle/>
          <a:p>
            <a:fld id="{A7988639-4FE8-4CD2-B235-E553F8EF07BB}" type="slidenum">
              <a:rPr lang="en-US" altLang="zh-TW"/>
              <a:pPr/>
              <a:t>9</a:t>
            </a:fld>
            <a:endParaRPr lang="en-US" altLang="zh-TW"/>
          </a:p>
        </p:txBody>
      </p:sp>
      <p:sp>
        <p:nvSpPr>
          <p:cNvPr id="324610" name="Rectangle 2050"/>
          <p:cNvSpPr>
            <a:spLocks noGrp="1" noChangeArrowheads="1"/>
          </p:cNvSpPr>
          <p:nvPr>
            <p:ph type="title"/>
          </p:nvPr>
        </p:nvSpPr>
        <p:spPr/>
        <p:txBody>
          <a:bodyPr/>
          <a:lstStyle/>
          <a:p>
            <a:r>
              <a:rPr lang="en-US" altLang="en-US"/>
              <a:t>Secret-Key Problem?</a:t>
            </a:r>
          </a:p>
        </p:txBody>
      </p:sp>
      <p:grpSp>
        <p:nvGrpSpPr>
          <p:cNvPr id="324630" name="Group 2070"/>
          <p:cNvGrpSpPr>
            <a:grpSpLocks/>
          </p:cNvGrpSpPr>
          <p:nvPr/>
        </p:nvGrpSpPr>
        <p:grpSpPr bwMode="auto">
          <a:xfrm>
            <a:off x="685800" y="1524000"/>
            <a:ext cx="5181600" cy="5067300"/>
            <a:chOff x="432" y="960"/>
            <a:chExt cx="3264" cy="3192"/>
          </a:xfrm>
        </p:grpSpPr>
        <p:pic>
          <p:nvPicPr>
            <p:cNvPr id="324612" name="Picture 2052" descr="C:\Program Files\Microsoft Office\Clipart\standard\stddir1\bd05045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92" y="1776"/>
              <a:ext cx="1426" cy="1455"/>
            </a:xfrm>
            <a:prstGeom prst="rect">
              <a:avLst/>
            </a:prstGeom>
            <a:noFill/>
            <a:extLst>
              <a:ext uri="{909E8E84-426E-40DD-AFC4-6F175D3DCCD1}">
                <a14:hiddenFill xmlns:a14="http://schemas.microsoft.com/office/drawing/2010/main">
                  <a:solidFill>
                    <a:srgbClr val="FFFFFF"/>
                  </a:solidFill>
                </a14:hiddenFill>
              </a:ext>
            </a:extLst>
          </p:spPr>
        </p:pic>
        <p:pic>
          <p:nvPicPr>
            <p:cNvPr id="324613" name="Picture 2053" descr="C:\Program Files\Microsoft Office\Clipart\standard\stddir1\bd06551_.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84" y="1008"/>
              <a:ext cx="798" cy="652"/>
            </a:xfrm>
            <a:prstGeom prst="rect">
              <a:avLst/>
            </a:prstGeom>
            <a:noFill/>
            <a:extLst>
              <a:ext uri="{909E8E84-426E-40DD-AFC4-6F175D3DCCD1}">
                <a14:hiddenFill xmlns:a14="http://schemas.microsoft.com/office/drawing/2010/main">
                  <a:solidFill>
                    <a:srgbClr val="FFFFFF"/>
                  </a:solidFill>
                </a14:hiddenFill>
              </a:ext>
            </a:extLst>
          </p:spPr>
        </p:pic>
        <p:pic>
          <p:nvPicPr>
            <p:cNvPr id="324614" name="Picture 2054" descr="C:\Program Files\Microsoft Office\Clipart\standard\stddir1\bd05502_.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2" y="960"/>
              <a:ext cx="772" cy="696"/>
            </a:xfrm>
            <a:prstGeom prst="rect">
              <a:avLst/>
            </a:prstGeom>
            <a:noFill/>
            <a:extLst>
              <a:ext uri="{909E8E84-426E-40DD-AFC4-6F175D3DCCD1}">
                <a14:hiddenFill xmlns:a14="http://schemas.microsoft.com/office/drawing/2010/main">
                  <a:solidFill>
                    <a:srgbClr val="FFFFFF"/>
                  </a:solidFill>
                </a14:hiddenFill>
              </a:ext>
            </a:extLst>
          </p:spPr>
        </p:pic>
        <p:pic>
          <p:nvPicPr>
            <p:cNvPr id="324615" name="Picture 2055" descr="C:\Program Files\Microsoft Office\Clipart\standard\stddir1\bd05502_.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2" y="2232"/>
              <a:ext cx="772" cy="696"/>
            </a:xfrm>
            <a:prstGeom prst="rect">
              <a:avLst/>
            </a:prstGeom>
            <a:noFill/>
            <a:extLst>
              <a:ext uri="{909E8E84-426E-40DD-AFC4-6F175D3DCCD1}">
                <a14:hiddenFill xmlns:a14="http://schemas.microsoft.com/office/drawing/2010/main">
                  <a:solidFill>
                    <a:srgbClr val="FFFFFF"/>
                  </a:solidFill>
                </a14:hiddenFill>
              </a:ext>
            </a:extLst>
          </p:spPr>
        </p:pic>
        <p:pic>
          <p:nvPicPr>
            <p:cNvPr id="324616" name="Picture 2056" descr="C:\Program Files\Microsoft Office\Clipart\standard\stddir1\bd05502_.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 y="3408"/>
              <a:ext cx="772" cy="696"/>
            </a:xfrm>
            <a:prstGeom prst="rect">
              <a:avLst/>
            </a:prstGeom>
            <a:noFill/>
            <a:extLst>
              <a:ext uri="{909E8E84-426E-40DD-AFC4-6F175D3DCCD1}">
                <a14:hiddenFill xmlns:a14="http://schemas.microsoft.com/office/drawing/2010/main">
                  <a:solidFill>
                    <a:srgbClr val="FFFFFF"/>
                  </a:solidFill>
                </a14:hiddenFill>
              </a:ext>
            </a:extLst>
          </p:spPr>
        </p:pic>
        <p:pic>
          <p:nvPicPr>
            <p:cNvPr id="324617" name="Picture 2057" descr="C:\Program Files\Microsoft Office\Clipart\standard\stddir1\bd05502_.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28" y="3456"/>
              <a:ext cx="772" cy="696"/>
            </a:xfrm>
            <a:prstGeom prst="rect">
              <a:avLst/>
            </a:prstGeom>
            <a:noFill/>
            <a:extLst>
              <a:ext uri="{909E8E84-426E-40DD-AFC4-6F175D3DCCD1}">
                <a14:hiddenFill xmlns:a14="http://schemas.microsoft.com/office/drawing/2010/main">
                  <a:solidFill>
                    <a:srgbClr val="FFFFFF"/>
                  </a:solidFill>
                </a14:hiddenFill>
              </a:ext>
            </a:extLst>
          </p:spPr>
        </p:pic>
        <p:pic>
          <p:nvPicPr>
            <p:cNvPr id="324618" name="Picture 2058" descr="C:\Program Files\Microsoft Office\Clipart\standard\stddir1\bd05502_.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80" y="3456"/>
              <a:ext cx="772" cy="696"/>
            </a:xfrm>
            <a:prstGeom prst="rect">
              <a:avLst/>
            </a:prstGeom>
            <a:noFill/>
            <a:extLst>
              <a:ext uri="{909E8E84-426E-40DD-AFC4-6F175D3DCCD1}">
                <a14:hiddenFill xmlns:a14="http://schemas.microsoft.com/office/drawing/2010/main">
                  <a:solidFill>
                    <a:srgbClr val="FFFFFF"/>
                  </a:solidFill>
                </a14:hiddenFill>
              </a:ext>
            </a:extLst>
          </p:spPr>
        </p:pic>
        <p:pic>
          <p:nvPicPr>
            <p:cNvPr id="324619" name="Picture 2059" descr="C:\Program Files\Microsoft Office\Clipart\standard\stddir1\bd05502_.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24" y="2208"/>
              <a:ext cx="772" cy="696"/>
            </a:xfrm>
            <a:prstGeom prst="rect">
              <a:avLst/>
            </a:prstGeom>
            <a:noFill/>
            <a:extLst>
              <a:ext uri="{909E8E84-426E-40DD-AFC4-6F175D3DCCD1}">
                <a14:hiddenFill xmlns:a14="http://schemas.microsoft.com/office/drawing/2010/main">
                  <a:solidFill>
                    <a:srgbClr val="FFFFFF"/>
                  </a:solidFill>
                </a14:hiddenFill>
              </a:ext>
            </a:extLst>
          </p:spPr>
        </p:pic>
        <p:pic>
          <p:nvPicPr>
            <p:cNvPr id="324620" name="Picture 2060" descr="C:\Program Files\Microsoft Office\Clipart\standard\stddir1\bd05502_.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80" y="960"/>
              <a:ext cx="772" cy="696"/>
            </a:xfrm>
            <a:prstGeom prst="rect">
              <a:avLst/>
            </a:prstGeom>
            <a:noFill/>
            <a:extLst>
              <a:ext uri="{909E8E84-426E-40DD-AFC4-6F175D3DCCD1}">
                <a14:hiddenFill xmlns:a14="http://schemas.microsoft.com/office/drawing/2010/main">
                  <a:solidFill>
                    <a:srgbClr val="FFFFFF"/>
                  </a:solidFill>
                </a14:hiddenFill>
              </a:ext>
            </a:extLst>
          </p:spPr>
        </p:pic>
        <p:sp>
          <p:nvSpPr>
            <p:cNvPr id="324621" name="Line 2061"/>
            <p:cNvSpPr>
              <a:spLocks noChangeShapeType="1"/>
            </p:cNvSpPr>
            <p:nvPr/>
          </p:nvSpPr>
          <p:spPr bwMode="auto">
            <a:xfrm>
              <a:off x="1152" y="1632"/>
              <a:ext cx="384" cy="528"/>
            </a:xfrm>
            <a:prstGeom prst="line">
              <a:avLst/>
            </a:prstGeom>
            <a:noFill/>
            <a:ln w="9525">
              <a:solidFill>
                <a:srgbClr val="FF99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4622" name="Line 2062"/>
            <p:cNvSpPr>
              <a:spLocks noChangeShapeType="1"/>
            </p:cNvSpPr>
            <p:nvPr/>
          </p:nvSpPr>
          <p:spPr bwMode="auto">
            <a:xfrm flipH="1">
              <a:off x="2160" y="2976"/>
              <a:ext cx="48" cy="480"/>
            </a:xfrm>
            <a:prstGeom prst="line">
              <a:avLst/>
            </a:prstGeom>
            <a:noFill/>
            <a:ln w="9525">
              <a:solidFill>
                <a:srgbClr val="FF99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4623" name="Line 2063"/>
            <p:cNvSpPr>
              <a:spLocks noChangeShapeType="1"/>
            </p:cNvSpPr>
            <p:nvPr/>
          </p:nvSpPr>
          <p:spPr bwMode="auto">
            <a:xfrm flipH="1">
              <a:off x="1200" y="2928"/>
              <a:ext cx="576" cy="624"/>
            </a:xfrm>
            <a:prstGeom prst="line">
              <a:avLst/>
            </a:prstGeom>
            <a:noFill/>
            <a:ln w="9525">
              <a:solidFill>
                <a:srgbClr val="FF99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4624" name="Line 2064"/>
            <p:cNvSpPr>
              <a:spLocks noChangeShapeType="1"/>
            </p:cNvSpPr>
            <p:nvPr/>
          </p:nvSpPr>
          <p:spPr bwMode="auto">
            <a:xfrm flipH="1">
              <a:off x="1152" y="2640"/>
              <a:ext cx="480" cy="0"/>
            </a:xfrm>
            <a:prstGeom prst="line">
              <a:avLst/>
            </a:prstGeom>
            <a:noFill/>
            <a:ln w="9525">
              <a:solidFill>
                <a:srgbClr val="FF99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4625" name="Line 2065"/>
            <p:cNvSpPr>
              <a:spLocks noChangeShapeType="1"/>
            </p:cNvSpPr>
            <p:nvPr/>
          </p:nvSpPr>
          <p:spPr bwMode="auto">
            <a:xfrm flipH="1" flipV="1">
              <a:off x="2016" y="1632"/>
              <a:ext cx="0" cy="384"/>
            </a:xfrm>
            <a:prstGeom prst="line">
              <a:avLst/>
            </a:prstGeom>
            <a:noFill/>
            <a:ln w="9525">
              <a:solidFill>
                <a:srgbClr val="FF99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4626" name="Line 2066"/>
            <p:cNvSpPr>
              <a:spLocks noChangeShapeType="1"/>
            </p:cNvSpPr>
            <p:nvPr/>
          </p:nvSpPr>
          <p:spPr bwMode="auto">
            <a:xfrm flipV="1">
              <a:off x="2496" y="1536"/>
              <a:ext cx="624" cy="432"/>
            </a:xfrm>
            <a:prstGeom prst="line">
              <a:avLst/>
            </a:prstGeom>
            <a:noFill/>
            <a:ln w="9525">
              <a:solidFill>
                <a:srgbClr val="FF99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4627" name="Line 2067"/>
            <p:cNvSpPr>
              <a:spLocks noChangeShapeType="1"/>
            </p:cNvSpPr>
            <p:nvPr/>
          </p:nvSpPr>
          <p:spPr bwMode="auto">
            <a:xfrm flipV="1">
              <a:off x="2640" y="2592"/>
              <a:ext cx="336" cy="0"/>
            </a:xfrm>
            <a:prstGeom prst="line">
              <a:avLst/>
            </a:prstGeom>
            <a:noFill/>
            <a:ln w="9525">
              <a:solidFill>
                <a:srgbClr val="FF99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4628" name="Line 2068"/>
            <p:cNvSpPr>
              <a:spLocks noChangeShapeType="1"/>
            </p:cNvSpPr>
            <p:nvPr/>
          </p:nvSpPr>
          <p:spPr bwMode="auto">
            <a:xfrm>
              <a:off x="2544" y="3024"/>
              <a:ext cx="432" cy="576"/>
            </a:xfrm>
            <a:prstGeom prst="line">
              <a:avLst/>
            </a:prstGeom>
            <a:noFill/>
            <a:ln w="9525">
              <a:solidFill>
                <a:srgbClr val="FF99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24629" name="Rectangle 2069"/>
          <p:cNvSpPr>
            <a:spLocks noGrp="1" noChangeArrowheads="1"/>
          </p:cNvSpPr>
          <p:nvPr>
            <p:ph type="body" idx="1"/>
          </p:nvPr>
        </p:nvSpPr>
        <p:spPr>
          <a:xfrm>
            <a:off x="5943600" y="1981200"/>
            <a:ext cx="3200400" cy="4114800"/>
          </a:xfrm>
          <a:noFill/>
          <a:ln/>
        </p:spPr>
        <p:txBody>
          <a:bodyPr/>
          <a:lstStyle/>
          <a:p>
            <a:pPr>
              <a:lnSpc>
                <a:spcPct val="90000"/>
              </a:lnSpc>
            </a:pPr>
            <a:r>
              <a:rPr lang="en-US" altLang="en-US" sz="2400"/>
              <a:t>All keys need to be replaced, if one key is compromised.</a:t>
            </a:r>
          </a:p>
          <a:p>
            <a:pPr>
              <a:lnSpc>
                <a:spcPct val="90000"/>
              </a:lnSpc>
            </a:pPr>
            <a:r>
              <a:rPr lang="en-US" altLang="en-US" sz="2400"/>
              <a:t>Not practical for the Internet environment.</a:t>
            </a:r>
          </a:p>
          <a:p>
            <a:pPr>
              <a:lnSpc>
                <a:spcPct val="90000"/>
              </a:lnSpc>
            </a:pPr>
            <a:r>
              <a:rPr lang="en-US" altLang="en-US" sz="2400"/>
              <a:t>On the other hand, the encryption speed is fast.</a:t>
            </a:r>
          </a:p>
          <a:p>
            <a:pPr>
              <a:lnSpc>
                <a:spcPct val="90000"/>
              </a:lnSpc>
            </a:pPr>
            <a:r>
              <a:rPr lang="en-US" altLang="en-US" sz="2400"/>
              <a:t>Suitable to encrypt your personal data.</a:t>
            </a:r>
          </a:p>
        </p:txBody>
      </p:sp>
    </p:spTree>
    <p:extLst>
      <p:ext uri="{BB962C8B-B14F-4D97-AF65-F5344CB8AC3E}">
        <p14:creationId xmlns:p14="http://schemas.microsoft.com/office/powerpoint/2010/main" val="31367358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6">
      <a:dk1>
        <a:sysClr val="windowText" lastClr="000000"/>
      </a:dk1>
      <a:lt1>
        <a:sysClr val="window" lastClr="FFFFFF"/>
      </a:lt1>
      <a:dk2>
        <a:srgbClr val="1F497D"/>
      </a:dk2>
      <a:lt2>
        <a:srgbClr val="EEECE1"/>
      </a:lt2>
      <a:accent1>
        <a:srgbClr val="4F81BD"/>
      </a:accent1>
      <a:accent2>
        <a:srgbClr val="FFFF00"/>
      </a:accent2>
      <a:accent3>
        <a:srgbClr val="9BBB59"/>
      </a:accent3>
      <a:accent4>
        <a:srgbClr val="8064A2"/>
      </a:accent4>
      <a:accent5>
        <a:srgbClr val="4BACC6"/>
      </a:accent5>
      <a:accent6>
        <a:srgbClr val="FE19F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1781</Words>
  <Application>Microsoft Office PowerPoint</Application>
  <PresentationFormat>On-screen Show (4:3)</PresentationFormat>
  <Paragraphs>310</Paragraphs>
  <Slides>23</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PMingLiU</vt:lpstr>
      <vt:lpstr>PMingLiU</vt:lpstr>
      <vt:lpstr>Arial</vt:lpstr>
      <vt:lpstr>Calibri</vt:lpstr>
      <vt:lpstr>Helvetica CE</vt:lpstr>
      <vt:lpstr>Tahoma</vt:lpstr>
      <vt:lpstr>Wingdings</vt:lpstr>
      <vt:lpstr>Office Theme</vt:lpstr>
      <vt:lpstr>Internet Security</vt:lpstr>
      <vt:lpstr>Spec</vt:lpstr>
      <vt:lpstr>Basics of cryptography</vt:lpstr>
      <vt:lpstr>Key Encryption</vt:lpstr>
      <vt:lpstr>Key length</vt:lpstr>
      <vt:lpstr>Types of encryption</vt:lpstr>
      <vt:lpstr>Symmetric encryption</vt:lpstr>
      <vt:lpstr>Asymmetric encryption</vt:lpstr>
      <vt:lpstr>Secret-Key Problem?</vt:lpstr>
      <vt:lpstr>Public-key Encryption</vt:lpstr>
      <vt:lpstr>Asymmetric public/private key pairs</vt:lpstr>
      <vt:lpstr>Asymmetric public/private key pairs</vt:lpstr>
      <vt:lpstr>How to use 2 different keys?</vt:lpstr>
      <vt:lpstr>Public-Private Encryption</vt:lpstr>
      <vt:lpstr>Message Encryption (User A sends message to User B)</vt:lpstr>
      <vt:lpstr>Decryption with your Private key</vt:lpstr>
      <vt:lpstr>How difficult to crack a key?</vt:lpstr>
      <vt:lpstr>Digital signatures</vt:lpstr>
      <vt:lpstr>Digital Signature</vt:lpstr>
      <vt:lpstr>Hash functions</vt:lpstr>
      <vt:lpstr>Signing</vt:lpstr>
      <vt:lpstr>Verifying</vt:lpstr>
      <vt:lpstr>Digital signature verification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Security</dc:title>
  <dc:creator>Joe McCarthy-Holland</dc:creator>
  <cp:lastModifiedBy>Joe McCarthy-Holland</cp:lastModifiedBy>
  <cp:revision>7</cp:revision>
  <dcterms:created xsi:type="dcterms:W3CDTF">2015-04-16T12:48:32Z</dcterms:created>
  <dcterms:modified xsi:type="dcterms:W3CDTF">2017-04-26T08:39:19Z</dcterms:modified>
</cp:coreProperties>
</file>