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s/slide1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30"/>
  </p:notesMasterIdLst>
  <p:sldIdLst>
    <p:sldId id="260" r:id="rId2"/>
    <p:sldId id="261" r:id="rId3"/>
    <p:sldId id="290" r:id="rId4"/>
    <p:sldId id="291" r:id="rId5"/>
    <p:sldId id="284" r:id="rId6"/>
    <p:sldId id="293" r:id="rId7"/>
    <p:sldId id="294" r:id="rId8"/>
    <p:sldId id="295" r:id="rId9"/>
    <p:sldId id="296" r:id="rId10"/>
    <p:sldId id="269" r:id="rId11"/>
    <p:sldId id="271" r:id="rId12"/>
    <p:sldId id="276" r:id="rId13"/>
    <p:sldId id="272" r:id="rId14"/>
    <p:sldId id="299" r:id="rId15"/>
    <p:sldId id="280" r:id="rId16"/>
    <p:sldId id="283" r:id="rId17"/>
    <p:sldId id="273" r:id="rId18"/>
    <p:sldId id="282" r:id="rId19"/>
    <p:sldId id="297" r:id="rId20"/>
    <p:sldId id="298" r:id="rId21"/>
    <p:sldId id="281" r:id="rId22"/>
    <p:sldId id="285" r:id="rId23"/>
    <p:sldId id="266" r:id="rId24"/>
    <p:sldId id="287" r:id="rId25"/>
    <p:sldId id="289" r:id="rId26"/>
    <p:sldId id="286" r:id="rId27"/>
    <p:sldId id="288" r:id="rId28"/>
    <p:sldId id="292" r:id="rId29"/>
  </p:sldIdLst>
  <p:sldSz cx="9144000" cy="6858000" type="screen4x3"/>
  <p:notesSz cx="6858000" cy="9144000"/>
  <p:embeddedFontLst>
    <p:embeddedFont>
      <p:font typeface="Calibri" panose="020F0502020204030204" pitchFamily="34" charset="0"/>
      <p:regular r:id="rId31"/>
      <p:bold r:id="rId32"/>
      <p:italic r:id="rId33"/>
      <p:boldItalic r:id="rId34"/>
    </p:embeddedFont>
    <p:embeddedFont>
      <p:font typeface="Museo 700" panose="02000000000000000000" pitchFamily="2" charset="0"/>
      <p:bold r:id="rId35"/>
    </p:embeddedFont>
    <p:embeddedFont>
      <p:font typeface="Museo 500" panose="02000000000000000000" pitchFamily="2" charset="0"/>
      <p:regular r:id="rId36"/>
    </p:embeddedFont>
    <p:embeddedFont>
      <p:font typeface="Museo 100" panose="02000000000000000000" pitchFamily="2" charset="0"/>
      <p:regular r:id="rId37"/>
    </p:embeddedFont>
    <p:embeddedFont>
      <p:font typeface="Museo900-Regular" panose="02000000000000000000" pitchFamily="2" charset="0"/>
      <p:bold r:id="rId38"/>
    </p:embeddedFont>
    <p:embeddedFont>
      <p:font typeface="Museo 900" panose="02000000000000000000" pitchFamily="2" charset="0"/>
      <p:bold r:id="rId3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B7F"/>
    <a:srgbClr val="223E7A"/>
    <a:srgbClr val="B9D769"/>
    <a:srgbClr val="70BC22"/>
    <a:srgbClr val="F68D21"/>
    <a:srgbClr val="636466"/>
    <a:srgbClr val="646363"/>
    <a:srgbClr val="FEBB12"/>
    <a:srgbClr val="9D9FA2"/>
    <a:srgbClr val="72727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6" autoAdjust="0"/>
    <p:restoredTop sz="86397"/>
  </p:normalViewPr>
  <p:slideViewPr>
    <p:cSldViewPr snapToGrid="0" snapToObjects="1" showGuides="1">
      <p:cViewPr varScale="1">
        <p:scale>
          <a:sx n="92" d="100"/>
          <a:sy n="92" d="100"/>
        </p:scale>
        <p:origin x="924" y="78"/>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presProps" Target="presProps.xml"/><Relationship Id="rId45"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30/01/2017</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dirty="0"/>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4</a:t>
            </a:fld>
            <a:endParaRPr lang="en-GB" dirty="0"/>
          </a:p>
        </p:txBody>
      </p:sp>
    </p:spTree>
    <p:extLst>
      <p:ext uri="{BB962C8B-B14F-4D97-AF65-F5344CB8AC3E}">
        <p14:creationId xmlns:p14="http://schemas.microsoft.com/office/powerpoint/2010/main" val="1043513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798D5B-57F4-4A7F-8DDC-A432FF1B0DAA}" type="slidenum">
              <a:rPr lang="en-GB" smtClean="0"/>
              <a:t>24</a:t>
            </a:fld>
            <a:endParaRPr lang="en-GB" dirty="0"/>
          </a:p>
        </p:txBody>
      </p:sp>
    </p:spTree>
    <p:extLst>
      <p:ext uri="{BB962C8B-B14F-4D97-AF65-F5344CB8AC3E}">
        <p14:creationId xmlns:p14="http://schemas.microsoft.com/office/powerpoint/2010/main" val="73711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25</a:t>
            </a:fld>
            <a:endParaRPr lang="en-GB" dirty="0"/>
          </a:p>
        </p:txBody>
      </p:sp>
    </p:spTree>
    <p:extLst>
      <p:ext uri="{BB962C8B-B14F-4D97-AF65-F5344CB8AC3E}">
        <p14:creationId xmlns:p14="http://schemas.microsoft.com/office/powerpoint/2010/main" val="821963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5</a:t>
            </a:fld>
            <a:endParaRPr lang="en-GB" dirty="0"/>
          </a:p>
        </p:txBody>
      </p:sp>
    </p:spTree>
    <p:extLst>
      <p:ext uri="{BB962C8B-B14F-4D97-AF65-F5344CB8AC3E}">
        <p14:creationId xmlns:p14="http://schemas.microsoft.com/office/powerpoint/2010/main" val="3299836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7</a:t>
            </a:fld>
            <a:endParaRPr lang="en-GB" dirty="0"/>
          </a:p>
        </p:txBody>
      </p:sp>
    </p:spTree>
    <p:extLst>
      <p:ext uri="{BB962C8B-B14F-4D97-AF65-F5344CB8AC3E}">
        <p14:creationId xmlns:p14="http://schemas.microsoft.com/office/powerpoint/2010/main" val="2220603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9</a:t>
            </a:fld>
            <a:endParaRPr lang="en-GB" dirty="0"/>
          </a:p>
        </p:txBody>
      </p:sp>
    </p:spTree>
    <p:extLst>
      <p:ext uri="{BB962C8B-B14F-4D97-AF65-F5344CB8AC3E}">
        <p14:creationId xmlns:p14="http://schemas.microsoft.com/office/powerpoint/2010/main" val="3667235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16</a:t>
            </a:fld>
            <a:endParaRPr lang="en-GB" dirty="0"/>
          </a:p>
        </p:txBody>
      </p:sp>
    </p:spTree>
    <p:extLst>
      <p:ext uri="{BB962C8B-B14F-4D97-AF65-F5344CB8AC3E}">
        <p14:creationId xmlns:p14="http://schemas.microsoft.com/office/powerpoint/2010/main" val="2099089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20</a:t>
            </a:fld>
            <a:endParaRPr lang="en-GB" dirty="0"/>
          </a:p>
        </p:txBody>
      </p:sp>
    </p:spTree>
    <p:extLst>
      <p:ext uri="{BB962C8B-B14F-4D97-AF65-F5344CB8AC3E}">
        <p14:creationId xmlns:p14="http://schemas.microsoft.com/office/powerpoint/2010/main" val="2511824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21</a:t>
            </a:fld>
            <a:endParaRPr lang="en-GB" dirty="0"/>
          </a:p>
        </p:txBody>
      </p:sp>
    </p:spTree>
    <p:extLst>
      <p:ext uri="{BB962C8B-B14F-4D97-AF65-F5344CB8AC3E}">
        <p14:creationId xmlns:p14="http://schemas.microsoft.com/office/powerpoint/2010/main" val="2610457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22</a:t>
            </a:fld>
            <a:endParaRPr lang="en-GB" dirty="0"/>
          </a:p>
        </p:txBody>
      </p:sp>
    </p:spTree>
    <p:extLst>
      <p:ext uri="{BB962C8B-B14F-4D97-AF65-F5344CB8AC3E}">
        <p14:creationId xmlns:p14="http://schemas.microsoft.com/office/powerpoint/2010/main" val="2610457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798D5B-57F4-4A7F-8DDC-A432FF1B0DAA}" type="slidenum">
              <a:rPr lang="en-GB" smtClean="0"/>
              <a:t>23</a:t>
            </a:fld>
            <a:endParaRPr lang="en-GB" dirty="0"/>
          </a:p>
        </p:txBody>
      </p:sp>
    </p:spTree>
    <p:extLst>
      <p:ext uri="{BB962C8B-B14F-4D97-AF65-F5344CB8AC3E}">
        <p14:creationId xmlns:p14="http://schemas.microsoft.com/office/powerpoint/2010/main" val="737118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Unit 1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558ED5"/>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8" name="Picture 7" descr="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223E7A"/>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223E7A"/>
                </a:solidFill>
                <a:latin typeface="Arial"/>
                <a:cs typeface="Arial"/>
              </a:rPr>
              <a:t>6</a:t>
            </a: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223E7A"/>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256129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0C4B7F"/>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45559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0" name="Picture 9" descr="Unit 12.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C4B7F"/>
                </a:solidFill>
                <a:latin typeface="Arial"/>
                <a:cs typeface="Arial"/>
              </a:defRPr>
            </a:lvl2pPr>
            <a:lvl3pPr marL="723900" indent="-279400">
              <a:lnSpc>
                <a:spcPct val="100000"/>
              </a:lnSpc>
              <a:buFont typeface="Arial"/>
              <a:buChar char="•"/>
              <a:defRPr lang="en-US" sz="2000" kern="1200" baseline="0" dirty="0" smtClean="0">
                <a:solidFill>
                  <a:srgbClr val="223E7A"/>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0" dirty="0">
                <a:solidFill>
                  <a:srgbClr val="FFFFFF"/>
                </a:solidFill>
                <a:latin typeface="Arial"/>
                <a:cs typeface="Arial"/>
              </a:rPr>
              <a:t>Big Data</a:t>
            </a:r>
            <a:br>
              <a:rPr lang="en-US" sz="1200" b="1" dirty="0">
                <a:solidFill>
                  <a:srgbClr val="FFFFFF"/>
                </a:solidFill>
                <a:latin typeface="Arial"/>
                <a:cs typeface="Arial"/>
              </a:rPr>
            </a:br>
            <a:r>
              <a:rPr lang="en-US" sz="1200" b="1" dirty="0">
                <a:solidFill>
                  <a:srgbClr val="FFFFFF"/>
                </a:solidFill>
                <a:latin typeface="Arial"/>
                <a:cs typeface="Arial"/>
              </a:rPr>
              <a:t>OOP and functional programming</a:t>
            </a:r>
            <a:endParaRPr lang="en-US" sz="1200" b="0" dirty="0">
              <a:solidFill>
                <a:srgbClr val="FFFFFF"/>
              </a:solidFill>
              <a:latin typeface="Arial"/>
              <a:cs typeface="Arial"/>
            </a:endParaRPr>
          </a:p>
        </p:txBody>
      </p:sp>
      <p:pic>
        <p:nvPicPr>
          <p:cNvPr id="16" name="Picture 15" descr="Logo Unit 12.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3"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C4B7F"/>
                </a:solidFill>
                <a:latin typeface="Arial"/>
                <a:cs typeface="Arial"/>
              </a:defRPr>
            </a:lvl2pPr>
            <a:lvl3pPr marL="723900" indent="-279400">
              <a:lnSpc>
                <a:spcPct val="100000"/>
              </a:lnSpc>
              <a:buFont typeface="Arial"/>
              <a:buChar char="•"/>
              <a:defRPr lang="en-US" sz="2000" kern="1200" baseline="0" dirty="0" smtClean="0">
                <a:solidFill>
                  <a:srgbClr val="223E7A"/>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8" name="Picture 7" descr="Logo Unit 12.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9" name="Picture 8" descr="Unit 12.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11" name="TextBox 10"/>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0" dirty="0">
                <a:solidFill>
                  <a:srgbClr val="FFFFFF"/>
                </a:solidFill>
                <a:latin typeface="Arial"/>
                <a:cs typeface="Arial"/>
              </a:rPr>
              <a:t>Big Data</a:t>
            </a:r>
            <a:br>
              <a:rPr lang="en-US" sz="1200" b="1" dirty="0">
                <a:solidFill>
                  <a:srgbClr val="FFFFFF"/>
                </a:solidFill>
                <a:latin typeface="Arial"/>
                <a:cs typeface="Arial"/>
              </a:rPr>
            </a:br>
            <a:r>
              <a:rPr lang="en-US" sz="1200" b="1" dirty="0">
                <a:solidFill>
                  <a:srgbClr val="FFFFFF"/>
                </a:solidFill>
                <a:latin typeface="Arial"/>
                <a:cs typeface="Arial"/>
              </a:rPr>
              <a:t>OOP and functional programming</a:t>
            </a:r>
            <a:endParaRPr lang="en-US" sz="1200" b="0" dirty="0">
              <a:solidFill>
                <a:srgbClr val="FFFFFF"/>
              </a:solidFill>
              <a:latin typeface="Arial"/>
              <a:cs typeface="Arial"/>
            </a:endParaRP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1"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C4B7F"/>
                </a:solidFill>
                <a:latin typeface="Arial"/>
                <a:cs typeface="Arial"/>
              </a:defRPr>
            </a:lvl2pPr>
            <a:lvl3pPr marL="723900" indent="-279400">
              <a:lnSpc>
                <a:spcPct val="100000"/>
              </a:lnSpc>
              <a:buFont typeface="Arial"/>
              <a:buChar char="•"/>
              <a:defRPr lang="en-US" sz="2000" kern="1200" baseline="0" dirty="0" smtClean="0">
                <a:solidFill>
                  <a:srgbClr val="223E7A"/>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9" name="Picture 8" descr="Unit 12.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0" dirty="0">
                <a:solidFill>
                  <a:srgbClr val="FFFFFF"/>
                </a:solidFill>
                <a:latin typeface="Arial"/>
                <a:cs typeface="Arial"/>
              </a:rPr>
              <a:t>Big Data</a:t>
            </a:r>
            <a:br>
              <a:rPr lang="en-US" sz="1200" b="1" dirty="0">
                <a:solidFill>
                  <a:srgbClr val="FFFFFF"/>
                </a:solidFill>
                <a:latin typeface="Arial"/>
                <a:cs typeface="Arial"/>
              </a:rPr>
            </a:br>
            <a:r>
              <a:rPr lang="en-US" sz="1200" b="1" dirty="0">
                <a:solidFill>
                  <a:srgbClr val="FFFFFF"/>
                </a:solidFill>
                <a:latin typeface="Arial"/>
                <a:cs typeface="Arial"/>
              </a:rPr>
              <a:t>OOP and functional programming</a:t>
            </a:r>
            <a:endParaRPr lang="en-US" sz="1200" b="0" dirty="0">
              <a:solidFill>
                <a:srgbClr val="FFFFFF"/>
              </a:solidFill>
              <a:latin typeface="Arial"/>
              <a:cs typeface="Arial"/>
            </a:endParaRP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6"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C4B7F"/>
                </a:solidFill>
                <a:latin typeface="Arial"/>
                <a:cs typeface="Arial"/>
              </a:defRPr>
            </a:lvl2pPr>
            <a:lvl3pPr marL="723900" indent="-279400">
              <a:lnSpc>
                <a:spcPct val="100000"/>
              </a:lnSpc>
              <a:buFont typeface="Arial"/>
              <a:buChar char="•"/>
              <a:defRPr lang="en-US" sz="2000" kern="1200" baseline="0" dirty="0" smtClean="0">
                <a:solidFill>
                  <a:srgbClr val="223E7A"/>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8" name="Picture 7" descr="Unit 12.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9" name="TextBox 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0" dirty="0">
                <a:solidFill>
                  <a:srgbClr val="FFFFFF"/>
                </a:solidFill>
                <a:latin typeface="Arial"/>
                <a:cs typeface="Arial"/>
              </a:rPr>
              <a:t>Big Data</a:t>
            </a:r>
            <a:br>
              <a:rPr lang="en-US" sz="1200" b="1" dirty="0">
                <a:solidFill>
                  <a:srgbClr val="FFFFFF"/>
                </a:solidFill>
                <a:latin typeface="Arial"/>
                <a:cs typeface="Arial"/>
              </a:rPr>
            </a:br>
            <a:r>
              <a:rPr lang="en-US" sz="1200" b="1" dirty="0">
                <a:solidFill>
                  <a:srgbClr val="FFFFFF"/>
                </a:solidFill>
                <a:latin typeface="Arial"/>
                <a:cs typeface="Arial"/>
              </a:rPr>
              <a:t>OOP and functional programming</a:t>
            </a:r>
            <a:endParaRPr lang="en-US" sz="1200" b="0" dirty="0">
              <a:solidFill>
                <a:srgbClr val="FFFFFF"/>
              </a:solidFill>
              <a:latin typeface="Arial"/>
              <a:cs typeface="Arial"/>
            </a:endParaRP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8_Custom Layout">
    <p:bg>
      <p:bgPr>
        <a:solidFill>
          <a:schemeClr val="tx1"/>
        </a:solidFill>
        <a:effectLst/>
      </p:bgPr>
    </p:bg>
    <p:spTree>
      <p:nvGrpSpPr>
        <p:cNvPr id="1" name=""/>
        <p:cNvGrpSpPr/>
        <p:nvPr/>
      </p:nvGrpSpPr>
      <p:grpSpPr>
        <a:xfrm>
          <a:off x="0" y="0"/>
          <a:ext cx="0" cy="0"/>
          <a:chOff x="0" y="0"/>
          <a:chExt cx="0" cy="0"/>
        </a:xfrm>
      </p:grpSpPr>
      <p:pic>
        <p:nvPicPr>
          <p:cNvPr id="6" name="Picture 5" descr="Unit 12.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2017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
        <p:nvSpPr>
          <p:cNvPr id="8" name="TextBox 7"/>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0" dirty="0">
                <a:solidFill>
                  <a:srgbClr val="FFFFFF"/>
                </a:solidFill>
                <a:latin typeface="Arial"/>
                <a:cs typeface="Arial"/>
              </a:rPr>
              <a:t>Big Data</a:t>
            </a:r>
            <a:br>
              <a:rPr lang="en-US" sz="1200" b="1" dirty="0">
                <a:solidFill>
                  <a:srgbClr val="FFFFFF"/>
                </a:solidFill>
                <a:latin typeface="Arial"/>
                <a:cs typeface="Arial"/>
              </a:rPr>
            </a:br>
            <a:r>
              <a:rPr lang="en-US" sz="1200" b="1" dirty="0">
                <a:solidFill>
                  <a:srgbClr val="FFFFFF"/>
                </a:solidFill>
                <a:latin typeface="Arial"/>
                <a:cs typeface="Arial"/>
              </a:rPr>
              <a:t>OOP and functional programming</a:t>
            </a:r>
            <a:endParaRPr lang="en-US" sz="1200" b="0" dirty="0">
              <a:solidFill>
                <a:srgbClr val="FFFFFF"/>
              </a:solidFill>
              <a:latin typeface="Arial"/>
              <a:cs typeface="Arial"/>
            </a:endParaRPr>
          </a:p>
        </p:txBody>
      </p:sp>
      <p:pic>
        <p:nvPicPr>
          <p:cNvPr id="10" name="Picture 9" descr="Logo Unit 12.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523375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r>
              <a:rPr lang="en-US" sz="2500" dirty="0">
                <a:solidFill>
                  <a:schemeClr val="bg1"/>
                </a:solidFill>
                <a:latin typeface="Museo 100" panose="02000000000000000000" pitchFamily="50" charset="0"/>
              </a:rPr>
              <a:t>Computer Science</a:t>
            </a:r>
          </a:p>
          <a:p>
            <a:pPr lvl="3">
              <a:lnSpc>
                <a:spcPts val="3000"/>
              </a:lnSpc>
            </a:pPr>
            <a:r>
              <a:rPr lang="en-US" sz="2500" dirty="0">
                <a:latin typeface="Museo 100" panose="02000000000000000000" pitchFamily="50" charset="0"/>
              </a:rPr>
              <a:t>Paper 2</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a:latin typeface="Museo 900" panose="02000000000000000000" pitchFamily="50" charset="0"/>
              </a:rPr>
              <a:t>Big data</a:t>
            </a:r>
            <a:endParaRPr lang="en-US" dirty="0">
              <a:latin typeface="Museo 100" panose="02000000000000000000" pitchFamily="50" charset="0"/>
            </a:endParaRPr>
          </a:p>
          <a:p>
            <a:pPr lvl="1"/>
            <a:endParaRPr lang="en-US" sz="2000" dirty="0">
              <a:latin typeface="Museo 100" panose="02000000000000000000" pitchFamily="50" charset="0"/>
            </a:endParaRPr>
          </a:p>
          <a:p>
            <a:pPr lvl="1"/>
            <a:endParaRPr lang="en-US" sz="2000" dirty="0">
              <a:latin typeface="Museo 100" panose="02000000000000000000" pitchFamily="50" charset="0"/>
            </a:endParaRPr>
          </a:p>
          <a:p>
            <a:pPr lvl="1"/>
            <a:r>
              <a:rPr lang="en-US" sz="2000" dirty="0">
                <a:latin typeface="Museo 100" panose="02000000000000000000" pitchFamily="50" charset="0"/>
              </a:rPr>
              <a:t>Unit 12</a:t>
            </a:r>
          </a:p>
          <a:p>
            <a:pPr lvl="1"/>
            <a:r>
              <a:rPr lang="en-US" sz="2000" dirty="0">
                <a:latin typeface="Museo 100" panose="02000000000000000000" pitchFamily="50" charset="0"/>
              </a:rPr>
              <a:t>OOP and functional programming</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6</a:t>
            </a:r>
          </a:p>
        </p:txBody>
      </p:sp>
      <p:sp>
        <p:nvSpPr>
          <p:cNvPr id="5" name="Text Placeholder 4"/>
          <p:cNvSpPr>
            <a:spLocks noGrp="1"/>
          </p:cNvSpPr>
          <p:nvPr>
            <p:ph type="body" sz="quarter" idx="14"/>
          </p:nvPr>
        </p:nvSpPr>
        <p:spPr/>
        <p:txBody>
          <a:bodyPr/>
          <a:lstStyle/>
          <a:p>
            <a:r>
              <a:rPr lang="en-GB" dirty="0"/>
              <a:t>Try </a:t>
            </a:r>
            <a:r>
              <a:rPr lang="en-GB" b="1" dirty="0"/>
              <a:t>Task 1</a:t>
            </a:r>
            <a:r>
              <a:rPr lang="en-GB" dirty="0"/>
              <a:t> on the worksheet</a:t>
            </a:r>
          </a:p>
        </p:txBody>
      </p:sp>
    </p:spTree>
    <p:extLst>
      <p:ext uri="{BB962C8B-B14F-4D97-AF65-F5344CB8AC3E}">
        <p14:creationId xmlns:p14="http://schemas.microsoft.com/office/powerpoint/2010/main" val="1289552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724280" y="906232"/>
            <a:ext cx="7816470" cy="1151167"/>
          </a:xfrm>
        </p:spPr>
        <p:txBody>
          <a:bodyPr/>
          <a:lstStyle/>
          <a:p>
            <a:r>
              <a:rPr lang="en-GB" dirty="0"/>
              <a:t>Big Data and functional programming</a:t>
            </a:r>
          </a:p>
        </p:txBody>
      </p:sp>
      <p:sp>
        <p:nvSpPr>
          <p:cNvPr id="5" name="Text Placeholder 4"/>
          <p:cNvSpPr>
            <a:spLocks noGrp="1"/>
          </p:cNvSpPr>
          <p:nvPr>
            <p:ph type="body" sz="quarter" idx="14"/>
          </p:nvPr>
        </p:nvSpPr>
        <p:spPr>
          <a:xfrm>
            <a:off x="724280" y="2286000"/>
            <a:ext cx="7797230" cy="2871786"/>
          </a:xfrm>
        </p:spPr>
        <p:txBody>
          <a:bodyPr/>
          <a:lstStyle/>
          <a:p>
            <a:r>
              <a:rPr lang="en-GB" dirty="0"/>
              <a:t>Processing Big Data often needs to be </a:t>
            </a:r>
            <a:r>
              <a:rPr lang="en-GB" b="1" dirty="0"/>
              <a:t>distributed </a:t>
            </a:r>
            <a:r>
              <a:rPr lang="en-GB" dirty="0"/>
              <a:t>across multiple servers</a:t>
            </a:r>
          </a:p>
          <a:p>
            <a:r>
              <a:rPr lang="en-GB" dirty="0"/>
              <a:t>What are the features of functional programming which make it useful for working with Big Data distributed across multiple servers?</a:t>
            </a:r>
          </a:p>
        </p:txBody>
      </p:sp>
    </p:spTree>
    <p:extLst>
      <p:ext uri="{BB962C8B-B14F-4D97-AF65-F5344CB8AC3E}">
        <p14:creationId xmlns:p14="http://schemas.microsoft.com/office/powerpoint/2010/main" val="1888266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Big Data and functional programming</a:t>
            </a:r>
          </a:p>
        </p:txBody>
      </p:sp>
      <p:sp>
        <p:nvSpPr>
          <p:cNvPr id="5" name="Text Placeholder 4"/>
          <p:cNvSpPr>
            <a:spLocks noGrp="1"/>
          </p:cNvSpPr>
          <p:nvPr>
            <p:ph type="body" sz="quarter" idx="14"/>
          </p:nvPr>
        </p:nvSpPr>
        <p:spPr>
          <a:xfrm>
            <a:off x="724280" y="2286000"/>
            <a:ext cx="7797230" cy="4572000"/>
          </a:xfrm>
        </p:spPr>
        <p:txBody>
          <a:bodyPr/>
          <a:lstStyle/>
          <a:p>
            <a:pPr marL="0" indent="0">
              <a:buNone/>
            </a:pPr>
            <a:r>
              <a:rPr lang="en-GB"/>
              <a:t>Large datasets require distributed processing: FP aids the production of correct and efficient distributed code.</a:t>
            </a:r>
            <a:endParaRPr lang="en-GB" b="1"/>
          </a:p>
          <a:p>
            <a:r>
              <a:rPr lang="en-GB" b="1" dirty="0"/>
              <a:t>Immutable </a:t>
            </a:r>
            <a:r>
              <a:rPr lang="en-GB" dirty="0"/>
              <a:t>data structures, which cannot be inadvertently altered in a function</a:t>
            </a:r>
          </a:p>
          <a:p>
            <a:r>
              <a:rPr lang="en-GB" b="1" dirty="0"/>
              <a:t>Statelessness</a:t>
            </a:r>
            <a:r>
              <a:rPr lang="en-GB" dirty="0"/>
              <a:t>, so the program’s behaviour does not depend on the order in which functions are called</a:t>
            </a:r>
          </a:p>
          <a:p>
            <a:r>
              <a:rPr lang="en-GB" b="1" dirty="0"/>
              <a:t>Higher-order functions</a:t>
            </a:r>
            <a:r>
              <a:rPr lang="en-GB" dirty="0"/>
              <a:t> such as </a:t>
            </a:r>
            <a:r>
              <a:rPr lang="en-GB" b="1" dirty="0"/>
              <a:t>map</a:t>
            </a:r>
            <a:r>
              <a:rPr lang="en-GB" dirty="0"/>
              <a:t> and </a:t>
            </a:r>
            <a:r>
              <a:rPr lang="en-GB" b="1" dirty="0"/>
              <a:t>fold</a:t>
            </a:r>
            <a:r>
              <a:rPr lang="en-GB" dirty="0"/>
              <a:t> allow functions to be input as arguments</a:t>
            </a:r>
          </a:p>
        </p:txBody>
      </p:sp>
    </p:spTree>
    <p:extLst>
      <p:ext uri="{BB962C8B-B14F-4D97-AF65-F5344CB8AC3E}">
        <p14:creationId xmlns:p14="http://schemas.microsoft.com/office/powerpoint/2010/main" val="2960604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Map and fold/reduce</a:t>
            </a:r>
          </a:p>
        </p:txBody>
      </p:sp>
      <p:sp>
        <p:nvSpPr>
          <p:cNvPr id="5" name="Text Placeholder 4"/>
          <p:cNvSpPr>
            <a:spLocks noGrp="1"/>
          </p:cNvSpPr>
          <p:nvPr>
            <p:ph type="body" sz="quarter" idx="14"/>
          </p:nvPr>
        </p:nvSpPr>
        <p:spPr/>
        <p:txBody>
          <a:bodyPr/>
          <a:lstStyle/>
          <a:p>
            <a:r>
              <a:rPr lang="en-GB" dirty="0"/>
              <a:t>What do </a:t>
            </a:r>
            <a:r>
              <a:rPr lang="en-GB" b="1" dirty="0"/>
              <a:t>map</a:t>
            </a:r>
            <a:r>
              <a:rPr lang="en-GB" dirty="0"/>
              <a:t> and </a:t>
            </a:r>
            <a:r>
              <a:rPr lang="en-GB" b="1" dirty="0"/>
              <a:t>fold </a:t>
            </a:r>
            <a:r>
              <a:rPr lang="en-GB" dirty="0"/>
              <a:t>operations do when applied to </a:t>
            </a:r>
            <a:r>
              <a:rPr lang="en-GB" b="1" dirty="0"/>
              <a:t>lists? </a:t>
            </a:r>
            <a:endParaRPr lang="en-GB" dirty="0"/>
          </a:p>
        </p:txBody>
      </p:sp>
      <p:sp>
        <p:nvSpPr>
          <p:cNvPr id="2" name="TextBox 1"/>
          <p:cNvSpPr txBox="1"/>
          <p:nvPr/>
        </p:nvSpPr>
        <p:spPr>
          <a:xfrm>
            <a:off x="2922814" y="13716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051077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Map and fold/reduce </a:t>
            </a:r>
            <a:r>
              <a:rPr lang="en-GB" dirty="0">
                <a:solidFill>
                  <a:srgbClr val="FF0000"/>
                </a:solidFill>
              </a:rPr>
              <a:t>Answer</a:t>
            </a:r>
          </a:p>
        </p:txBody>
      </p:sp>
      <p:sp>
        <p:nvSpPr>
          <p:cNvPr id="5" name="Text Placeholder 4"/>
          <p:cNvSpPr>
            <a:spLocks noGrp="1"/>
          </p:cNvSpPr>
          <p:nvPr>
            <p:ph type="body" sz="quarter" idx="14"/>
          </p:nvPr>
        </p:nvSpPr>
        <p:spPr/>
        <p:txBody>
          <a:bodyPr/>
          <a:lstStyle/>
          <a:p>
            <a:r>
              <a:rPr lang="en-GB" dirty="0"/>
              <a:t>What do </a:t>
            </a:r>
            <a:r>
              <a:rPr lang="en-GB" b="1" dirty="0"/>
              <a:t>map</a:t>
            </a:r>
            <a:r>
              <a:rPr lang="en-GB" dirty="0"/>
              <a:t> and </a:t>
            </a:r>
            <a:r>
              <a:rPr lang="en-GB" b="1" dirty="0"/>
              <a:t>fold </a:t>
            </a:r>
            <a:r>
              <a:rPr lang="en-GB" dirty="0"/>
              <a:t>operations do when applied to </a:t>
            </a:r>
            <a:r>
              <a:rPr lang="en-GB" b="1" dirty="0"/>
              <a:t>lists? </a:t>
            </a:r>
          </a:p>
          <a:p>
            <a:r>
              <a:rPr lang="en-GB" b="1" dirty="0">
                <a:solidFill>
                  <a:srgbClr val="FF0000"/>
                </a:solidFill>
              </a:rPr>
              <a:t>map </a:t>
            </a:r>
            <a:r>
              <a:rPr lang="en-GB" dirty="0">
                <a:solidFill>
                  <a:srgbClr val="FF0000"/>
                </a:solidFill>
              </a:rPr>
              <a:t>is a higher order function which applies a function to each element of a list and returns a </a:t>
            </a:r>
            <a:br>
              <a:rPr lang="en-GB" dirty="0">
                <a:solidFill>
                  <a:srgbClr val="FF0000"/>
                </a:solidFill>
              </a:rPr>
            </a:br>
            <a:r>
              <a:rPr lang="en-GB" dirty="0">
                <a:solidFill>
                  <a:srgbClr val="FF0000"/>
                </a:solidFill>
              </a:rPr>
              <a:t>new list</a:t>
            </a:r>
          </a:p>
          <a:p>
            <a:r>
              <a:rPr lang="en-GB" b="1" dirty="0">
                <a:solidFill>
                  <a:srgbClr val="FF0000"/>
                </a:solidFill>
              </a:rPr>
              <a:t>fold (</a:t>
            </a:r>
            <a:r>
              <a:rPr lang="en-GB" dirty="0">
                <a:solidFill>
                  <a:srgbClr val="FF0000"/>
                </a:solidFill>
              </a:rPr>
              <a:t>also known as a </a:t>
            </a:r>
            <a:r>
              <a:rPr lang="en-GB" b="1" dirty="0">
                <a:solidFill>
                  <a:srgbClr val="FF0000"/>
                </a:solidFill>
              </a:rPr>
              <a:t>reduce</a:t>
            </a:r>
            <a:r>
              <a:rPr lang="en-GB" dirty="0">
                <a:solidFill>
                  <a:srgbClr val="FF0000"/>
                </a:solidFill>
              </a:rPr>
              <a:t>) operates by </a:t>
            </a:r>
            <a:br>
              <a:rPr lang="en-GB" dirty="0">
                <a:solidFill>
                  <a:srgbClr val="FF0000"/>
                </a:solidFill>
              </a:rPr>
            </a:br>
            <a:r>
              <a:rPr lang="en-GB" dirty="0">
                <a:solidFill>
                  <a:srgbClr val="FF0000"/>
                </a:solidFill>
              </a:rPr>
              <a:t>applying a function recursively over a list and returning a value </a:t>
            </a:r>
          </a:p>
          <a:p>
            <a:endParaRPr lang="en-GB" dirty="0"/>
          </a:p>
        </p:txBody>
      </p:sp>
      <p:sp>
        <p:nvSpPr>
          <p:cNvPr id="2" name="TextBox 1"/>
          <p:cNvSpPr txBox="1"/>
          <p:nvPr/>
        </p:nvSpPr>
        <p:spPr>
          <a:xfrm>
            <a:off x="2922814" y="13716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47360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Map and fold/reduce</a:t>
            </a:r>
          </a:p>
        </p:txBody>
      </p:sp>
      <p:sp>
        <p:nvSpPr>
          <p:cNvPr id="2" name="TextBox 1"/>
          <p:cNvSpPr txBox="1"/>
          <p:nvPr/>
        </p:nvSpPr>
        <p:spPr>
          <a:xfrm>
            <a:off x="2922814" y="1371600"/>
            <a:ext cx="184731" cy="369332"/>
          </a:xfrm>
          <a:prstGeom prst="rect">
            <a:avLst/>
          </a:prstGeom>
          <a:noFill/>
        </p:spPr>
        <p:txBody>
          <a:bodyPr wrap="none" rtlCol="0">
            <a:spAutoFit/>
          </a:bodyPr>
          <a:lstStyle/>
          <a:p>
            <a:endParaRPr lang="en-US" dirty="0"/>
          </a:p>
        </p:txBody>
      </p:sp>
      <p:sp>
        <p:nvSpPr>
          <p:cNvPr id="5" name="Text Placeholder 4"/>
          <p:cNvSpPr>
            <a:spLocks noGrp="1"/>
          </p:cNvSpPr>
          <p:nvPr>
            <p:ph type="body" sz="quarter" idx="14"/>
          </p:nvPr>
        </p:nvSpPr>
        <p:spPr>
          <a:xfrm>
            <a:off x="724280" y="1704179"/>
            <a:ext cx="7626344" cy="3453607"/>
          </a:xfrm>
        </p:spPr>
        <p:txBody>
          <a:bodyPr/>
          <a:lstStyle/>
          <a:p>
            <a:r>
              <a:rPr lang="en-GB" b="1" dirty="0"/>
              <a:t>Map and reduce </a:t>
            </a:r>
            <a:r>
              <a:rPr lang="en-GB" dirty="0"/>
              <a:t>operations can be efficiently parallelised </a:t>
            </a:r>
          </a:p>
          <a:p>
            <a:r>
              <a:rPr lang="en-GB" dirty="0"/>
              <a:t>Many processors can work simultaneously on parts of a dataset without affecting other parts</a:t>
            </a:r>
          </a:p>
        </p:txBody>
      </p:sp>
      <p:grpSp>
        <p:nvGrpSpPr>
          <p:cNvPr id="6" name="Group 5"/>
          <p:cNvGrpSpPr/>
          <p:nvPr/>
        </p:nvGrpSpPr>
        <p:grpSpPr>
          <a:xfrm>
            <a:off x="1740361" y="3657599"/>
            <a:ext cx="5793038" cy="2213264"/>
            <a:chOff x="2112818" y="3844636"/>
            <a:chExt cx="4786735" cy="182880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112818" y="3844636"/>
              <a:ext cx="1555173" cy="1828800"/>
            </a:xfrm>
            <a:prstGeom prst="rect">
              <a:avLst/>
            </a:prstGeom>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759865" y="3844636"/>
              <a:ext cx="1555173" cy="1828800"/>
            </a:xfrm>
            <a:prstGeom prst="rect">
              <a:avLst/>
            </a:prstGeom>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5344380" y="3844636"/>
              <a:ext cx="1555173" cy="1828800"/>
            </a:xfrm>
            <a:prstGeom prst="rect">
              <a:avLst/>
            </a:prstGeom>
          </p:spPr>
        </p:pic>
      </p:grpSp>
    </p:spTree>
    <p:extLst>
      <p:ext uri="{BB962C8B-B14F-4D97-AF65-F5344CB8AC3E}">
        <p14:creationId xmlns:p14="http://schemas.microsoft.com/office/powerpoint/2010/main" val="4118454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Map and reduce: wordcount</a:t>
            </a:r>
          </a:p>
        </p:txBody>
      </p:sp>
      <p:sp>
        <p:nvSpPr>
          <p:cNvPr id="2" name="TextBox 1"/>
          <p:cNvSpPr txBox="1"/>
          <p:nvPr/>
        </p:nvSpPr>
        <p:spPr>
          <a:xfrm>
            <a:off x="2922814" y="1371600"/>
            <a:ext cx="184731" cy="369332"/>
          </a:xfrm>
          <a:prstGeom prst="rect">
            <a:avLst/>
          </a:prstGeom>
          <a:noFill/>
        </p:spPr>
        <p:txBody>
          <a:bodyPr wrap="none" rtlCol="0">
            <a:spAutoFit/>
          </a:bodyPr>
          <a:lstStyle/>
          <a:p>
            <a:endParaRPr lang="en-US" dirty="0"/>
          </a:p>
        </p:txBody>
      </p:sp>
      <p:pic>
        <p:nvPicPr>
          <p:cNvPr id="2050" name="Picture 2" descr="C:\Users\Rob\AppData\Roaming\PixelMetrics\CaptureWiz\Temp\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802" y="1926228"/>
            <a:ext cx="7863870" cy="3899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561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Fact-based model</a:t>
            </a:r>
          </a:p>
        </p:txBody>
      </p:sp>
      <p:sp>
        <p:nvSpPr>
          <p:cNvPr id="5" name="Text Placeholder 4"/>
          <p:cNvSpPr>
            <a:spLocks noGrp="1"/>
          </p:cNvSpPr>
          <p:nvPr>
            <p:ph type="body" sz="quarter" idx="14"/>
          </p:nvPr>
        </p:nvSpPr>
        <p:spPr/>
        <p:txBody>
          <a:bodyPr/>
          <a:lstStyle/>
          <a:p>
            <a:r>
              <a:rPr lang="en-GB" dirty="0"/>
              <a:t>Traditional data processing involving relational databases does not suit either the volume or the variety of Big Data</a:t>
            </a:r>
          </a:p>
          <a:p>
            <a:r>
              <a:rPr lang="en-GB" dirty="0"/>
              <a:t>The </a:t>
            </a:r>
            <a:r>
              <a:rPr lang="en-GB" b="1" dirty="0"/>
              <a:t>fact-based model </a:t>
            </a:r>
            <a:r>
              <a:rPr lang="en-GB" dirty="0"/>
              <a:t>captures a single piece of information, such as:</a:t>
            </a:r>
          </a:p>
          <a:p>
            <a:pPr lvl="1"/>
            <a:r>
              <a:rPr lang="en-GB" dirty="0"/>
              <a:t>Sensor location = 40.741895, -73.989308</a:t>
            </a:r>
          </a:p>
          <a:p>
            <a:pPr lvl="1"/>
            <a:r>
              <a:rPr lang="en-GB" dirty="0"/>
              <a:t>Stock Keeping Unit = LEV-JN-SL-34-GN</a:t>
            </a:r>
          </a:p>
          <a:p>
            <a:pPr lvl="1"/>
            <a:r>
              <a:rPr lang="en-GB" dirty="0"/>
              <a:t>Employer = Ministry of Sound</a:t>
            </a:r>
          </a:p>
          <a:p>
            <a:pPr lvl="1"/>
            <a:endParaRPr lang="en-GB" dirty="0"/>
          </a:p>
          <a:p>
            <a:endParaRPr lang="en-GB" dirty="0"/>
          </a:p>
          <a:p>
            <a:endParaRPr lang="en-GB" dirty="0"/>
          </a:p>
        </p:txBody>
      </p:sp>
      <p:sp>
        <p:nvSpPr>
          <p:cNvPr id="2" name="TextBox 1"/>
          <p:cNvSpPr txBox="1"/>
          <p:nvPr/>
        </p:nvSpPr>
        <p:spPr>
          <a:xfrm>
            <a:off x="2922814" y="13716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058007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Graph schema</a:t>
            </a:r>
          </a:p>
        </p:txBody>
      </p:sp>
      <p:sp>
        <p:nvSpPr>
          <p:cNvPr id="5" name="Text Placeholder 4"/>
          <p:cNvSpPr>
            <a:spLocks noGrp="1"/>
          </p:cNvSpPr>
          <p:nvPr>
            <p:ph type="body" sz="quarter" idx="14"/>
          </p:nvPr>
        </p:nvSpPr>
        <p:spPr/>
        <p:txBody>
          <a:bodyPr/>
          <a:lstStyle/>
          <a:p>
            <a:r>
              <a:rPr lang="en-GB" dirty="0"/>
              <a:t>Often there is value in exploring </a:t>
            </a:r>
            <a:r>
              <a:rPr lang="en-GB" b="1" dirty="0"/>
              <a:t>relationships </a:t>
            </a:r>
            <a:r>
              <a:rPr lang="en-GB" dirty="0"/>
              <a:t>between connected entities in a dataset</a:t>
            </a:r>
          </a:p>
          <a:p>
            <a:pPr marL="0" indent="0">
              <a:buNone/>
            </a:pPr>
            <a:r>
              <a:rPr lang="en-GB" dirty="0"/>
              <a:t> </a:t>
            </a:r>
          </a:p>
        </p:txBody>
      </p:sp>
      <p:sp>
        <p:nvSpPr>
          <p:cNvPr id="2" name="TextBox 1"/>
          <p:cNvSpPr txBox="1"/>
          <p:nvPr/>
        </p:nvSpPr>
        <p:spPr>
          <a:xfrm>
            <a:off x="2922814" y="1371600"/>
            <a:ext cx="184731" cy="369332"/>
          </a:xfrm>
          <a:prstGeom prst="rect">
            <a:avLst/>
          </a:prstGeom>
          <a:noFill/>
        </p:spPr>
        <p:txBody>
          <a:bodyPr wrap="none" rtlCol="0">
            <a:spAutoFit/>
          </a:bodyPr>
          <a:lstStyle/>
          <a:p>
            <a:endParaRPr lang="en-US" dirty="0"/>
          </a:p>
        </p:txBody>
      </p:sp>
      <p:pic>
        <p:nvPicPr>
          <p:cNvPr id="1026" name="Picture 2" descr="C:\Users\Rob\AppData\Roaming\PixelMetrics\CaptureWiz\Temp\4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7780" y="2722041"/>
            <a:ext cx="4629471" cy="3408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912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Example</a:t>
            </a:r>
          </a:p>
        </p:txBody>
      </p:sp>
      <p:sp>
        <p:nvSpPr>
          <p:cNvPr id="3" name="Text Placeholder 2"/>
          <p:cNvSpPr>
            <a:spLocks noGrp="1"/>
          </p:cNvSpPr>
          <p:nvPr>
            <p:ph type="body" sz="quarter" idx="14"/>
          </p:nvPr>
        </p:nvSpPr>
        <p:spPr/>
        <p:txBody>
          <a:bodyPr/>
          <a:lstStyle/>
          <a:p>
            <a:r>
              <a:rPr lang="en-GB" dirty="0"/>
              <a:t>A large retail company sometimes hires programmers to write new modules for their computer systems </a:t>
            </a:r>
          </a:p>
          <a:p>
            <a:r>
              <a:rPr lang="en-GB" dirty="0"/>
              <a:t>They need to find a software company employing programmers who program in a specific language, who will hire out their services</a:t>
            </a:r>
          </a:p>
          <a:p>
            <a:r>
              <a:rPr lang="en-GB" dirty="0"/>
              <a:t>Data about the software companies and their employees are held in a graph schema</a:t>
            </a:r>
          </a:p>
        </p:txBody>
      </p:sp>
    </p:spTree>
    <p:extLst>
      <p:ext uri="{BB962C8B-B14F-4D97-AF65-F5344CB8AC3E}">
        <p14:creationId xmlns:p14="http://schemas.microsoft.com/office/powerpoint/2010/main" val="181015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Objectives</a:t>
            </a:r>
          </a:p>
        </p:txBody>
      </p:sp>
      <p:sp>
        <p:nvSpPr>
          <p:cNvPr id="5" name="Text Placeholder 4"/>
          <p:cNvSpPr>
            <a:spLocks noGrp="1"/>
          </p:cNvSpPr>
          <p:nvPr>
            <p:ph type="body" sz="quarter" idx="14"/>
          </p:nvPr>
        </p:nvSpPr>
        <p:spPr/>
        <p:txBody>
          <a:bodyPr/>
          <a:lstStyle/>
          <a:p>
            <a:pPr lvl="0"/>
            <a:r>
              <a:rPr lang="en-GB" dirty="0">
                <a:solidFill>
                  <a:schemeClr val="bg1"/>
                </a:solidFill>
              </a:rPr>
              <a:t>Understand that Big Data is a term used to describe data whose volume is too large to fit on a single server and is generally unstructured</a:t>
            </a:r>
          </a:p>
          <a:p>
            <a:pPr lvl="0"/>
            <a:r>
              <a:rPr lang="en-GB" dirty="0">
                <a:solidFill>
                  <a:schemeClr val="bg1"/>
                </a:solidFill>
              </a:rPr>
              <a:t>Describe examples of Big Data</a:t>
            </a:r>
          </a:p>
          <a:p>
            <a:pPr lvl="0"/>
            <a:r>
              <a:rPr lang="en-GB" dirty="0">
                <a:solidFill>
                  <a:schemeClr val="bg1"/>
                </a:solidFill>
              </a:rPr>
              <a:t>Describe features of functional programming which make it suitable for analysing Big Data</a:t>
            </a:r>
          </a:p>
          <a:p>
            <a:pPr lvl="0"/>
            <a:r>
              <a:rPr lang="en-GB" dirty="0">
                <a:solidFill>
                  <a:schemeClr val="bg1"/>
                </a:solidFill>
              </a:rPr>
              <a:t>Be familiar with the fact-based model for </a:t>
            </a:r>
            <a:br>
              <a:rPr lang="en-GB" dirty="0">
                <a:solidFill>
                  <a:schemeClr val="bg1"/>
                </a:solidFill>
              </a:rPr>
            </a:br>
            <a:r>
              <a:rPr lang="en-GB" dirty="0">
                <a:solidFill>
                  <a:schemeClr val="bg1"/>
                </a:solidFill>
              </a:rPr>
              <a:t>representing data</a:t>
            </a:r>
          </a:p>
          <a:p>
            <a:pPr lvl="0"/>
            <a:r>
              <a:rPr lang="en-GB" dirty="0">
                <a:solidFill>
                  <a:schemeClr val="bg1"/>
                </a:solidFill>
              </a:rPr>
              <a:t>Be familiar with graph schema for capturing the structure of the dataset</a:t>
            </a:r>
          </a:p>
          <a:p>
            <a:endParaRPr lang="en-GB" dirty="0"/>
          </a:p>
        </p:txBody>
      </p:sp>
    </p:spTree>
    <p:extLst>
      <p:ext uri="{BB962C8B-B14F-4D97-AF65-F5344CB8AC3E}">
        <p14:creationId xmlns:p14="http://schemas.microsoft.com/office/powerpoint/2010/main" val="3434448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Example graph schema</a:t>
            </a:r>
          </a:p>
        </p:txBody>
      </p:sp>
      <p:sp>
        <p:nvSpPr>
          <p:cNvPr id="6" name="Text Placeholder 4"/>
          <p:cNvSpPr>
            <a:spLocks noGrp="1"/>
          </p:cNvSpPr>
          <p:nvPr>
            <p:ph type="body" sz="quarter" idx="14"/>
          </p:nvPr>
        </p:nvSpPr>
        <p:spPr/>
        <p:txBody>
          <a:bodyPr/>
          <a:lstStyle/>
          <a:p>
            <a:pPr marL="279400" lvl="1"/>
            <a:r>
              <a:rPr lang="en-GB" dirty="0"/>
              <a:t>Does XYZ have any programmers who can code in VB?</a:t>
            </a:r>
          </a:p>
          <a:p>
            <a:pPr marL="279400" lvl="1"/>
            <a:r>
              <a:rPr lang="en-GB" dirty="0"/>
              <a:t>Which programmers can code in Java?</a:t>
            </a:r>
          </a:p>
          <a:p>
            <a:pPr marL="279400" lvl="1"/>
            <a:r>
              <a:rPr lang="en-GB" dirty="0"/>
              <a:t>Who employs Terri?</a:t>
            </a:r>
          </a:p>
        </p:txBody>
      </p:sp>
      <p:pic>
        <p:nvPicPr>
          <p:cNvPr id="1026" name="Picture 2" descr="C:\Users\Rob\AppData\Roaming\PixelMetrics\CaptureWiz\Temp\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0898" y="3045485"/>
            <a:ext cx="6385748" cy="3205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765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Graph schema</a:t>
            </a:r>
          </a:p>
        </p:txBody>
      </p:sp>
      <p:sp>
        <p:nvSpPr>
          <p:cNvPr id="5" name="Text Placeholder 4"/>
          <p:cNvSpPr>
            <a:spLocks noGrp="1"/>
          </p:cNvSpPr>
          <p:nvPr>
            <p:ph type="body" sz="quarter" idx="14"/>
          </p:nvPr>
        </p:nvSpPr>
        <p:spPr/>
        <p:txBody>
          <a:bodyPr/>
          <a:lstStyle/>
          <a:p>
            <a:r>
              <a:rPr lang="en-GB" dirty="0"/>
              <a:t>Social networks are good examples of densely connected networks </a:t>
            </a:r>
          </a:p>
          <a:p>
            <a:r>
              <a:rPr lang="en-GB" dirty="0"/>
              <a:t>Facebook had more than a billion mobile active daily users in a 3-month period in 2016 </a:t>
            </a:r>
          </a:p>
          <a:p>
            <a:pPr lvl="1"/>
            <a:r>
              <a:rPr lang="en-GB" dirty="0"/>
              <a:t>Tracking who is whose friend is a Big Data issue</a:t>
            </a:r>
          </a:p>
        </p:txBody>
      </p:sp>
      <p:sp>
        <p:nvSpPr>
          <p:cNvPr id="2" name="TextBox 1"/>
          <p:cNvSpPr txBox="1"/>
          <p:nvPr/>
        </p:nvSpPr>
        <p:spPr>
          <a:xfrm>
            <a:off x="2922814" y="13716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65167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Friend of a friend</a:t>
            </a:r>
          </a:p>
        </p:txBody>
      </p:sp>
      <p:sp>
        <p:nvSpPr>
          <p:cNvPr id="2" name="TextBox 1"/>
          <p:cNvSpPr txBox="1"/>
          <p:nvPr/>
        </p:nvSpPr>
        <p:spPr>
          <a:xfrm>
            <a:off x="2922814" y="1371600"/>
            <a:ext cx="184731" cy="369332"/>
          </a:xfrm>
          <a:prstGeom prst="rect">
            <a:avLst/>
          </a:prstGeom>
          <a:noFill/>
        </p:spPr>
        <p:txBody>
          <a:bodyPr wrap="none" rtlCol="0">
            <a:spAutoFit/>
          </a:bodyPr>
          <a:lstStyle/>
          <a:p>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2515" y="1577005"/>
            <a:ext cx="3814909" cy="448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Placeholder 4"/>
          <p:cNvSpPr>
            <a:spLocks noGrp="1"/>
          </p:cNvSpPr>
          <p:nvPr>
            <p:ph type="body" sz="quarter" idx="14"/>
          </p:nvPr>
        </p:nvSpPr>
        <p:spPr>
          <a:xfrm>
            <a:off x="724280" y="1704179"/>
            <a:ext cx="3677075" cy="3453607"/>
          </a:xfrm>
        </p:spPr>
        <p:txBody>
          <a:bodyPr/>
          <a:lstStyle/>
          <a:p>
            <a:r>
              <a:rPr lang="en-GB" dirty="0"/>
              <a:t>A dot, or </a:t>
            </a:r>
            <a:r>
              <a:rPr lang="en-GB" b="1" dirty="0"/>
              <a:t>node</a:t>
            </a:r>
            <a:r>
              <a:rPr lang="en-GB" dirty="0"/>
              <a:t>, represents one person </a:t>
            </a:r>
          </a:p>
          <a:p>
            <a:r>
              <a:rPr lang="en-GB" dirty="0"/>
              <a:t>A line, or </a:t>
            </a:r>
            <a:r>
              <a:rPr lang="en-GB" b="1" dirty="0"/>
              <a:t>edge, </a:t>
            </a:r>
            <a:r>
              <a:rPr lang="en-GB" dirty="0"/>
              <a:t>represents a friendship </a:t>
            </a:r>
          </a:p>
          <a:p>
            <a:endParaRPr lang="en-GB" dirty="0"/>
          </a:p>
        </p:txBody>
      </p:sp>
    </p:spTree>
    <p:extLst>
      <p:ext uri="{BB962C8B-B14F-4D97-AF65-F5344CB8AC3E}">
        <p14:creationId xmlns:p14="http://schemas.microsoft.com/office/powerpoint/2010/main" val="1821285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82991">
            <a:off x="1273332" y="1416990"/>
            <a:ext cx="6718366" cy="5006174"/>
          </a:xfrm>
          <a:prstGeom prst="rect">
            <a:avLst/>
          </a:prstGeom>
        </p:spPr>
      </p:pic>
      <p:sp>
        <p:nvSpPr>
          <p:cNvPr id="4" name="Text Placeholder 3"/>
          <p:cNvSpPr>
            <a:spLocks noGrp="1"/>
          </p:cNvSpPr>
          <p:nvPr>
            <p:ph type="body" sz="quarter" idx="13"/>
          </p:nvPr>
        </p:nvSpPr>
        <p:spPr/>
        <p:txBody>
          <a:bodyPr/>
          <a:lstStyle/>
          <a:p>
            <a:r>
              <a:rPr lang="en-GB" dirty="0"/>
              <a:t>Graphs can show scale</a:t>
            </a:r>
          </a:p>
        </p:txBody>
      </p:sp>
    </p:spTree>
    <p:extLst>
      <p:ext uri="{BB962C8B-B14F-4D97-AF65-F5344CB8AC3E}">
        <p14:creationId xmlns:p14="http://schemas.microsoft.com/office/powerpoint/2010/main" val="684136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Six degrees of separation?</a:t>
            </a:r>
          </a:p>
        </p:txBody>
      </p:sp>
      <p:sp>
        <p:nvSpPr>
          <p:cNvPr id="3" name="Text Placeholder 2"/>
          <p:cNvSpPr>
            <a:spLocks noGrp="1"/>
          </p:cNvSpPr>
          <p:nvPr>
            <p:ph type="body" sz="quarter" idx="14"/>
          </p:nvPr>
        </p:nvSpPr>
        <p:spPr/>
        <p:txBody>
          <a:bodyPr/>
          <a:lstStyle/>
          <a:p>
            <a:r>
              <a:rPr lang="en-GB" dirty="0"/>
              <a:t>The idea that any two people can be connected by at most five other friends started with a short story in 1929. There was no way to prove it. </a:t>
            </a:r>
          </a:p>
          <a:p>
            <a:r>
              <a:rPr lang="en-GB" dirty="0"/>
              <a:t>Microsoft explored this in 2008 by studying records of 30 billion electronic conversations in 2006, and calculating the chain lengths between 180 billion pairs of users. Any individual user was on average 6.6 hops from another</a:t>
            </a:r>
          </a:p>
        </p:txBody>
      </p:sp>
    </p:spTree>
    <p:extLst>
      <p:ext uri="{BB962C8B-B14F-4D97-AF65-F5344CB8AC3E}">
        <p14:creationId xmlns:p14="http://schemas.microsoft.com/office/powerpoint/2010/main" val="6758775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6 Tasks </a:t>
            </a:r>
            <a:r>
              <a:rPr lang="en-GB"/>
              <a:t>2 and </a:t>
            </a:r>
            <a:r>
              <a:rPr lang="en-GB" dirty="0"/>
              <a:t>3</a:t>
            </a:r>
          </a:p>
        </p:txBody>
      </p:sp>
      <p:pic>
        <p:nvPicPr>
          <p:cNvPr id="1026" name="Picture 2" descr="C:\Users\Rob\AppData\Roaming\PixelMetrics\CaptureWiz\Temp\10.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3488" y="1982148"/>
            <a:ext cx="7557025" cy="3621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0807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Summary</a:t>
            </a:r>
          </a:p>
        </p:txBody>
      </p:sp>
      <p:sp>
        <p:nvSpPr>
          <p:cNvPr id="5" name="Text Placeholder 4"/>
          <p:cNvSpPr>
            <a:spLocks noGrp="1"/>
          </p:cNvSpPr>
          <p:nvPr>
            <p:ph type="body" sz="quarter" idx="14"/>
          </p:nvPr>
        </p:nvSpPr>
        <p:spPr/>
        <p:txBody>
          <a:bodyPr/>
          <a:lstStyle/>
          <a:p>
            <a:r>
              <a:rPr lang="en-GB" dirty="0"/>
              <a:t>Big Data has:</a:t>
            </a:r>
          </a:p>
          <a:p>
            <a:pPr lvl="1"/>
            <a:r>
              <a:rPr lang="en-GB" dirty="0"/>
              <a:t>Volume</a:t>
            </a:r>
          </a:p>
          <a:p>
            <a:pPr lvl="1"/>
            <a:r>
              <a:rPr lang="en-GB" dirty="0"/>
              <a:t>Velocity</a:t>
            </a:r>
          </a:p>
          <a:p>
            <a:pPr lvl="1"/>
            <a:r>
              <a:rPr lang="en-GB" dirty="0"/>
              <a:t>Variety</a:t>
            </a:r>
          </a:p>
          <a:p>
            <a:pPr marL="334963" indent="-342900"/>
            <a:r>
              <a:rPr lang="en-GB" dirty="0"/>
              <a:t>Functional programming languages can help create correct and efficient distributed code, using</a:t>
            </a:r>
          </a:p>
          <a:p>
            <a:pPr marL="787400" lvl="1" indent="-342900"/>
            <a:r>
              <a:rPr lang="en-GB" dirty="0"/>
              <a:t>Immutable data structures</a:t>
            </a:r>
          </a:p>
          <a:p>
            <a:pPr marL="787400" lvl="1" indent="-342900"/>
            <a:r>
              <a:rPr lang="en-GB" dirty="0"/>
              <a:t>Statelessness</a:t>
            </a:r>
          </a:p>
          <a:p>
            <a:pPr marL="787400" lvl="1" indent="-342900"/>
            <a:r>
              <a:rPr lang="en-GB" dirty="0"/>
              <a:t>Higher-order functions</a:t>
            </a:r>
          </a:p>
        </p:txBody>
      </p:sp>
    </p:spTree>
    <p:extLst>
      <p:ext uri="{BB962C8B-B14F-4D97-AF65-F5344CB8AC3E}">
        <p14:creationId xmlns:p14="http://schemas.microsoft.com/office/powerpoint/2010/main" val="21080337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Summary</a:t>
            </a:r>
          </a:p>
        </p:txBody>
      </p:sp>
      <p:sp>
        <p:nvSpPr>
          <p:cNvPr id="5" name="Text Placeholder 4"/>
          <p:cNvSpPr>
            <a:spLocks noGrp="1"/>
          </p:cNvSpPr>
          <p:nvPr>
            <p:ph type="body" sz="quarter" idx="14"/>
          </p:nvPr>
        </p:nvSpPr>
        <p:spPr/>
        <p:txBody>
          <a:bodyPr/>
          <a:lstStyle/>
          <a:p>
            <a:r>
              <a:rPr lang="en-GB" dirty="0"/>
              <a:t>Big Data needs machine learning techniques to find patterns, because it lacks structure</a:t>
            </a:r>
          </a:p>
          <a:p>
            <a:r>
              <a:rPr lang="en-GB" dirty="0"/>
              <a:t>Fact-based models can be combined with rules</a:t>
            </a:r>
          </a:p>
          <a:p>
            <a:r>
              <a:rPr lang="en-GB" dirty="0"/>
              <a:t>Graph schemas can represent the structure and relationships between data items</a:t>
            </a:r>
          </a:p>
          <a:p>
            <a:r>
              <a:rPr lang="en-GB" dirty="0"/>
              <a:t>Big Data processing enables organisations to make better decisions and take action accordingly</a:t>
            </a:r>
          </a:p>
          <a:p>
            <a:pPr lvl="1"/>
            <a:endParaRPr lang="en-GB" dirty="0"/>
          </a:p>
        </p:txBody>
      </p:sp>
    </p:spTree>
    <p:extLst>
      <p:ext uri="{BB962C8B-B14F-4D97-AF65-F5344CB8AC3E}">
        <p14:creationId xmlns:p14="http://schemas.microsoft.com/office/powerpoint/2010/main" val="1899706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88127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Big Data</a:t>
            </a:r>
          </a:p>
        </p:txBody>
      </p:sp>
      <p:sp>
        <p:nvSpPr>
          <p:cNvPr id="3" name="Text Placeholder 2"/>
          <p:cNvSpPr>
            <a:spLocks noGrp="1"/>
          </p:cNvSpPr>
          <p:nvPr>
            <p:ph type="body" sz="quarter" idx="14"/>
          </p:nvPr>
        </p:nvSpPr>
        <p:spPr/>
        <p:txBody>
          <a:bodyPr/>
          <a:lstStyle/>
          <a:p>
            <a:r>
              <a:rPr lang="en-GB" dirty="0"/>
              <a:t>‘Big Data’ includes data that is collected on such a large scale that it cannot easily be analysed</a:t>
            </a:r>
          </a:p>
          <a:p>
            <a:pPr lvl="1"/>
            <a:r>
              <a:rPr lang="en-GB" dirty="0"/>
              <a:t>Think of some organisations that collect and use huge amounts of data every day</a:t>
            </a:r>
          </a:p>
          <a:p>
            <a:endParaRPr lang="en-GB" dirty="0"/>
          </a:p>
        </p:txBody>
      </p:sp>
    </p:spTree>
    <p:extLst>
      <p:ext uri="{BB962C8B-B14F-4D97-AF65-F5344CB8AC3E}">
        <p14:creationId xmlns:p14="http://schemas.microsoft.com/office/powerpoint/2010/main" val="441686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666888"/>
            <a:ext cx="9144000" cy="6203009"/>
          </a:xfrm>
          <a:prstGeom prst="rect">
            <a:avLst/>
          </a:prstGeom>
        </p:spPr>
      </p:pic>
      <p:sp>
        <p:nvSpPr>
          <p:cNvPr id="8" name="Text Placeholder 7"/>
          <p:cNvSpPr>
            <a:spLocks noGrp="1"/>
          </p:cNvSpPr>
          <p:nvPr>
            <p:ph type="body" sz="quarter" idx="13"/>
          </p:nvPr>
        </p:nvSpPr>
        <p:spPr/>
        <p:txBody>
          <a:bodyPr/>
          <a:lstStyle/>
          <a:p>
            <a:r>
              <a:rPr lang="en-GB" dirty="0"/>
              <a:t>Examples of Big Data use</a:t>
            </a:r>
          </a:p>
        </p:txBody>
      </p:sp>
      <p:sp>
        <p:nvSpPr>
          <p:cNvPr id="3" name="Text Placeholder 2"/>
          <p:cNvSpPr>
            <a:spLocks noGrp="1"/>
          </p:cNvSpPr>
          <p:nvPr>
            <p:ph type="body" sz="quarter" idx="14"/>
          </p:nvPr>
        </p:nvSpPr>
        <p:spPr/>
        <p:txBody>
          <a:bodyPr/>
          <a:lstStyle/>
          <a:p>
            <a:r>
              <a:rPr lang="en-GB" dirty="0"/>
              <a:t> ‘Big data’ is collected and analysed by:</a:t>
            </a:r>
          </a:p>
          <a:p>
            <a:pPr lvl="1"/>
            <a:r>
              <a:rPr lang="en-GB" dirty="0"/>
              <a:t>The NHS to help find patterns in illness or injury</a:t>
            </a:r>
          </a:p>
          <a:p>
            <a:pPr lvl="1"/>
            <a:r>
              <a:rPr lang="en-GB" dirty="0"/>
              <a:t>Passport control to find patterns in border crossings</a:t>
            </a:r>
          </a:p>
          <a:p>
            <a:pPr lvl="1"/>
            <a:r>
              <a:rPr lang="en-GB" dirty="0"/>
              <a:t>CCTV operators</a:t>
            </a:r>
          </a:p>
          <a:p>
            <a:pPr lvl="1"/>
            <a:r>
              <a:rPr lang="en-GB" dirty="0"/>
              <a:t>The police</a:t>
            </a:r>
          </a:p>
        </p:txBody>
      </p:sp>
    </p:spTree>
    <p:extLst>
      <p:ext uri="{BB962C8B-B14F-4D97-AF65-F5344CB8AC3E}">
        <p14:creationId xmlns:p14="http://schemas.microsoft.com/office/powerpoint/2010/main" val="307051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Finding patterns</a:t>
            </a:r>
          </a:p>
        </p:txBody>
      </p:sp>
      <p:sp>
        <p:nvSpPr>
          <p:cNvPr id="3" name="Text Placeholder 2"/>
          <p:cNvSpPr>
            <a:spLocks noGrp="1"/>
          </p:cNvSpPr>
          <p:nvPr>
            <p:ph type="body" sz="quarter" idx="14"/>
          </p:nvPr>
        </p:nvSpPr>
        <p:spPr/>
        <p:txBody>
          <a:bodyPr/>
          <a:lstStyle/>
          <a:p>
            <a:r>
              <a:rPr lang="en-GB" dirty="0"/>
              <a:t>Big Data analytics can seek out patterns. Online shopping is a common example</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4891" y="2871862"/>
            <a:ext cx="5820525" cy="2984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9254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Characteristics of Big Data</a:t>
            </a:r>
          </a:p>
        </p:txBody>
      </p:sp>
      <p:sp>
        <p:nvSpPr>
          <p:cNvPr id="5" name="Text Placeholder 4"/>
          <p:cNvSpPr>
            <a:spLocks noGrp="1"/>
          </p:cNvSpPr>
          <p:nvPr>
            <p:ph type="body" sz="quarter" idx="14"/>
          </p:nvPr>
        </p:nvSpPr>
        <p:spPr/>
        <p:txBody>
          <a:bodyPr/>
          <a:lstStyle/>
          <a:p>
            <a:r>
              <a:rPr lang="en-GB" dirty="0"/>
              <a:t>Can you think of three distinguishing characteristics of Big Data? </a:t>
            </a:r>
          </a:p>
        </p:txBody>
      </p:sp>
    </p:spTree>
    <p:extLst>
      <p:ext uri="{BB962C8B-B14F-4D97-AF65-F5344CB8AC3E}">
        <p14:creationId xmlns:p14="http://schemas.microsoft.com/office/powerpoint/2010/main" val="713646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Volume</a:t>
            </a:r>
          </a:p>
        </p:txBody>
      </p:sp>
      <p:sp>
        <p:nvSpPr>
          <p:cNvPr id="5" name="Text Placeholder 4"/>
          <p:cNvSpPr>
            <a:spLocks noGrp="1"/>
          </p:cNvSpPr>
          <p:nvPr>
            <p:ph type="body" sz="quarter" idx="14"/>
          </p:nvPr>
        </p:nvSpPr>
        <p:spPr>
          <a:xfrm>
            <a:off x="724280" y="1704179"/>
            <a:ext cx="7797230" cy="4535256"/>
          </a:xfrm>
        </p:spPr>
        <p:txBody>
          <a:bodyPr/>
          <a:lstStyle/>
          <a:p>
            <a:r>
              <a:rPr lang="en-GB" dirty="0"/>
              <a:t>Big Data is too big to be handled by one server </a:t>
            </a:r>
          </a:p>
          <a:p>
            <a:pPr lvl="1"/>
            <a:r>
              <a:rPr lang="en-GB" dirty="0"/>
              <a:t>In the UK, there were 3.5 billion card purchases in the first quarter of 2016 </a:t>
            </a:r>
          </a:p>
          <a:p>
            <a:pPr lvl="1"/>
            <a:r>
              <a:rPr lang="en-GB" dirty="0"/>
              <a:t>Google processes more than three billion search queries every day and saves every single one</a:t>
            </a:r>
          </a:p>
          <a:p>
            <a:pPr lvl="1"/>
            <a:r>
              <a:rPr lang="en-GB" dirty="0"/>
              <a:t>Tesco collects 70 million refrigerator-related data points from its units and analyses them to keep better tabs on performance, to gauge when machines might need to be serviced and to cut down on energy use</a:t>
            </a:r>
          </a:p>
          <a:p>
            <a:pPr marL="0" indent="0">
              <a:buNone/>
            </a:pPr>
            <a:endParaRPr lang="en-GB" dirty="0"/>
          </a:p>
        </p:txBody>
      </p:sp>
    </p:spTree>
    <p:extLst>
      <p:ext uri="{BB962C8B-B14F-4D97-AF65-F5344CB8AC3E}">
        <p14:creationId xmlns:p14="http://schemas.microsoft.com/office/powerpoint/2010/main" val="3615053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Velocity</a:t>
            </a:r>
          </a:p>
        </p:txBody>
      </p:sp>
      <p:sp>
        <p:nvSpPr>
          <p:cNvPr id="5" name="Text Placeholder 4"/>
          <p:cNvSpPr>
            <a:spLocks noGrp="1"/>
          </p:cNvSpPr>
          <p:nvPr>
            <p:ph type="body" sz="quarter" idx="14"/>
          </p:nvPr>
        </p:nvSpPr>
        <p:spPr/>
        <p:txBody>
          <a:bodyPr/>
          <a:lstStyle/>
          <a:p>
            <a:r>
              <a:rPr lang="en-GB" dirty="0"/>
              <a:t>Smartphones, sensor networks, and CCTV all create large volumes of data, continuously</a:t>
            </a:r>
          </a:p>
          <a:p>
            <a:r>
              <a:rPr lang="en-GB" dirty="0"/>
              <a:t>The value and use of the data may require a response in the range of milliseconds to seconds </a:t>
            </a:r>
          </a:p>
        </p:txBody>
      </p:sp>
    </p:spTree>
    <p:extLst>
      <p:ext uri="{BB962C8B-B14F-4D97-AF65-F5344CB8AC3E}">
        <p14:creationId xmlns:p14="http://schemas.microsoft.com/office/powerpoint/2010/main" val="3668168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Variety</a:t>
            </a:r>
          </a:p>
        </p:txBody>
      </p:sp>
      <p:sp>
        <p:nvSpPr>
          <p:cNvPr id="5" name="Text Placeholder 4"/>
          <p:cNvSpPr>
            <a:spLocks noGrp="1"/>
          </p:cNvSpPr>
          <p:nvPr>
            <p:ph type="body" sz="quarter" idx="14"/>
          </p:nvPr>
        </p:nvSpPr>
        <p:spPr>
          <a:xfrm>
            <a:off x="724280" y="1704179"/>
            <a:ext cx="7816470" cy="4168301"/>
          </a:xfrm>
        </p:spPr>
        <p:txBody>
          <a:bodyPr/>
          <a:lstStyle/>
          <a:p>
            <a:r>
              <a:rPr lang="en-GB" dirty="0"/>
              <a:t>Big data comes in many forms; structured, unstructured, text, audio and image </a:t>
            </a:r>
          </a:p>
          <a:p>
            <a:pPr lvl="1"/>
            <a:r>
              <a:rPr lang="en-GB" dirty="0"/>
              <a:t>60 million new photos are updated daily in Instagram</a:t>
            </a:r>
          </a:p>
          <a:p>
            <a:pPr lvl="1"/>
            <a:r>
              <a:rPr lang="en-GB" dirty="0"/>
              <a:t>48 hours of videos are uploaded every minute on YouTube</a:t>
            </a:r>
          </a:p>
          <a:p>
            <a:pPr lvl="1"/>
            <a:r>
              <a:rPr lang="en-GB" dirty="0"/>
              <a:t>There are three billion views of YouTube videos every day</a:t>
            </a:r>
          </a:p>
          <a:p>
            <a:pPr lvl="1"/>
            <a:r>
              <a:rPr lang="en-GB" dirty="0"/>
              <a:t>Spotify, the music streaming service, has 100 million users</a:t>
            </a:r>
          </a:p>
        </p:txBody>
      </p:sp>
    </p:spTree>
    <p:extLst>
      <p:ext uri="{BB962C8B-B14F-4D97-AF65-F5344CB8AC3E}">
        <p14:creationId xmlns:p14="http://schemas.microsoft.com/office/powerpoint/2010/main" val="57121471"/>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54FEFFF27DD4D8029A23C3811DAEC" ma:contentTypeVersion="9" ma:contentTypeDescription="Create a new document." ma:contentTypeScope="" ma:versionID="d93bdf083064016ccaced2640c281ace">
  <xsd:schema xmlns:xsd="http://www.w3.org/2001/XMLSchema" xmlns:xs="http://www.w3.org/2001/XMLSchema" xmlns:p="http://schemas.microsoft.com/office/2006/metadata/properties" xmlns:ns2="506ac514-9468-4ce6-abae-8e7a4c758df2" targetNamespace="http://schemas.microsoft.com/office/2006/metadata/properties" ma:root="true" ma:fieldsID="5dd0e47642190387558f27f090119171" ns2:_="">
    <xsd:import namespace="506ac514-9468-4ce6-abae-8e7a4c758d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6ac514-9468-4ce6-abae-8e7a4c758d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7B5EF17-5F5B-40CD-8D26-CEBA6C3696BC}"/>
</file>

<file path=customXml/itemProps2.xml><?xml version="1.0" encoding="utf-8"?>
<ds:datastoreItem xmlns:ds="http://schemas.openxmlformats.org/officeDocument/2006/customXml" ds:itemID="{0C5DB15D-E806-44AB-934D-7B1ECFAC4061}"/>
</file>

<file path=customXml/itemProps3.xml><?xml version="1.0" encoding="utf-8"?>
<ds:datastoreItem xmlns:ds="http://schemas.openxmlformats.org/officeDocument/2006/customXml" ds:itemID="{C53D4501-5095-4A29-B481-21C9DB6E3368}"/>
</file>

<file path=docProps/app.xml><?xml version="1.0" encoding="utf-8"?>
<Properties xmlns="http://schemas.openxmlformats.org/officeDocument/2006/extended-properties" xmlns:vt="http://schemas.openxmlformats.org/officeDocument/2006/docPropsVTypes">
  <Template>Unit 12</Template>
  <TotalTime>2168</TotalTime>
  <Words>908</Words>
  <Application>Microsoft Office PowerPoint</Application>
  <PresentationFormat>On-screen Show (4:3)</PresentationFormat>
  <Paragraphs>117</Paragraphs>
  <Slides>28</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Calibri</vt:lpstr>
      <vt:lpstr>Museo 700</vt:lpstr>
      <vt:lpstr>Museo 500</vt:lpstr>
      <vt:lpstr>Museo 100</vt:lpstr>
      <vt:lpstr>Arial</vt:lpstr>
      <vt:lpstr>Museo900-Regular</vt:lpstr>
      <vt:lpstr>Museo 900</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Heathcote</dc:creator>
  <cp:lastModifiedBy>Robert Heathcote</cp:lastModifiedBy>
  <cp:revision>66</cp:revision>
  <dcterms:created xsi:type="dcterms:W3CDTF">2015-09-01T09:42:15Z</dcterms:created>
  <dcterms:modified xsi:type="dcterms:W3CDTF">2017-01-30T17:24:58Z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0x01010087354FEFFF27DD4D8029A23C3811DAEC</vt:lpwstr>
  </property>
</Properties>
</file>