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0"/>
  </p:notesMasterIdLst>
  <p:sldIdLst>
    <p:sldId id="260" r:id="rId2"/>
    <p:sldId id="284" r:id="rId3"/>
    <p:sldId id="310" r:id="rId4"/>
    <p:sldId id="329" r:id="rId5"/>
    <p:sldId id="285" r:id="rId6"/>
    <p:sldId id="286" r:id="rId7"/>
    <p:sldId id="330" r:id="rId8"/>
    <p:sldId id="333" r:id="rId9"/>
    <p:sldId id="331" r:id="rId10"/>
    <p:sldId id="287" r:id="rId11"/>
    <p:sldId id="292" r:id="rId12"/>
    <p:sldId id="288" r:id="rId13"/>
    <p:sldId id="314" r:id="rId14"/>
    <p:sldId id="313" r:id="rId15"/>
    <p:sldId id="289" r:id="rId16"/>
    <p:sldId id="325" r:id="rId17"/>
    <p:sldId id="316" r:id="rId18"/>
    <p:sldId id="291" r:id="rId19"/>
    <p:sldId id="293" r:id="rId20"/>
    <p:sldId id="294" r:id="rId21"/>
    <p:sldId id="332" r:id="rId22"/>
    <p:sldId id="295" r:id="rId23"/>
    <p:sldId id="296" r:id="rId24"/>
    <p:sldId id="311" r:id="rId25"/>
    <p:sldId id="297" r:id="rId26"/>
    <p:sldId id="317" r:id="rId27"/>
    <p:sldId id="318" r:id="rId28"/>
    <p:sldId id="298" r:id="rId29"/>
    <p:sldId id="300" r:id="rId30"/>
    <p:sldId id="304" r:id="rId31"/>
    <p:sldId id="319" r:id="rId32"/>
    <p:sldId id="320" r:id="rId33"/>
    <p:sldId id="328" r:id="rId34"/>
    <p:sldId id="322" r:id="rId35"/>
    <p:sldId id="324" r:id="rId36"/>
    <p:sldId id="308" r:id="rId37"/>
    <p:sldId id="309" r:id="rId38"/>
    <p:sldId id="326"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Museo 700" panose="02000000000000000000" pitchFamily="2" charset="0"/>
      <p:bold r:id="rId45"/>
    </p:embeddedFont>
    <p:embeddedFont>
      <p:font typeface="Museo 100" panose="02000000000000000000" pitchFamily="2" charset="0"/>
      <p:regular r:id="rId46"/>
    </p:embeddedFont>
    <p:embeddedFont>
      <p:font typeface="Museo 900" panose="02000000000000000000" pitchFamily="2" charset="0"/>
      <p:bold r:id="rId47"/>
    </p:embeddedFont>
    <p:embeddedFont>
      <p:font typeface="Museo900-Regular" panose="02000000000000000000" pitchFamily="2" charset="0"/>
      <p:bold r:id="rId48"/>
    </p:embeddedFont>
    <p:embeddedFont>
      <p:font typeface="Museo 500" panose="02000000000000000000" pitchFamily="2" charset="0"/>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36" clrIdx="0">
    <p:extLst>
      <p:ext uri="{19B8F6BF-5375-455C-9EA6-DF929625EA0E}">
        <p15:presenceInfo xmlns:p15="http://schemas.microsoft.com/office/powerpoint/2012/main" userId="f91a954299b6cd1a" providerId="Windows Live"/>
      </p:ext>
    </p:extLst>
  </p:cmAuthor>
  <p:cmAuthor id="2" name="CSelby" initials="CCS" lastIdx="8" clrIdx="1">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D68328"/>
    <a:srgbClr val="979A78"/>
    <a:srgbClr val="70BC22"/>
    <a:srgbClr val="2B75A6"/>
    <a:srgbClr val="50AAC1"/>
    <a:srgbClr val="D7A764"/>
    <a:srgbClr val="0C4B7F"/>
    <a:srgbClr val="223E7A"/>
    <a:srgbClr val="B9D7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7" autoAdjust="0"/>
    <p:restoredTop sz="92918" autoAdjust="0"/>
  </p:normalViewPr>
  <p:slideViewPr>
    <p:cSldViewPr snapToGrid="0" snapToObjects="1" showGuides="1">
      <p:cViewPr varScale="1">
        <p:scale>
          <a:sx n="99" d="100"/>
          <a:sy n="99" d="100"/>
        </p:scale>
        <p:origin x="642" y="84"/>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3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22/11/2016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88294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10</a:t>
            </a:fld>
            <a:endParaRPr lang="en-GB" dirty="0"/>
          </a:p>
        </p:txBody>
      </p:sp>
    </p:spTree>
    <p:extLst>
      <p:ext uri="{BB962C8B-B14F-4D97-AF65-F5344CB8AC3E}">
        <p14:creationId xmlns:p14="http://schemas.microsoft.com/office/powerpoint/2010/main" val="3143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30</a:t>
            </a:fld>
            <a:endParaRPr lang="en-GB" dirty="0"/>
          </a:p>
        </p:txBody>
      </p:sp>
    </p:spTree>
    <p:extLst>
      <p:ext uri="{BB962C8B-B14F-4D97-AF65-F5344CB8AC3E}">
        <p14:creationId xmlns:p14="http://schemas.microsoft.com/office/powerpoint/2010/main" val="2453891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5</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67389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bg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panose="020B0604020202020204" pitchFamily="34" charset="0"/>
                <a:cs typeface="Arial" panose="020B0604020202020204" pitchFamily="34" charset="0"/>
              </a:rPr>
              <a:t>Unit 9 Regular languages</a:t>
            </a:r>
          </a:p>
        </p:txBody>
      </p:sp>
      <p:pic>
        <p:nvPicPr>
          <p:cNvPr id="20" name="Picture 19" descr="Logo Unit 9.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r>
              <a:rPr lang="en-US" sz="1200" b="1">
                <a:solidFill>
                  <a:schemeClr val="bg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latin typeface="Arial" panose="020B0604020202020204" pitchFamily="34" charset="0"/>
                <a:cs typeface="Arial" panose="020B0604020202020204" pitchFamily="34" charset="0"/>
              </a:rPr>
              <a:t>Unit 9 Regular languages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r>
              <a:rPr lang="en-US" sz="1200" b="1">
                <a:solidFill>
                  <a:schemeClr val="bg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latin typeface="Arial" panose="020B0604020202020204" pitchFamily="34" charset="0"/>
                <a:cs typeface="Arial" panose="020B0604020202020204" pitchFamily="34" charset="0"/>
              </a:rPr>
              <a:t>Unit 9 Regular languages</a:t>
            </a:r>
            <a:endParaRPr lang="en-US" sz="1200" b="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r>
              <a:rPr lang="en-US" sz="1200" b="1">
                <a:solidFill>
                  <a:schemeClr val="bg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latin typeface="Arial" panose="020B0604020202020204" pitchFamily="34" charset="0"/>
                <a:cs typeface="Arial" panose="020B0604020202020204" pitchFamily="34" charset="0"/>
              </a:rPr>
              <a:t>Unit 9 Regular languages</a:t>
            </a:r>
            <a:endParaRPr lang="en-US" sz="1200" b="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pic>
        <p:nvPicPr>
          <p:cNvPr id="3" name="Picture 2" descr="Logo Unit 9.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5" name="Rectangle 4"/>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tx1"/>
              </a:solidFill>
            </a:endParaRPr>
          </a:p>
        </p:txBody>
      </p:sp>
      <p:pic>
        <p:nvPicPr>
          <p:cNvPr id="6" name="Picture 5" descr="Unit 9.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7" name="TextBox 6"/>
          <p:cNvSpPr txBox="1"/>
          <p:nvPr userDrawn="1"/>
        </p:nvSpPr>
        <p:spPr>
          <a:xfrm>
            <a:off x="752495" y="156700"/>
            <a:ext cx="8067635" cy="452432"/>
          </a:xfrm>
          <a:prstGeom prst="rect">
            <a:avLst/>
          </a:prstGeom>
          <a:noFill/>
        </p:spPr>
        <p:txBody>
          <a:bodyPr wrap="square" lIns="0" tIns="0" rIns="0" rtlCol="0">
            <a:noAutofit/>
          </a:bodyPr>
          <a:lstStyle/>
          <a:p>
            <a:r>
              <a:rPr lang="en-US" sz="1200" b="1">
                <a:solidFill>
                  <a:schemeClr val="tx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latin typeface="Arial" panose="020B0604020202020204" pitchFamily="34" charset="0"/>
                <a:cs typeface="Arial" panose="020B0604020202020204" pitchFamily="34" charset="0"/>
              </a:rPr>
              <a:t>Unit 9 Regular languages</a:t>
            </a:r>
            <a:endParaRPr lang="en-US" sz="1200" b="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4074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Backus-Naur Form</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BNF meta-symbols</a:t>
            </a:r>
            <a:endParaRPr lang="en-GB" dirty="0"/>
          </a:p>
        </p:txBody>
      </p:sp>
      <p:sp>
        <p:nvSpPr>
          <p:cNvPr id="3" name="Text Placeholder 2"/>
          <p:cNvSpPr>
            <a:spLocks noGrp="1"/>
          </p:cNvSpPr>
          <p:nvPr>
            <p:ph type="body" sz="quarter" idx="14"/>
          </p:nvPr>
        </p:nvSpPr>
        <p:spPr>
          <a:xfrm>
            <a:off x="724279" y="1704179"/>
            <a:ext cx="8124445" cy="3453607"/>
          </a:xfrm>
        </p:spPr>
        <p:txBody>
          <a:bodyPr/>
          <a:lstStyle/>
          <a:p>
            <a:pPr>
              <a:spcAft>
                <a:spcPts val="0"/>
              </a:spcAft>
              <a:defRPr/>
            </a:pPr>
            <a:endParaRPr lang="en-GB" dirty="0"/>
          </a:p>
          <a:p>
            <a:pPr>
              <a:spcAft>
                <a:spcPts val="0"/>
              </a:spcAft>
              <a:defRPr/>
            </a:pPr>
            <a:endParaRPr lang="en-GB" dirty="0"/>
          </a:p>
          <a:p>
            <a:pPr>
              <a:spcAft>
                <a:spcPts val="0"/>
              </a:spcAft>
              <a:defRPr/>
            </a:pPr>
            <a:endParaRPr lang="en-GB" dirty="0"/>
          </a:p>
          <a:p>
            <a:pPr>
              <a:spcAft>
                <a:spcPts val="0"/>
              </a:spcAft>
              <a:defRPr/>
            </a:pPr>
            <a:endParaRPr lang="en-GB" dirty="0"/>
          </a:p>
          <a:p>
            <a:pPr>
              <a:spcAft>
                <a:spcPts val="0"/>
              </a:spcAft>
              <a:defRPr/>
            </a:pPr>
            <a:endParaRPr lang="en-GB" dirty="0"/>
          </a:p>
          <a:p>
            <a:pPr>
              <a:spcAft>
                <a:spcPts val="0"/>
              </a:spcAft>
              <a:defRPr/>
            </a:pPr>
            <a:endParaRPr lang="en-GB" dirty="0"/>
          </a:p>
          <a:p>
            <a:pPr>
              <a:spcAft>
                <a:spcPts val="0"/>
              </a:spcAft>
              <a:defRPr/>
            </a:pPr>
            <a:endParaRPr lang="en-GB" dirty="0"/>
          </a:p>
          <a:p>
            <a:pPr marL="182563" indent="0">
              <a:spcAft>
                <a:spcPts val="0"/>
              </a:spcAft>
              <a:buNone/>
              <a:defRPr/>
            </a:pPr>
            <a:r>
              <a:rPr lang="en-GB" sz="2000" dirty="0"/>
              <a:t>&lt;</a:t>
            </a:r>
            <a:r>
              <a:rPr lang="en-GB" sz="2000" dirty="0">
                <a:solidFill>
                  <a:srgbClr val="8D8959"/>
                </a:solidFill>
              </a:rPr>
              <a:t>digit</a:t>
            </a:r>
            <a:r>
              <a:rPr lang="en-GB" sz="2000" dirty="0"/>
              <a:t>&gt; ::= </a:t>
            </a:r>
            <a:r>
              <a:rPr lang="en-GB" sz="2000" dirty="0">
                <a:solidFill>
                  <a:srgbClr val="8D8959"/>
                </a:solidFill>
              </a:rPr>
              <a:t>0</a:t>
            </a:r>
            <a:r>
              <a:rPr lang="en-GB" sz="2000" dirty="0"/>
              <a:t>|</a:t>
            </a:r>
            <a:r>
              <a:rPr lang="en-GB" sz="2000" dirty="0">
                <a:solidFill>
                  <a:srgbClr val="8D8959"/>
                </a:solidFill>
              </a:rPr>
              <a:t>1</a:t>
            </a:r>
            <a:r>
              <a:rPr lang="en-GB" sz="2000" dirty="0"/>
              <a:t>|</a:t>
            </a:r>
            <a:r>
              <a:rPr lang="en-GB" sz="2000" dirty="0">
                <a:solidFill>
                  <a:srgbClr val="8D8959"/>
                </a:solidFill>
              </a:rPr>
              <a:t>2</a:t>
            </a:r>
            <a:r>
              <a:rPr lang="en-GB" sz="2000" dirty="0"/>
              <a:t>|</a:t>
            </a:r>
            <a:r>
              <a:rPr lang="en-GB" sz="2000" dirty="0">
                <a:solidFill>
                  <a:srgbClr val="8D8959"/>
                </a:solidFill>
              </a:rPr>
              <a:t>3</a:t>
            </a:r>
            <a:r>
              <a:rPr lang="en-GB" sz="2000" dirty="0"/>
              <a:t>|</a:t>
            </a:r>
            <a:r>
              <a:rPr lang="en-GB" sz="2000" dirty="0">
                <a:solidFill>
                  <a:srgbClr val="8D8959"/>
                </a:solidFill>
              </a:rPr>
              <a:t>4</a:t>
            </a:r>
            <a:r>
              <a:rPr lang="en-GB" sz="2000" dirty="0"/>
              <a:t>|</a:t>
            </a:r>
            <a:r>
              <a:rPr lang="en-GB" sz="2000" dirty="0">
                <a:solidFill>
                  <a:srgbClr val="8D8959"/>
                </a:solidFill>
              </a:rPr>
              <a:t>5</a:t>
            </a:r>
            <a:r>
              <a:rPr lang="en-GB" sz="2000" dirty="0"/>
              <a:t>|</a:t>
            </a:r>
            <a:r>
              <a:rPr lang="en-GB" sz="2000" dirty="0">
                <a:solidFill>
                  <a:srgbClr val="8D8959"/>
                </a:solidFill>
              </a:rPr>
              <a:t>6</a:t>
            </a:r>
            <a:r>
              <a:rPr lang="en-GB" sz="2000" dirty="0"/>
              <a:t>|</a:t>
            </a:r>
            <a:r>
              <a:rPr lang="en-GB" sz="2000" dirty="0">
                <a:solidFill>
                  <a:srgbClr val="8D8959"/>
                </a:solidFill>
              </a:rPr>
              <a:t>7</a:t>
            </a:r>
            <a:r>
              <a:rPr lang="en-GB" sz="2000" dirty="0"/>
              <a:t>|</a:t>
            </a:r>
            <a:r>
              <a:rPr lang="en-GB" sz="2000" dirty="0">
                <a:solidFill>
                  <a:srgbClr val="8D8959"/>
                </a:solidFill>
              </a:rPr>
              <a:t>8</a:t>
            </a:r>
            <a:r>
              <a:rPr lang="en-GB" sz="2000" dirty="0"/>
              <a:t>|</a:t>
            </a:r>
            <a:r>
              <a:rPr lang="en-GB" sz="2000" dirty="0">
                <a:solidFill>
                  <a:srgbClr val="8D8959"/>
                </a:solidFill>
              </a:rPr>
              <a:t>9</a:t>
            </a:r>
          </a:p>
          <a:p>
            <a:pPr marL="182563" indent="0">
              <a:spcAft>
                <a:spcPts val="0"/>
              </a:spcAft>
              <a:buNone/>
              <a:defRPr/>
            </a:pPr>
            <a:r>
              <a:rPr lang="en-GB" sz="2000" dirty="0"/>
              <a:t>&lt;</a:t>
            </a:r>
            <a:r>
              <a:rPr lang="en-GB" sz="2000" dirty="0">
                <a:solidFill>
                  <a:srgbClr val="8D8959"/>
                </a:solidFill>
              </a:rPr>
              <a:t>upper</a:t>
            </a:r>
            <a:r>
              <a:rPr lang="en-GB" sz="2000" dirty="0"/>
              <a:t>&gt; ::= </a:t>
            </a:r>
            <a:r>
              <a:rPr lang="en-GB" sz="2000" cap="all" dirty="0" err="1">
                <a:solidFill>
                  <a:srgbClr val="8D8959"/>
                </a:solidFill>
              </a:rPr>
              <a:t>a</a:t>
            </a:r>
            <a:r>
              <a:rPr lang="en-GB" sz="2000" cap="all" dirty="0" err="1"/>
              <a:t>|</a:t>
            </a:r>
            <a:r>
              <a:rPr lang="en-GB" sz="2000" cap="all" dirty="0" err="1">
                <a:solidFill>
                  <a:srgbClr val="8D8959"/>
                </a:solidFill>
              </a:rPr>
              <a:t>b</a:t>
            </a:r>
            <a:r>
              <a:rPr lang="en-GB" sz="2000" cap="all" dirty="0" err="1"/>
              <a:t>|</a:t>
            </a:r>
            <a:r>
              <a:rPr lang="en-GB" sz="2000" cap="all" dirty="0" err="1">
                <a:solidFill>
                  <a:srgbClr val="8D8959"/>
                </a:solidFill>
              </a:rPr>
              <a:t>C</a:t>
            </a:r>
            <a:r>
              <a:rPr lang="en-GB" sz="2000" cap="all" dirty="0" err="1"/>
              <a:t>|</a:t>
            </a:r>
            <a:r>
              <a:rPr lang="en-GB" sz="2000" cap="all" dirty="0" err="1">
                <a:solidFill>
                  <a:srgbClr val="8D8959"/>
                </a:solidFill>
              </a:rPr>
              <a:t>D</a:t>
            </a:r>
            <a:r>
              <a:rPr lang="en-GB" sz="2000" cap="all" dirty="0" err="1"/>
              <a:t>|</a:t>
            </a:r>
            <a:r>
              <a:rPr lang="en-GB" sz="2000" cap="all" dirty="0" err="1">
                <a:solidFill>
                  <a:srgbClr val="8D8959"/>
                </a:solidFill>
              </a:rPr>
              <a:t>E</a:t>
            </a:r>
            <a:r>
              <a:rPr lang="en-GB" sz="2000" cap="all" dirty="0" err="1"/>
              <a:t>|</a:t>
            </a:r>
            <a:r>
              <a:rPr lang="en-GB" sz="2000" cap="all" dirty="0" err="1">
                <a:solidFill>
                  <a:srgbClr val="8D8959"/>
                </a:solidFill>
              </a:rPr>
              <a:t>F</a:t>
            </a:r>
            <a:r>
              <a:rPr lang="en-GB" sz="2000" cap="all" dirty="0" err="1"/>
              <a:t>|</a:t>
            </a:r>
            <a:r>
              <a:rPr lang="en-GB" sz="2000" cap="all" dirty="0" err="1">
                <a:solidFill>
                  <a:srgbClr val="8D8959"/>
                </a:solidFill>
              </a:rPr>
              <a:t>G</a:t>
            </a:r>
            <a:r>
              <a:rPr lang="en-GB" sz="2000" cap="all" dirty="0" err="1"/>
              <a:t>|</a:t>
            </a:r>
            <a:r>
              <a:rPr lang="en-GB" sz="2000" cap="all" dirty="0" err="1">
                <a:solidFill>
                  <a:srgbClr val="8D8959"/>
                </a:solidFill>
              </a:rPr>
              <a:t>H</a:t>
            </a:r>
            <a:r>
              <a:rPr lang="en-GB" sz="2000" cap="all" dirty="0" err="1"/>
              <a:t>|</a:t>
            </a:r>
            <a:r>
              <a:rPr lang="en-GB" sz="2000" cap="all" dirty="0" err="1">
                <a:solidFill>
                  <a:srgbClr val="8D8959"/>
                </a:solidFill>
              </a:rPr>
              <a:t>I</a:t>
            </a:r>
            <a:r>
              <a:rPr lang="en-GB" sz="2000" cap="all" dirty="0" err="1"/>
              <a:t>|</a:t>
            </a:r>
            <a:r>
              <a:rPr lang="en-GB" sz="2000" cap="all" dirty="0" err="1">
                <a:solidFill>
                  <a:srgbClr val="8D8959"/>
                </a:solidFill>
              </a:rPr>
              <a:t>J</a:t>
            </a:r>
            <a:r>
              <a:rPr lang="en-GB" sz="2000" cap="all" dirty="0" err="1"/>
              <a:t>|</a:t>
            </a:r>
            <a:r>
              <a:rPr lang="en-GB" sz="2000" cap="all" dirty="0" err="1">
                <a:solidFill>
                  <a:srgbClr val="8D8959"/>
                </a:solidFill>
              </a:rPr>
              <a:t>K</a:t>
            </a:r>
            <a:r>
              <a:rPr lang="en-GB" sz="2000" cap="all" dirty="0" err="1"/>
              <a:t>|</a:t>
            </a:r>
            <a:r>
              <a:rPr lang="en-GB" sz="2000" cap="all" dirty="0" err="1">
                <a:solidFill>
                  <a:srgbClr val="8D8959"/>
                </a:solidFill>
              </a:rPr>
              <a:t>L</a:t>
            </a:r>
            <a:r>
              <a:rPr lang="en-GB" sz="2000" cap="all" dirty="0" err="1"/>
              <a:t>|</a:t>
            </a:r>
            <a:r>
              <a:rPr lang="en-GB" sz="2000" cap="all" dirty="0" err="1">
                <a:solidFill>
                  <a:srgbClr val="8D8959"/>
                </a:solidFill>
              </a:rPr>
              <a:t>M</a:t>
            </a:r>
            <a:r>
              <a:rPr lang="en-GB" sz="2000" cap="all" dirty="0" err="1"/>
              <a:t>|</a:t>
            </a:r>
            <a:r>
              <a:rPr lang="en-GB" sz="2000" cap="all" dirty="0" err="1">
                <a:solidFill>
                  <a:srgbClr val="8D8959"/>
                </a:solidFill>
              </a:rPr>
              <a:t>N</a:t>
            </a:r>
            <a:r>
              <a:rPr lang="en-GB" sz="2000" cap="all" dirty="0" err="1"/>
              <a:t>|</a:t>
            </a:r>
            <a:r>
              <a:rPr lang="en-GB" sz="2000" cap="all" dirty="0" err="1">
                <a:solidFill>
                  <a:srgbClr val="8D8959"/>
                </a:solidFill>
              </a:rPr>
              <a:t>O</a:t>
            </a:r>
            <a:r>
              <a:rPr lang="en-GB" sz="2000" cap="all" dirty="0" err="1"/>
              <a:t>|</a:t>
            </a:r>
            <a:r>
              <a:rPr lang="en-GB" sz="2000" cap="all" dirty="0" err="1">
                <a:solidFill>
                  <a:srgbClr val="8D8959"/>
                </a:solidFill>
              </a:rPr>
              <a:t>p</a:t>
            </a:r>
            <a:r>
              <a:rPr lang="en-GB" sz="2000" cap="all" dirty="0" err="1"/>
              <a:t>|</a:t>
            </a:r>
            <a:r>
              <a:rPr lang="en-GB" sz="2000" cap="all" dirty="0" err="1">
                <a:solidFill>
                  <a:srgbClr val="8D8959"/>
                </a:solidFill>
              </a:rPr>
              <a:t>q</a:t>
            </a:r>
            <a:r>
              <a:rPr lang="en-GB" sz="2000" cap="all" dirty="0" err="1"/>
              <a:t>|</a:t>
            </a:r>
            <a:r>
              <a:rPr lang="en-GB" sz="2000" cap="all" dirty="0" err="1">
                <a:solidFill>
                  <a:srgbClr val="8D8959"/>
                </a:solidFill>
              </a:rPr>
              <a:t>r</a:t>
            </a:r>
            <a:r>
              <a:rPr lang="en-GB" sz="2000" cap="all" dirty="0" err="1"/>
              <a:t>|</a:t>
            </a:r>
            <a:r>
              <a:rPr lang="en-GB" sz="2000" cap="all" dirty="0" err="1">
                <a:solidFill>
                  <a:srgbClr val="8D8959"/>
                </a:solidFill>
              </a:rPr>
              <a:t>s</a:t>
            </a:r>
            <a:r>
              <a:rPr lang="en-GB" sz="2000" cap="all" dirty="0" err="1"/>
              <a:t>|</a:t>
            </a:r>
            <a:r>
              <a:rPr lang="en-GB" sz="2000" cap="all" dirty="0" err="1">
                <a:solidFill>
                  <a:srgbClr val="8D8959"/>
                </a:solidFill>
              </a:rPr>
              <a:t>t</a:t>
            </a:r>
            <a:r>
              <a:rPr lang="en-GB" sz="2000" cap="all" dirty="0" err="1"/>
              <a:t>|</a:t>
            </a:r>
            <a:r>
              <a:rPr lang="en-GB" sz="2000" cap="all" dirty="0" err="1">
                <a:solidFill>
                  <a:srgbClr val="8D8959"/>
                </a:solidFill>
              </a:rPr>
              <a:t>u</a:t>
            </a:r>
            <a:r>
              <a:rPr lang="en-GB" sz="2000" cap="all" dirty="0" err="1"/>
              <a:t>|</a:t>
            </a:r>
            <a:r>
              <a:rPr lang="en-GB" sz="2000" cap="all" dirty="0" err="1">
                <a:solidFill>
                  <a:srgbClr val="8D8959"/>
                </a:solidFill>
              </a:rPr>
              <a:t>v</a:t>
            </a:r>
            <a:r>
              <a:rPr lang="en-GB" sz="2000" cap="all" dirty="0" err="1"/>
              <a:t>|</a:t>
            </a:r>
            <a:r>
              <a:rPr lang="en-GB" sz="2000" cap="all" dirty="0" err="1">
                <a:solidFill>
                  <a:srgbClr val="8D8959"/>
                </a:solidFill>
              </a:rPr>
              <a:t>W</a:t>
            </a:r>
            <a:r>
              <a:rPr lang="en-GB" sz="2000" cap="all" dirty="0" err="1"/>
              <a:t>|</a:t>
            </a:r>
            <a:r>
              <a:rPr lang="en-GB" sz="2000" cap="all" dirty="0" err="1">
                <a:solidFill>
                  <a:srgbClr val="8D8959"/>
                </a:solidFill>
              </a:rPr>
              <a:t>x</a:t>
            </a:r>
            <a:r>
              <a:rPr lang="en-GB" sz="2000" cap="all" dirty="0" err="1"/>
              <a:t>|</a:t>
            </a:r>
            <a:r>
              <a:rPr lang="en-GB" sz="2000" cap="all" dirty="0" err="1">
                <a:solidFill>
                  <a:srgbClr val="8D8959"/>
                </a:solidFill>
              </a:rPr>
              <a:t>y</a:t>
            </a:r>
            <a:r>
              <a:rPr lang="en-GB" sz="2000" cap="all" dirty="0" err="1"/>
              <a:t>|</a:t>
            </a:r>
            <a:r>
              <a:rPr lang="en-GB" sz="2000" cap="all" dirty="0" err="1">
                <a:solidFill>
                  <a:srgbClr val="8D8959"/>
                </a:solidFill>
              </a:rPr>
              <a:t>z</a:t>
            </a:r>
            <a:endParaRPr lang="en-GB" sz="2000" cap="all" dirty="0">
              <a:solidFill>
                <a:srgbClr val="8D8959"/>
              </a:solidFill>
            </a:endParaRPr>
          </a:p>
          <a:p>
            <a:pPr marL="182563" indent="0">
              <a:spcAft>
                <a:spcPts val="0"/>
              </a:spcAft>
              <a:buNone/>
              <a:defRPr/>
            </a:pPr>
            <a:r>
              <a:rPr lang="en-GB" sz="2000" dirty="0"/>
              <a:t>&lt;</a:t>
            </a:r>
            <a:r>
              <a:rPr lang="en-GB" sz="2000" dirty="0">
                <a:solidFill>
                  <a:srgbClr val="D68328"/>
                </a:solidFill>
              </a:rPr>
              <a:t>postcode</a:t>
            </a:r>
            <a:r>
              <a:rPr lang="en-GB" sz="2000" dirty="0"/>
              <a:t>&gt; ::= &lt;</a:t>
            </a:r>
            <a:r>
              <a:rPr lang="en-GB" sz="2000" dirty="0">
                <a:solidFill>
                  <a:srgbClr val="D68328"/>
                </a:solidFill>
              </a:rPr>
              <a:t>upper</a:t>
            </a:r>
            <a:r>
              <a:rPr lang="en-GB" sz="2000" dirty="0"/>
              <a:t>&gt;&lt;</a:t>
            </a:r>
            <a:r>
              <a:rPr lang="en-GB" sz="2000" dirty="0">
                <a:solidFill>
                  <a:srgbClr val="D68328"/>
                </a:solidFill>
              </a:rPr>
              <a:t>upper</a:t>
            </a:r>
            <a:r>
              <a:rPr lang="en-GB" sz="2000" dirty="0"/>
              <a:t>&gt;&lt;</a:t>
            </a:r>
            <a:r>
              <a:rPr lang="en-GB" sz="2000" dirty="0">
                <a:solidFill>
                  <a:srgbClr val="D68328"/>
                </a:solidFill>
              </a:rPr>
              <a:t>digit</a:t>
            </a:r>
            <a:r>
              <a:rPr lang="en-GB" sz="2000" dirty="0"/>
              <a:t>&gt;&lt;</a:t>
            </a:r>
            <a:r>
              <a:rPr lang="en-GB" sz="2000" dirty="0">
                <a:solidFill>
                  <a:srgbClr val="D68328"/>
                </a:solidFill>
              </a:rPr>
              <a:t>digit</a:t>
            </a:r>
            <a:r>
              <a:rPr lang="en-GB" sz="2000" dirty="0"/>
              <a:t>&gt;</a:t>
            </a:r>
          </a:p>
          <a:p>
            <a:pPr marL="339563">
              <a:spcBef>
                <a:spcPts val="1200"/>
              </a:spcBef>
              <a:spcAft>
                <a:spcPts val="0"/>
              </a:spcAft>
              <a:defRPr/>
            </a:pPr>
            <a:r>
              <a:rPr lang="en-GB" dirty="0"/>
              <a:t>Identify some strings which fit this simplified definition of a postcode</a:t>
            </a:r>
          </a:p>
          <a:p>
            <a:pPr>
              <a:spcAft>
                <a:spcPts val="0"/>
              </a:spcAft>
              <a:defRPr/>
            </a:pP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153598099"/>
              </p:ext>
            </p:extLst>
          </p:nvPr>
        </p:nvGraphicFramePr>
        <p:xfrm>
          <a:off x="952901" y="1577005"/>
          <a:ext cx="7363326" cy="2590800"/>
        </p:xfrm>
        <a:graphic>
          <a:graphicData uri="http://schemas.openxmlformats.org/drawingml/2006/table">
            <a:tbl>
              <a:tblPr firstRow="1" bandRow="1">
                <a:tableStyleId>{5C22544A-7EE6-4342-B048-85BDC9FD1C3A}</a:tableStyleId>
              </a:tblPr>
              <a:tblGrid>
                <a:gridCol w="2675823">
                  <a:extLst>
                    <a:ext uri="{9D8B030D-6E8A-4147-A177-3AD203B41FA5}">
                      <a16:colId xmlns:a16="http://schemas.microsoft.com/office/drawing/2014/main" val="20000"/>
                    </a:ext>
                  </a:extLst>
                </a:gridCol>
                <a:gridCol w="4687503">
                  <a:extLst>
                    <a:ext uri="{9D8B030D-6E8A-4147-A177-3AD203B41FA5}">
                      <a16:colId xmlns:a16="http://schemas.microsoft.com/office/drawing/2014/main" val="20001"/>
                    </a:ext>
                  </a:extLst>
                </a:gridCol>
              </a:tblGrid>
              <a:tr h="324000">
                <a:tc>
                  <a:txBody>
                    <a:bodyPr/>
                    <a:lstStyle/>
                    <a:p>
                      <a:r>
                        <a:rPr lang="en-GB" sz="2000" b="1" dirty="0">
                          <a:solidFill>
                            <a:schemeClr val="bg1"/>
                          </a:solidFill>
                          <a:latin typeface="Arial" panose="020B0604020202020204" pitchFamily="34" charset="0"/>
                          <a:cs typeface="Arial" panose="020B0604020202020204" pitchFamily="34" charset="0"/>
                        </a:rPr>
                        <a:t>Symbol</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r>
                        <a:rPr lang="en-GB" sz="2000" b="1" dirty="0">
                          <a:solidFill>
                            <a:schemeClr val="bg1"/>
                          </a:solidFill>
                          <a:latin typeface="Arial" panose="020B0604020202020204" pitchFamily="34" charset="0"/>
                          <a:cs typeface="Arial" panose="020B0604020202020204" pitchFamily="34" charset="0"/>
                        </a:rPr>
                        <a:t>Meaning</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60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i="0" kern="1200" dirty="0">
                          <a:solidFill>
                            <a:schemeClr val="tx1"/>
                          </a:solidFill>
                          <a:effectLst/>
                          <a:latin typeface="Arial" panose="020B0604020202020204" pitchFamily="34" charset="0"/>
                          <a:ea typeface="+mn-ea"/>
                          <a:cs typeface="Arial" panose="020B0604020202020204" pitchFamily="34" charset="0"/>
                        </a:rPr>
                        <a:t>::=</a:t>
                      </a:r>
                      <a:endParaRPr lang="en-GB"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Is defined as</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r>
                        <a:rPr lang="en-GB" sz="1800"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Or</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r>
                        <a:rPr lang="en-GB" sz="1800" dirty="0">
                          <a:solidFill>
                            <a:schemeClr val="tx1"/>
                          </a:solidFill>
                          <a:latin typeface="Arial" panose="020B0604020202020204" pitchFamily="34" charset="0"/>
                          <a:cs typeface="Arial" panose="020B0604020202020204" pitchFamily="34" charset="0"/>
                        </a:rPr>
                        <a:t>&lt; &gt;</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Surrounds category names</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r>
                        <a:rPr lang="en-GB" sz="1800" dirty="0">
                          <a:solidFill>
                            <a:schemeClr val="tx1"/>
                          </a:solidFill>
                          <a:latin typeface="Arial" panose="020B0604020202020204" pitchFamily="34" charset="0"/>
                          <a:cs typeface="Arial" panose="020B0604020202020204" pitchFamily="34" charset="0"/>
                        </a:rPr>
                        <a:t>Side by side</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Items</a:t>
                      </a:r>
                      <a:r>
                        <a:rPr lang="en-GB" sz="1800" baseline="0" dirty="0">
                          <a:solidFill>
                            <a:schemeClr val="tx1"/>
                          </a:solidFill>
                          <a:latin typeface="Arial" panose="020B0604020202020204" pitchFamily="34" charset="0"/>
                          <a:cs typeface="Arial" panose="020B0604020202020204" pitchFamily="34" charset="0"/>
                        </a:rPr>
                        <a:t> must follow exactly</a:t>
                      </a:r>
                      <a:endParaRPr lang="en-GB"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r>
                        <a:rPr lang="en-GB" sz="1800" i="1" dirty="0">
                          <a:solidFill>
                            <a:srgbClr val="8D8959"/>
                          </a:solidFill>
                          <a:latin typeface="Arial" panose="020B0604020202020204" pitchFamily="34" charset="0"/>
                          <a:cs typeface="Arial" panose="020B0604020202020204" pitchFamily="34" charset="0"/>
                        </a:rPr>
                        <a:t>Terminal</a:t>
                      </a:r>
                      <a:r>
                        <a:rPr lang="en-GB" sz="1800" i="1" baseline="0" dirty="0">
                          <a:solidFill>
                            <a:srgbClr val="8D8959"/>
                          </a:solidFill>
                          <a:latin typeface="Arial" panose="020B0604020202020204" pitchFamily="34" charset="0"/>
                          <a:cs typeface="Arial" panose="020B0604020202020204" pitchFamily="34" charset="0"/>
                        </a:rPr>
                        <a:t> symbols</a:t>
                      </a:r>
                      <a:endParaRPr lang="en-GB" sz="1800" i="1" dirty="0">
                        <a:solidFill>
                          <a:srgbClr val="8D895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Cannot be further broken down</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r>
                        <a:rPr lang="en-GB" sz="1800" i="1" dirty="0">
                          <a:solidFill>
                            <a:srgbClr val="D68328"/>
                          </a:solidFill>
                          <a:latin typeface="Arial" panose="020B0604020202020204" pitchFamily="34" charset="0"/>
                          <a:cs typeface="Arial" panose="020B0604020202020204" pitchFamily="34" charset="0"/>
                        </a:rPr>
                        <a:t>Non-terminal symbols</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Can be further broken down</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3025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“Or” </a:t>
            </a:r>
            <a:r>
              <a:rPr lang="en-GB"/>
              <a:t>– Don’t </a:t>
            </a:r>
            <a:r>
              <a:rPr lang="en-GB" dirty="0"/>
              <a:t>get confused</a:t>
            </a:r>
          </a:p>
        </p:txBody>
      </p:sp>
      <p:sp>
        <p:nvSpPr>
          <p:cNvPr id="3" name="Text Placeholder 2"/>
          <p:cNvSpPr>
            <a:spLocks noGrp="1"/>
          </p:cNvSpPr>
          <p:nvPr>
            <p:ph type="body" sz="quarter" idx="14"/>
          </p:nvPr>
        </p:nvSpPr>
        <p:spPr>
          <a:xfrm>
            <a:off x="724280" y="1704179"/>
            <a:ext cx="7797230" cy="4403544"/>
          </a:xfrm>
        </p:spPr>
        <p:txBody>
          <a:bodyPr/>
          <a:lstStyle/>
          <a:p>
            <a:r>
              <a:rPr lang="en-GB" dirty="0"/>
              <a:t>Identify the behaviour of the | symbol in this rule:</a:t>
            </a:r>
          </a:p>
          <a:p>
            <a:pPr marL="620713" indent="0">
              <a:buNone/>
            </a:pPr>
            <a:r>
              <a:rPr lang="en-GB" dirty="0">
                <a:solidFill>
                  <a:srgbClr val="8D8959"/>
                </a:solidFill>
              </a:rPr>
              <a:t>&lt;code&gt; ::= &lt;digit&gt;&lt;upper&gt;|&lt;lower&gt;&lt;digit&gt;</a:t>
            </a:r>
          </a:p>
          <a:p>
            <a:pPr marL="620713" lvl="1" indent="0" defTabSz="620713">
              <a:buNone/>
            </a:pPr>
            <a:r>
              <a:rPr lang="en-GB" dirty="0">
                <a:solidFill>
                  <a:srgbClr val="00B050"/>
                </a:solidFill>
              </a:rPr>
              <a:t>7A, 3Q, b9, k7, m3, </a:t>
            </a:r>
            <a:r>
              <a:rPr lang="en-GB" dirty="0">
                <a:solidFill>
                  <a:srgbClr val="FF0000"/>
                </a:solidFill>
              </a:rPr>
              <a:t>3A4, 8b4, f89</a:t>
            </a:r>
            <a:endParaRPr lang="en-GB" dirty="0">
              <a:solidFill>
                <a:schemeClr val="tx1"/>
              </a:solidFill>
            </a:endParaRPr>
          </a:p>
          <a:p>
            <a:r>
              <a:rPr lang="en-GB" dirty="0"/>
              <a:t>In this notation, </a:t>
            </a:r>
            <a:r>
              <a:rPr lang="en-GB" dirty="0">
                <a:solidFill>
                  <a:srgbClr val="8D8959"/>
                </a:solidFill>
              </a:rPr>
              <a:t>|</a:t>
            </a:r>
            <a:r>
              <a:rPr lang="en-GB" dirty="0"/>
              <a:t> means </a:t>
            </a:r>
            <a:r>
              <a:rPr lang="en-GB" dirty="0">
                <a:solidFill>
                  <a:srgbClr val="8D8959"/>
                </a:solidFill>
              </a:rPr>
              <a:t>OR</a:t>
            </a:r>
          </a:p>
          <a:p>
            <a:r>
              <a:rPr lang="en-GB" dirty="0"/>
              <a:t>Now look at this rule:</a:t>
            </a:r>
          </a:p>
          <a:p>
            <a:pPr marL="620713" indent="0">
              <a:buNone/>
            </a:pPr>
            <a:r>
              <a:rPr lang="en-GB" dirty="0">
                <a:solidFill>
                  <a:srgbClr val="8D8959"/>
                </a:solidFill>
              </a:rPr>
              <a:t>&lt;code&gt; ::= &lt;upper&gt;&lt;digit&gt;&lt;digit&gt;|&lt;lower&gt;&lt;digit&gt;</a:t>
            </a:r>
          </a:p>
          <a:p>
            <a:r>
              <a:rPr lang="en-GB" dirty="0"/>
              <a:t>Which are valid and which are not valid?</a:t>
            </a:r>
          </a:p>
          <a:p>
            <a:pPr marL="714375" lvl="1" indent="0">
              <a:buNone/>
            </a:pPr>
            <a:r>
              <a:rPr lang="en-GB" dirty="0"/>
              <a:t>A38, R8a4, B73, X3a9, a2, 7a2, k4</a:t>
            </a:r>
          </a:p>
          <a:p>
            <a:endParaRPr lang="en-GB" dirty="0"/>
          </a:p>
          <a:p>
            <a:endParaRPr lang="en-GB" dirty="0"/>
          </a:p>
        </p:txBody>
      </p:sp>
    </p:spTree>
    <p:extLst>
      <p:ext uri="{BB962C8B-B14F-4D97-AF65-F5344CB8AC3E}">
        <p14:creationId xmlns:p14="http://schemas.microsoft.com/office/powerpoint/2010/main" val="372111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Language representations</a:t>
            </a:r>
          </a:p>
        </p:txBody>
      </p:sp>
      <p:sp>
        <p:nvSpPr>
          <p:cNvPr id="3" name="Text Placeholder 2"/>
          <p:cNvSpPr>
            <a:spLocks noGrp="1"/>
          </p:cNvSpPr>
          <p:nvPr>
            <p:ph type="body" sz="quarter" idx="14"/>
          </p:nvPr>
        </p:nvSpPr>
        <p:spPr/>
        <p:txBody>
          <a:bodyPr/>
          <a:lstStyle/>
          <a:p>
            <a:r>
              <a:rPr lang="en-GB" dirty="0"/>
              <a:t>Why do we need BNF to represent a programming language?</a:t>
            </a:r>
          </a:p>
          <a:p>
            <a:pPr marL="0" indent="0">
              <a:buNone/>
            </a:pPr>
            <a:endParaRPr lang="en-GB" dirty="0"/>
          </a:p>
          <a:p>
            <a:endParaRPr lang="en-GB" dirty="0"/>
          </a:p>
        </p:txBody>
      </p:sp>
      <p:pic>
        <p:nvPicPr>
          <p:cNvPr id="2050" name="Picture 2" descr="C:\Users\Rob\AppData\Roaming\PixelMetrics\CaptureWiz\Temp\3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819" y="2694451"/>
            <a:ext cx="72294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3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31368" y="2666198"/>
            <a:ext cx="4812632" cy="4191802"/>
          </a:xfrm>
          <a:prstGeom prst="rect">
            <a:avLst/>
          </a:prstGeom>
        </p:spPr>
      </p:pic>
      <p:sp>
        <p:nvSpPr>
          <p:cNvPr id="2" name="Text Placeholder 1"/>
          <p:cNvSpPr>
            <a:spLocks noGrp="1"/>
          </p:cNvSpPr>
          <p:nvPr>
            <p:ph type="body" sz="quarter" idx="13"/>
          </p:nvPr>
        </p:nvSpPr>
        <p:spPr/>
        <p:txBody>
          <a:bodyPr/>
          <a:lstStyle/>
          <a:p>
            <a:r>
              <a:rPr lang="en-GB" dirty="0"/>
              <a:t>Language representations</a:t>
            </a:r>
          </a:p>
        </p:txBody>
      </p:sp>
      <p:sp>
        <p:nvSpPr>
          <p:cNvPr id="3" name="Text Placeholder 2"/>
          <p:cNvSpPr>
            <a:spLocks noGrp="1"/>
          </p:cNvSpPr>
          <p:nvPr>
            <p:ph type="body" sz="quarter" idx="14"/>
          </p:nvPr>
        </p:nvSpPr>
        <p:spPr>
          <a:xfrm>
            <a:off x="724280" y="1704179"/>
            <a:ext cx="7668949" cy="4448971"/>
          </a:xfrm>
        </p:spPr>
        <p:txBody>
          <a:bodyPr/>
          <a:lstStyle/>
          <a:p>
            <a:r>
              <a:rPr lang="en-GB" dirty="0"/>
              <a:t>An instruction for a computer must </a:t>
            </a:r>
            <a:r>
              <a:rPr lang="en-GB" b="1" dirty="0"/>
              <a:t>not</a:t>
            </a:r>
            <a:r>
              <a:rPr lang="en-GB" dirty="0"/>
              <a:t> be ambiguous in any way</a:t>
            </a:r>
          </a:p>
          <a:p>
            <a:pPr lvl="1"/>
            <a:r>
              <a:rPr lang="en-GB" dirty="0"/>
              <a:t>A programming language </a:t>
            </a:r>
            <a:br>
              <a:rPr lang="en-GB" dirty="0"/>
            </a:br>
            <a:r>
              <a:rPr lang="en-GB" dirty="0"/>
              <a:t>requires strict and precise rules</a:t>
            </a:r>
          </a:p>
          <a:p>
            <a:pPr lvl="1"/>
            <a:r>
              <a:rPr lang="en-GB" dirty="0"/>
              <a:t>That is why we have not yet </a:t>
            </a:r>
            <a:br>
              <a:rPr lang="en-GB" dirty="0"/>
            </a:br>
            <a:r>
              <a:rPr lang="en-GB" dirty="0"/>
              <a:t>been successful at natural </a:t>
            </a:r>
            <a:br>
              <a:rPr lang="en-GB" dirty="0"/>
            </a:br>
            <a:r>
              <a:rPr lang="en-GB" dirty="0"/>
              <a:t>language processing</a:t>
            </a:r>
          </a:p>
          <a:p>
            <a:pPr lvl="1"/>
            <a:r>
              <a:rPr lang="en-GB" dirty="0"/>
              <a:t>BNF can be used by compiler </a:t>
            </a:r>
            <a:br>
              <a:rPr lang="en-GB" dirty="0"/>
            </a:br>
            <a:r>
              <a:rPr lang="en-GB" dirty="0"/>
              <a:t>writers to represent the </a:t>
            </a:r>
            <a:br>
              <a:rPr lang="en-GB" dirty="0"/>
            </a:br>
            <a:r>
              <a:rPr lang="en-GB" dirty="0"/>
              <a:t>precise syntax of a </a:t>
            </a:r>
            <a:br>
              <a:rPr lang="en-GB" dirty="0"/>
            </a:br>
            <a:r>
              <a:rPr lang="en-GB" dirty="0"/>
              <a:t>programming language </a:t>
            </a:r>
          </a:p>
          <a:p>
            <a:endParaRPr lang="en-GB" dirty="0"/>
          </a:p>
          <a:p>
            <a:endParaRPr lang="en-GB" dirty="0"/>
          </a:p>
        </p:txBody>
      </p:sp>
    </p:spTree>
    <p:extLst>
      <p:ext uri="{BB962C8B-B14F-4D97-AF65-F5344CB8AC3E}">
        <p14:creationId xmlns:p14="http://schemas.microsoft.com/office/powerpoint/2010/main" val="3119223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Back to context-free languages</a:t>
            </a:r>
          </a:p>
        </p:txBody>
      </p:sp>
      <p:sp>
        <p:nvSpPr>
          <p:cNvPr id="3" name="Text Placeholder 2"/>
          <p:cNvSpPr>
            <a:spLocks noGrp="1"/>
          </p:cNvSpPr>
          <p:nvPr>
            <p:ph type="body" sz="quarter" idx="14"/>
          </p:nvPr>
        </p:nvSpPr>
        <p:spPr>
          <a:xfrm>
            <a:off x="724280" y="1704179"/>
            <a:ext cx="7797230" cy="4895913"/>
          </a:xfrm>
        </p:spPr>
        <p:txBody>
          <a:bodyPr/>
          <a:lstStyle/>
          <a:p>
            <a:r>
              <a:rPr lang="en-GB" dirty="0"/>
              <a:t>A context-free language can be defined by BNF when a single </a:t>
            </a:r>
            <a:r>
              <a:rPr lang="en-GB" dirty="0">
                <a:solidFill>
                  <a:srgbClr val="8D8959"/>
                </a:solidFill>
              </a:rPr>
              <a:t>non-terminal symbol </a:t>
            </a:r>
            <a:r>
              <a:rPr lang="en-GB" dirty="0"/>
              <a:t>on the left can always be replaced by the definition on the right</a:t>
            </a:r>
          </a:p>
          <a:p>
            <a:pPr lvl="1"/>
            <a:r>
              <a:rPr lang="en-GB" dirty="0"/>
              <a:t>That’s just a fancy way of saying that the context of the </a:t>
            </a:r>
            <a:br>
              <a:rPr lang="en-GB" dirty="0"/>
            </a:br>
            <a:r>
              <a:rPr lang="en-GB" dirty="0"/>
              <a:t>non-terminal symbol does not influence its interpretation  </a:t>
            </a:r>
          </a:p>
          <a:p>
            <a:r>
              <a:rPr lang="en-GB" dirty="0"/>
              <a:t>There is no ambiguity in the definition</a:t>
            </a:r>
          </a:p>
          <a:p>
            <a:pPr lvl="1"/>
            <a:r>
              <a:rPr lang="en-GB" dirty="0"/>
              <a:t>Remember that a “non-terminal” symbol is something like “</a:t>
            </a:r>
            <a:r>
              <a:rPr lang="en-GB" b="1" dirty="0"/>
              <a:t>postcode</a:t>
            </a:r>
            <a:r>
              <a:rPr lang="en-GB" dirty="0"/>
              <a:t>”, “</a:t>
            </a:r>
            <a:r>
              <a:rPr lang="en-GB" b="1" dirty="0"/>
              <a:t>car registration number</a:t>
            </a:r>
            <a:r>
              <a:rPr lang="en-GB" dirty="0"/>
              <a:t>” or “</a:t>
            </a:r>
            <a:r>
              <a:rPr lang="en-GB" b="1" dirty="0"/>
              <a:t>variable name</a:t>
            </a:r>
            <a:r>
              <a:rPr lang="en-GB" dirty="0"/>
              <a:t>” which can be broken down further</a:t>
            </a:r>
          </a:p>
          <a:p>
            <a:pPr lvl="1"/>
            <a:r>
              <a:rPr lang="en-GB" dirty="0"/>
              <a:t>A </a:t>
            </a:r>
            <a:r>
              <a:rPr lang="en-GB" b="1" dirty="0"/>
              <a:t>non-zero digit </a:t>
            </a:r>
            <a:r>
              <a:rPr lang="en-GB" dirty="0"/>
              <a:t>can be defined as </a:t>
            </a:r>
            <a:r>
              <a:rPr lang="en-GB" b="1" dirty="0"/>
              <a:t>1|2|3|4|5|6|7|8|9</a:t>
            </a:r>
            <a:r>
              <a:rPr lang="en-GB" dirty="0"/>
              <a:t> and this is a “terminal” symbol</a:t>
            </a:r>
          </a:p>
        </p:txBody>
      </p:sp>
    </p:spTree>
    <p:extLst>
      <p:ext uri="{BB962C8B-B14F-4D97-AF65-F5344CB8AC3E}">
        <p14:creationId xmlns:p14="http://schemas.microsoft.com/office/powerpoint/2010/main" val="418048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Production rules</a:t>
            </a:r>
            <a:endParaRPr lang="en-GB" dirty="0"/>
          </a:p>
        </p:txBody>
      </p:sp>
      <p:sp>
        <p:nvSpPr>
          <p:cNvPr id="3" name="Text Placeholder 2"/>
          <p:cNvSpPr>
            <a:spLocks noGrp="1"/>
          </p:cNvSpPr>
          <p:nvPr>
            <p:ph type="body" sz="quarter" idx="14"/>
          </p:nvPr>
        </p:nvSpPr>
        <p:spPr/>
        <p:txBody>
          <a:bodyPr/>
          <a:lstStyle/>
          <a:p>
            <a:r>
              <a:rPr lang="en-GB" dirty="0"/>
              <a:t>Each individual BNF statement is called a ‘production rule’</a:t>
            </a:r>
          </a:p>
          <a:p>
            <a:r>
              <a:rPr lang="en-GB" dirty="0"/>
              <a:t>Write production rules for digit, uppercase letter, lowercase letter and space</a:t>
            </a:r>
          </a:p>
          <a:p>
            <a:r>
              <a:rPr lang="en-GB" dirty="0"/>
              <a:t>Write a production rule for </a:t>
            </a:r>
            <a:r>
              <a:rPr lang="en-GB" dirty="0">
                <a:solidFill>
                  <a:srgbClr val="8D8959"/>
                </a:solidFill>
              </a:rPr>
              <a:t>letter</a:t>
            </a:r>
            <a:r>
              <a:rPr lang="en-GB" dirty="0"/>
              <a:t> by combining rules</a:t>
            </a:r>
          </a:p>
          <a:p>
            <a:endParaRPr lang="en-GB" dirty="0"/>
          </a:p>
        </p:txBody>
      </p:sp>
    </p:spTree>
    <p:extLst>
      <p:ext uri="{BB962C8B-B14F-4D97-AF65-F5344CB8AC3E}">
        <p14:creationId xmlns:p14="http://schemas.microsoft.com/office/powerpoint/2010/main" val="74026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Production rules </a:t>
            </a:r>
            <a:r>
              <a:rPr lang="en-GB">
                <a:solidFill>
                  <a:srgbClr val="FF0000"/>
                </a:solidFill>
              </a:rPr>
              <a:t>Answer</a:t>
            </a:r>
            <a:endParaRPr lang="en-GB" dirty="0">
              <a:solidFill>
                <a:srgbClr val="FF0000"/>
              </a:solidFill>
            </a:endParaRPr>
          </a:p>
        </p:txBody>
      </p:sp>
      <p:sp>
        <p:nvSpPr>
          <p:cNvPr id="3" name="Text Placeholder 2"/>
          <p:cNvSpPr>
            <a:spLocks noGrp="1"/>
          </p:cNvSpPr>
          <p:nvPr>
            <p:ph type="body" sz="quarter" idx="14"/>
          </p:nvPr>
        </p:nvSpPr>
        <p:spPr>
          <a:xfrm>
            <a:off x="724280" y="1704179"/>
            <a:ext cx="8142134" cy="3453607"/>
          </a:xfrm>
        </p:spPr>
        <p:txBody>
          <a:bodyPr/>
          <a:lstStyle/>
          <a:p>
            <a:r>
              <a:rPr lang="en-GB" dirty="0"/>
              <a:t>Each individual BNF statement is called a </a:t>
            </a:r>
            <a:br>
              <a:rPr lang="en-GB" dirty="0"/>
            </a:br>
            <a:r>
              <a:rPr lang="en-GB" dirty="0"/>
              <a:t>‘production rule’</a:t>
            </a:r>
          </a:p>
          <a:p>
            <a:r>
              <a:rPr lang="en-GB" dirty="0"/>
              <a:t>Write production rules for digit, uppercase letter, lowercase letter and space</a:t>
            </a:r>
          </a:p>
          <a:p>
            <a:r>
              <a:rPr lang="en-GB" dirty="0"/>
              <a:t>Write a production rule for </a:t>
            </a:r>
            <a:r>
              <a:rPr lang="en-GB" dirty="0">
                <a:solidFill>
                  <a:srgbClr val="8D8959"/>
                </a:solidFill>
              </a:rPr>
              <a:t>letter</a:t>
            </a:r>
            <a:r>
              <a:rPr lang="en-GB" dirty="0"/>
              <a:t> by combining rules</a:t>
            </a:r>
          </a:p>
          <a:p>
            <a:pPr marL="269875" lvl="1" indent="0">
              <a:spcAft>
                <a:spcPts val="800"/>
              </a:spcAft>
              <a:buNone/>
            </a:pPr>
            <a:r>
              <a:rPr lang="en-GB" dirty="0">
                <a:solidFill>
                  <a:srgbClr val="FF0000"/>
                </a:solidFill>
              </a:rPr>
              <a:t>&lt;digit&gt; ::= 0|1|2|3|4|5|6|7|8|9</a:t>
            </a:r>
          </a:p>
          <a:p>
            <a:pPr marL="269875" lvl="1" indent="0">
              <a:spcAft>
                <a:spcPts val="800"/>
              </a:spcAft>
              <a:buNone/>
            </a:pPr>
            <a:r>
              <a:rPr lang="en-GB" dirty="0">
                <a:solidFill>
                  <a:srgbClr val="FF0000"/>
                </a:solidFill>
              </a:rPr>
              <a:t>&lt;upper&gt; </a:t>
            </a:r>
            <a:r>
              <a:rPr lang="en-GB">
                <a:solidFill>
                  <a:srgbClr val="FF0000"/>
                </a:solidFill>
              </a:rPr>
              <a:t>::= </a:t>
            </a:r>
            <a:r>
              <a:rPr lang="en-GB" cap="all">
                <a:solidFill>
                  <a:srgbClr val="FF0000"/>
                </a:solidFill>
              </a:rPr>
              <a:t>a|b|C|D|E|F|G|H|I|J|K|L|M|N|O|P|Q|R|s|t|u|v|w|x|y|z</a:t>
            </a:r>
            <a:endParaRPr lang="en-GB" cap="all" dirty="0">
              <a:solidFill>
                <a:srgbClr val="FF0000"/>
              </a:solidFill>
            </a:endParaRPr>
          </a:p>
          <a:p>
            <a:pPr marL="269875" lvl="1" indent="0">
              <a:spcAft>
                <a:spcPts val="800"/>
              </a:spcAft>
              <a:buNone/>
            </a:pPr>
            <a:r>
              <a:rPr lang="en-GB" dirty="0">
                <a:solidFill>
                  <a:srgbClr val="FF0000"/>
                </a:solidFill>
              </a:rPr>
              <a:t>&lt;lower &gt; ::= </a:t>
            </a:r>
            <a:r>
              <a:rPr lang="en-GB" dirty="0" err="1">
                <a:solidFill>
                  <a:srgbClr val="FF0000"/>
                </a:solidFill>
              </a:rPr>
              <a:t>a|b|c|d|e|f|g|h|i|j|k|l|m|n|o|p|q|r|s|t|u|v|w|x|y|z</a:t>
            </a:r>
            <a:endParaRPr lang="en-GB" dirty="0">
              <a:solidFill>
                <a:srgbClr val="FF0000"/>
              </a:solidFill>
            </a:endParaRPr>
          </a:p>
          <a:p>
            <a:pPr marL="269875" lvl="1" indent="0">
              <a:spcAft>
                <a:spcPts val="800"/>
              </a:spcAft>
              <a:buNone/>
            </a:pPr>
            <a:r>
              <a:rPr lang="en-GB" dirty="0">
                <a:solidFill>
                  <a:srgbClr val="FF0000"/>
                </a:solidFill>
              </a:rPr>
              <a:t>&lt;space&gt; ::= ‘ ’</a:t>
            </a:r>
          </a:p>
          <a:p>
            <a:pPr marL="269875" lvl="1" indent="0">
              <a:spcAft>
                <a:spcPts val="800"/>
              </a:spcAft>
              <a:buNone/>
            </a:pPr>
            <a:r>
              <a:rPr lang="en-GB" dirty="0">
                <a:solidFill>
                  <a:srgbClr val="FF0000"/>
                </a:solidFill>
              </a:rPr>
              <a:t>&lt;letter&gt; ::= &lt;upper&gt; | &lt;lower&gt;</a:t>
            </a:r>
          </a:p>
          <a:p>
            <a:pPr marL="0" indent="0">
              <a:spcAft>
                <a:spcPts val="0"/>
              </a:spcAft>
              <a:buNone/>
              <a:defRPr/>
            </a:pPr>
            <a:r>
              <a:rPr lang="en-GB" sz="2400" cap="all" dirty="0"/>
              <a:t>												</a:t>
            </a:r>
            <a:endParaRPr lang="en-GB" sz="2400" dirty="0"/>
          </a:p>
        </p:txBody>
      </p:sp>
    </p:spTree>
    <p:extLst>
      <p:ext uri="{BB962C8B-B14F-4D97-AF65-F5344CB8AC3E}">
        <p14:creationId xmlns:p14="http://schemas.microsoft.com/office/powerpoint/2010/main" val="3499254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Production rules</a:t>
            </a:r>
            <a:endParaRPr lang="en-GB" dirty="0"/>
          </a:p>
        </p:txBody>
      </p:sp>
      <p:sp>
        <p:nvSpPr>
          <p:cNvPr id="3" name="Text Placeholder 2"/>
          <p:cNvSpPr>
            <a:spLocks noGrp="1"/>
          </p:cNvSpPr>
          <p:nvPr>
            <p:ph type="body" sz="quarter" idx="14"/>
          </p:nvPr>
        </p:nvSpPr>
        <p:spPr/>
        <p:txBody>
          <a:bodyPr/>
          <a:lstStyle/>
          <a:p>
            <a:r>
              <a:rPr lang="en-GB" dirty="0"/>
              <a:t>Write a production rule for simple postcodes, such as </a:t>
            </a:r>
            <a:r>
              <a:rPr lang="en-GB" dirty="0">
                <a:solidFill>
                  <a:srgbClr val="8D8959"/>
                </a:solidFill>
              </a:rPr>
              <a:t>BH4 3LH</a:t>
            </a:r>
          </a:p>
          <a:p>
            <a:r>
              <a:rPr lang="en-GB" dirty="0"/>
              <a:t>To make things simple, we will assume that postcodes always have two uppercase letters, followed by a digit, then a space, one digit and two uppercase letters </a:t>
            </a:r>
          </a:p>
          <a:p>
            <a:r>
              <a:rPr lang="en-GB" dirty="0"/>
              <a:t>The two parts of the postcode must be separated by a space</a:t>
            </a:r>
          </a:p>
          <a:p>
            <a:pPr lvl="1"/>
            <a:r>
              <a:rPr lang="en-GB" dirty="0"/>
              <a:t>Consider making another rule for “part1 and part2”</a:t>
            </a:r>
          </a:p>
          <a:p>
            <a:pPr lvl="1"/>
            <a:r>
              <a:rPr lang="en-GB" dirty="0"/>
              <a:t>What other rule(s) might you have?</a:t>
            </a:r>
          </a:p>
        </p:txBody>
      </p:sp>
    </p:spTree>
    <p:extLst>
      <p:ext uri="{BB962C8B-B14F-4D97-AF65-F5344CB8AC3E}">
        <p14:creationId xmlns:p14="http://schemas.microsoft.com/office/powerpoint/2010/main" val="147204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Postcode</a:t>
            </a:r>
          </a:p>
        </p:txBody>
      </p:sp>
      <p:sp>
        <p:nvSpPr>
          <p:cNvPr id="3" name="Text Placeholder 2"/>
          <p:cNvSpPr>
            <a:spLocks noGrp="1"/>
          </p:cNvSpPr>
          <p:nvPr>
            <p:ph type="body" sz="quarter" idx="14"/>
          </p:nvPr>
        </p:nvSpPr>
        <p:spPr>
          <a:xfrm>
            <a:off x="724280" y="1704179"/>
            <a:ext cx="8032858" cy="3453607"/>
          </a:xfrm>
        </p:spPr>
        <p:txBody>
          <a:bodyPr/>
          <a:lstStyle/>
          <a:p>
            <a:r>
              <a:rPr lang="en-GB" dirty="0"/>
              <a:t>Straightforward production rules</a:t>
            </a:r>
          </a:p>
          <a:p>
            <a:pPr marL="269875" lvl="1" indent="0">
              <a:spcAft>
                <a:spcPts val="800"/>
              </a:spcAft>
              <a:buNone/>
            </a:pPr>
            <a:r>
              <a:rPr lang="en-GB" dirty="0"/>
              <a:t>&lt;digit&gt; ::= 0|1|2|3|4|5|6|7|8|9</a:t>
            </a:r>
          </a:p>
          <a:p>
            <a:pPr marL="269875" lvl="1" indent="0">
              <a:spcAft>
                <a:spcPts val="800"/>
              </a:spcAft>
              <a:buNone/>
            </a:pPr>
            <a:r>
              <a:rPr lang="en-GB" dirty="0"/>
              <a:t>&lt;upper&gt; ::= A|B|C|D|E|F|G|H|I|J|K|L|M|N|O|P|Q|R|S|T|U|V|W|X|Y|Z</a:t>
            </a:r>
          </a:p>
          <a:p>
            <a:pPr marL="269875" lvl="1" indent="0">
              <a:spcAft>
                <a:spcPts val="800"/>
              </a:spcAft>
              <a:buNone/>
            </a:pPr>
            <a:r>
              <a:rPr lang="en-GB" dirty="0"/>
              <a:t>&lt;space&gt; ::= ‘ ’</a:t>
            </a:r>
          </a:p>
          <a:p>
            <a:pPr marL="269875" lvl="1" indent="0">
              <a:spcAft>
                <a:spcPts val="800"/>
              </a:spcAft>
              <a:buNone/>
            </a:pPr>
            <a:r>
              <a:rPr lang="en-GB" dirty="0"/>
              <a:t>Combining rules</a:t>
            </a:r>
          </a:p>
          <a:p>
            <a:pPr marL="269875" lvl="1" indent="0">
              <a:spcAft>
                <a:spcPts val="800"/>
              </a:spcAft>
              <a:buNone/>
            </a:pPr>
            <a:r>
              <a:rPr lang="en-GB" dirty="0"/>
              <a:t>&lt;</a:t>
            </a:r>
            <a:r>
              <a:rPr lang="en-GB" dirty="0" err="1"/>
              <a:t>twoLetters</a:t>
            </a:r>
            <a:r>
              <a:rPr lang="en-GB" dirty="0"/>
              <a:t>&gt; ::= &lt;upper&gt; &lt;upper&gt;</a:t>
            </a:r>
          </a:p>
          <a:p>
            <a:pPr marL="269875" lvl="1" indent="0">
              <a:spcAft>
                <a:spcPts val="800"/>
              </a:spcAft>
              <a:buNone/>
            </a:pPr>
            <a:r>
              <a:rPr lang="en-GB" dirty="0"/>
              <a:t>&lt;part1&gt; ::= &lt;</a:t>
            </a:r>
            <a:r>
              <a:rPr lang="en-GB" dirty="0" err="1"/>
              <a:t>twoLetters</a:t>
            </a:r>
            <a:r>
              <a:rPr lang="en-GB" dirty="0"/>
              <a:t>&gt;&lt;digit&gt;</a:t>
            </a:r>
          </a:p>
          <a:p>
            <a:pPr marL="269875" lvl="1" indent="0">
              <a:spcAft>
                <a:spcPts val="800"/>
              </a:spcAft>
              <a:buNone/>
            </a:pPr>
            <a:r>
              <a:rPr lang="en-GB" dirty="0"/>
              <a:t>&lt;part2&gt;::= &lt;digit&gt;&lt;</a:t>
            </a:r>
            <a:r>
              <a:rPr lang="en-GB" dirty="0" err="1"/>
              <a:t>twoLetters</a:t>
            </a:r>
            <a:r>
              <a:rPr lang="en-GB" dirty="0"/>
              <a:t>&gt;</a:t>
            </a:r>
          </a:p>
          <a:p>
            <a:r>
              <a:rPr lang="en-GB" dirty="0"/>
              <a:t>Final production rule for simplified UK postcode</a:t>
            </a:r>
          </a:p>
          <a:p>
            <a:pPr lvl="1"/>
            <a:r>
              <a:rPr lang="en-GB" dirty="0"/>
              <a:t>&lt;postcode&gt; ::= &lt;part1&gt;&lt;space&gt;&lt;part2&gt;</a:t>
            </a:r>
          </a:p>
        </p:txBody>
      </p:sp>
    </p:spTree>
    <p:extLst>
      <p:ext uri="{BB962C8B-B14F-4D97-AF65-F5344CB8AC3E}">
        <p14:creationId xmlns:p14="http://schemas.microsoft.com/office/powerpoint/2010/main" val="2251068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4" name="Text Placeholder 3"/>
          <p:cNvSpPr>
            <a:spLocks noGrp="1"/>
          </p:cNvSpPr>
          <p:nvPr>
            <p:ph type="body" sz="quarter" idx="14"/>
          </p:nvPr>
        </p:nvSpPr>
        <p:spPr/>
        <p:txBody>
          <a:bodyPr/>
          <a:lstStyle/>
          <a:p>
            <a:r>
              <a:rPr lang="en-GB" dirty="0"/>
              <a:t>Complete </a:t>
            </a:r>
            <a:r>
              <a:rPr lang="en-GB" b="1" dirty="0"/>
              <a:t>Task 1 </a:t>
            </a:r>
            <a:r>
              <a:rPr lang="en-GB" dirty="0"/>
              <a:t>on the worksheet  </a:t>
            </a:r>
          </a:p>
        </p:txBody>
      </p:sp>
    </p:spTree>
    <p:extLst>
      <p:ext uri="{BB962C8B-B14F-4D97-AF65-F5344CB8AC3E}">
        <p14:creationId xmlns:p14="http://schemas.microsoft.com/office/powerpoint/2010/main" val="360161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Use Backus-Naur Form (BNF) to represent language syntax and formulate simple production rules</a:t>
            </a:r>
          </a:p>
          <a:p>
            <a:r>
              <a:rPr lang="en-GB" dirty="0"/>
              <a:t>Explain why BNF can represent some languages that cannot be represented using Regular Expressions</a:t>
            </a:r>
          </a:p>
          <a:p>
            <a:r>
              <a:rPr lang="en-GB" dirty="0"/>
              <a:t>Draw a syntax diagram to represent an equivalent BNF expression</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1529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Recursive production rules</a:t>
            </a:r>
          </a:p>
        </p:txBody>
      </p:sp>
      <p:sp>
        <p:nvSpPr>
          <p:cNvPr id="3" name="Text Placeholder 2"/>
          <p:cNvSpPr>
            <a:spLocks noGrp="1"/>
          </p:cNvSpPr>
          <p:nvPr>
            <p:ph type="body" sz="quarter" idx="14"/>
          </p:nvPr>
        </p:nvSpPr>
        <p:spPr/>
        <p:txBody>
          <a:bodyPr/>
          <a:lstStyle/>
          <a:p>
            <a:r>
              <a:rPr lang="en-GB" dirty="0"/>
              <a:t>A recursive rule is defined in terms of itself</a:t>
            </a:r>
          </a:p>
          <a:p>
            <a:r>
              <a:rPr lang="en-GB" dirty="0"/>
              <a:t>Here are production rules for an unsigned integer:</a:t>
            </a:r>
          </a:p>
          <a:p>
            <a:pPr lvl="1"/>
            <a:r>
              <a:rPr lang="en-GB" dirty="0"/>
              <a:t>&lt;digit&gt; ::= 0|1|2|3|4|5|6|7|8|9</a:t>
            </a:r>
          </a:p>
          <a:p>
            <a:pPr lvl="1"/>
            <a:r>
              <a:rPr lang="en-GB" dirty="0"/>
              <a:t>&lt;unsigned&gt; ::= &lt;digit&gt;|&lt;digit&gt;&lt;unsigned&gt;</a:t>
            </a:r>
          </a:p>
          <a:p>
            <a:r>
              <a:rPr lang="en-GB" dirty="0"/>
              <a:t>Show that 321 satisfies the rule for &lt;unsigned&gt;…</a:t>
            </a:r>
          </a:p>
          <a:p>
            <a:pPr lvl="1"/>
            <a:r>
              <a:rPr lang="en-GB" dirty="0"/>
              <a:t>1 is a &lt;digit&gt; and therefore an &lt;unsigned&gt; </a:t>
            </a:r>
          </a:p>
          <a:p>
            <a:pPr lvl="1"/>
            <a:r>
              <a:rPr lang="en-GB" dirty="0"/>
              <a:t>21 is a &lt;digit&gt; followed by an &lt;unsigned&gt;, and therefore an &lt;unsigned&gt;</a:t>
            </a:r>
          </a:p>
          <a:p>
            <a:pPr lvl="1"/>
            <a:r>
              <a:rPr lang="en-GB" dirty="0"/>
              <a:t>321 is a &lt;digit&gt; followed by an &lt;unsigned&gt; and therefore </a:t>
            </a:r>
            <a:r>
              <a:rPr lang="en-GB"/>
              <a:t>an &lt;unsigned</a:t>
            </a:r>
            <a:r>
              <a:rPr lang="en-GB" dirty="0"/>
              <a:t>&gt; !</a:t>
            </a:r>
          </a:p>
        </p:txBody>
      </p:sp>
    </p:spTree>
    <p:extLst>
      <p:ext uri="{BB962C8B-B14F-4D97-AF65-F5344CB8AC3E}">
        <p14:creationId xmlns:p14="http://schemas.microsoft.com/office/powerpoint/2010/main" val="322215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40879" y="2808682"/>
            <a:ext cx="4764032" cy="3811227"/>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Why use recursive rules?</a:t>
            </a:r>
          </a:p>
        </p:txBody>
      </p:sp>
      <p:sp>
        <p:nvSpPr>
          <p:cNvPr id="3" name="Text Placeholder 2"/>
          <p:cNvSpPr>
            <a:spLocks noGrp="1"/>
          </p:cNvSpPr>
          <p:nvPr>
            <p:ph type="body" sz="quarter" idx="14"/>
          </p:nvPr>
        </p:nvSpPr>
        <p:spPr/>
        <p:txBody>
          <a:bodyPr/>
          <a:lstStyle/>
          <a:p>
            <a:r>
              <a:rPr lang="en-GB" dirty="0">
                <a:solidFill>
                  <a:schemeClr val="bg1"/>
                </a:solidFill>
              </a:rPr>
              <a:t>Using recursion allows a set of production rules to be extremely concise while allowing an infinite number of items to be precisely defined</a:t>
            </a:r>
          </a:p>
        </p:txBody>
      </p:sp>
    </p:spTree>
    <p:extLst>
      <p:ext uri="{BB962C8B-B14F-4D97-AF65-F5344CB8AC3E}">
        <p14:creationId xmlns:p14="http://schemas.microsoft.com/office/powerpoint/2010/main" val="1725140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 </a:t>
            </a:r>
            <a:r>
              <a:rPr lang="en-GB"/>
              <a:t>– Variable </a:t>
            </a:r>
            <a:r>
              <a:rPr lang="en-GB" dirty="0"/>
              <a:t>name</a:t>
            </a:r>
          </a:p>
        </p:txBody>
      </p:sp>
      <p:sp>
        <p:nvSpPr>
          <p:cNvPr id="3" name="Text Placeholder 2"/>
          <p:cNvSpPr>
            <a:spLocks noGrp="1"/>
          </p:cNvSpPr>
          <p:nvPr>
            <p:ph type="body" sz="quarter" idx="14"/>
          </p:nvPr>
        </p:nvSpPr>
        <p:spPr/>
        <p:txBody>
          <a:bodyPr/>
          <a:lstStyle/>
          <a:p>
            <a:r>
              <a:rPr lang="en-GB" dirty="0"/>
              <a:t>In a certain programming language, a variable name may contain lowercase letters, uppercase letters, digits and the underscore ‘_’.  </a:t>
            </a:r>
          </a:p>
          <a:p>
            <a:pPr lvl="1"/>
            <a:r>
              <a:rPr lang="en-GB" dirty="0"/>
              <a:t>The first letter MUST be upper case.  </a:t>
            </a:r>
          </a:p>
          <a:p>
            <a:pPr lvl="1"/>
            <a:r>
              <a:rPr lang="en-GB" dirty="0"/>
              <a:t>The variable name can be of any length</a:t>
            </a:r>
          </a:p>
          <a:p>
            <a:r>
              <a:rPr lang="en-GB" dirty="0"/>
              <a:t>Examples of valid variable names:</a:t>
            </a:r>
          </a:p>
          <a:p>
            <a:pPr lvl="1"/>
            <a:r>
              <a:rPr lang="en-GB" dirty="0"/>
              <a:t>C, Count, Count123, Count_123, C_123, CoUnT_98</a:t>
            </a:r>
          </a:p>
          <a:p>
            <a:r>
              <a:rPr lang="en-GB" dirty="0"/>
              <a:t>Write the production rules to define a valid </a:t>
            </a:r>
            <a:br>
              <a:rPr lang="en-GB" dirty="0"/>
            </a:br>
            <a:r>
              <a:rPr lang="en-GB" dirty="0"/>
              <a:t>variable name</a:t>
            </a:r>
          </a:p>
        </p:txBody>
      </p:sp>
    </p:spTree>
    <p:extLst>
      <p:ext uri="{BB962C8B-B14F-4D97-AF65-F5344CB8AC3E}">
        <p14:creationId xmlns:p14="http://schemas.microsoft.com/office/powerpoint/2010/main" val="1708201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Valid </a:t>
            </a:r>
            <a:r>
              <a:rPr lang="en-GB"/>
              <a:t>variable name</a:t>
            </a:r>
            <a:r>
              <a:rPr lang="en-GB">
                <a:solidFill>
                  <a:srgbClr val="FF0000"/>
                </a:solidFill>
              </a:rPr>
              <a:t> Answer</a:t>
            </a:r>
            <a:endParaRPr lang="en-GB" dirty="0">
              <a:solidFill>
                <a:srgbClr val="FF0000"/>
              </a:solidFill>
            </a:endParaRPr>
          </a:p>
        </p:txBody>
      </p:sp>
      <p:sp>
        <p:nvSpPr>
          <p:cNvPr id="3" name="Text Placeholder 2"/>
          <p:cNvSpPr>
            <a:spLocks noGrp="1"/>
          </p:cNvSpPr>
          <p:nvPr>
            <p:ph type="body" sz="quarter" idx="14"/>
          </p:nvPr>
        </p:nvSpPr>
        <p:spPr>
          <a:xfrm>
            <a:off x="724280" y="1704179"/>
            <a:ext cx="7939074" cy="3453607"/>
          </a:xfrm>
        </p:spPr>
        <p:txBody>
          <a:bodyPr/>
          <a:lstStyle/>
          <a:p>
            <a:r>
              <a:rPr lang="en-GB" dirty="0"/>
              <a:t>First of all, we need the following rules to define the terminal symbols used in a valid variable name:</a:t>
            </a:r>
          </a:p>
          <a:p>
            <a:pPr marL="269875" lvl="1" indent="0">
              <a:buNone/>
            </a:pPr>
            <a:r>
              <a:rPr lang="en-GB" dirty="0"/>
              <a:t>&lt;digit&gt; ::= 0|1|2|3|4|5|6|7|8|9</a:t>
            </a:r>
          </a:p>
          <a:p>
            <a:pPr marL="269875" lvl="1" indent="0">
              <a:buNone/>
            </a:pPr>
            <a:r>
              <a:rPr lang="en-GB" dirty="0"/>
              <a:t>&lt;upper&gt; ::= A|B|C|D|E|F|G|H|I|J|K|L|M|N|O|P|Q|R|S|T|U|V|W|X|Y|Z</a:t>
            </a:r>
          </a:p>
          <a:p>
            <a:pPr marL="269875" lvl="1" indent="0">
              <a:buNone/>
            </a:pPr>
            <a:r>
              <a:rPr lang="en-GB" dirty="0"/>
              <a:t>&lt;lower&gt; ::= </a:t>
            </a:r>
            <a:r>
              <a:rPr lang="en-GB" dirty="0" err="1"/>
              <a:t>a|b|c|d|e|f|g|h|i|j|k|l|m|n|o|p|q|r|s|t|u|v|w|x|y|z</a:t>
            </a:r>
            <a:endParaRPr lang="en-GB" dirty="0"/>
          </a:p>
          <a:p>
            <a:pPr marL="269875" lvl="1" indent="0">
              <a:buNone/>
            </a:pPr>
            <a:r>
              <a:rPr lang="en-GB" dirty="0"/>
              <a:t>&lt;under&gt; ::= ‘_‘</a:t>
            </a:r>
          </a:p>
          <a:p>
            <a:r>
              <a:rPr lang="en-GB" dirty="0"/>
              <a:t>Write 3 more rules (1 recursive) to define &lt;variable&gt;</a:t>
            </a:r>
          </a:p>
        </p:txBody>
      </p:sp>
    </p:spTree>
    <p:extLst>
      <p:ext uri="{BB962C8B-B14F-4D97-AF65-F5344CB8AC3E}">
        <p14:creationId xmlns:p14="http://schemas.microsoft.com/office/powerpoint/2010/main" val="1103584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Variable </a:t>
            </a:r>
            <a:r>
              <a:rPr lang="en-GB"/>
              <a:t>names </a:t>
            </a:r>
            <a:r>
              <a:rPr lang="en-GB">
                <a:solidFill>
                  <a:srgbClr val="FF0000"/>
                </a:solidFill>
              </a:rPr>
              <a:t>Answer</a:t>
            </a:r>
            <a:endParaRPr lang="en-GB" dirty="0">
              <a:solidFill>
                <a:srgbClr val="FF0000"/>
              </a:solidFill>
            </a:endParaRPr>
          </a:p>
        </p:txBody>
      </p:sp>
      <p:sp>
        <p:nvSpPr>
          <p:cNvPr id="3" name="Text Placeholder 2"/>
          <p:cNvSpPr>
            <a:spLocks noGrp="1"/>
          </p:cNvSpPr>
          <p:nvPr>
            <p:ph type="body" sz="quarter" idx="14"/>
          </p:nvPr>
        </p:nvSpPr>
        <p:spPr>
          <a:xfrm>
            <a:off x="724279" y="1704179"/>
            <a:ext cx="8162545" cy="3453607"/>
          </a:xfrm>
        </p:spPr>
        <p:txBody>
          <a:bodyPr/>
          <a:lstStyle/>
          <a:p>
            <a:pPr marL="93663" lvl="1" indent="0">
              <a:buNone/>
            </a:pPr>
            <a:r>
              <a:rPr lang="en-GB" dirty="0"/>
              <a:t>&lt;digit&gt; ::= 0|1|2|3|4|5|6|7|8|9</a:t>
            </a:r>
          </a:p>
          <a:p>
            <a:pPr marL="93663" lvl="1" indent="0">
              <a:buNone/>
            </a:pPr>
            <a:r>
              <a:rPr lang="en-GB" dirty="0"/>
              <a:t>&lt;upper&gt; ::= </a:t>
            </a:r>
            <a:r>
              <a:rPr lang="en-GB" dirty="0" err="1"/>
              <a:t>A|B|C|D|E|F|G|H|I|J|K|L|M|N|O|P|Q|R|S|T|U|V|W|X|Y|Z</a:t>
            </a:r>
            <a:endParaRPr lang="en-GB" dirty="0"/>
          </a:p>
          <a:p>
            <a:pPr marL="93663" lvl="1" indent="0">
              <a:buNone/>
            </a:pPr>
            <a:r>
              <a:rPr lang="en-GB" dirty="0"/>
              <a:t>&lt;lower&gt; ::= </a:t>
            </a:r>
            <a:r>
              <a:rPr lang="en-GB" dirty="0" err="1"/>
              <a:t>a|b|c|d|e|f|g|h|i|j|k|l|m|n|o|p|q|r|s|t|u|v|w|x|y|z</a:t>
            </a:r>
            <a:endParaRPr lang="en-GB" dirty="0"/>
          </a:p>
          <a:p>
            <a:pPr marL="93663" lvl="1" indent="0">
              <a:buNone/>
            </a:pPr>
            <a:r>
              <a:rPr lang="en-GB" dirty="0"/>
              <a:t>&lt;under&gt; ::= ‘_‘</a:t>
            </a:r>
          </a:p>
          <a:p>
            <a:r>
              <a:rPr lang="en-GB" dirty="0"/>
              <a:t>&lt;char&gt; ::= &lt;lower&gt;|&lt;upper&gt;|&lt;digit&gt;|&lt;under&gt; </a:t>
            </a:r>
          </a:p>
          <a:p>
            <a:r>
              <a:rPr lang="en-GB" dirty="0"/>
              <a:t>&lt;</a:t>
            </a:r>
            <a:r>
              <a:rPr lang="en-GB" dirty="0">
                <a:solidFill>
                  <a:srgbClr val="D68328"/>
                </a:solidFill>
              </a:rPr>
              <a:t>chars</a:t>
            </a:r>
            <a:r>
              <a:rPr lang="en-GB" dirty="0"/>
              <a:t>&gt; ::= &lt;char&gt;|&lt;char&gt;&lt;</a:t>
            </a:r>
            <a:r>
              <a:rPr lang="en-GB" dirty="0">
                <a:solidFill>
                  <a:srgbClr val="D68328"/>
                </a:solidFill>
              </a:rPr>
              <a:t>chars</a:t>
            </a:r>
            <a:r>
              <a:rPr lang="en-GB" dirty="0"/>
              <a:t>&gt;  </a:t>
            </a:r>
          </a:p>
          <a:p>
            <a:r>
              <a:rPr lang="en-GB" dirty="0"/>
              <a:t>&lt;variable&gt; ::= &lt;upper&gt;|&lt;upper&gt;&lt;chars&gt; </a:t>
            </a:r>
          </a:p>
          <a:p>
            <a:r>
              <a:rPr lang="en-GB" dirty="0"/>
              <a:t>How does this </a:t>
            </a:r>
            <a:r>
              <a:rPr lang="en-GB" dirty="0" err="1"/>
              <a:t>BNF</a:t>
            </a:r>
            <a:r>
              <a:rPr lang="en-GB" dirty="0"/>
              <a:t> keep ‘</a:t>
            </a:r>
            <a:r>
              <a:rPr lang="en-GB" dirty="0">
                <a:solidFill>
                  <a:srgbClr val="8D8959"/>
                </a:solidFill>
              </a:rPr>
              <a:t>_ABC</a:t>
            </a:r>
            <a:r>
              <a:rPr lang="en-GB" dirty="0"/>
              <a:t>’</a:t>
            </a:r>
            <a:r>
              <a:rPr lang="en-GB" dirty="0">
                <a:solidFill>
                  <a:srgbClr val="8D8959"/>
                </a:solidFill>
              </a:rPr>
              <a:t> </a:t>
            </a:r>
            <a:r>
              <a:rPr lang="en-GB" dirty="0"/>
              <a:t>from being included?</a:t>
            </a:r>
          </a:p>
        </p:txBody>
      </p:sp>
    </p:spTree>
    <p:extLst>
      <p:ext uri="{BB962C8B-B14F-4D97-AF65-F5344CB8AC3E}">
        <p14:creationId xmlns:p14="http://schemas.microsoft.com/office/powerpoint/2010/main" val="1125293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2 </a:t>
            </a:r>
            <a:r>
              <a:rPr lang="en-GB" dirty="0"/>
              <a:t>on the worksheet  </a:t>
            </a:r>
          </a:p>
        </p:txBody>
      </p:sp>
    </p:spTree>
    <p:extLst>
      <p:ext uri="{BB962C8B-B14F-4D97-AF65-F5344CB8AC3E}">
        <p14:creationId xmlns:p14="http://schemas.microsoft.com/office/powerpoint/2010/main" val="378126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Production rules</a:t>
            </a:r>
          </a:p>
        </p:txBody>
      </p:sp>
      <p:sp>
        <p:nvSpPr>
          <p:cNvPr id="5" name="Text Placeholder 4"/>
          <p:cNvSpPr>
            <a:spLocks noGrp="1"/>
          </p:cNvSpPr>
          <p:nvPr>
            <p:ph type="body" sz="quarter" idx="14"/>
          </p:nvPr>
        </p:nvSpPr>
        <p:spPr/>
        <p:txBody>
          <a:bodyPr/>
          <a:lstStyle/>
          <a:p>
            <a:r>
              <a:rPr lang="en-GB" dirty="0"/>
              <a:t>Here is the BNF for arithmetic expressions in some language</a:t>
            </a:r>
          </a:p>
          <a:p>
            <a:pPr marL="363538" lvl="1" indent="0" defTabSz="620713">
              <a:buNone/>
            </a:pPr>
            <a:r>
              <a:rPr lang="en-GB" dirty="0"/>
              <a:t>&lt;expression&gt; ::= &lt;digit&gt;|(&lt;expression&gt;&lt;operator&gt;&lt;expression&gt;)</a:t>
            </a:r>
          </a:p>
          <a:p>
            <a:pPr marL="363538" lvl="1" indent="0" defTabSz="620713">
              <a:buNone/>
            </a:pPr>
            <a:r>
              <a:rPr lang="en-GB" dirty="0"/>
              <a:t>&lt;digit&gt; ::= 0|1|2|3|4|5|6|7|8|9</a:t>
            </a:r>
          </a:p>
          <a:p>
            <a:pPr marL="363538" lvl="1" indent="0" defTabSz="620713">
              <a:buNone/>
            </a:pPr>
            <a:r>
              <a:rPr lang="en-GB" dirty="0"/>
              <a:t>&lt;operator&gt; ::= + | -</a:t>
            </a:r>
          </a:p>
          <a:p>
            <a:r>
              <a:rPr lang="en-GB" dirty="0"/>
              <a:t>Each of these individual rules is known as a </a:t>
            </a:r>
            <a:r>
              <a:rPr lang="en-GB" dirty="0">
                <a:solidFill>
                  <a:srgbClr val="8D8959"/>
                </a:solidFill>
              </a:rPr>
              <a:t>production</a:t>
            </a:r>
          </a:p>
          <a:p>
            <a:r>
              <a:rPr lang="en-GB" dirty="0"/>
              <a:t>Which of these expressions are valid?</a:t>
            </a:r>
          </a:p>
          <a:p>
            <a:pPr marL="620713" indent="0">
              <a:buNone/>
            </a:pPr>
            <a:r>
              <a:rPr lang="en-GB" dirty="0"/>
              <a:t>7   7+3    45   -2    (5-3)   7-(6+8)    ((5-3)+4)</a:t>
            </a:r>
          </a:p>
        </p:txBody>
      </p:sp>
    </p:spTree>
    <p:extLst>
      <p:ext uri="{BB962C8B-B14F-4D97-AF65-F5344CB8AC3E}">
        <p14:creationId xmlns:p14="http://schemas.microsoft.com/office/powerpoint/2010/main" val="509381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Production </a:t>
            </a:r>
            <a:r>
              <a:rPr lang="en-GB"/>
              <a:t>rules </a:t>
            </a:r>
            <a:r>
              <a:rPr lang="en-GB">
                <a:solidFill>
                  <a:srgbClr val="FF0000"/>
                </a:solidFill>
              </a:rPr>
              <a:t>Answers</a:t>
            </a:r>
            <a:endParaRPr lang="en-GB" dirty="0">
              <a:solidFill>
                <a:srgbClr val="FF0000"/>
              </a:solidFill>
            </a:endParaRPr>
          </a:p>
        </p:txBody>
      </p:sp>
      <p:sp>
        <p:nvSpPr>
          <p:cNvPr id="5" name="Text Placeholder 4"/>
          <p:cNvSpPr>
            <a:spLocks noGrp="1"/>
          </p:cNvSpPr>
          <p:nvPr>
            <p:ph type="body" sz="quarter" idx="14"/>
          </p:nvPr>
        </p:nvSpPr>
        <p:spPr>
          <a:xfrm>
            <a:off x="724279" y="1704179"/>
            <a:ext cx="7816471" cy="3453607"/>
          </a:xfrm>
        </p:spPr>
        <p:txBody>
          <a:bodyPr/>
          <a:lstStyle/>
          <a:p>
            <a:pPr marL="0" lvl="1" indent="0" defTabSz="620713">
              <a:buNone/>
            </a:pPr>
            <a:r>
              <a:rPr lang="en-GB" dirty="0"/>
              <a:t>&lt;expression&gt; ::= &lt;digit&gt; |(&lt;expression&gt;&lt;operator&gt;&lt;expression&gt;)</a:t>
            </a:r>
          </a:p>
          <a:p>
            <a:pPr marL="0" lvl="1" indent="0" defTabSz="620713">
              <a:buNone/>
            </a:pPr>
            <a:r>
              <a:rPr lang="en-GB" dirty="0"/>
              <a:t>&lt;digit&gt; ::= 0|1|2|3|4|5|6|7|8|9</a:t>
            </a:r>
          </a:p>
          <a:p>
            <a:pPr marL="0" lvl="1" indent="0" defTabSz="620713">
              <a:buNone/>
            </a:pPr>
            <a:r>
              <a:rPr lang="en-GB" dirty="0"/>
              <a:t>&lt;operator&gt; ::= + | -</a:t>
            </a:r>
          </a:p>
          <a:p>
            <a:pPr marL="620713" indent="0">
              <a:buNone/>
            </a:pPr>
            <a:r>
              <a:rPr lang="en-GB" dirty="0"/>
              <a:t>7 </a:t>
            </a:r>
            <a:r>
              <a:rPr lang="en-GB" dirty="0">
                <a:solidFill>
                  <a:srgbClr val="70BC22"/>
                </a:solidFill>
                <a:sym typeface="Wingdings" panose="05000000000000000000" pitchFamily="2" charset="2"/>
              </a:rPr>
              <a:t></a:t>
            </a:r>
            <a:r>
              <a:rPr lang="en-GB" dirty="0"/>
              <a:t>    7+3 </a:t>
            </a:r>
            <a:r>
              <a:rPr lang="en-GB" dirty="0">
                <a:solidFill>
                  <a:srgbClr val="FF0000"/>
                </a:solidFill>
                <a:sym typeface="Wingdings" panose="05000000000000000000" pitchFamily="2" charset="2"/>
              </a:rPr>
              <a:t></a:t>
            </a:r>
            <a:r>
              <a:rPr lang="en-GB" dirty="0"/>
              <a:t>    45</a:t>
            </a:r>
            <a:r>
              <a:rPr lang="en-GB" dirty="0">
                <a:solidFill>
                  <a:srgbClr val="FF0000"/>
                </a:solidFill>
                <a:sym typeface="Wingdings" panose="05000000000000000000" pitchFamily="2" charset="2"/>
              </a:rPr>
              <a:t> </a:t>
            </a:r>
            <a:r>
              <a:rPr lang="en-GB" dirty="0"/>
              <a:t>   -2</a:t>
            </a:r>
            <a:r>
              <a:rPr lang="en-GB" dirty="0">
                <a:solidFill>
                  <a:srgbClr val="FF0000"/>
                </a:solidFill>
                <a:sym typeface="Wingdings" panose="05000000000000000000" pitchFamily="2" charset="2"/>
              </a:rPr>
              <a:t> </a:t>
            </a:r>
            <a:r>
              <a:rPr lang="en-GB" dirty="0"/>
              <a:t>    (5-3)</a:t>
            </a:r>
            <a:r>
              <a:rPr lang="en-GB" dirty="0">
                <a:solidFill>
                  <a:srgbClr val="70BC22"/>
                </a:solidFill>
                <a:sym typeface="Wingdings" panose="05000000000000000000" pitchFamily="2" charset="2"/>
              </a:rPr>
              <a:t> </a:t>
            </a:r>
            <a:r>
              <a:rPr lang="en-GB" dirty="0"/>
              <a:t>   7-(6+8)</a:t>
            </a:r>
            <a:r>
              <a:rPr lang="en-GB" dirty="0">
                <a:solidFill>
                  <a:srgbClr val="70BC22"/>
                </a:solidFill>
                <a:sym typeface="Wingdings" panose="05000000000000000000" pitchFamily="2" charset="2"/>
              </a:rPr>
              <a:t> </a:t>
            </a:r>
            <a:r>
              <a:rPr lang="en-GB" dirty="0">
                <a:solidFill>
                  <a:srgbClr val="FF0000"/>
                </a:solidFill>
                <a:sym typeface="Wingdings" panose="05000000000000000000" pitchFamily="2" charset="2"/>
              </a:rPr>
              <a:t></a:t>
            </a:r>
            <a:r>
              <a:rPr lang="en-GB" dirty="0"/>
              <a:t>    </a:t>
            </a:r>
          </a:p>
          <a:p>
            <a:pPr marL="620713" indent="0">
              <a:buNone/>
            </a:pPr>
            <a:r>
              <a:rPr lang="en-GB" dirty="0"/>
              <a:t>((5-3)+4)</a:t>
            </a:r>
            <a:r>
              <a:rPr lang="en-GB" dirty="0">
                <a:solidFill>
                  <a:srgbClr val="70BC22"/>
                </a:solidFill>
                <a:sym typeface="Wingdings" panose="05000000000000000000" pitchFamily="2" charset="2"/>
              </a:rPr>
              <a:t> </a:t>
            </a:r>
            <a:endParaRPr lang="en-GB" dirty="0"/>
          </a:p>
          <a:p>
            <a:pPr marL="620713" lvl="1" indent="0">
              <a:buNone/>
            </a:pPr>
            <a:r>
              <a:rPr lang="en-GB" dirty="0"/>
              <a:t>7 is a digit, therefore an expression</a:t>
            </a:r>
          </a:p>
          <a:p>
            <a:pPr marL="620713" lvl="1" indent="0">
              <a:buNone/>
            </a:pPr>
            <a:r>
              <a:rPr lang="en-GB" dirty="0"/>
              <a:t>7 is a digit, + is an operator, 3 is a digit, but 7+3 is not a valid expression because it is missing the brackets</a:t>
            </a:r>
          </a:p>
          <a:p>
            <a:pPr marL="620713" lvl="1" indent="0">
              <a:buNone/>
            </a:pPr>
            <a:r>
              <a:rPr lang="en-GB" dirty="0"/>
              <a:t>Can you give reasons why the others are valid or not? </a:t>
            </a:r>
          </a:p>
        </p:txBody>
      </p:sp>
    </p:spTree>
    <p:extLst>
      <p:ext uri="{BB962C8B-B14F-4D97-AF65-F5344CB8AC3E}">
        <p14:creationId xmlns:p14="http://schemas.microsoft.com/office/powerpoint/2010/main" val="310746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Parsing</a:t>
            </a:r>
          </a:p>
        </p:txBody>
      </p:sp>
      <p:sp>
        <p:nvSpPr>
          <p:cNvPr id="5" name="Text Placeholder 4"/>
          <p:cNvSpPr>
            <a:spLocks noGrp="1"/>
          </p:cNvSpPr>
          <p:nvPr>
            <p:ph type="body" sz="quarter" idx="14"/>
          </p:nvPr>
        </p:nvSpPr>
        <p:spPr>
          <a:xfrm>
            <a:off x="724279" y="1704179"/>
            <a:ext cx="7927351" cy="3453607"/>
          </a:xfrm>
        </p:spPr>
        <p:txBody>
          <a:bodyPr/>
          <a:lstStyle/>
          <a:p>
            <a:r>
              <a:rPr lang="en-GB" dirty="0"/>
              <a:t>The act of </a:t>
            </a:r>
            <a:r>
              <a:rPr lang="en-GB" dirty="0">
                <a:solidFill>
                  <a:srgbClr val="8D8959"/>
                </a:solidFill>
              </a:rPr>
              <a:t>parsing</a:t>
            </a:r>
            <a:r>
              <a:rPr lang="en-GB" dirty="0"/>
              <a:t> is checking an input string against the set of BNF rules to see if it is valid</a:t>
            </a:r>
          </a:p>
          <a:p>
            <a:r>
              <a:rPr lang="en-GB" dirty="0"/>
              <a:t>When a compiler or interpreter encounters an input like (8-(6+4)), it validates the input by building a tree according to the BNF rules</a:t>
            </a:r>
          </a:p>
        </p:txBody>
      </p:sp>
    </p:spTree>
    <p:extLst>
      <p:ext uri="{BB962C8B-B14F-4D97-AF65-F5344CB8AC3E}">
        <p14:creationId xmlns:p14="http://schemas.microsoft.com/office/powerpoint/2010/main" val="1471411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Parse tree</a:t>
            </a:r>
          </a:p>
        </p:txBody>
      </p:sp>
      <p:sp>
        <p:nvSpPr>
          <p:cNvPr id="5" name="Text Placeholder 4"/>
          <p:cNvSpPr>
            <a:spLocks noGrp="1"/>
          </p:cNvSpPr>
          <p:nvPr>
            <p:ph type="body" sz="quarter" idx="14"/>
          </p:nvPr>
        </p:nvSpPr>
        <p:spPr>
          <a:xfrm>
            <a:off x="724279" y="1704179"/>
            <a:ext cx="7957605" cy="3453607"/>
          </a:xfrm>
        </p:spPr>
        <p:txBody>
          <a:bodyPr/>
          <a:lstStyle/>
          <a:p>
            <a:pPr marL="444500" lvl="1" indent="0">
              <a:buNone/>
            </a:pPr>
            <a:r>
              <a:rPr lang="en-GB" dirty="0"/>
              <a:t>&lt;expression&gt; ::= &lt;digit&gt; | (&lt;expression&gt;&lt;operator&gt;&lt;expression&gt;)</a:t>
            </a:r>
          </a:p>
          <a:p>
            <a:pPr marL="444500" lvl="1" indent="0">
              <a:buNone/>
            </a:pPr>
            <a:r>
              <a:rPr lang="en-GB" dirty="0"/>
              <a:t>&lt;digit&gt; ::= 0|1|2|3|4|5|6|7|8|9</a:t>
            </a:r>
          </a:p>
          <a:p>
            <a:pPr marL="444500" lvl="1" indent="0">
              <a:buNone/>
            </a:pPr>
            <a:r>
              <a:rPr lang="en-GB" dirty="0"/>
              <a:t>&lt;operator&gt; ::= + | -</a:t>
            </a:r>
          </a:p>
          <a:p>
            <a:r>
              <a:rPr lang="en-GB" dirty="0"/>
              <a:t>Parse tree for (8-(6+4))</a:t>
            </a:r>
          </a:p>
        </p:txBody>
      </p:sp>
      <p:pic>
        <p:nvPicPr>
          <p:cNvPr id="1026" name="Picture 2" descr="C:\Users\Rob\AppData\Roaming\PixelMetrics\CaptureWiz\Temp\16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8695" y="3676370"/>
            <a:ext cx="5054190" cy="258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5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Starter</a:t>
            </a:r>
          </a:p>
        </p:txBody>
      </p:sp>
      <p:sp>
        <p:nvSpPr>
          <p:cNvPr id="4" name="Text Placeholder 3"/>
          <p:cNvSpPr>
            <a:spLocks noGrp="1"/>
          </p:cNvSpPr>
          <p:nvPr>
            <p:ph type="body" sz="quarter" idx="14"/>
          </p:nvPr>
        </p:nvSpPr>
        <p:spPr/>
        <p:txBody>
          <a:bodyPr/>
          <a:lstStyle/>
          <a:p>
            <a:r>
              <a:rPr lang="en-GB" dirty="0"/>
              <a:t>Which of the following are English sentences?</a:t>
            </a:r>
          </a:p>
          <a:p>
            <a:pPr lvl="1"/>
            <a:r>
              <a:rPr lang="en-GB" dirty="0"/>
              <a:t>Mice eat cheese</a:t>
            </a:r>
          </a:p>
          <a:p>
            <a:pPr lvl="1"/>
            <a:r>
              <a:rPr lang="en-GB" dirty="0"/>
              <a:t>Birds sing songs</a:t>
            </a:r>
          </a:p>
          <a:p>
            <a:pPr lvl="1"/>
            <a:r>
              <a:rPr lang="en-GB" dirty="0"/>
              <a:t>Mice sing cheese</a:t>
            </a:r>
          </a:p>
          <a:p>
            <a:pPr lvl="1"/>
            <a:r>
              <a:rPr lang="en-GB" dirty="0"/>
              <a:t>Birds eat songs</a:t>
            </a:r>
          </a:p>
          <a:p>
            <a:pPr lvl="1"/>
            <a:r>
              <a:rPr lang="en-GB" dirty="0"/>
              <a:t>Birds sing birds</a:t>
            </a:r>
          </a:p>
          <a:p>
            <a:endParaRPr lang="en-GB" dirty="0"/>
          </a:p>
        </p:txBody>
      </p:sp>
    </p:spTree>
    <p:extLst>
      <p:ext uri="{BB962C8B-B14F-4D97-AF65-F5344CB8AC3E}">
        <p14:creationId xmlns:p14="http://schemas.microsoft.com/office/powerpoint/2010/main" val="231263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Users\Gavin Parsons\AppData\Roaming\PixelMetrics\CaptureWiz\Temp\9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804" y="4825756"/>
            <a:ext cx="1916965" cy="91840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a:noFill/>
        </p:spPr>
        <p:txBody>
          <a:bodyPr/>
          <a:lstStyle/>
          <a:p>
            <a:r>
              <a:rPr lang="en-GB" dirty="0"/>
              <a:t>Syntax diagram - definition</a:t>
            </a:r>
          </a:p>
        </p:txBody>
      </p:sp>
      <p:sp>
        <p:nvSpPr>
          <p:cNvPr id="3" name="Text Placeholder 2"/>
          <p:cNvSpPr>
            <a:spLocks noGrp="1"/>
          </p:cNvSpPr>
          <p:nvPr>
            <p:ph type="body" sz="quarter" idx="14"/>
          </p:nvPr>
        </p:nvSpPr>
        <p:spPr>
          <a:xfrm>
            <a:off x="724280" y="1704179"/>
            <a:ext cx="7797229" cy="3453607"/>
          </a:xfrm>
        </p:spPr>
        <p:txBody>
          <a:bodyPr/>
          <a:lstStyle/>
          <a:p>
            <a:r>
              <a:rPr lang="en-GB" dirty="0"/>
              <a:t>Another way to represent context-free languages</a:t>
            </a:r>
          </a:p>
          <a:p>
            <a:r>
              <a:rPr lang="en-GB" dirty="0"/>
              <a:t>It is the graphical equivalent of BNF</a:t>
            </a:r>
          </a:p>
          <a:p>
            <a:r>
              <a:rPr lang="en-GB" dirty="0"/>
              <a:t>The symbols are:</a:t>
            </a:r>
          </a:p>
          <a:p>
            <a:pPr marL="2328863" lvl="1" indent="0" defTabSz="1528763">
              <a:buNone/>
            </a:pPr>
            <a:r>
              <a:rPr lang="en-GB" dirty="0"/>
              <a:t>Ellipse / circle = a terminal symbol (cannot be further broken down</a:t>
            </a:r>
          </a:p>
          <a:p>
            <a:pPr marL="2328863" lvl="1" indent="0" defTabSz="1528763">
              <a:buNone/>
            </a:pPr>
            <a:r>
              <a:rPr lang="en-GB" dirty="0"/>
              <a:t>Rectangle = a non-terminal symbol, which will be defined in another syntax diagram</a:t>
            </a:r>
          </a:p>
          <a:p>
            <a:pPr marL="2328863" lvl="1" indent="0" defTabSz="1528763">
              <a:buNone/>
            </a:pPr>
            <a:r>
              <a:rPr lang="en-GB" dirty="0"/>
              <a:t>Non-terminal element that may be used more than once</a:t>
            </a:r>
          </a:p>
          <a:p>
            <a:endParaRPr lang="en-GB" dirty="0"/>
          </a:p>
          <a:p>
            <a:pPr lvl="1"/>
            <a:endParaRPr lang="en-GB" dirty="0"/>
          </a:p>
        </p:txBody>
      </p:sp>
      <p:pic>
        <p:nvPicPr>
          <p:cNvPr id="6146" name="Picture 2" descr="C:\Users\Gavin Parsons\AppData\Roaming\PixelMetrics\CaptureWiz\Temp\9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67243" y="3412788"/>
            <a:ext cx="1151778" cy="5858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Gavin Parsons\AppData\Roaming\PixelMetrics\CaptureWiz\Temp\9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4455" y="4190933"/>
            <a:ext cx="1151778" cy="54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26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ppData\Roaming\PixelMetrics\CaptureWiz\Temp\9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8774" y="2706481"/>
            <a:ext cx="3756794" cy="382499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a:t>Syntax diagram – Example</a:t>
            </a:r>
            <a:endParaRPr lang="en-GB" dirty="0"/>
          </a:p>
        </p:txBody>
      </p:sp>
      <p:sp>
        <p:nvSpPr>
          <p:cNvPr id="3" name="Text Placeholder 2"/>
          <p:cNvSpPr>
            <a:spLocks noGrp="1"/>
          </p:cNvSpPr>
          <p:nvPr>
            <p:ph type="body" sz="quarter" idx="14"/>
          </p:nvPr>
        </p:nvSpPr>
        <p:spPr/>
        <p:txBody>
          <a:bodyPr/>
          <a:lstStyle/>
          <a:p>
            <a:r>
              <a:rPr lang="en-GB"/>
              <a:t>The syntax diagram representing a positive integer is as follows:</a:t>
            </a:r>
          </a:p>
          <a:p>
            <a:r>
              <a:rPr lang="en-GB"/>
              <a:t>Which of the following </a:t>
            </a:r>
            <a:br>
              <a:rPr lang="en-GB"/>
            </a:br>
            <a:r>
              <a:rPr lang="en-GB"/>
              <a:t>are valid integers?</a:t>
            </a:r>
          </a:p>
          <a:p>
            <a:pPr lvl="1"/>
            <a:r>
              <a:rPr lang="en-GB"/>
              <a:t>56</a:t>
            </a:r>
          </a:p>
          <a:p>
            <a:pPr lvl="1"/>
            <a:r>
              <a:rPr lang="en-GB"/>
              <a:t>012</a:t>
            </a:r>
          </a:p>
          <a:p>
            <a:pPr lvl="1"/>
            <a:r>
              <a:rPr lang="en-GB"/>
              <a:t>-8</a:t>
            </a:r>
          </a:p>
          <a:p>
            <a:pPr lvl="1"/>
            <a:r>
              <a:rPr lang="en-GB"/>
              <a:t>0</a:t>
            </a:r>
          </a:p>
          <a:p>
            <a:pPr lvl="1"/>
            <a:r>
              <a:rPr lang="en-GB"/>
              <a:t>5,789</a:t>
            </a:r>
          </a:p>
          <a:p>
            <a:pPr lvl="1"/>
            <a:r>
              <a:rPr lang="en-GB"/>
              <a:t>7054033</a:t>
            </a:r>
          </a:p>
          <a:p>
            <a:endParaRPr lang="en-GB"/>
          </a:p>
          <a:p>
            <a:endParaRPr lang="en-GB" dirty="0"/>
          </a:p>
        </p:txBody>
      </p:sp>
      <p:pic>
        <p:nvPicPr>
          <p:cNvPr id="10" name="Picture 9" descr="Logo Unit 9.ai"/>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570514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a:t>
            </a:r>
          </a:p>
        </p:txBody>
      </p:sp>
      <p:sp>
        <p:nvSpPr>
          <p:cNvPr id="3" name="Text Placeholder 2"/>
          <p:cNvSpPr>
            <a:spLocks noGrp="1"/>
          </p:cNvSpPr>
          <p:nvPr>
            <p:ph type="body" sz="quarter" idx="14"/>
          </p:nvPr>
        </p:nvSpPr>
        <p:spPr>
          <a:xfrm>
            <a:off x="806400" y="1704180"/>
            <a:ext cx="7797230" cy="846516"/>
          </a:xfrm>
        </p:spPr>
        <p:txBody>
          <a:bodyPr/>
          <a:lstStyle/>
          <a:p>
            <a:r>
              <a:rPr lang="en-GB" dirty="0">
                <a:solidFill>
                  <a:srgbClr val="979A78"/>
                </a:solidFill>
              </a:rPr>
              <a:t>&lt;digit&gt; </a:t>
            </a:r>
            <a:r>
              <a:rPr lang="en-GB" dirty="0"/>
              <a:t>and </a:t>
            </a:r>
            <a:r>
              <a:rPr lang="en-GB" dirty="0">
                <a:solidFill>
                  <a:srgbClr val="979A78"/>
                </a:solidFill>
              </a:rPr>
              <a:t>&lt;letter&gt; </a:t>
            </a:r>
            <a:r>
              <a:rPr lang="en-GB" dirty="0"/>
              <a:t>have been defined to represent a digit from 0-9 and a letter from A-Z respectively</a:t>
            </a:r>
          </a:p>
        </p:txBody>
      </p:sp>
      <p:sp>
        <p:nvSpPr>
          <p:cNvPr id="4" name="TextBox 3"/>
          <p:cNvSpPr txBox="1"/>
          <p:nvPr/>
        </p:nvSpPr>
        <p:spPr>
          <a:xfrm>
            <a:off x="724280" y="2550696"/>
            <a:ext cx="5231043" cy="3816429"/>
          </a:xfrm>
          <a:prstGeom prst="rect">
            <a:avLst/>
          </a:prstGeom>
          <a:noFill/>
        </p:spPr>
        <p:txBody>
          <a:bodyPr wrap="square" rtlCol="0">
            <a:spAutoFit/>
          </a:bodyPr>
          <a:lstStyle/>
          <a:p>
            <a:pPr marL="342900" indent="-342900">
              <a:buFont typeface="Arial" panose="020B0604020202020204" pitchFamily="34" charset="0"/>
              <a:buChar char="•"/>
            </a:pPr>
            <a:r>
              <a:rPr lang="en-GB" sz="2500" dirty="0">
                <a:latin typeface="Arial"/>
                <a:cs typeface="Arial"/>
              </a:rPr>
              <a:t>The </a:t>
            </a:r>
            <a:r>
              <a:rPr lang="en-GB" sz="2500" dirty="0">
                <a:solidFill>
                  <a:srgbClr val="979A78"/>
                </a:solidFill>
                <a:latin typeface="Arial"/>
                <a:cs typeface="Arial"/>
              </a:rPr>
              <a:t>+</a:t>
            </a:r>
            <a:r>
              <a:rPr lang="en-GB" sz="2500" dirty="0">
                <a:latin typeface="Arial"/>
                <a:cs typeface="Arial"/>
              </a:rPr>
              <a:t> sign may also be used</a:t>
            </a:r>
          </a:p>
          <a:p>
            <a:pPr marL="342900" indent="-342900">
              <a:spcBef>
                <a:spcPts val="600"/>
              </a:spcBef>
              <a:buFont typeface="Arial" panose="020B0604020202020204" pitchFamily="34" charset="0"/>
              <a:buChar char="•"/>
            </a:pPr>
            <a:r>
              <a:rPr lang="en-GB" sz="2500" dirty="0">
                <a:solidFill>
                  <a:srgbClr val="979A78"/>
                </a:solidFill>
                <a:latin typeface="Arial"/>
                <a:cs typeface="Arial"/>
              </a:rPr>
              <a:t>value</a:t>
            </a:r>
            <a:r>
              <a:rPr lang="en-GB" sz="2500" dirty="0">
                <a:latin typeface="Arial"/>
                <a:cs typeface="Arial"/>
              </a:rPr>
              <a:t> and </a:t>
            </a:r>
            <a:r>
              <a:rPr lang="en-GB" sz="2500" dirty="0">
                <a:solidFill>
                  <a:srgbClr val="979A78"/>
                </a:solidFill>
                <a:latin typeface="Arial"/>
                <a:cs typeface="Arial"/>
              </a:rPr>
              <a:t>sum</a:t>
            </a:r>
            <a:r>
              <a:rPr lang="en-GB" sz="2500" dirty="0">
                <a:latin typeface="Arial"/>
                <a:cs typeface="Arial"/>
              </a:rPr>
              <a:t> are defined as follows:</a:t>
            </a:r>
          </a:p>
          <a:p>
            <a:pPr marL="355600" lvl="1">
              <a:spcBef>
                <a:spcPts val="600"/>
              </a:spcBef>
            </a:pPr>
            <a:r>
              <a:rPr lang="en-GB" dirty="0">
                <a:solidFill>
                  <a:srgbClr val="979A78"/>
                </a:solidFill>
                <a:latin typeface="Arial" panose="020B0604020202020204" pitchFamily="34" charset="0"/>
                <a:cs typeface="Arial" panose="020B0604020202020204" pitchFamily="34" charset="0"/>
              </a:rPr>
              <a:t>&lt;sum&gt; ::= &lt;term&gt;+&lt;term&gt;| &lt;sum&gt;+&lt;term&gt;</a:t>
            </a:r>
          </a:p>
          <a:p>
            <a:pPr marL="355600" lvl="1">
              <a:spcBef>
                <a:spcPts val="600"/>
              </a:spcBef>
            </a:pPr>
            <a:r>
              <a:rPr lang="en-GB" dirty="0">
                <a:solidFill>
                  <a:srgbClr val="979A78"/>
                </a:solidFill>
                <a:latin typeface="Arial" panose="020B0604020202020204" pitchFamily="34" charset="0"/>
                <a:cs typeface="Arial" panose="020B0604020202020204" pitchFamily="34" charset="0"/>
              </a:rPr>
              <a:t>&lt;term&gt; ::= &lt;value&gt; | letter&gt;</a:t>
            </a:r>
          </a:p>
          <a:p>
            <a:pPr marL="355600" lvl="1">
              <a:spcBef>
                <a:spcPts val="600"/>
              </a:spcBef>
              <a:spcAft>
                <a:spcPts val="1200"/>
              </a:spcAft>
              <a:buNone/>
            </a:pPr>
            <a:r>
              <a:rPr lang="en-GB" dirty="0">
                <a:solidFill>
                  <a:srgbClr val="979A78"/>
                </a:solidFill>
                <a:latin typeface="Arial" panose="020B0604020202020204" pitchFamily="34" charset="0"/>
                <a:cs typeface="Arial" panose="020B0604020202020204" pitchFamily="34" charset="0"/>
              </a:rPr>
              <a:t>&lt;value&gt; ::= &lt;digit&gt; | &lt;value&gt;&lt;digit&gt;</a:t>
            </a:r>
          </a:p>
          <a:p>
            <a:pPr marL="742950" lvl="1" indent="-285750">
              <a:spcBef>
                <a:spcPts val="600"/>
              </a:spcBef>
              <a:buFont typeface="Arial" panose="020B0604020202020204" pitchFamily="34" charset="0"/>
              <a:buChar char="•"/>
            </a:pPr>
            <a:r>
              <a:rPr lang="en-GB" sz="2000" dirty="0">
                <a:solidFill>
                  <a:srgbClr val="8D8959"/>
                </a:solidFill>
                <a:latin typeface="Arial"/>
                <a:cs typeface="Arial"/>
              </a:rPr>
              <a:t>Complete the table to show </a:t>
            </a:r>
            <a:br>
              <a:rPr lang="en-GB" sz="2000" dirty="0">
                <a:solidFill>
                  <a:srgbClr val="8D8959"/>
                </a:solidFill>
                <a:latin typeface="Arial"/>
                <a:cs typeface="Arial"/>
              </a:rPr>
            </a:br>
            <a:r>
              <a:rPr lang="en-GB" sz="2000" dirty="0">
                <a:solidFill>
                  <a:srgbClr val="8D8959"/>
                </a:solidFill>
                <a:latin typeface="Arial"/>
                <a:cs typeface="Arial"/>
              </a:rPr>
              <a:t>whether each expression is a digit, </a:t>
            </a:r>
            <a:br>
              <a:rPr lang="en-GB" sz="2000" dirty="0">
                <a:solidFill>
                  <a:srgbClr val="8D8959"/>
                </a:solidFill>
                <a:latin typeface="Arial"/>
                <a:cs typeface="Arial"/>
              </a:rPr>
            </a:br>
            <a:r>
              <a:rPr lang="en-GB" sz="2000" dirty="0">
                <a:solidFill>
                  <a:srgbClr val="8D8959"/>
                </a:solidFill>
                <a:latin typeface="Arial"/>
                <a:cs typeface="Arial"/>
              </a:rPr>
              <a:t>value, term, sum or not defined</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150185404"/>
              </p:ext>
            </p:extLst>
          </p:nvPr>
        </p:nvGraphicFramePr>
        <p:xfrm>
          <a:off x="5809190" y="2738960"/>
          <a:ext cx="2664183" cy="3435660"/>
        </p:xfrm>
        <a:graphic>
          <a:graphicData uri="http://schemas.openxmlformats.org/drawingml/2006/table">
            <a:tbl>
              <a:tblPr firstRow="1" bandRow="1">
                <a:tableStyleId>{5C22544A-7EE6-4342-B048-85BDC9FD1C3A}</a:tableStyleId>
              </a:tblPr>
              <a:tblGrid>
                <a:gridCol w="1317943">
                  <a:extLst>
                    <a:ext uri="{9D8B030D-6E8A-4147-A177-3AD203B41FA5}">
                      <a16:colId xmlns:a16="http://schemas.microsoft.com/office/drawing/2014/main" val="20000"/>
                    </a:ext>
                  </a:extLst>
                </a:gridCol>
                <a:gridCol w="1346240">
                  <a:extLst>
                    <a:ext uri="{9D8B030D-6E8A-4147-A177-3AD203B41FA5}">
                      <a16:colId xmlns:a16="http://schemas.microsoft.com/office/drawing/2014/main" val="20001"/>
                    </a:ext>
                  </a:extLst>
                </a:gridCol>
              </a:tblGrid>
              <a:tr h="450690">
                <a:tc>
                  <a:txBody>
                    <a:bodyPr/>
                    <a:lstStyle/>
                    <a:p>
                      <a:pPr algn="ctr"/>
                      <a:r>
                        <a:rPr lang="en-GB" sz="1400" dirty="0">
                          <a:latin typeface="Arial" panose="020B0604020202020204" pitchFamily="34" charset="0"/>
                          <a:cs typeface="Arial" panose="020B0604020202020204" pitchFamily="34" charset="0"/>
                        </a:rPr>
                        <a:t>expression</a:t>
                      </a:r>
                    </a:p>
                  </a:txBody>
                  <a:tcPr anchor="ctr">
                    <a:lnB w="38100" cmpd="sng">
                      <a:noFill/>
                    </a:lnB>
                    <a:solidFill>
                      <a:srgbClr val="979A78"/>
                    </a:solidFill>
                  </a:tcPr>
                </a:tc>
                <a:tc>
                  <a:txBody>
                    <a:bodyPr/>
                    <a:lstStyle/>
                    <a:p>
                      <a:pPr algn="ctr"/>
                      <a:r>
                        <a:rPr lang="en-GB" sz="1400" dirty="0">
                          <a:latin typeface="Arial" panose="020B0604020202020204" pitchFamily="34" charset="0"/>
                          <a:cs typeface="Arial" panose="020B0604020202020204" pitchFamily="34" charset="0"/>
                        </a:rPr>
                        <a:t>Digit, value, sum, term or  not defined</a:t>
                      </a:r>
                    </a:p>
                  </a:txBody>
                  <a:tcPr anchor="ctr">
                    <a:lnB w="38100" cmpd="sng">
                      <a:noFill/>
                    </a:lnB>
                    <a:solidFill>
                      <a:srgbClr val="979A78"/>
                    </a:solidFill>
                  </a:tcPr>
                </a:tc>
                <a:extLst>
                  <a:ext uri="{0D108BD9-81ED-4DB2-BD59-A6C34878D82A}">
                    <a16:rowId xmlns:a16="http://schemas.microsoft.com/office/drawing/2014/main" val="10000"/>
                  </a:ext>
                </a:extLst>
              </a:tr>
              <a:tr h="450690">
                <a:tc>
                  <a:txBody>
                    <a:bodyPr/>
                    <a:lstStyle/>
                    <a:p>
                      <a:pPr algn="ctr"/>
                      <a:r>
                        <a:rPr lang="en-GB" sz="2000" dirty="0">
                          <a:latin typeface="Arial" panose="020B0604020202020204" pitchFamily="34" charset="0"/>
                          <a:cs typeface="Arial" panose="020B0604020202020204" pitchFamily="34" charset="0"/>
                        </a:rPr>
                        <a:t>1234</a:t>
                      </a:r>
                    </a:p>
                  </a:txBody>
                  <a:tcPr anchor="ctr">
                    <a:lnL w="12700" cmpd="sng">
                      <a:noFill/>
                    </a:lnL>
                    <a:lnR w="12700" cap="flat" cmpd="sng" algn="ctr">
                      <a:solidFill>
                        <a:srgbClr val="8D8959"/>
                      </a:solidFill>
                      <a:prstDash val="solid"/>
                      <a:round/>
                      <a:headEnd type="none" w="med" len="med"/>
                      <a:tailEnd type="none" w="med" len="med"/>
                    </a:lnR>
                    <a:lnT w="381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381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0690">
                <a:tc>
                  <a:txBody>
                    <a:bodyPr/>
                    <a:lstStyle/>
                    <a:p>
                      <a:pPr algn="ctr"/>
                      <a:r>
                        <a:rPr lang="en-GB" sz="2000" dirty="0">
                          <a:latin typeface="Arial" panose="020B0604020202020204" pitchFamily="34" charset="0"/>
                          <a:cs typeface="Arial" panose="020B0604020202020204" pitchFamily="34" charset="0"/>
                        </a:rPr>
                        <a:t>0 + A</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0690">
                <a:tc>
                  <a:txBody>
                    <a:bodyPr/>
                    <a:lstStyle/>
                    <a:p>
                      <a:pPr algn="ctr"/>
                      <a:r>
                        <a:rPr lang="en-GB" sz="2000" dirty="0">
                          <a:latin typeface="Arial" panose="020B0604020202020204" pitchFamily="34" charset="0"/>
                          <a:cs typeface="Arial" panose="020B0604020202020204" pitchFamily="34" charset="0"/>
                        </a:rPr>
                        <a:t>8+1+6</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0690">
                <a:tc>
                  <a:txBody>
                    <a:bodyPr/>
                    <a:lstStyle/>
                    <a:p>
                      <a:pPr algn="ctr"/>
                      <a:r>
                        <a:rPr lang="en-GB" sz="2000" dirty="0">
                          <a:latin typeface="Arial" panose="020B0604020202020204" pitchFamily="34" charset="0"/>
                          <a:cs typeface="Arial" panose="020B0604020202020204" pitchFamily="34" charset="0"/>
                        </a:rPr>
                        <a:t>XY</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0690">
                <a:tc>
                  <a:txBody>
                    <a:bodyPr/>
                    <a:lstStyle/>
                    <a:p>
                      <a:pPr algn="ctr"/>
                      <a:r>
                        <a:rPr lang="en-GB" sz="2000" dirty="0">
                          <a:latin typeface="Arial" panose="020B0604020202020204" pitchFamily="34" charset="0"/>
                          <a:cs typeface="Arial" panose="020B0604020202020204" pitchFamily="34" charset="0"/>
                        </a:rPr>
                        <a:t>01</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50690">
                <a:tc>
                  <a:txBody>
                    <a:bodyPr/>
                    <a:lstStyle/>
                    <a:p>
                      <a:pPr algn="ctr"/>
                      <a:r>
                        <a:rPr lang="en-GB" sz="2000" dirty="0">
                          <a:latin typeface="Arial" panose="020B0604020202020204" pitchFamily="34" charset="0"/>
                          <a:cs typeface="Arial" panose="020B0604020202020204" pitchFamily="34" charset="0"/>
                        </a:rPr>
                        <a:t>X+Y+3+1</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45788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Example </a:t>
            </a:r>
            <a:r>
              <a:rPr lang="en-GB">
                <a:solidFill>
                  <a:srgbClr val="FF0000"/>
                </a:solidFill>
              </a:rPr>
              <a:t>Answer</a:t>
            </a:r>
            <a:endParaRPr lang="en-GB" dirty="0"/>
          </a:p>
        </p:txBody>
      </p:sp>
      <p:sp>
        <p:nvSpPr>
          <p:cNvPr id="3" name="Text Placeholder 2"/>
          <p:cNvSpPr>
            <a:spLocks noGrp="1"/>
          </p:cNvSpPr>
          <p:nvPr>
            <p:ph type="body" sz="quarter" idx="14"/>
          </p:nvPr>
        </p:nvSpPr>
        <p:spPr>
          <a:xfrm>
            <a:off x="806400" y="1704180"/>
            <a:ext cx="7797230" cy="846516"/>
          </a:xfrm>
        </p:spPr>
        <p:txBody>
          <a:bodyPr/>
          <a:lstStyle/>
          <a:p>
            <a:r>
              <a:rPr lang="en-GB" dirty="0">
                <a:solidFill>
                  <a:srgbClr val="979A78"/>
                </a:solidFill>
              </a:rPr>
              <a:t>&lt;digit&gt; </a:t>
            </a:r>
            <a:r>
              <a:rPr lang="en-GB" dirty="0"/>
              <a:t>and </a:t>
            </a:r>
            <a:r>
              <a:rPr lang="en-GB" dirty="0">
                <a:solidFill>
                  <a:srgbClr val="979A78"/>
                </a:solidFill>
              </a:rPr>
              <a:t>&lt;letter&gt; </a:t>
            </a:r>
            <a:r>
              <a:rPr lang="en-GB" dirty="0"/>
              <a:t>have been defined to represent a digit from 0-9 and a letter from A-Z respectively</a:t>
            </a:r>
          </a:p>
        </p:txBody>
      </p:sp>
      <p:sp>
        <p:nvSpPr>
          <p:cNvPr id="4" name="TextBox 3"/>
          <p:cNvSpPr txBox="1"/>
          <p:nvPr/>
        </p:nvSpPr>
        <p:spPr>
          <a:xfrm>
            <a:off x="724280" y="2550696"/>
            <a:ext cx="5231043" cy="3816429"/>
          </a:xfrm>
          <a:prstGeom prst="rect">
            <a:avLst/>
          </a:prstGeom>
          <a:noFill/>
        </p:spPr>
        <p:txBody>
          <a:bodyPr wrap="square" rtlCol="0">
            <a:spAutoFit/>
          </a:bodyPr>
          <a:lstStyle/>
          <a:p>
            <a:pPr marL="342900" indent="-342900">
              <a:buFont typeface="Arial" panose="020B0604020202020204" pitchFamily="34" charset="0"/>
              <a:buChar char="•"/>
            </a:pPr>
            <a:r>
              <a:rPr lang="en-GB" sz="2500" dirty="0">
                <a:latin typeface="Arial"/>
                <a:cs typeface="Arial"/>
              </a:rPr>
              <a:t>The </a:t>
            </a:r>
            <a:r>
              <a:rPr lang="en-GB" sz="2500" dirty="0">
                <a:solidFill>
                  <a:srgbClr val="979A78"/>
                </a:solidFill>
                <a:latin typeface="Arial"/>
                <a:cs typeface="Arial"/>
              </a:rPr>
              <a:t>+</a:t>
            </a:r>
            <a:r>
              <a:rPr lang="en-GB" sz="2500" dirty="0">
                <a:latin typeface="Arial"/>
                <a:cs typeface="Arial"/>
              </a:rPr>
              <a:t> sign may also be used</a:t>
            </a:r>
          </a:p>
          <a:p>
            <a:pPr marL="342900" indent="-342900">
              <a:spcBef>
                <a:spcPts val="600"/>
              </a:spcBef>
              <a:buFont typeface="Arial" panose="020B0604020202020204" pitchFamily="34" charset="0"/>
              <a:buChar char="•"/>
            </a:pPr>
            <a:r>
              <a:rPr lang="en-GB" sz="2500" dirty="0">
                <a:solidFill>
                  <a:srgbClr val="979A78"/>
                </a:solidFill>
                <a:latin typeface="Arial"/>
                <a:cs typeface="Arial"/>
              </a:rPr>
              <a:t>value</a:t>
            </a:r>
            <a:r>
              <a:rPr lang="en-GB" sz="2500" dirty="0">
                <a:latin typeface="Arial"/>
                <a:cs typeface="Arial"/>
              </a:rPr>
              <a:t> and </a:t>
            </a:r>
            <a:r>
              <a:rPr lang="en-GB" sz="2500" dirty="0">
                <a:solidFill>
                  <a:srgbClr val="979A78"/>
                </a:solidFill>
                <a:latin typeface="Arial"/>
                <a:cs typeface="Arial"/>
              </a:rPr>
              <a:t>sum</a:t>
            </a:r>
            <a:r>
              <a:rPr lang="en-GB" sz="2500" dirty="0">
                <a:latin typeface="Arial"/>
                <a:cs typeface="Arial"/>
              </a:rPr>
              <a:t> are defined as follows:</a:t>
            </a:r>
          </a:p>
          <a:p>
            <a:pPr marL="355600" lvl="1">
              <a:spcBef>
                <a:spcPts val="600"/>
              </a:spcBef>
            </a:pPr>
            <a:r>
              <a:rPr lang="en-GB" dirty="0">
                <a:solidFill>
                  <a:srgbClr val="979A78"/>
                </a:solidFill>
                <a:latin typeface="Arial" panose="020B0604020202020204" pitchFamily="34" charset="0"/>
                <a:cs typeface="Arial" panose="020B0604020202020204" pitchFamily="34" charset="0"/>
              </a:rPr>
              <a:t>&lt;sum&gt; ::= &lt;term&gt;+&lt;term&gt;| &lt;sum&gt;+&lt;term&gt;</a:t>
            </a:r>
          </a:p>
          <a:p>
            <a:pPr marL="355600" lvl="1">
              <a:spcBef>
                <a:spcPts val="600"/>
              </a:spcBef>
            </a:pPr>
            <a:r>
              <a:rPr lang="en-GB" dirty="0">
                <a:solidFill>
                  <a:srgbClr val="979A78"/>
                </a:solidFill>
                <a:latin typeface="Arial" panose="020B0604020202020204" pitchFamily="34" charset="0"/>
                <a:cs typeface="Arial" panose="020B0604020202020204" pitchFamily="34" charset="0"/>
              </a:rPr>
              <a:t>&lt;term&gt; ::= &lt;value&gt; | letter&gt;</a:t>
            </a:r>
          </a:p>
          <a:p>
            <a:pPr marL="355600" lvl="1">
              <a:spcBef>
                <a:spcPts val="600"/>
              </a:spcBef>
              <a:spcAft>
                <a:spcPts val="1200"/>
              </a:spcAft>
              <a:buNone/>
            </a:pPr>
            <a:r>
              <a:rPr lang="en-GB" dirty="0">
                <a:solidFill>
                  <a:srgbClr val="979A78"/>
                </a:solidFill>
                <a:latin typeface="Arial" panose="020B0604020202020204" pitchFamily="34" charset="0"/>
                <a:cs typeface="Arial" panose="020B0604020202020204" pitchFamily="34" charset="0"/>
              </a:rPr>
              <a:t>&lt;value&gt; ::= &lt;digit&gt; | &lt;digit&gt;&lt;value&gt;</a:t>
            </a:r>
          </a:p>
          <a:p>
            <a:pPr marL="742950" lvl="1" indent="-285750">
              <a:spcBef>
                <a:spcPts val="600"/>
              </a:spcBef>
              <a:buFont typeface="Arial" panose="020B0604020202020204" pitchFamily="34" charset="0"/>
              <a:buChar char="•"/>
            </a:pPr>
            <a:r>
              <a:rPr lang="en-GB" sz="2000" dirty="0">
                <a:solidFill>
                  <a:srgbClr val="8D8959"/>
                </a:solidFill>
                <a:latin typeface="Arial"/>
                <a:cs typeface="Arial"/>
              </a:rPr>
              <a:t>Complete the table to show </a:t>
            </a:r>
            <a:br>
              <a:rPr lang="en-GB" sz="2000" dirty="0">
                <a:solidFill>
                  <a:srgbClr val="8D8959"/>
                </a:solidFill>
                <a:latin typeface="Arial"/>
                <a:cs typeface="Arial"/>
              </a:rPr>
            </a:br>
            <a:r>
              <a:rPr lang="en-GB" sz="2000" dirty="0">
                <a:solidFill>
                  <a:srgbClr val="8D8959"/>
                </a:solidFill>
                <a:latin typeface="Arial"/>
                <a:cs typeface="Arial"/>
              </a:rPr>
              <a:t>whether each expression is a digit, </a:t>
            </a:r>
            <a:br>
              <a:rPr lang="en-GB" sz="2000" dirty="0">
                <a:solidFill>
                  <a:srgbClr val="8D8959"/>
                </a:solidFill>
                <a:latin typeface="Arial"/>
                <a:cs typeface="Arial"/>
              </a:rPr>
            </a:br>
            <a:r>
              <a:rPr lang="en-GB" sz="2000" dirty="0">
                <a:solidFill>
                  <a:srgbClr val="8D8959"/>
                </a:solidFill>
                <a:latin typeface="Arial"/>
                <a:cs typeface="Arial"/>
              </a:rPr>
              <a:t>value, term, sum or not defined</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8041331"/>
              </p:ext>
            </p:extLst>
          </p:nvPr>
        </p:nvGraphicFramePr>
        <p:xfrm>
          <a:off x="5809190" y="2738960"/>
          <a:ext cx="2664183" cy="3435660"/>
        </p:xfrm>
        <a:graphic>
          <a:graphicData uri="http://schemas.openxmlformats.org/drawingml/2006/table">
            <a:tbl>
              <a:tblPr firstRow="1" bandRow="1">
                <a:tableStyleId>{5C22544A-7EE6-4342-B048-85BDC9FD1C3A}</a:tableStyleId>
              </a:tblPr>
              <a:tblGrid>
                <a:gridCol w="1317943">
                  <a:extLst>
                    <a:ext uri="{9D8B030D-6E8A-4147-A177-3AD203B41FA5}">
                      <a16:colId xmlns:a16="http://schemas.microsoft.com/office/drawing/2014/main" val="20000"/>
                    </a:ext>
                  </a:extLst>
                </a:gridCol>
                <a:gridCol w="1346240">
                  <a:extLst>
                    <a:ext uri="{9D8B030D-6E8A-4147-A177-3AD203B41FA5}">
                      <a16:colId xmlns:a16="http://schemas.microsoft.com/office/drawing/2014/main" val="20001"/>
                    </a:ext>
                  </a:extLst>
                </a:gridCol>
              </a:tblGrid>
              <a:tr h="450690">
                <a:tc>
                  <a:txBody>
                    <a:bodyPr/>
                    <a:lstStyle/>
                    <a:p>
                      <a:pPr algn="ctr"/>
                      <a:r>
                        <a:rPr lang="en-GB" sz="1400" dirty="0">
                          <a:latin typeface="Arial" panose="020B0604020202020204" pitchFamily="34" charset="0"/>
                          <a:cs typeface="Arial" panose="020B0604020202020204" pitchFamily="34" charset="0"/>
                        </a:rPr>
                        <a:t>expression</a:t>
                      </a:r>
                    </a:p>
                  </a:txBody>
                  <a:tcPr anchor="ctr">
                    <a:lnB w="38100" cmpd="sng">
                      <a:noFill/>
                    </a:lnB>
                    <a:solidFill>
                      <a:srgbClr val="979A78"/>
                    </a:solidFill>
                  </a:tcPr>
                </a:tc>
                <a:tc>
                  <a:txBody>
                    <a:bodyPr/>
                    <a:lstStyle/>
                    <a:p>
                      <a:pPr algn="ctr"/>
                      <a:r>
                        <a:rPr lang="en-GB" sz="1400" dirty="0">
                          <a:latin typeface="Arial" panose="020B0604020202020204" pitchFamily="34" charset="0"/>
                          <a:cs typeface="Arial" panose="020B0604020202020204" pitchFamily="34" charset="0"/>
                        </a:rPr>
                        <a:t>Digit, value, sum, term or  not defined</a:t>
                      </a:r>
                    </a:p>
                  </a:txBody>
                  <a:tcPr anchor="ctr">
                    <a:lnB w="38100" cmpd="sng">
                      <a:noFill/>
                    </a:lnB>
                    <a:solidFill>
                      <a:srgbClr val="979A78"/>
                    </a:solidFill>
                  </a:tcPr>
                </a:tc>
                <a:extLst>
                  <a:ext uri="{0D108BD9-81ED-4DB2-BD59-A6C34878D82A}">
                    <a16:rowId xmlns:a16="http://schemas.microsoft.com/office/drawing/2014/main" val="10000"/>
                  </a:ext>
                </a:extLst>
              </a:tr>
              <a:tr h="450690">
                <a:tc>
                  <a:txBody>
                    <a:bodyPr/>
                    <a:lstStyle/>
                    <a:p>
                      <a:pPr algn="ctr"/>
                      <a:r>
                        <a:rPr lang="en-GB" sz="2000" dirty="0">
                          <a:latin typeface="Arial" panose="020B0604020202020204" pitchFamily="34" charset="0"/>
                          <a:cs typeface="Arial" panose="020B0604020202020204" pitchFamily="34" charset="0"/>
                        </a:rPr>
                        <a:t>1234</a:t>
                      </a:r>
                    </a:p>
                  </a:txBody>
                  <a:tcPr anchor="ctr">
                    <a:lnL w="12700" cmpd="sng">
                      <a:noFill/>
                    </a:lnL>
                    <a:lnR w="12700" cap="flat" cmpd="sng" algn="ctr">
                      <a:solidFill>
                        <a:srgbClr val="8D8959"/>
                      </a:solidFill>
                      <a:prstDash val="solid"/>
                      <a:round/>
                      <a:headEnd type="none" w="med" len="med"/>
                      <a:tailEnd type="none" w="med" len="med"/>
                    </a:lnR>
                    <a:lnT w="381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value, term</a:t>
                      </a:r>
                    </a:p>
                  </a:txBody>
                  <a:tcPr>
                    <a:lnL w="12700" cap="flat" cmpd="sng" algn="ctr">
                      <a:solidFill>
                        <a:srgbClr val="8D8959"/>
                      </a:solidFill>
                      <a:prstDash val="solid"/>
                      <a:round/>
                      <a:headEnd type="none" w="med" len="med"/>
                      <a:tailEnd type="none" w="med" len="med"/>
                    </a:lnL>
                    <a:lnR w="12700" cmpd="sng">
                      <a:noFill/>
                    </a:lnR>
                    <a:lnT w="381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0690">
                <a:tc>
                  <a:txBody>
                    <a:bodyPr/>
                    <a:lstStyle/>
                    <a:p>
                      <a:pPr algn="ctr"/>
                      <a:r>
                        <a:rPr lang="en-GB" sz="2000" dirty="0">
                          <a:latin typeface="Arial" panose="020B0604020202020204" pitchFamily="34" charset="0"/>
                          <a:cs typeface="Arial" panose="020B0604020202020204" pitchFamily="34" charset="0"/>
                        </a:rPr>
                        <a:t>0 + A</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sum </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0690">
                <a:tc>
                  <a:txBody>
                    <a:bodyPr/>
                    <a:lstStyle/>
                    <a:p>
                      <a:pPr algn="ctr"/>
                      <a:r>
                        <a:rPr lang="en-GB" sz="2000" dirty="0">
                          <a:latin typeface="Arial" panose="020B0604020202020204" pitchFamily="34" charset="0"/>
                          <a:cs typeface="Arial" panose="020B0604020202020204" pitchFamily="34" charset="0"/>
                        </a:rPr>
                        <a:t>8+1+6</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a:solidFill>
                            <a:srgbClr val="FF0000"/>
                          </a:solidFill>
                          <a:latin typeface="Arial" panose="020B0604020202020204" pitchFamily="34" charset="0"/>
                          <a:cs typeface="Arial" panose="020B0604020202020204" pitchFamily="34" charset="0"/>
                        </a:rPr>
                        <a:t>sum</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0690">
                <a:tc>
                  <a:txBody>
                    <a:bodyPr/>
                    <a:lstStyle/>
                    <a:p>
                      <a:pPr algn="ctr"/>
                      <a:r>
                        <a:rPr lang="en-GB" sz="2000" dirty="0">
                          <a:latin typeface="Arial" panose="020B0604020202020204" pitchFamily="34" charset="0"/>
                          <a:cs typeface="Arial" panose="020B0604020202020204" pitchFamily="34" charset="0"/>
                        </a:rPr>
                        <a:t>XY</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a:solidFill>
                            <a:srgbClr val="FF0000"/>
                          </a:solidFill>
                          <a:latin typeface="Arial" panose="020B0604020202020204" pitchFamily="34" charset="0"/>
                          <a:cs typeface="Arial" panose="020B0604020202020204" pitchFamily="34" charset="0"/>
                        </a:rPr>
                        <a:t>not defined</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0690">
                <a:tc>
                  <a:txBody>
                    <a:bodyPr/>
                    <a:lstStyle/>
                    <a:p>
                      <a:pPr algn="ctr"/>
                      <a:r>
                        <a:rPr lang="en-GB" sz="2000" dirty="0">
                          <a:latin typeface="Arial" panose="020B0604020202020204" pitchFamily="34" charset="0"/>
                          <a:cs typeface="Arial" panose="020B0604020202020204" pitchFamily="34" charset="0"/>
                        </a:rPr>
                        <a:t>01</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value, term </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50690">
                <a:tc>
                  <a:txBody>
                    <a:bodyPr/>
                    <a:lstStyle/>
                    <a:p>
                      <a:pPr algn="ctr"/>
                      <a:r>
                        <a:rPr lang="en-GB" sz="2000" dirty="0">
                          <a:latin typeface="Arial" panose="020B0604020202020204" pitchFamily="34" charset="0"/>
                          <a:cs typeface="Arial" panose="020B0604020202020204" pitchFamily="34" charset="0"/>
                        </a:rPr>
                        <a:t>X+Y+3+1</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a:solidFill>
                            <a:srgbClr val="FF0000"/>
                          </a:solidFill>
                          <a:latin typeface="Arial" panose="020B0604020202020204" pitchFamily="34" charset="0"/>
                          <a:cs typeface="Arial" panose="020B0604020202020204" pitchFamily="34" charset="0"/>
                        </a:rPr>
                        <a:t>sum</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7303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Syntax diagram</a:t>
            </a:r>
          </a:p>
        </p:txBody>
      </p:sp>
      <p:sp>
        <p:nvSpPr>
          <p:cNvPr id="3" name="Text Placeholder 2"/>
          <p:cNvSpPr>
            <a:spLocks noGrp="1"/>
          </p:cNvSpPr>
          <p:nvPr>
            <p:ph type="body" sz="quarter" idx="14"/>
          </p:nvPr>
        </p:nvSpPr>
        <p:spPr>
          <a:xfrm>
            <a:off x="724280" y="1704179"/>
            <a:ext cx="7797230" cy="3911175"/>
          </a:xfrm>
        </p:spPr>
        <p:txBody>
          <a:bodyPr/>
          <a:lstStyle/>
          <a:p>
            <a:pPr>
              <a:spcBef>
                <a:spcPts val="600"/>
              </a:spcBef>
            </a:pPr>
            <a:r>
              <a:rPr lang="en-GB" dirty="0"/>
              <a:t>Now draw the syntax diagram that is equivalent to the following BNF productions</a:t>
            </a:r>
          </a:p>
          <a:p>
            <a:pPr marL="173037" lvl="1" indent="0">
              <a:spcBef>
                <a:spcPts val="600"/>
              </a:spcBef>
              <a:buNone/>
            </a:pPr>
            <a:r>
              <a:rPr lang="en-GB" sz="1900" dirty="0"/>
              <a:t>&lt;sum&gt; ::= &lt;term&gt;+&lt;term&gt;| &lt;sum&gt;+&lt;term&gt;</a:t>
            </a:r>
          </a:p>
          <a:p>
            <a:pPr marL="173037" lvl="1" indent="0">
              <a:spcBef>
                <a:spcPts val="600"/>
              </a:spcBef>
              <a:buNone/>
            </a:pPr>
            <a:r>
              <a:rPr lang="en-GB" sz="1900" dirty="0"/>
              <a:t>&lt;term&gt; ::= &lt;value&gt; | letter&gt;</a:t>
            </a:r>
          </a:p>
          <a:p>
            <a:pPr marL="173037" lvl="1" indent="0">
              <a:spcBef>
                <a:spcPts val="600"/>
              </a:spcBef>
              <a:buNone/>
            </a:pPr>
            <a:r>
              <a:rPr lang="en-GB" sz="1900" dirty="0"/>
              <a:t>&lt;value&gt; ::= &lt;digit&gt; | &lt;value&gt;&lt;digit&gt;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939880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Syntax diagram </a:t>
            </a:r>
            <a:r>
              <a:rPr lang="en-GB" dirty="0">
                <a:solidFill>
                  <a:srgbClr val="FF0000"/>
                </a:solidFill>
              </a:rPr>
              <a:t>(Partial answer)</a:t>
            </a:r>
          </a:p>
        </p:txBody>
      </p:sp>
      <p:sp>
        <p:nvSpPr>
          <p:cNvPr id="3" name="Text Placeholder 2"/>
          <p:cNvSpPr>
            <a:spLocks noGrp="1"/>
          </p:cNvSpPr>
          <p:nvPr>
            <p:ph type="body" sz="quarter" idx="14"/>
          </p:nvPr>
        </p:nvSpPr>
        <p:spPr>
          <a:xfrm>
            <a:off x="724280" y="1704179"/>
            <a:ext cx="7797230" cy="4980400"/>
          </a:xfrm>
        </p:spPr>
        <p:txBody>
          <a:bodyPr/>
          <a:lstStyle/>
          <a:p>
            <a:pPr marL="173037" lvl="1" indent="0">
              <a:spcBef>
                <a:spcPts val="600"/>
              </a:spcBef>
              <a:buNone/>
            </a:pPr>
            <a:r>
              <a:rPr lang="en-GB" sz="1900" dirty="0"/>
              <a:t>&lt;sum&gt; ::= &lt;term&gt;+&lt;term&gt;| &lt;sum&gt;+&lt;term&gt;</a:t>
            </a:r>
          </a:p>
          <a:p>
            <a:pPr marL="173037" lvl="1" indent="0">
              <a:spcBef>
                <a:spcPts val="600"/>
              </a:spcBef>
              <a:buNone/>
            </a:pPr>
            <a:r>
              <a:rPr lang="en-GB" sz="1900" dirty="0"/>
              <a:t>&lt;term&gt; ::= &lt;value&gt; | letter&gt;</a:t>
            </a:r>
          </a:p>
          <a:p>
            <a:pPr marL="173037" lvl="1" indent="0">
              <a:spcBef>
                <a:spcPts val="600"/>
              </a:spcBef>
              <a:buNone/>
            </a:pPr>
            <a:r>
              <a:rPr lang="en-GB" sz="1900" dirty="0"/>
              <a:t>&lt;value&gt; ::= &lt;digit&gt; | &lt;value&gt;&lt;digit&gt;</a:t>
            </a:r>
          </a:p>
          <a:p>
            <a:pPr marL="173037" lvl="1" indent="0">
              <a:spcBef>
                <a:spcPts val="600"/>
              </a:spcBef>
              <a:buNone/>
            </a:pPr>
            <a:endParaRPr lang="en-GB" sz="1900" dirty="0"/>
          </a:p>
          <a:p>
            <a:pPr marL="160338" indent="-342900">
              <a:spcBef>
                <a:spcPts val="600"/>
              </a:spcBef>
            </a:pPr>
            <a:endParaRPr lang="en-GB" dirty="0"/>
          </a:p>
          <a:p>
            <a:pPr marL="160338" indent="-342900">
              <a:spcBef>
                <a:spcPts val="600"/>
              </a:spcBef>
            </a:pPr>
            <a:endParaRPr lang="en-GB" dirty="0"/>
          </a:p>
          <a:p>
            <a:pPr marL="160338" indent="-342900"/>
            <a:r>
              <a:rPr lang="en-GB" dirty="0"/>
              <a:t>Identify a terminal symbol</a:t>
            </a:r>
          </a:p>
          <a:p>
            <a:pPr marL="0" indent="0">
              <a:spcBef>
                <a:spcPts val="600"/>
              </a:spcBef>
              <a:buNone/>
            </a:pPr>
            <a:r>
              <a:rPr lang="en-GB" sz="2000" i="1" dirty="0"/>
              <a:t>Note: A full answer would need to include syntax diagrams for </a:t>
            </a:r>
            <a:r>
              <a:rPr lang="en-GB" sz="2000" b="1" dirty="0"/>
              <a:t>term</a:t>
            </a:r>
            <a:r>
              <a:rPr lang="en-GB" sz="2000" i="1" dirty="0"/>
              <a:t> and </a:t>
            </a:r>
            <a:r>
              <a:rPr lang="en-GB" sz="2000" b="1" dirty="0"/>
              <a:t>value</a:t>
            </a:r>
            <a:r>
              <a:rPr lang="en-GB" sz="2000" i="1" dirty="0"/>
              <a:t> and diagrams for </a:t>
            </a:r>
            <a:r>
              <a:rPr lang="en-GB" sz="2000" b="1" dirty="0"/>
              <a:t>letter</a:t>
            </a:r>
            <a:r>
              <a:rPr lang="en-GB" sz="2000" i="1" dirty="0"/>
              <a:t> and </a:t>
            </a:r>
            <a:r>
              <a:rPr lang="en-GB" sz="2000" b="1" dirty="0"/>
              <a:t>digit</a:t>
            </a:r>
          </a:p>
          <a:p>
            <a:pPr marL="160338" indent="-342900">
              <a:spcBef>
                <a:spcPts val="600"/>
              </a:spcBef>
            </a:pPr>
            <a:endParaRPr lang="en-GB" dirty="0"/>
          </a:p>
          <a:p>
            <a:pPr marL="160338" indent="-342900">
              <a:spcBef>
                <a:spcPts val="600"/>
              </a:spcBef>
            </a:pPr>
            <a:endParaRPr lang="en-GB" dirty="0"/>
          </a:p>
          <a:p>
            <a:pPr marL="0" indent="0">
              <a:buNone/>
            </a:pPr>
            <a:endParaRPr lang="en-GB" dirty="0"/>
          </a:p>
          <a:p>
            <a:pPr marL="0" indent="0">
              <a:buNone/>
            </a:pPr>
            <a:endParaRPr lang="en-GB" dirty="0"/>
          </a:p>
        </p:txBody>
      </p:sp>
      <p:pic>
        <p:nvPicPr>
          <p:cNvPr id="6146" name="Picture 2" descr="C:\Users\Rob\AppData\Roaming\PixelMetrics\CaptureWiz\Temp\3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8145" y="3320807"/>
            <a:ext cx="7429500" cy="161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814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3" name="Text Placeholder 2"/>
          <p:cNvSpPr>
            <a:spLocks noGrp="1"/>
          </p:cNvSpPr>
          <p:nvPr>
            <p:ph type="body" sz="quarter" idx="14"/>
          </p:nvPr>
        </p:nvSpPr>
        <p:spPr/>
        <p:txBody>
          <a:bodyPr/>
          <a:lstStyle/>
          <a:p>
            <a:r>
              <a:rPr lang="en-GB" dirty="0"/>
              <a:t>Complete </a:t>
            </a:r>
            <a:r>
              <a:rPr lang="en-GB" b="1" dirty="0"/>
              <a:t>Task 3 </a:t>
            </a:r>
            <a:r>
              <a:rPr lang="en-GB" dirty="0"/>
              <a:t>on the worksheet</a:t>
            </a:r>
          </a:p>
        </p:txBody>
      </p:sp>
    </p:spTree>
    <p:extLst>
      <p:ext uri="{BB962C8B-B14F-4D97-AF65-F5344CB8AC3E}">
        <p14:creationId xmlns:p14="http://schemas.microsoft.com/office/powerpoint/2010/main" val="3053267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8032370" cy="3453607"/>
          </a:xfrm>
        </p:spPr>
        <p:txBody>
          <a:bodyPr/>
          <a:lstStyle/>
          <a:p>
            <a:r>
              <a:rPr lang="en-GB" dirty="0"/>
              <a:t>What methods may be used to represent regular languages?</a:t>
            </a:r>
          </a:p>
          <a:p>
            <a:r>
              <a:rPr lang="en-GB" dirty="0"/>
              <a:t>What methods may be used to represent context-free languages?</a:t>
            </a:r>
          </a:p>
          <a:p>
            <a:r>
              <a:rPr lang="en-GB" dirty="0"/>
              <a:t>Give a description of Backus-Naur Form (BNF)</a:t>
            </a:r>
          </a:p>
          <a:p>
            <a:r>
              <a:rPr lang="en-GB" dirty="0"/>
              <a:t>Why do we need these representations in Computing?</a:t>
            </a:r>
          </a:p>
        </p:txBody>
      </p:sp>
    </p:spTree>
    <p:extLst>
      <p:ext uri="{BB962C8B-B14F-4D97-AF65-F5344CB8AC3E}">
        <p14:creationId xmlns:p14="http://schemas.microsoft.com/office/powerpoint/2010/main" val="1387792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17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Starter</a:t>
            </a:r>
          </a:p>
        </p:txBody>
      </p:sp>
      <p:sp>
        <p:nvSpPr>
          <p:cNvPr id="4" name="Text Placeholder 3"/>
          <p:cNvSpPr>
            <a:spLocks noGrp="1"/>
          </p:cNvSpPr>
          <p:nvPr>
            <p:ph type="body" sz="quarter" idx="14"/>
          </p:nvPr>
        </p:nvSpPr>
        <p:spPr/>
        <p:txBody>
          <a:bodyPr/>
          <a:lstStyle/>
          <a:p>
            <a:r>
              <a:rPr lang="en-GB" dirty="0"/>
              <a:t>Here are some definitions:</a:t>
            </a:r>
          </a:p>
          <a:p>
            <a:pPr lvl="1"/>
            <a:r>
              <a:rPr lang="en-GB" dirty="0"/>
              <a:t>noun = mice or birds or cheese or songs</a:t>
            </a:r>
          </a:p>
          <a:p>
            <a:pPr lvl="1"/>
            <a:r>
              <a:rPr lang="en-GB" dirty="0"/>
              <a:t>verb = eat or sing</a:t>
            </a:r>
          </a:p>
          <a:p>
            <a:pPr lvl="1"/>
            <a:r>
              <a:rPr lang="en-GB" dirty="0"/>
              <a:t>sentence = noun, followed by verb, followed by noun</a:t>
            </a:r>
          </a:p>
          <a:p>
            <a:r>
              <a:rPr lang="en-GB" dirty="0"/>
              <a:t>Which of the following are sentences?</a:t>
            </a:r>
          </a:p>
          <a:p>
            <a:pPr lvl="1"/>
            <a:r>
              <a:rPr lang="en-GB" dirty="0"/>
              <a:t>Mice eat cheese</a:t>
            </a:r>
          </a:p>
          <a:p>
            <a:pPr lvl="1"/>
            <a:r>
              <a:rPr lang="en-GB" dirty="0"/>
              <a:t>Birds sing songs</a:t>
            </a:r>
          </a:p>
          <a:p>
            <a:pPr lvl="1"/>
            <a:r>
              <a:rPr lang="en-GB" dirty="0"/>
              <a:t>Mice sing cheese</a:t>
            </a:r>
          </a:p>
          <a:p>
            <a:pPr lvl="1"/>
            <a:r>
              <a:rPr lang="en-GB" dirty="0"/>
              <a:t>Birds eat songs</a:t>
            </a:r>
          </a:p>
          <a:p>
            <a:pPr lvl="1"/>
            <a:r>
              <a:rPr lang="en-GB" dirty="0"/>
              <a:t>Birds sing birds</a:t>
            </a:r>
          </a:p>
          <a:p>
            <a:endParaRPr lang="en-GB" dirty="0"/>
          </a:p>
        </p:txBody>
      </p:sp>
    </p:spTree>
    <p:extLst>
      <p:ext uri="{BB962C8B-B14F-4D97-AF65-F5344CB8AC3E}">
        <p14:creationId xmlns:p14="http://schemas.microsoft.com/office/powerpoint/2010/main" val="272360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What is Backus-Naur Form?</a:t>
            </a:r>
          </a:p>
        </p:txBody>
      </p:sp>
      <p:sp>
        <p:nvSpPr>
          <p:cNvPr id="5" name="Text Placeholder 4"/>
          <p:cNvSpPr>
            <a:spLocks noGrp="1"/>
          </p:cNvSpPr>
          <p:nvPr>
            <p:ph type="body" sz="quarter" idx="14"/>
          </p:nvPr>
        </p:nvSpPr>
        <p:spPr/>
        <p:txBody>
          <a:bodyPr/>
          <a:lstStyle/>
          <a:p>
            <a:r>
              <a:rPr lang="en-GB" dirty="0"/>
              <a:t>Backus-Naur Form (BNF) is a formal notation used to describe the syntax rules of a language</a:t>
            </a:r>
          </a:p>
          <a:p>
            <a:r>
              <a:rPr lang="en-GB" dirty="0"/>
              <a:t>It’s a </a:t>
            </a:r>
            <a:r>
              <a:rPr lang="en-GB" dirty="0">
                <a:solidFill>
                  <a:srgbClr val="8D8959"/>
                </a:solidFill>
              </a:rPr>
              <a:t>meta-language</a:t>
            </a:r>
            <a:r>
              <a:rPr lang="en-GB" dirty="0"/>
              <a:t>: a language that describes a language</a:t>
            </a:r>
          </a:p>
          <a:p>
            <a:pPr lvl="1"/>
            <a:r>
              <a:rPr lang="en-GB" dirty="0"/>
              <a:t>First developed by John Backus (1959)</a:t>
            </a:r>
          </a:p>
          <a:p>
            <a:pPr lvl="1"/>
            <a:r>
              <a:rPr lang="en-GB" dirty="0"/>
              <a:t>Augmented by Peter </a:t>
            </a:r>
            <a:r>
              <a:rPr lang="en-GB" dirty="0" err="1"/>
              <a:t>Naur</a:t>
            </a:r>
            <a:r>
              <a:rPr lang="en-GB" dirty="0"/>
              <a:t> (1960)</a:t>
            </a:r>
          </a:p>
        </p:txBody>
      </p:sp>
      <p:pic>
        <p:nvPicPr>
          <p:cNvPr id="2" name="Picture 2" descr="C:\Users\Rob\AppData\Roaming\PixelMetrics\CaptureWiz\Temp\9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5515" y="4678968"/>
            <a:ext cx="8033998" cy="1389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7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AppData\Roaming\PixelMetrics\CaptureWiz\Temp\2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73223" y="3250350"/>
            <a:ext cx="2460344" cy="243695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a:xfrm>
            <a:off x="724279" y="1704179"/>
            <a:ext cx="8071377" cy="3453607"/>
          </a:xfrm>
        </p:spPr>
        <p:txBody>
          <a:bodyPr/>
          <a:lstStyle/>
          <a:p>
            <a:r>
              <a:rPr lang="en-GB" dirty="0">
                <a:solidFill>
                  <a:srgbClr val="8D8959"/>
                </a:solidFill>
              </a:rPr>
              <a:t>Regular languages </a:t>
            </a:r>
            <a:r>
              <a:rPr lang="en-GB" dirty="0"/>
              <a:t>are expressible by </a:t>
            </a:r>
            <a:r>
              <a:rPr lang="en-GB" dirty="0">
                <a:solidFill>
                  <a:srgbClr val="8D8959"/>
                </a:solidFill>
              </a:rPr>
              <a:t>regular expressions</a:t>
            </a:r>
          </a:p>
          <a:p>
            <a:r>
              <a:rPr lang="en-GB" dirty="0"/>
              <a:t>Some languages cannot be expressed by a regular expression</a:t>
            </a:r>
          </a:p>
          <a:p>
            <a:r>
              <a:rPr lang="en-GB" dirty="0"/>
              <a:t>The class of languages </a:t>
            </a:r>
            <a:br>
              <a:rPr lang="en-GB" dirty="0"/>
            </a:br>
            <a:r>
              <a:rPr lang="en-GB" dirty="0"/>
              <a:t>called </a:t>
            </a:r>
            <a:r>
              <a:rPr lang="en-GB" dirty="0">
                <a:solidFill>
                  <a:srgbClr val="8D8959"/>
                </a:solidFill>
              </a:rPr>
              <a:t>context-free</a:t>
            </a:r>
            <a:r>
              <a:rPr lang="en-GB" dirty="0"/>
              <a:t> languages </a:t>
            </a:r>
            <a:br>
              <a:rPr lang="en-GB" dirty="0"/>
            </a:br>
            <a:r>
              <a:rPr lang="en-GB" dirty="0"/>
              <a:t>is more expressive than </a:t>
            </a:r>
            <a:br>
              <a:rPr lang="en-GB" dirty="0"/>
            </a:br>
            <a:r>
              <a:rPr lang="en-GB" dirty="0"/>
              <a:t>regular languages</a:t>
            </a:r>
          </a:p>
          <a:p>
            <a:r>
              <a:rPr lang="en-GB" dirty="0"/>
              <a:t>BNF is a way to define these </a:t>
            </a:r>
            <a:br>
              <a:rPr lang="en-GB" dirty="0"/>
            </a:br>
            <a:r>
              <a:rPr lang="en-GB" dirty="0"/>
              <a:t>context-free languages</a:t>
            </a:r>
          </a:p>
          <a:p>
            <a:endParaRPr lang="en-GB" dirty="0"/>
          </a:p>
        </p:txBody>
      </p:sp>
      <p:sp>
        <p:nvSpPr>
          <p:cNvPr id="2" name="Text Placeholder 1"/>
          <p:cNvSpPr>
            <a:spLocks noGrp="1"/>
          </p:cNvSpPr>
          <p:nvPr>
            <p:ph type="body" sz="quarter" idx="13"/>
          </p:nvPr>
        </p:nvSpPr>
        <p:spPr/>
        <p:txBody>
          <a:bodyPr/>
          <a:lstStyle/>
          <a:p>
            <a:r>
              <a:rPr lang="en-GB" dirty="0"/>
              <a:t>Why do we need </a:t>
            </a:r>
            <a:r>
              <a:rPr lang="en-GB" dirty="0" err="1"/>
              <a:t>BNF</a:t>
            </a:r>
            <a:r>
              <a:rPr lang="en-GB" dirty="0"/>
              <a:t>?</a:t>
            </a:r>
          </a:p>
        </p:txBody>
      </p:sp>
    </p:spTree>
    <p:extLst>
      <p:ext uri="{BB962C8B-B14F-4D97-AF65-F5344CB8AC3E}">
        <p14:creationId xmlns:p14="http://schemas.microsoft.com/office/powerpoint/2010/main" val="231843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BNF vs regular expressions</a:t>
            </a:r>
          </a:p>
        </p:txBody>
      </p:sp>
      <p:sp>
        <p:nvSpPr>
          <p:cNvPr id="3" name="Text Placeholder 2"/>
          <p:cNvSpPr>
            <a:spLocks noGrp="1"/>
          </p:cNvSpPr>
          <p:nvPr>
            <p:ph type="body" sz="quarter" idx="14"/>
          </p:nvPr>
        </p:nvSpPr>
        <p:spPr/>
        <p:txBody>
          <a:bodyPr/>
          <a:lstStyle/>
          <a:p>
            <a:r>
              <a:rPr lang="en-GB" dirty="0"/>
              <a:t>Regular expressions can be used to describe simple “languages” and to match patterns in text</a:t>
            </a:r>
          </a:p>
          <a:p>
            <a:r>
              <a:rPr lang="en-GB" dirty="0"/>
              <a:t>It would be possible, but time-consuming, to define a valid identifier in a given programming language using a regular expression</a:t>
            </a:r>
          </a:p>
          <a:p>
            <a:r>
              <a:rPr lang="en-GB" dirty="0"/>
              <a:t>However, some programming constructs involving, for example, nested brackets, cannot be defined in this way</a:t>
            </a:r>
          </a:p>
          <a:p>
            <a:r>
              <a:rPr lang="en-GB" dirty="0"/>
              <a:t>Can the language  defined by {</a:t>
            </a:r>
            <a:r>
              <a:rPr lang="en-GB" dirty="0" err="1"/>
              <a:t>a</a:t>
            </a:r>
            <a:r>
              <a:rPr lang="en-GB" baseline="30000" dirty="0" err="1"/>
              <a:t>n</a:t>
            </a:r>
            <a:r>
              <a:rPr lang="en-GB" dirty="0" err="1"/>
              <a:t>b</a:t>
            </a:r>
            <a:r>
              <a:rPr lang="en-GB" baseline="30000" dirty="0" err="1"/>
              <a:t>n</a:t>
            </a:r>
            <a:r>
              <a:rPr lang="en-GB" dirty="0"/>
              <a:t>| n ≥ 0} be represented as a regular expression? </a:t>
            </a:r>
          </a:p>
        </p:txBody>
      </p:sp>
    </p:spTree>
    <p:extLst>
      <p:ext uri="{BB962C8B-B14F-4D97-AF65-F5344CB8AC3E}">
        <p14:creationId xmlns:p14="http://schemas.microsoft.com/office/powerpoint/2010/main" val="103789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language {</a:t>
            </a:r>
            <a:r>
              <a:rPr lang="en-GB" dirty="0" err="1"/>
              <a:t>a</a:t>
            </a:r>
            <a:r>
              <a:rPr lang="en-GB" baseline="30000" dirty="0" err="1"/>
              <a:t>n</a:t>
            </a:r>
            <a:r>
              <a:rPr lang="en-GB" dirty="0" err="1"/>
              <a:t>b</a:t>
            </a:r>
            <a:r>
              <a:rPr lang="en-GB" baseline="30000" dirty="0" err="1"/>
              <a:t>n</a:t>
            </a:r>
            <a:r>
              <a:rPr lang="en-GB" dirty="0"/>
              <a:t>| n ≥ 0}</a:t>
            </a:r>
          </a:p>
        </p:txBody>
      </p:sp>
      <p:sp>
        <p:nvSpPr>
          <p:cNvPr id="3" name="Text Placeholder 2"/>
          <p:cNvSpPr>
            <a:spLocks noGrp="1"/>
          </p:cNvSpPr>
          <p:nvPr>
            <p:ph type="body" sz="quarter" idx="14"/>
          </p:nvPr>
        </p:nvSpPr>
        <p:spPr/>
        <p:txBody>
          <a:bodyPr/>
          <a:lstStyle/>
          <a:p>
            <a:r>
              <a:rPr lang="en-GB" dirty="0"/>
              <a:t>The language which allows only words in this set includes 11, 1b, b1, ab, </a:t>
            </a:r>
            <a:r>
              <a:rPr lang="en-GB" dirty="0" err="1"/>
              <a:t>aabb</a:t>
            </a:r>
            <a:r>
              <a:rPr lang="en-GB" dirty="0"/>
              <a:t>, </a:t>
            </a:r>
            <a:r>
              <a:rPr lang="en-GB" dirty="0" err="1"/>
              <a:t>aaabbb</a:t>
            </a:r>
            <a:r>
              <a:rPr lang="en-GB" dirty="0"/>
              <a:t>….</a:t>
            </a:r>
          </a:p>
          <a:p>
            <a:pPr lvl="1"/>
            <a:r>
              <a:rPr lang="en-GB" dirty="0"/>
              <a:t>(If you are a mathematician you will know that anything to the power 0 equals 1)</a:t>
            </a:r>
          </a:p>
          <a:p>
            <a:pPr lvl="1"/>
            <a:r>
              <a:rPr lang="en-GB" dirty="0"/>
              <a:t>Can you state some other items in this set?</a:t>
            </a:r>
          </a:p>
          <a:p>
            <a:r>
              <a:rPr lang="en-GB" dirty="0"/>
              <a:t>It is not possible to represent this as a regular expression</a:t>
            </a:r>
          </a:p>
          <a:p>
            <a:r>
              <a:rPr lang="en-GB" dirty="0"/>
              <a:t>What language is represented by </a:t>
            </a:r>
            <a:r>
              <a:rPr lang="en-GB" dirty="0" err="1"/>
              <a:t>a</a:t>
            </a:r>
            <a:r>
              <a:rPr lang="en-GB" baseline="30000" dirty="0" err="1"/>
              <a:t>+</a:t>
            </a:r>
            <a:r>
              <a:rPr lang="en-GB" dirty="0" err="1"/>
              <a:t>b</a:t>
            </a:r>
            <a:r>
              <a:rPr lang="en-GB" baseline="30000" dirty="0"/>
              <a:t>+</a:t>
            </a:r>
            <a:r>
              <a:rPr lang="en-GB" dirty="0"/>
              <a:t> ?</a:t>
            </a:r>
          </a:p>
          <a:p>
            <a:r>
              <a:rPr lang="en-GB" dirty="0"/>
              <a:t>What language is represented by (ab)</a:t>
            </a:r>
            <a:r>
              <a:rPr lang="en-GB" baseline="30000" dirty="0"/>
              <a:t>+</a:t>
            </a:r>
            <a:r>
              <a:rPr lang="en-GB" dirty="0"/>
              <a:t>?</a:t>
            </a:r>
          </a:p>
        </p:txBody>
      </p:sp>
    </p:spTree>
    <p:extLst>
      <p:ext uri="{BB962C8B-B14F-4D97-AF65-F5344CB8AC3E}">
        <p14:creationId xmlns:p14="http://schemas.microsoft.com/office/powerpoint/2010/main" val="187231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BNF vs regular expressions</a:t>
            </a:r>
          </a:p>
        </p:txBody>
      </p:sp>
      <p:sp>
        <p:nvSpPr>
          <p:cNvPr id="3" name="Text Placeholder 2"/>
          <p:cNvSpPr>
            <a:spLocks noGrp="1"/>
          </p:cNvSpPr>
          <p:nvPr>
            <p:ph type="body" sz="quarter" idx="14"/>
          </p:nvPr>
        </p:nvSpPr>
        <p:spPr/>
        <p:txBody>
          <a:bodyPr/>
          <a:lstStyle/>
          <a:p>
            <a:r>
              <a:rPr lang="en-GB" dirty="0"/>
              <a:t>Because not every “language” or pattern can be represented as a regular expression, </a:t>
            </a:r>
            <a:r>
              <a:rPr lang="en-GB" dirty="0">
                <a:solidFill>
                  <a:srgbClr val="8D8959"/>
                </a:solidFill>
              </a:rPr>
              <a:t>meta-languages</a:t>
            </a:r>
            <a:r>
              <a:rPr lang="en-GB" dirty="0"/>
              <a:t> such as BNF have been devised</a:t>
            </a:r>
          </a:p>
          <a:p>
            <a:r>
              <a:rPr lang="en-GB" dirty="0"/>
              <a:t>Also, many constructs that could be written using a regular expression can be expressed more succinctly using BNF</a:t>
            </a:r>
          </a:p>
          <a:p>
            <a:endParaRPr lang="en-GB" dirty="0"/>
          </a:p>
        </p:txBody>
      </p:sp>
    </p:spTree>
    <p:extLst>
      <p:ext uri="{BB962C8B-B14F-4D97-AF65-F5344CB8AC3E}">
        <p14:creationId xmlns:p14="http://schemas.microsoft.com/office/powerpoint/2010/main" val="13274435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chemeClr val="tx1"/>
          </a:solidFill>
          <a:tailEnd type="triangle"/>
        </a:ln>
      </a:spPr>
      <a:bodyPr/>
      <a:lstStyle/>
      <a:style>
        <a:lnRef idx="1">
          <a:schemeClr val="accent6"/>
        </a:lnRef>
        <a:fillRef idx="0">
          <a:schemeClr val="accent6"/>
        </a:fillRef>
        <a:effectRef idx="0">
          <a:schemeClr val="accent6"/>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12" ma:contentTypeDescription="Create a new document." ma:contentTypeScope="" ma:versionID="fbf79c34996554a518299b16491d8f9c">
  <xsd:schema xmlns:xsd="http://www.w3.org/2001/XMLSchema" xmlns:xs="http://www.w3.org/2001/XMLSchema" xmlns:p="http://schemas.microsoft.com/office/2006/metadata/properties" xmlns:ns2="506ac514-9468-4ce6-abae-8e7a4c758df2" xmlns:ns3="70888afb-978a-47fe-a38c-33c273623691" targetNamespace="http://schemas.microsoft.com/office/2006/metadata/properties" ma:root="true" ma:fieldsID="c3d3f60f4a4162caff109b7d7199a3fa" ns2:_="" ns3:_="">
    <xsd:import namespace="506ac514-9468-4ce6-abae-8e7a4c758df2"/>
    <xsd:import namespace="70888afb-978a-47fe-a38c-33c2736236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888afb-978a-47fe-a38c-33c2736236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DE8BB9-2D86-48AE-9AD0-1BC29557D820}"/>
</file>

<file path=customXml/itemProps2.xml><?xml version="1.0" encoding="utf-8"?>
<ds:datastoreItem xmlns:ds="http://schemas.openxmlformats.org/officeDocument/2006/customXml" ds:itemID="{F21FB0A9-3F82-401F-8660-D2B46A88EFDC}"/>
</file>

<file path=customXml/itemProps3.xml><?xml version="1.0" encoding="utf-8"?>
<ds:datastoreItem xmlns:ds="http://schemas.openxmlformats.org/officeDocument/2006/customXml" ds:itemID="{8B702A82-1C8F-4F81-BBC7-07B54D9B8564}"/>
</file>

<file path=docProps/app.xml><?xml version="1.0" encoding="utf-8"?>
<Properties xmlns="http://schemas.openxmlformats.org/officeDocument/2006/extended-properties" xmlns:vt="http://schemas.openxmlformats.org/officeDocument/2006/docPropsVTypes">
  <Template>Unit 9</Template>
  <TotalTime>15045</TotalTime>
  <Words>1888</Words>
  <Application>Microsoft Office PowerPoint</Application>
  <PresentationFormat>On-screen Show (4:3)</PresentationFormat>
  <Paragraphs>277</Paragraphs>
  <Slides>38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Wingdings</vt:lpstr>
      <vt:lpstr>Calibri</vt:lpstr>
      <vt:lpstr>Museo 700</vt:lpstr>
      <vt:lpstr>Museo 100</vt:lpstr>
      <vt:lpstr>Museo 900</vt:lpstr>
      <vt:lpstr>Arial</vt:lpstr>
      <vt:lpstr>Museo900-Regular</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566</cp:revision>
  <cp:lastPrinted>2015-09-23T14:40:10Z</cp:lastPrinted>
  <dcterms:created xsi:type="dcterms:W3CDTF">2015-08-24T13:39:16Z</dcterms:created>
  <dcterms:modified xsi:type="dcterms:W3CDTF">2016-11-22T13:59:07Z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