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8"/>
  </p:notesMasterIdLst>
  <p:sldIdLst>
    <p:sldId id="260" r:id="rId2"/>
    <p:sldId id="284" r:id="rId3"/>
    <p:sldId id="285" r:id="rId4"/>
    <p:sldId id="286" r:id="rId5"/>
    <p:sldId id="287" r:id="rId6"/>
    <p:sldId id="288" r:id="rId7"/>
    <p:sldId id="289" r:id="rId8"/>
    <p:sldId id="317" r:id="rId9"/>
    <p:sldId id="318" r:id="rId10"/>
    <p:sldId id="290" r:id="rId11"/>
    <p:sldId id="329" r:id="rId12"/>
    <p:sldId id="330" r:id="rId13"/>
    <p:sldId id="331" r:id="rId14"/>
    <p:sldId id="332" r:id="rId15"/>
    <p:sldId id="333" r:id="rId16"/>
    <p:sldId id="334" r:id="rId17"/>
    <p:sldId id="292" r:id="rId18"/>
    <p:sldId id="300" r:id="rId19"/>
    <p:sldId id="294" r:id="rId20"/>
    <p:sldId id="295" r:id="rId21"/>
    <p:sldId id="296" r:id="rId22"/>
    <p:sldId id="297" r:id="rId23"/>
    <p:sldId id="298" r:id="rId24"/>
    <p:sldId id="299" r:id="rId25"/>
    <p:sldId id="322" r:id="rId26"/>
    <p:sldId id="323" r:id="rId27"/>
    <p:sldId id="324" r:id="rId28"/>
    <p:sldId id="302" r:id="rId29"/>
    <p:sldId id="301" r:id="rId30"/>
    <p:sldId id="303" r:id="rId31"/>
    <p:sldId id="304" r:id="rId32"/>
    <p:sldId id="305" r:id="rId33"/>
    <p:sldId id="306" r:id="rId34"/>
    <p:sldId id="307" r:id="rId35"/>
    <p:sldId id="308" r:id="rId36"/>
    <p:sldId id="309" r:id="rId37"/>
    <p:sldId id="310" r:id="rId38"/>
    <p:sldId id="311" r:id="rId39"/>
    <p:sldId id="312" r:id="rId40"/>
    <p:sldId id="321" r:id="rId41"/>
    <p:sldId id="327" r:id="rId42"/>
    <p:sldId id="328" r:id="rId43"/>
    <p:sldId id="326" r:id="rId44"/>
    <p:sldId id="315" r:id="rId45"/>
    <p:sldId id="316" r:id="rId46"/>
    <p:sldId id="319" r:id="rId47"/>
  </p:sldIdLst>
  <p:sldSz cx="9144000" cy="6858000" type="screen4x3"/>
  <p:notesSz cx="6858000" cy="9144000"/>
  <p:embeddedFontLst>
    <p:embeddedFont>
      <p:font typeface="Museo900-Regular" panose="02000000000000000000" pitchFamily="2" charset="0"/>
      <p:bold r:id="rId49"/>
    </p:embeddedFont>
    <p:embeddedFont>
      <p:font typeface="Calibri" panose="020F0502020204030204" pitchFamily="34" charset="0"/>
      <p:regular r:id="rId50"/>
      <p:bold r:id="rId51"/>
      <p:italic r:id="rId52"/>
      <p:boldItalic r:id="rId53"/>
    </p:embeddedFont>
    <p:embeddedFont>
      <p:font typeface="Museo 900" panose="02000000000000000000" pitchFamily="2" charset="0"/>
      <p:bold r:id="rId54"/>
    </p:embeddedFont>
    <p:embeddedFont>
      <p:font typeface="Museo 700" panose="02000000000000000000" pitchFamily="2" charset="0"/>
      <p:bold r:id="rId55"/>
    </p:embeddedFont>
    <p:embeddedFont>
      <p:font typeface="Museo 500" panose="02000000000000000000" pitchFamily="2" charset="0"/>
      <p:regular r:id="rId56"/>
    </p:embeddedFont>
    <p:embeddedFont>
      <p:font typeface="Museo 100" panose="02000000000000000000" pitchFamily="2" charset="0"/>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4" clrIdx="0">
    <p:extLst>
      <p:ext uri="{19B8F6BF-5375-455C-9EA6-DF929625EA0E}">
        <p15:presenceInfo xmlns:p15="http://schemas.microsoft.com/office/powerpoint/2012/main" userId="f91a954299b6cd1a" providerId="Windows Live"/>
      </p:ext>
    </p:extLst>
  </p:cmAuthor>
  <p:cmAuthor id="2" name="Paul" initials="P" lastIdx="3" clrIdx="1">
    <p:extLst>
      <p:ext uri="{19B8F6BF-5375-455C-9EA6-DF929625EA0E}">
        <p15:presenceInfo xmlns:p15="http://schemas.microsoft.com/office/powerpoint/2012/main" userId="Pa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70BC22"/>
    <a:srgbClr val="2B75A6"/>
    <a:srgbClr val="D68328"/>
    <a:srgbClr val="979A78"/>
    <a:srgbClr val="50AAC1"/>
    <a:srgbClr val="D7A764"/>
    <a:srgbClr val="0C4B7F"/>
    <a:srgbClr val="223E7A"/>
    <a:srgbClr val="B9D7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1" autoAdjust="0"/>
    <p:restoredTop sz="92918" autoAdjust="0"/>
  </p:normalViewPr>
  <p:slideViewPr>
    <p:cSldViewPr snapToGrid="0" snapToObjects="1" showGuides="1">
      <p:cViewPr varScale="1">
        <p:scale>
          <a:sx n="99" d="100"/>
          <a:sy n="99" d="100"/>
        </p:scale>
        <p:origin x="1602" y="78"/>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02/02/2017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35095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Reverse Polish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9 Regular languages</a:t>
            </a:r>
          </a:p>
        </p:txBody>
      </p:sp>
      <p:pic>
        <p:nvPicPr>
          <p:cNvPr id="20" name="Picture 19" descr="Logo Unit 9.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Reverse Polish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9 Regular languages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Reverse Polish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Reverse Polish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3" name="Picture 2"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4" name="Picture 3"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 name="TextBox 4"/>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tx1"/>
                </a:solidFill>
                <a:latin typeface="Arial" panose="020B0604020202020204" pitchFamily="34" charset="0"/>
                <a:cs typeface="Arial" panose="020B0604020202020204" pitchFamily="34" charset="0"/>
              </a:rPr>
              <a:t>Reverse Polish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9 Regular languages</a:t>
            </a:r>
          </a:p>
        </p:txBody>
      </p:sp>
      <p:sp>
        <p:nvSpPr>
          <p:cNvPr id="6" name="Rectangle 5"/>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tx1"/>
              </a:solidFill>
            </a:endParaRPr>
          </a:p>
        </p:txBody>
      </p:sp>
    </p:spTree>
    <p:extLst>
      <p:ext uri="{BB962C8B-B14F-4D97-AF65-F5344CB8AC3E}">
        <p14:creationId xmlns:p14="http://schemas.microsoft.com/office/powerpoint/2010/main" val="87907874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Reverse Polish Notation</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noFill/>
        </p:spPr>
        <p:txBody>
          <a:bodyPr/>
          <a:lstStyle/>
          <a:p>
            <a:r>
              <a:rPr lang="en-GB" dirty="0"/>
              <a:t>Conversion</a:t>
            </a:r>
          </a:p>
        </p:txBody>
      </p:sp>
      <p:sp>
        <p:nvSpPr>
          <p:cNvPr id="3" name="Text Placeholder 2"/>
          <p:cNvSpPr>
            <a:spLocks noGrp="1"/>
          </p:cNvSpPr>
          <p:nvPr>
            <p:ph type="body" sz="quarter" idx="14"/>
          </p:nvPr>
        </p:nvSpPr>
        <p:spPr/>
        <p:txBody>
          <a:bodyPr/>
          <a:lstStyle/>
          <a:p>
            <a:r>
              <a:rPr lang="en-GB" dirty="0"/>
              <a:t>We only need concern ourselves with infix and postfix (Reverse Polish Notation) conversions</a:t>
            </a:r>
          </a:p>
          <a:p>
            <a:r>
              <a:rPr lang="en-GB" dirty="0"/>
              <a:t>Methods for converting infix to </a:t>
            </a:r>
            <a:r>
              <a:rPr lang="en-GB" dirty="0" err="1"/>
              <a:t>RPN</a:t>
            </a:r>
            <a:endParaRPr lang="en-GB" dirty="0"/>
          </a:p>
          <a:p>
            <a:pPr lvl="1"/>
            <a:r>
              <a:rPr lang="en-GB" dirty="0"/>
              <a:t>Translation by numbering</a:t>
            </a:r>
          </a:p>
          <a:p>
            <a:pPr lvl="1"/>
            <a:r>
              <a:rPr lang="en-GB" dirty="0"/>
              <a:t>Translation by bracketing</a:t>
            </a:r>
          </a:p>
          <a:p>
            <a:pPr lvl="1"/>
            <a:r>
              <a:rPr lang="en-GB" dirty="0"/>
              <a:t>Translation by binary tree</a:t>
            </a:r>
          </a:p>
          <a:p>
            <a:r>
              <a:rPr lang="en-GB" dirty="0"/>
              <a:t>Methods for converting </a:t>
            </a:r>
            <a:r>
              <a:rPr lang="en-GB" dirty="0" err="1"/>
              <a:t>RPN</a:t>
            </a:r>
            <a:r>
              <a:rPr lang="en-GB" dirty="0"/>
              <a:t> to infix</a:t>
            </a:r>
          </a:p>
          <a:p>
            <a:pPr lvl="1"/>
            <a:r>
              <a:rPr lang="en-GB" dirty="0"/>
              <a:t>Translation by scanning</a:t>
            </a:r>
          </a:p>
          <a:p>
            <a:pPr lvl="1"/>
            <a:r>
              <a:rPr lang="en-GB" dirty="0"/>
              <a:t>Translation by bracketing</a:t>
            </a:r>
          </a:p>
        </p:txBody>
      </p:sp>
    </p:spTree>
    <p:extLst>
      <p:ext uri="{BB962C8B-B14F-4D97-AF65-F5344CB8AC3E}">
        <p14:creationId xmlns:p14="http://schemas.microsoft.com/office/powerpoint/2010/main" val="43921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5219320" cy="4680855"/>
          </a:xfrm>
        </p:spPr>
        <p:txBody>
          <a:bodyPr/>
          <a:lstStyle/>
          <a:p>
            <a:r>
              <a:rPr lang="en-GB" dirty="0"/>
              <a:t>This algorithm works by numbering operands and operators</a:t>
            </a:r>
          </a:p>
          <a:p>
            <a:r>
              <a:rPr lang="en-GB" sz="2300" dirty="0"/>
              <a:t>Starting from the left, allocate numbers 1, 2, 3… to operators and operands as follows:</a:t>
            </a:r>
          </a:p>
          <a:p>
            <a:pPr lvl="1"/>
            <a:r>
              <a:rPr lang="en-GB" sz="1800" dirty="0"/>
              <a:t>Ignore brackets except in so far as they </a:t>
            </a:r>
            <a:br>
              <a:rPr lang="en-GB" sz="1800" dirty="0"/>
            </a:br>
            <a:r>
              <a:rPr lang="en-GB" sz="1800" dirty="0"/>
              <a:t>affect the order of calculation</a:t>
            </a:r>
          </a:p>
          <a:p>
            <a:pPr lvl="1"/>
            <a:r>
              <a:rPr lang="en-GB" sz="1800" dirty="0"/>
              <a:t>If the token is an operand, allocate </a:t>
            </a:r>
            <a:br>
              <a:rPr lang="en-GB" sz="1800" dirty="0"/>
            </a:br>
            <a:r>
              <a:rPr lang="en-GB" sz="1800" dirty="0"/>
              <a:t>the next number</a:t>
            </a:r>
          </a:p>
          <a:p>
            <a:pPr lvl="1"/>
            <a:r>
              <a:rPr lang="en-GB" sz="1800" dirty="0"/>
              <a:t>If it is an operator, move to the next operand</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t>Translation by numbering</a:t>
            </a:r>
          </a:p>
        </p:txBody>
      </p:sp>
      <p:sp>
        <p:nvSpPr>
          <p:cNvPr id="4" name="Rectangle 3"/>
          <p:cNvSpPr/>
          <p:nvPr/>
        </p:nvSpPr>
        <p:spPr>
          <a:xfrm>
            <a:off x="6061237" y="1821486"/>
            <a:ext cx="2593813" cy="646331"/>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a:t>
            </a:r>
          </a:p>
          <a:p>
            <a:r>
              <a:rPr lang="en-GB" dirty="0">
                <a:latin typeface="Courier New" panose="02070309020205020404" pitchFamily="49" charset="0"/>
                <a:cs typeface="Courier New" panose="02070309020205020404" pitchFamily="49" charset="0"/>
              </a:rPr>
              <a:t>1     2   3</a:t>
            </a:r>
          </a:p>
        </p:txBody>
      </p:sp>
    </p:spTree>
    <p:extLst>
      <p:ext uri="{BB962C8B-B14F-4D97-AF65-F5344CB8AC3E}">
        <p14:creationId xmlns:p14="http://schemas.microsoft.com/office/powerpoint/2010/main" val="126483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5219320" cy="3628217"/>
          </a:xfrm>
        </p:spPr>
        <p:txBody>
          <a:bodyPr/>
          <a:lstStyle/>
          <a:p>
            <a:r>
              <a:rPr lang="en-GB" dirty="0"/>
              <a:t>Keep on numbering operands </a:t>
            </a:r>
            <a:br>
              <a:rPr lang="en-GB" dirty="0"/>
            </a:br>
            <a:r>
              <a:rPr lang="en-GB" dirty="0"/>
              <a:t>and operators</a:t>
            </a:r>
          </a:p>
          <a:p>
            <a:pPr lvl="1"/>
            <a:r>
              <a:rPr lang="en-GB" sz="1800" dirty="0"/>
              <a:t>If it is an operator, and enough operands are available, then back up and number the operator, otherwise advance to next token</a:t>
            </a:r>
          </a:p>
          <a:p>
            <a:pPr lvl="1"/>
            <a:r>
              <a:rPr lang="en-GB" sz="1800" dirty="0"/>
              <a:t>Keep order of precedence in mind, as it might require some reading ahead</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t>Translation by numbering</a:t>
            </a:r>
          </a:p>
        </p:txBody>
      </p:sp>
      <p:sp>
        <p:nvSpPr>
          <p:cNvPr id="4" name="Rectangle 3"/>
          <p:cNvSpPr/>
          <p:nvPr/>
        </p:nvSpPr>
        <p:spPr>
          <a:xfrm>
            <a:off x="6061237" y="1821486"/>
            <a:ext cx="2593813" cy="923330"/>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a:t>
            </a:r>
          </a:p>
          <a:p>
            <a:r>
              <a:rPr lang="en-GB" dirty="0">
                <a:latin typeface="Courier New" panose="02070309020205020404" pitchFamily="49" charset="0"/>
                <a:cs typeface="Courier New" panose="02070309020205020404" pitchFamily="49" charset="0"/>
              </a:rPr>
              <a:t>1     2   3</a:t>
            </a:r>
          </a:p>
          <a:p>
            <a:r>
              <a:rPr lang="en-GB" dirty="0">
                <a:latin typeface="Courier New" panose="02070309020205020404" pitchFamily="49" charset="0"/>
                <a:cs typeface="Courier New" panose="02070309020205020404" pitchFamily="49" charset="0"/>
              </a:rPr>
              <a:t>1     2 4 3              </a:t>
            </a:r>
          </a:p>
        </p:txBody>
      </p:sp>
    </p:spTree>
    <p:extLst>
      <p:ext uri="{BB962C8B-B14F-4D97-AF65-F5344CB8AC3E}">
        <p14:creationId xmlns:p14="http://schemas.microsoft.com/office/powerpoint/2010/main" val="249223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80"/>
            <a:ext cx="5219320" cy="3214330"/>
          </a:xfrm>
        </p:spPr>
        <p:txBody>
          <a:bodyPr/>
          <a:lstStyle/>
          <a:p>
            <a:r>
              <a:rPr lang="en-GB" dirty="0"/>
              <a:t>The multiplication will be the last operator in this postfix expression…</a:t>
            </a:r>
          </a:p>
          <a:p>
            <a:pPr lvl="1"/>
            <a:r>
              <a:rPr lang="en-GB" sz="1800" dirty="0"/>
              <a:t>Back up to the final operator and allocate it the next number, 5</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t>Translation by numbering</a:t>
            </a:r>
          </a:p>
        </p:txBody>
      </p:sp>
      <p:sp>
        <p:nvSpPr>
          <p:cNvPr id="4" name="Rectangle 3"/>
          <p:cNvSpPr/>
          <p:nvPr/>
        </p:nvSpPr>
        <p:spPr>
          <a:xfrm>
            <a:off x="6061237" y="1821486"/>
            <a:ext cx="2593813" cy="923330"/>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a:t>
            </a:r>
          </a:p>
          <a:p>
            <a:r>
              <a:rPr lang="en-GB" dirty="0">
                <a:latin typeface="Courier New" panose="02070309020205020404" pitchFamily="49" charset="0"/>
                <a:cs typeface="Courier New" panose="02070309020205020404" pitchFamily="49" charset="0"/>
              </a:rPr>
              <a:t>1     2   3</a:t>
            </a:r>
          </a:p>
          <a:p>
            <a:r>
              <a:rPr lang="en-GB" dirty="0">
                <a:latin typeface="Courier New" panose="02070309020205020404" pitchFamily="49" charset="0"/>
                <a:cs typeface="Courier New" panose="02070309020205020404" pitchFamily="49" charset="0"/>
              </a:rPr>
              <a:t>1 5   2 4 3              </a:t>
            </a:r>
          </a:p>
        </p:txBody>
      </p:sp>
    </p:spTree>
    <p:extLst>
      <p:ext uri="{BB962C8B-B14F-4D97-AF65-F5344CB8AC3E}">
        <p14:creationId xmlns:p14="http://schemas.microsoft.com/office/powerpoint/2010/main" val="278061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5219320" cy="2453935"/>
          </a:xfrm>
        </p:spPr>
        <p:txBody>
          <a:bodyPr/>
          <a:lstStyle/>
          <a:p>
            <a:r>
              <a:rPr lang="en-GB" dirty="0"/>
              <a:t>All done!</a:t>
            </a:r>
          </a:p>
          <a:p>
            <a:pPr lvl="1"/>
            <a:r>
              <a:rPr lang="en-GB" sz="1800" dirty="0"/>
              <a:t>When finished, write down the tokens in numerical order</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t>Translation by numbering</a:t>
            </a:r>
          </a:p>
        </p:txBody>
      </p:sp>
      <p:sp>
        <p:nvSpPr>
          <p:cNvPr id="4" name="Rectangle 3"/>
          <p:cNvSpPr/>
          <p:nvPr/>
        </p:nvSpPr>
        <p:spPr>
          <a:xfrm>
            <a:off x="6061237" y="1821486"/>
            <a:ext cx="2593813" cy="1754326"/>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a:t>
            </a:r>
          </a:p>
          <a:p>
            <a:r>
              <a:rPr lang="en-GB" dirty="0">
                <a:latin typeface="Courier New" panose="02070309020205020404" pitchFamily="49" charset="0"/>
                <a:cs typeface="Courier New" panose="02070309020205020404" pitchFamily="49" charset="0"/>
              </a:rPr>
              <a:t>1     2   3</a:t>
            </a:r>
          </a:p>
          <a:p>
            <a:r>
              <a:rPr lang="en-GB" dirty="0">
                <a:latin typeface="Courier New" panose="02070309020205020404" pitchFamily="49" charset="0"/>
                <a:cs typeface="Courier New" panose="02070309020205020404" pitchFamily="49" charset="0"/>
              </a:rPr>
              <a:t>1 5   2 4 3 </a:t>
            </a:r>
          </a:p>
          <a:p>
            <a:endParaRPr lang="en-GB" dirty="0">
              <a:latin typeface="Courier New" panose="02070309020205020404" pitchFamily="49" charset="0"/>
              <a:cs typeface="Courier New" panose="02070309020205020404" pitchFamily="49" charset="0"/>
            </a:endParaRPr>
          </a:p>
          <a:p>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 a b c + *            </a:t>
            </a:r>
          </a:p>
        </p:txBody>
      </p:sp>
    </p:spTree>
    <p:extLst>
      <p:ext uri="{BB962C8B-B14F-4D97-AF65-F5344CB8AC3E}">
        <p14:creationId xmlns:p14="http://schemas.microsoft.com/office/powerpoint/2010/main" val="401142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5189823" cy="4563886"/>
          </a:xfrm>
        </p:spPr>
        <p:txBody>
          <a:bodyPr/>
          <a:lstStyle/>
          <a:p>
            <a:pPr lvl="1"/>
            <a:r>
              <a:rPr lang="en-GB" sz="1800" dirty="0"/>
              <a:t>Start on left, with the number 1</a:t>
            </a:r>
          </a:p>
          <a:p>
            <a:pPr lvl="1"/>
            <a:r>
              <a:rPr lang="en-GB" sz="1800" dirty="0"/>
              <a:t>If the token is an operand, allocate </a:t>
            </a:r>
            <a:br>
              <a:rPr lang="en-GB" sz="1800" dirty="0"/>
            </a:br>
            <a:r>
              <a:rPr lang="en-GB" sz="1800" dirty="0"/>
              <a:t>the next number</a:t>
            </a:r>
          </a:p>
          <a:p>
            <a:pPr lvl="1"/>
            <a:r>
              <a:rPr lang="en-GB" sz="1800" dirty="0"/>
              <a:t>Ignore brackets except in so far as they </a:t>
            </a:r>
            <a:br>
              <a:rPr lang="en-GB" sz="1800" dirty="0"/>
            </a:br>
            <a:r>
              <a:rPr lang="en-GB" sz="1800" dirty="0"/>
              <a:t>affect the order of calculation</a:t>
            </a:r>
          </a:p>
          <a:p>
            <a:pPr lvl="1"/>
            <a:r>
              <a:rPr lang="en-GB" sz="1800" dirty="0"/>
              <a:t>If it is an operator, and enough operands are available, then back up and number the operator, otherwise advance to next token</a:t>
            </a:r>
          </a:p>
          <a:p>
            <a:pPr lvl="1"/>
            <a:r>
              <a:rPr lang="en-GB" sz="1800" dirty="0"/>
              <a:t>Keep order of precedence in mind, as it might require some reading ahead</a:t>
            </a:r>
          </a:p>
          <a:p>
            <a:pPr lvl="1"/>
            <a:r>
              <a:rPr lang="en-GB" sz="1800" dirty="0"/>
              <a:t>When finished, write down the tokens in numerical order</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t>Try this one!</a:t>
            </a:r>
          </a:p>
        </p:txBody>
      </p:sp>
      <p:sp>
        <p:nvSpPr>
          <p:cNvPr id="4" name="Rectangle 3"/>
          <p:cNvSpPr/>
          <p:nvPr/>
        </p:nvSpPr>
        <p:spPr>
          <a:xfrm>
            <a:off x="6061237" y="1821486"/>
            <a:ext cx="2593813" cy="369332"/>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 / d</a:t>
            </a:r>
          </a:p>
        </p:txBody>
      </p:sp>
    </p:spTree>
    <p:extLst>
      <p:ext uri="{BB962C8B-B14F-4D97-AF65-F5344CB8AC3E}">
        <p14:creationId xmlns:p14="http://schemas.microsoft.com/office/powerpoint/2010/main" val="313092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5189823" cy="4563886"/>
          </a:xfrm>
        </p:spPr>
        <p:txBody>
          <a:bodyPr/>
          <a:lstStyle/>
          <a:p>
            <a:pPr lvl="1"/>
            <a:r>
              <a:rPr lang="en-GB" sz="1800" dirty="0"/>
              <a:t>Start on left, with the number 1</a:t>
            </a:r>
          </a:p>
          <a:p>
            <a:pPr lvl="1"/>
            <a:r>
              <a:rPr lang="en-GB" sz="1800" dirty="0"/>
              <a:t>If the token is an operand, allocate </a:t>
            </a:r>
            <a:br>
              <a:rPr lang="en-GB" sz="1800" dirty="0"/>
            </a:br>
            <a:r>
              <a:rPr lang="en-GB" sz="1800" dirty="0"/>
              <a:t>the next number</a:t>
            </a:r>
          </a:p>
          <a:p>
            <a:pPr lvl="1"/>
            <a:r>
              <a:rPr lang="en-GB" sz="1800" dirty="0"/>
              <a:t>Ignore brackets except in so far as they </a:t>
            </a:r>
            <a:br>
              <a:rPr lang="en-GB" sz="1800" dirty="0"/>
            </a:br>
            <a:r>
              <a:rPr lang="en-GB" sz="1800" dirty="0"/>
              <a:t>affect the order of calculation</a:t>
            </a:r>
          </a:p>
          <a:p>
            <a:pPr lvl="1"/>
            <a:r>
              <a:rPr lang="en-GB" sz="1800" dirty="0"/>
              <a:t>If it is an operator, and enough operands are available, then back up and number the operator, otherwise advance to next token</a:t>
            </a:r>
          </a:p>
          <a:p>
            <a:pPr lvl="1"/>
            <a:r>
              <a:rPr lang="en-GB" sz="1800" dirty="0"/>
              <a:t>Keep order of precedence in mind, as it might require some reading ahead</a:t>
            </a:r>
          </a:p>
          <a:p>
            <a:pPr lvl="1"/>
            <a:r>
              <a:rPr lang="en-GB" sz="1800" dirty="0"/>
              <a:t>When finished, write down the tokens in numerical order</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solidFill>
                  <a:srgbClr val="FF0000"/>
                </a:solidFill>
              </a:rPr>
              <a:t>Answer</a:t>
            </a:r>
          </a:p>
        </p:txBody>
      </p:sp>
      <p:sp>
        <p:nvSpPr>
          <p:cNvPr id="4" name="Rectangle 3"/>
          <p:cNvSpPr/>
          <p:nvPr/>
        </p:nvSpPr>
        <p:spPr>
          <a:xfrm>
            <a:off x="6061237" y="1821486"/>
            <a:ext cx="2593813" cy="2308324"/>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 / d</a:t>
            </a:r>
          </a:p>
          <a:p>
            <a:r>
              <a:rPr lang="en-GB" dirty="0">
                <a:latin typeface="Courier New" panose="02070309020205020404" pitchFamily="49" charset="0"/>
                <a:cs typeface="Courier New" panose="02070309020205020404" pitchFamily="49" charset="0"/>
              </a:rPr>
              <a:t>1     2   3</a:t>
            </a:r>
          </a:p>
          <a:p>
            <a:r>
              <a:rPr lang="en-GB" dirty="0">
                <a:latin typeface="Courier New" panose="02070309020205020404" pitchFamily="49" charset="0"/>
                <a:cs typeface="Courier New" panose="02070309020205020404" pitchFamily="49" charset="0"/>
              </a:rPr>
              <a:t>1     2 4 3              </a:t>
            </a:r>
          </a:p>
          <a:p>
            <a:r>
              <a:rPr lang="en-GB" dirty="0">
                <a:latin typeface="Courier New" panose="02070309020205020404" pitchFamily="49" charset="0"/>
                <a:cs typeface="Courier New" panose="02070309020205020404" pitchFamily="49" charset="0"/>
              </a:rPr>
              <a:t>1 5   2 4 3  </a:t>
            </a:r>
          </a:p>
          <a:p>
            <a:r>
              <a:rPr lang="en-GB" dirty="0">
                <a:latin typeface="Courier New" panose="02070309020205020404" pitchFamily="49" charset="0"/>
                <a:cs typeface="Courier New" panose="02070309020205020404" pitchFamily="49" charset="0"/>
              </a:rPr>
              <a:t>1 5   2 4 3     6</a:t>
            </a:r>
          </a:p>
          <a:p>
            <a:r>
              <a:rPr lang="en-GB" dirty="0">
                <a:latin typeface="Courier New" panose="02070309020205020404" pitchFamily="49" charset="0"/>
                <a:cs typeface="Courier New" panose="02070309020205020404" pitchFamily="49" charset="0"/>
              </a:rPr>
              <a:t>1 5   2 4 3   7 6</a:t>
            </a:r>
          </a:p>
          <a:p>
            <a:endParaRPr lang="en-GB" dirty="0">
              <a:latin typeface="Courier New" panose="02070309020205020404" pitchFamily="49" charset="0"/>
              <a:cs typeface="Courier New" panose="02070309020205020404" pitchFamily="49" charset="0"/>
            </a:endParaRPr>
          </a:p>
          <a:p>
            <a:pPr>
              <a:defRPr/>
            </a:pPr>
            <a:r>
              <a:rPr lang="en-GB" dirty="0">
                <a:latin typeface="Courier New" panose="02070309020205020404" pitchFamily="49" charset="0"/>
                <a:cs typeface="Courier New" panose="02070309020205020404" pitchFamily="49" charset="0"/>
              </a:rPr>
              <a:t>a b c </a:t>
            </a:r>
            <a:r>
              <a:rPr lang="en-GB" dirty="0">
                <a:solidFill>
                  <a:srgbClr val="FF0000"/>
                </a:solidFill>
                <a:latin typeface="Courier New" panose="02070309020205020404" pitchFamily="49" charset="0"/>
                <a:cs typeface="Courier New" panose="02070309020205020404" pitchFamily="49" charset="0"/>
              </a:rPr>
              <a:t>+ * </a:t>
            </a:r>
            <a:r>
              <a:rPr lang="en-GB" dirty="0">
                <a:latin typeface="Courier New" panose="02070309020205020404" pitchFamily="49" charset="0"/>
                <a:cs typeface="Courier New" panose="02070309020205020404" pitchFamily="49" charset="0"/>
              </a:rPr>
              <a:t>d </a:t>
            </a:r>
            <a:r>
              <a:rPr lang="en-GB" dirty="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0695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Numbering – Exercise</a:t>
            </a:r>
          </a:p>
        </p:txBody>
      </p:sp>
      <p:sp>
        <p:nvSpPr>
          <p:cNvPr id="3" name="Text Placeholder 2"/>
          <p:cNvSpPr>
            <a:spLocks noGrp="1"/>
          </p:cNvSpPr>
          <p:nvPr>
            <p:ph type="body" sz="quarter" idx="14"/>
          </p:nvPr>
        </p:nvSpPr>
        <p:spPr/>
        <p:txBody>
          <a:bodyPr/>
          <a:lstStyle/>
          <a:p>
            <a:r>
              <a:rPr lang="en-GB" dirty="0"/>
              <a:t>Convert to Reverse Polish Notation by numbering</a:t>
            </a:r>
          </a:p>
          <a:p>
            <a:pPr marL="541338" indent="0">
              <a:buNone/>
            </a:pPr>
            <a:endParaRPr lang="en-GB" sz="2000" b="1" dirty="0">
              <a:latin typeface="Courier New" panose="02070309020205020404" pitchFamily="49" charset="0"/>
              <a:cs typeface="Courier New" panose="02070309020205020404" pitchFamily="49" charset="0"/>
            </a:endParaRPr>
          </a:p>
        </p:txBody>
      </p:sp>
      <p:sp>
        <p:nvSpPr>
          <p:cNvPr id="5" name="Rectangle 4"/>
          <p:cNvSpPr/>
          <p:nvPr/>
        </p:nvSpPr>
        <p:spPr>
          <a:xfrm>
            <a:off x="1445732" y="2437093"/>
            <a:ext cx="6643909" cy="523220"/>
          </a:xfrm>
          <a:prstGeom prst="rect">
            <a:avLst/>
          </a:prstGeom>
        </p:spPr>
        <p:txBody>
          <a:bodyPr wrap="square">
            <a:spAutoFit/>
          </a:bodyPr>
          <a:lstStyle/>
          <a:p>
            <a:r>
              <a:rPr lang="en-GB" sz="2800" b="1" dirty="0">
                <a:latin typeface="Courier New" panose="02070309020205020404" pitchFamily="49" charset="0"/>
                <a:cs typeface="Courier New" panose="02070309020205020404" pitchFamily="49" charset="0"/>
              </a:rPr>
              <a:t>4 / 2 + 8 * 4 –  ( 5  +  </a:t>
            </a:r>
            <a:r>
              <a:rPr lang="en-GB" sz="2800" b="1">
                <a:latin typeface="Courier New" panose="02070309020205020404" pitchFamily="49" charset="0"/>
                <a:cs typeface="Courier New" panose="02070309020205020404" pitchFamily="49" charset="0"/>
              </a:rPr>
              <a:t>2  )</a:t>
            </a:r>
            <a:endParaRPr lang="en-GB"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5923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Numbering –</a:t>
            </a:r>
            <a:r>
              <a:rPr lang="en-GB" dirty="0">
                <a:solidFill>
                  <a:srgbClr val="FF0000"/>
                </a:solidFill>
              </a:rPr>
              <a:t> Answer</a:t>
            </a:r>
          </a:p>
        </p:txBody>
      </p:sp>
      <p:sp>
        <p:nvSpPr>
          <p:cNvPr id="3" name="Text Placeholder 2"/>
          <p:cNvSpPr>
            <a:spLocks noGrp="1"/>
          </p:cNvSpPr>
          <p:nvPr>
            <p:ph type="body" sz="quarter" idx="14"/>
          </p:nvPr>
        </p:nvSpPr>
        <p:spPr/>
        <p:txBody>
          <a:bodyPr/>
          <a:lstStyle/>
          <a:p>
            <a:r>
              <a:rPr lang="en-GB" dirty="0"/>
              <a:t>Convert to Reverse Polish Notation by numbering</a:t>
            </a:r>
          </a:p>
          <a:p>
            <a:pPr marL="541338" indent="-541338">
              <a:buNone/>
            </a:pPr>
            <a:r>
              <a:rPr lang="en-GB" dirty="0"/>
              <a:t>	</a:t>
            </a:r>
          </a:p>
        </p:txBody>
      </p:sp>
      <p:sp>
        <p:nvSpPr>
          <p:cNvPr id="5" name="Rectangle 4"/>
          <p:cNvSpPr/>
          <p:nvPr/>
        </p:nvSpPr>
        <p:spPr>
          <a:xfrm>
            <a:off x="1445732" y="2437093"/>
            <a:ext cx="6643909" cy="3539430"/>
          </a:xfrm>
          <a:prstGeom prst="rect">
            <a:avLst/>
          </a:prstGeom>
        </p:spPr>
        <p:txBody>
          <a:bodyPr wrap="square">
            <a:spAutoFit/>
          </a:bodyPr>
          <a:lstStyle/>
          <a:p>
            <a:r>
              <a:rPr lang="en-GB" sz="2800" b="1" dirty="0">
                <a:latin typeface="Courier New" panose="02070309020205020404" pitchFamily="49" charset="0"/>
                <a:cs typeface="Courier New" panose="02070309020205020404" pitchFamily="49" charset="0"/>
              </a:rPr>
              <a:t>4 / 2 + 8 * 4 –  ( 5  +  2  )</a:t>
            </a:r>
          </a:p>
          <a:p>
            <a:r>
              <a:rPr lang="en-GB" sz="2800" b="1" dirty="0">
                <a:solidFill>
                  <a:srgbClr val="FF0000"/>
                </a:solidFill>
                <a:latin typeface="Courier New" panose="02070309020205020404" pitchFamily="49" charset="0"/>
                <a:cs typeface="Courier New" panose="02070309020205020404" pitchFamily="49" charset="0"/>
              </a:rPr>
              <a:t>1   2</a:t>
            </a:r>
          </a:p>
          <a:p>
            <a:r>
              <a:rPr lang="en-GB" sz="2800" b="1" dirty="0">
                <a:solidFill>
                  <a:srgbClr val="FF0000"/>
                </a:solidFill>
                <a:latin typeface="Courier New" panose="02070309020205020404" pitchFamily="49" charset="0"/>
                <a:cs typeface="Courier New" panose="02070309020205020404" pitchFamily="49" charset="0"/>
              </a:rPr>
              <a:t>1 3 2   4   5</a:t>
            </a:r>
          </a:p>
          <a:p>
            <a:r>
              <a:rPr lang="en-GB" sz="2800" b="1" dirty="0">
                <a:solidFill>
                  <a:srgbClr val="FF0000"/>
                </a:solidFill>
                <a:latin typeface="Courier New" panose="02070309020205020404" pitchFamily="49" charset="0"/>
                <a:cs typeface="Courier New" panose="02070309020205020404" pitchFamily="49" charset="0"/>
              </a:rPr>
              <a:t>1 3 2 7 4 6 5      8     9</a:t>
            </a:r>
          </a:p>
          <a:p>
            <a:r>
              <a:rPr lang="en-GB" sz="2800" b="1" dirty="0">
                <a:solidFill>
                  <a:srgbClr val="FF0000"/>
                </a:solidFill>
                <a:latin typeface="Courier New" panose="02070309020205020404" pitchFamily="49" charset="0"/>
                <a:cs typeface="Courier New" panose="02070309020205020404" pitchFamily="49" charset="0"/>
              </a:rPr>
              <a:t>1 3 2 7 4 6 5      8  10 9</a:t>
            </a:r>
          </a:p>
          <a:p>
            <a:r>
              <a:rPr lang="en-GB" sz="2800" b="1" dirty="0">
                <a:solidFill>
                  <a:srgbClr val="FF0000"/>
                </a:solidFill>
                <a:latin typeface="Courier New" panose="02070309020205020404" pitchFamily="49" charset="0"/>
                <a:cs typeface="Courier New" panose="02070309020205020404" pitchFamily="49" charset="0"/>
              </a:rPr>
              <a:t>1 3 2 7 4 6 5 11   8  10 9</a:t>
            </a:r>
          </a:p>
          <a:p>
            <a:endParaRPr lang="en-GB" sz="2800" b="1" dirty="0">
              <a:solidFill>
                <a:srgbClr val="FF0000"/>
              </a:solidFill>
              <a:latin typeface="Courier New" panose="02070309020205020404" pitchFamily="49" charset="0"/>
              <a:cs typeface="Courier New" panose="02070309020205020404" pitchFamily="49" charset="0"/>
            </a:endParaRPr>
          </a:p>
          <a:p>
            <a:r>
              <a:rPr lang="en-GB" sz="2800" b="1" dirty="0">
                <a:solidFill>
                  <a:srgbClr val="FF0000"/>
                </a:solidFill>
                <a:latin typeface="Courier New" panose="02070309020205020404" pitchFamily="49" charset="0"/>
                <a:cs typeface="Courier New" panose="02070309020205020404" pitchFamily="49" charset="0"/>
              </a:rPr>
              <a:t>4 2 / 8 4 * + 5 2 + -</a:t>
            </a:r>
          </a:p>
        </p:txBody>
      </p:sp>
    </p:spTree>
    <p:extLst>
      <p:ext uri="{BB962C8B-B14F-4D97-AF65-F5344CB8AC3E}">
        <p14:creationId xmlns:p14="http://schemas.microsoft.com/office/powerpoint/2010/main" val="237683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Translation by bracketing</a:t>
            </a:r>
          </a:p>
        </p:txBody>
      </p:sp>
      <p:sp>
        <p:nvSpPr>
          <p:cNvPr id="3" name="Text Placeholder 2"/>
          <p:cNvSpPr>
            <a:spLocks noGrp="1"/>
          </p:cNvSpPr>
          <p:nvPr>
            <p:ph type="body" sz="quarter" idx="14"/>
          </p:nvPr>
        </p:nvSpPr>
        <p:spPr/>
        <p:txBody>
          <a:bodyPr/>
          <a:lstStyle/>
          <a:p>
            <a:r>
              <a:rPr lang="en-GB" dirty="0"/>
              <a:t>This method works by fully bracketing the expression and rearranging the operators inside the brackets</a:t>
            </a:r>
          </a:p>
          <a:p>
            <a:pPr lvl="1"/>
            <a:r>
              <a:rPr lang="en-GB" dirty="0"/>
              <a:t>Add brackets to make</a:t>
            </a:r>
            <a:br>
              <a:rPr lang="en-GB" dirty="0"/>
            </a:br>
            <a:r>
              <a:rPr lang="en-GB" dirty="0"/>
              <a:t>explicit the order of </a:t>
            </a:r>
            <a:br>
              <a:rPr lang="en-GB" dirty="0"/>
            </a:br>
            <a:r>
              <a:rPr lang="en-GB" dirty="0"/>
              <a:t>precedence, including</a:t>
            </a:r>
            <a:br>
              <a:rPr lang="en-GB" dirty="0"/>
            </a:br>
            <a:r>
              <a:rPr lang="en-GB" dirty="0"/>
              <a:t>exponentiation</a:t>
            </a:r>
          </a:p>
          <a:p>
            <a:pPr lvl="1"/>
            <a:r>
              <a:rPr lang="en-GB" dirty="0"/>
              <a:t>Move the operator in </a:t>
            </a:r>
            <a:br>
              <a:rPr lang="en-GB" dirty="0"/>
            </a:br>
            <a:r>
              <a:rPr lang="en-GB" dirty="0"/>
              <a:t>each set of brackets </a:t>
            </a:r>
            <a:br>
              <a:rPr lang="en-GB" dirty="0"/>
            </a:br>
            <a:r>
              <a:rPr lang="en-GB" dirty="0"/>
              <a:t>to the end position</a:t>
            </a:r>
          </a:p>
          <a:p>
            <a:pPr lvl="1"/>
            <a:r>
              <a:rPr lang="en-GB" dirty="0"/>
              <a:t>Remove all the brackets</a:t>
            </a:r>
          </a:p>
          <a:p>
            <a:pPr lvl="1"/>
            <a:r>
              <a:rPr lang="en-GB" dirty="0"/>
              <a:t>(Where operators are of equal precedence, brackets are added to enforce left to right processing)</a:t>
            </a:r>
          </a:p>
          <a:p>
            <a:endParaRPr lang="en-GB" dirty="0"/>
          </a:p>
        </p:txBody>
      </p:sp>
      <p:sp>
        <p:nvSpPr>
          <p:cNvPr id="4" name="Rectangle 3"/>
          <p:cNvSpPr/>
          <p:nvPr/>
        </p:nvSpPr>
        <p:spPr>
          <a:xfrm>
            <a:off x="4461139" y="2939032"/>
            <a:ext cx="4060371" cy="2862322"/>
          </a:xfrm>
          <a:prstGeom prst="rect">
            <a:avLst/>
          </a:prstGeom>
          <a:ln>
            <a:solidFill>
              <a:schemeClr val="tx1"/>
            </a:solidFill>
          </a:ln>
        </p:spPr>
        <p:txBody>
          <a:bodyPr wrap="square">
            <a:spAutoFit/>
          </a:bodyPr>
          <a:lstStyle/>
          <a:p>
            <a:r>
              <a:rPr lang="en-GB" sz="2000" dirty="0">
                <a:latin typeface="Courier New" panose="02070309020205020404" pitchFamily="49" charset="0"/>
                <a:cs typeface="Courier New" panose="02070309020205020404" pitchFamily="49" charset="0"/>
              </a:rPr>
              <a:t>a * ( b + c ) / d</a:t>
            </a:r>
          </a:p>
          <a:p>
            <a:endParaRPr lang="en-GB" sz="2000" dirty="0">
              <a:latin typeface="Courier New" panose="02070309020205020404" pitchFamily="49" charset="0"/>
              <a:cs typeface="Courier New" panose="02070309020205020404" pitchFamily="49" charset="0"/>
            </a:endParaRPr>
          </a:p>
          <a:p>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 * </a:t>
            </a:r>
            <a:r>
              <a:rPr lang="en-GB" sz="2000" dirty="0">
                <a:solidFill>
                  <a:srgbClr val="00B05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50"/>
                </a:solidFill>
                <a:latin typeface="Courier New" panose="02070309020205020404" pitchFamily="49" charset="0"/>
                <a:cs typeface="Courier New" panose="02070309020205020404" pitchFamily="49" charset="0"/>
              </a:rPr>
              <a:t>b + c )</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 d )</a:t>
            </a:r>
          </a:p>
          <a:p>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 * </a:t>
            </a:r>
            <a:r>
              <a:rPr lang="en-GB" sz="2000" dirty="0">
                <a:solidFill>
                  <a:srgbClr val="00B05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50"/>
                </a:solidFill>
                <a:latin typeface="Courier New" panose="02070309020205020404" pitchFamily="49" charset="0"/>
                <a:cs typeface="Courier New" panose="02070309020205020404" pitchFamily="49" charset="0"/>
              </a:rPr>
              <a:t>b c + )</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 d )</a:t>
            </a:r>
          </a:p>
          <a:p>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 </a:t>
            </a:r>
            <a:r>
              <a:rPr lang="en-GB" sz="2000" dirty="0">
                <a:solidFill>
                  <a:srgbClr val="00B05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50"/>
                </a:solidFill>
                <a:latin typeface="Courier New" panose="02070309020205020404" pitchFamily="49" charset="0"/>
                <a:cs typeface="Courier New" panose="02070309020205020404" pitchFamily="49" charset="0"/>
              </a:rPr>
              <a:t>b c + )</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 )</a:t>
            </a:r>
            <a:r>
              <a:rPr lang="en-GB" sz="2000" dirty="0">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 d )</a:t>
            </a:r>
          </a:p>
          <a:p>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 </a:t>
            </a:r>
            <a:r>
              <a:rPr lang="en-GB" sz="2000" dirty="0">
                <a:solidFill>
                  <a:srgbClr val="00B05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50"/>
                </a:solidFill>
                <a:latin typeface="Courier New" panose="02070309020205020404" pitchFamily="49" charset="0"/>
                <a:cs typeface="Courier New" panose="02070309020205020404" pitchFamily="49" charset="0"/>
              </a:rPr>
              <a:t>b c + )</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 )</a:t>
            </a:r>
            <a:r>
              <a:rPr lang="en-GB" sz="2000" dirty="0">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d / )</a:t>
            </a:r>
            <a:endParaRPr lang="en-GB" sz="2000" dirty="0">
              <a:latin typeface="Courier New" panose="02070309020205020404" pitchFamily="49" charset="0"/>
              <a:cs typeface="Courier New" panose="02070309020205020404" pitchFamily="49" charset="0"/>
            </a:endParaRPr>
          </a:p>
          <a:p>
            <a:pPr>
              <a:defRPr/>
            </a:pPr>
            <a:r>
              <a:rPr lang="en-GB" sz="2000" dirty="0">
                <a:solidFill>
                  <a:srgbClr val="00B0F0"/>
                </a:solidFill>
                <a:latin typeface="Courier New" panose="02070309020205020404" pitchFamily="49" charset="0"/>
                <a:cs typeface="Courier New" panose="02070309020205020404" pitchFamily="49" charset="0"/>
              </a:rPr>
              <a:t>    a   </a:t>
            </a:r>
            <a:r>
              <a:rPr lang="en-GB" sz="2000" dirty="0">
                <a:solidFill>
                  <a:srgbClr val="00B050"/>
                </a:solidFill>
                <a:latin typeface="Courier New" panose="02070309020205020404" pitchFamily="49" charset="0"/>
                <a:cs typeface="Courier New" panose="02070309020205020404" pitchFamily="49" charset="0"/>
              </a:rPr>
              <a:t>b c +   </a:t>
            </a:r>
            <a:r>
              <a:rPr lang="en-GB" sz="2000" dirty="0">
                <a:solidFill>
                  <a:srgbClr val="00B0F0"/>
                </a:solidFill>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d / </a:t>
            </a:r>
            <a:endParaRPr lang="en-GB" sz="2000" dirty="0">
              <a:latin typeface="Courier New" panose="02070309020205020404" pitchFamily="49" charset="0"/>
              <a:cs typeface="Courier New" panose="02070309020205020404" pitchFamily="49" charset="0"/>
            </a:endParaRPr>
          </a:p>
          <a:p>
            <a:pPr>
              <a:defRPr/>
            </a:pPr>
            <a:endParaRPr lang="en-GB" sz="2000" dirty="0">
              <a:latin typeface="Courier New" panose="02070309020205020404" pitchFamily="49" charset="0"/>
              <a:cs typeface="Courier New" panose="02070309020205020404" pitchFamily="49" charset="0"/>
            </a:endParaRPr>
          </a:p>
          <a:p>
            <a:pPr>
              <a:defRPr/>
            </a:pPr>
            <a:r>
              <a:rPr lang="en-GB" sz="2000" dirty="0">
                <a:latin typeface="Courier New" panose="02070309020205020404" pitchFamily="49" charset="0"/>
                <a:cs typeface="Courier New" panose="02070309020205020404" pitchFamily="49" charset="0"/>
              </a:rPr>
              <a:t>a b c </a:t>
            </a:r>
            <a:r>
              <a:rPr lang="en-GB" sz="2000" dirty="0">
                <a:solidFill>
                  <a:srgbClr val="FF0000"/>
                </a:solidFill>
                <a:latin typeface="Courier New" panose="02070309020205020404" pitchFamily="49" charset="0"/>
                <a:cs typeface="Courier New" panose="02070309020205020404" pitchFamily="49" charset="0"/>
              </a:rPr>
              <a:t>+ * </a:t>
            </a:r>
            <a:r>
              <a:rPr lang="en-GB" sz="2000" dirty="0">
                <a:latin typeface="Courier New" panose="02070309020205020404" pitchFamily="49" charset="0"/>
                <a:cs typeface="Courier New" panose="02070309020205020404" pitchFamily="49" charset="0"/>
              </a:rPr>
              <a:t>d </a:t>
            </a:r>
            <a:r>
              <a:rPr lang="en-GB" sz="2000" dirty="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9776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Convert simple expressions in infix form to Reverse Polish Notation (</a:t>
            </a:r>
            <a:r>
              <a:rPr lang="en-GB" dirty="0" err="1"/>
              <a:t>RPN</a:t>
            </a:r>
            <a:r>
              <a:rPr lang="en-GB" dirty="0"/>
              <a:t>) and vice versa</a:t>
            </a:r>
          </a:p>
          <a:p>
            <a:r>
              <a:rPr lang="en-GB" dirty="0"/>
              <a:t>Be aware of why and where </a:t>
            </a:r>
            <a:r>
              <a:rPr lang="en-GB" dirty="0" err="1"/>
              <a:t>RPN</a:t>
            </a:r>
            <a:r>
              <a:rPr lang="en-GB" dirty="0"/>
              <a:t> is used</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1529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Bracketing – Exercise</a:t>
            </a:r>
          </a:p>
        </p:txBody>
      </p:sp>
      <p:sp>
        <p:nvSpPr>
          <p:cNvPr id="3" name="Text Placeholder 2"/>
          <p:cNvSpPr>
            <a:spLocks noGrp="1"/>
          </p:cNvSpPr>
          <p:nvPr>
            <p:ph type="body" sz="quarter" idx="14"/>
          </p:nvPr>
        </p:nvSpPr>
        <p:spPr/>
        <p:txBody>
          <a:bodyPr/>
          <a:lstStyle/>
          <a:p>
            <a:r>
              <a:rPr lang="en-GB" dirty="0"/>
              <a:t>Convert to Reverse Polish Notation by bracketing</a:t>
            </a:r>
          </a:p>
          <a:p>
            <a:pPr marL="541338" indent="0">
              <a:buNone/>
            </a:pPr>
            <a:r>
              <a:rPr lang="en-GB" dirty="0"/>
              <a:t>4 + 3 * 7 – 5 / 3 + 2 ^ 3 + 6</a:t>
            </a:r>
          </a:p>
        </p:txBody>
      </p:sp>
    </p:spTree>
    <p:extLst>
      <p:ext uri="{BB962C8B-B14F-4D97-AF65-F5344CB8AC3E}">
        <p14:creationId xmlns:p14="http://schemas.microsoft.com/office/powerpoint/2010/main" val="348772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Bracketing –</a:t>
            </a:r>
            <a:r>
              <a:rPr lang="en-GB" dirty="0">
                <a:solidFill>
                  <a:srgbClr val="FF0000"/>
                </a:solidFill>
              </a:rPr>
              <a:t> Answer</a:t>
            </a:r>
          </a:p>
        </p:txBody>
      </p:sp>
      <p:sp>
        <p:nvSpPr>
          <p:cNvPr id="3" name="Text Placeholder 2"/>
          <p:cNvSpPr>
            <a:spLocks noGrp="1"/>
          </p:cNvSpPr>
          <p:nvPr>
            <p:ph type="body" sz="quarter" idx="14"/>
          </p:nvPr>
        </p:nvSpPr>
        <p:spPr/>
        <p:txBody>
          <a:bodyPr/>
          <a:lstStyle/>
          <a:p>
            <a:r>
              <a:rPr lang="en-GB" dirty="0"/>
              <a:t>Convert to Reverse Polish Notation by bracketing</a:t>
            </a:r>
          </a:p>
          <a:p>
            <a:pPr marL="541338" indent="0">
              <a:buNone/>
            </a:pPr>
            <a:r>
              <a:rPr lang="en-GB" dirty="0"/>
              <a:t>4 + 3 * 7 – 5 / 3 + 2 ^ 3 + 6</a:t>
            </a:r>
          </a:p>
        </p:txBody>
      </p:sp>
      <p:sp>
        <p:nvSpPr>
          <p:cNvPr id="4" name="Rectangle 3"/>
          <p:cNvSpPr/>
          <p:nvPr/>
        </p:nvSpPr>
        <p:spPr>
          <a:xfrm>
            <a:off x="774781" y="2836940"/>
            <a:ext cx="7873919" cy="3170099"/>
          </a:xfrm>
          <a:prstGeom prst="rect">
            <a:avLst/>
          </a:prstGeom>
          <a:ln>
            <a:solidFill>
              <a:schemeClr val="tx1"/>
            </a:solidFill>
          </a:ln>
        </p:spPr>
        <p:txBody>
          <a:bodyPr wrap="square">
            <a:spAutoFit/>
          </a:bodyPr>
          <a:lstStyle/>
          <a:p>
            <a:r>
              <a:rPr lang="en-GB" sz="2000" spc="-150" dirty="0">
                <a:latin typeface="Courier New" panose="02070309020205020404" pitchFamily="49" charset="0"/>
                <a:cs typeface="Courier New" panose="02070309020205020404" pitchFamily="49" charset="0"/>
              </a:rPr>
              <a:t>4 + 3 * 7 – 5 / 3 + 2 ^ 3 + 6</a:t>
            </a:r>
          </a:p>
          <a:p>
            <a:endParaRPr lang="en-GB" sz="2000" spc="-150" dirty="0">
              <a:latin typeface="Courier New" panose="02070309020205020404" pitchFamily="49" charset="0"/>
              <a:cs typeface="Courier New" panose="02070309020205020404" pitchFamily="49" charset="0"/>
            </a:endParaRPr>
          </a:p>
          <a:p>
            <a:r>
              <a:rPr lang="en-GB" sz="2000" spc="-150" dirty="0">
                <a:latin typeface="Courier New" panose="02070309020205020404" pitchFamily="49" charset="0"/>
                <a:cs typeface="Courier New" panose="02070309020205020404" pitchFamily="49" charset="0"/>
              </a:rPr>
              <a:t>( ( ( ( 4 + ( 3 * 7 ) ) – ( 5 / 3 ) ) + ( 2 ^ 3 ) ) + 6 )</a:t>
            </a:r>
          </a:p>
          <a:p>
            <a:r>
              <a:rPr lang="en-GB" sz="2000" spc="-150" dirty="0">
                <a:latin typeface="Courier New" panose="02070309020205020404" pitchFamily="49" charset="0"/>
                <a:cs typeface="Courier New" panose="02070309020205020404" pitchFamily="49" charset="0"/>
              </a:rPr>
              <a:t>( ( ( ( 4 + </a:t>
            </a:r>
            <a:r>
              <a:rPr lang="en-GB" sz="2000" spc="-150" dirty="0">
                <a:solidFill>
                  <a:srgbClr val="FF0000"/>
                </a:solidFill>
                <a:latin typeface="Courier New" panose="02070309020205020404" pitchFamily="49" charset="0"/>
                <a:cs typeface="Courier New" panose="02070309020205020404" pitchFamily="49" charset="0"/>
              </a:rPr>
              <a:t>( 3 7 * ) </a:t>
            </a:r>
            <a:r>
              <a:rPr lang="en-GB" sz="2000" spc="-150" dirty="0">
                <a:latin typeface="Courier New" panose="02070309020205020404" pitchFamily="49" charset="0"/>
                <a:cs typeface="Courier New" panose="02070309020205020404" pitchFamily="49" charset="0"/>
              </a:rPr>
              <a:t>) – </a:t>
            </a:r>
            <a:r>
              <a:rPr lang="en-GB" sz="2000" spc="-150" dirty="0">
                <a:solidFill>
                  <a:srgbClr val="FF0000"/>
                </a:solidFill>
                <a:latin typeface="Courier New" panose="02070309020205020404" pitchFamily="49" charset="0"/>
                <a:cs typeface="Courier New" panose="02070309020205020404" pitchFamily="49" charset="0"/>
              </a:rPr>
              <a:t>( 5 3 / ) </a:t>
            </a:r>
            <a:r>
              <a:rPr lang="en-GB" sz="2000" spc="-150" dirty="0">
                <a:latin typeface="Courier New" panose="02070309020205020404" pitchFamily="49" charset="0"/>
                <a:cs typeface="Courier New" panose="02070309020205020404" pitchFamily="49" charset="0"/>
              </a:rPr>
              <a:t>) + </a:t>
            </a:r>
            <a:r>
              <a:rPr lang="en-GB" sz="2000" spc="-150" dirty="0">
                <a:solidFill>
                  <a:srgbClr val="FF0000"/>
                </a:solidFill>
                <a:latin typeface="Courier New" panose="02070309020205020404" pitchFamily="49" charset="0"/>
                <a:cs typeface="Courier New" panose="02070309020205020404" pitchFamily="49" charset="0"/>
              </a:rPr>
              <a:t>( 2 3 ^ ) </a:t>
            </a:r>
            <a:r>
              <a:rPr lang="en-GB" sz="2000" spc="-150" dirty="0">
                <a:latin typeface="Courier New" panose="02070309020205020404" pitchFamily="49" charset="0"/>
                <a:cs typeface="Courier New" panose="02070309020205020404" pitchFamily="49" charset="0"/>
              </a:rPr>
              <a:t>) + 6 )</a:t>
            </a:r>
          </a:p>
          <a:p>
            <a:r>
              <a:rPr lang="en-GB" sz="2000" spc="-150" dirty="0">
                <a:latin typeface="Courier New" panose="02070309020205020404" pitchFamily="49" charset="0"/>
                <a:cs typeface="Courier New" panose="02070309020205020404" pitchFamily="49" charset="0"/>
              </a:rPr>
              <a:t>( ( ( </a:t>
            </a:r>
            <a:r>
              <a:rPr lang="en-GB" sz="2000" spc="-150" dirty="0">
                <a:solidFill>
                  <a:srgbClr val="FF0000"/>
                </a:solidFill>
                <a:latin typeface="Courier New" panose="02070309020205020404" pitchFamily="49" charset="0"/>
                <a:cs typeface="Courier New" panose="02070309020205020404" pitchFamily="49" charset="0"/>
              </a:rPr>
              <a:t>( 4 ( 3 7 * ) + ) </a:t>
            </a:r>
            <a:r>
              <a:rPr lang="en-GB" sz="2000" spc="-150" dirty="0">
                <a:latin typeface="Courier New" panose="02070309020205020404" pitchFamily="49" charset="0"/>
                <a:cs typeface="Courier New" panose="02070309020205020404" pitchFamily="49" charset="0"/>
              </a:rPr>
              <a:t>– ( 5 3 / ) ) + ( 2 3 ^ ) ) + 6 )</a:t>
            </a:r>
          </a:p>
          <a:p>
            <a:r>
              <a:rPr lang="en-GB" sz="2000" spc="-150" dirty="0">
                <a:latin typeface="Courier New" panose="02070309020205020404" pitchFamily="49" charset="0"/>
                <a:cs typeface="Courier New" panose="02070309020205020404" pitchFamily="49" charset="0"/>
              </a:rPr>
              <a:t>( ( </a:t>
            </a:r>
            <a:r>
              <a:rPr lang="en-GB" sz="2000" spc="-150" dirty="0">
                <a:solidFill>
                  <a:srgbClr val="FF0000"/>
                </a:solidFill>
                <a:latin typeface="Courier New" panose="02070309020205020404" pitchFamily="49" charset="0"/>
                <a:cs typeface="Courier New" panose="02070309020205020404" pitchFamily="49" charset="0"/>
              </a:rPr>
              <a:t>( </a:t>
            </a:r>
            <a:r>
              <a:rPr lang="en-GB" sz="2000" spc="-150" dirty="0">
                <a:latin typeface="Courier New" panose="02070309020205020404" pitchFamily="49" charset="0"/>
                <a:cs typeface="Courier New" panose="02070309020205020404" pitchFamily="49" charset="0"/>
              </a:rPr>
              <a:t>( 4 ( 3 7 * ) + ) ( 5 3 / ) </a:t>
            </a:r>
            <a:r>
              <a:rPr lang="en-GB" sz="2000" spc="-150" dirty="0">
                <a:solidFill>
                  <a:srgbClr val="FF0000"/>
                </a:solidFill>
                <a:latin typeface="Courier New" panose="02070309020205020404" pitchFamily="49" charset="0"/>
                <a:cs typeface="Courier New" panose="02070309020205020404" pitchFamily="49" charset="0"/>
              </a:rPr>
              <a:t>- ) </a:t>
            </a:r>
            <a:r>
              <a:rPr lang="en-GB" sz="2000" spc="-150" dirty="0">
                <a:latin typeface="Courier New" panose="02070309020205020404" pitchFamily="49" charset="0"/>
                <a:cs typeface="Courier New" panose="02070309020205020404" pitchFamily="49" charset="0"/>
              </a:rPr>
              <a:t>+ ( 2 3 ^ ) ) + 6 )</a:t>
            </a:r>
          </a:p>
          <a:p>
            <a:r>
              <a:rPr lang="en-GB" sz="2000" spc="-150" dirty="0">
                <a:latin typeface="Courier New" panose="02070309020205020404" pitchFamily="49" charset="0"/>
                <a:cs typeface="Courier New" panose="02070309020205020404" pitchFamily="49" charset="0"/>
              </a:rPr>
              <a:t>( </a:t>
            </a:r>
            <a:r>
              <a:rPr lang="en-GB" sz="2000" spc="-150" dirty="0">
                <a:solidFill>
                  <a:srgbClr val="FF0000"/>
                </a:solidFill>
                <a:latin typeface="Courier New" panose="02070309020205020404" pitchFamily="49" charset="0"/>
                <a:cs typeface="Courier New" panose="02070309020205020404" pitchFamily="49" charset="0"/>
              </a:rPr>
              <a:t>( </a:t>
            </a:r>
            <a:r>
              <a:rPr lang="en-GB" sz="2000" spc="-150" dirty="0">
                <a:latin typeface="Courier New" panose="02070309020205020404" pitchFamily="49" charset="0"/>
                <a:cs typeface="Courier New" panose="02070309020205020404" pitchFamily="49" charset="0"/>
              </a:rPr>
              <a:t>( ( 4 ( 3 7 * ) + ) ( 5 3 / ) - ) ( 2 3 ^ ) </a:t>
            </a:r>
            <a:r>
              <a:rPr lang="en-GB" sz="2000" spc="-150" dirty="0">
                <a:solidFill>
                  <a:srgbClr val="FF0000"/>
                </a:solidFill>
                <a:latin typeface="Courier New" panose="02070309020205020404" pitchFamily="49" charset="0"/>
                <a:cs typeface="Courier New" panose="02070309020205020404" pitchFamily="49" charset="0"/>
              </a:rPr>
              <a:t>+ ) </a:t>
            </a:r>
            <a:r>
              <a:rPr lang="en-GB" sz="2000" spc="-150" dirty="0">
                <a:latin typeface="Courier New" panose="02070309020205020404" pitchFamily="49" charset="0"/>
                <a:cs typeface="Courier New" panose="02070309020205020404" pitchFamily="49" charset="0"/>
              </a:rPr>
              <a:t>+ 6 )</a:t>
            </a:r>
          </a:p>
          <a:p>
            <a:r>
              <a:rPr lang="en-GB" sz="2000" spc="-150" dirty="0">
                <a:solidFill>
                  <a:srgbClr val="FF0000"/>
                </a:solidFill>
                <a:latin typeface="Courier New" panose="02070309020205020404" pitchFamily="49" charset="0"/>
                <a:cs typeface="Courier New" panose="02070309020205020404" pitchFamily="49" charset="0"/>
              </a:rPr>
              <a:t>(</a:t>
            </a:r>
            <a:r>
              <a:rPr lang="en-GB" sz="2000" spc="-150" dirty="0">
                <a:latin typeface="Courier New" panose="02070309020205020404" pitchFamily="49" charset="0"/>
                <a:cs typeface="Courier New" panose="02070309020205020404" pitchFamily="49" charset="0"/>
              </a:rPr>
              <a:t> ( ( ( 4 ( 3 7 * ) + ) ( 5 3 / ) - ) ( 2 3 ^ ) + ) </a:t>
            </a:r>
            <a:r>
              <a:rPr lang="en-GB" sz="2000" spc="-150" dirty="0">
                <a:solidFill>
                  <a:srgbClr val="FF0000"/>
                </a:solidFill>
                <a:latin typeface="Courier New" panose="02070309020205020404" pitchFamily="49" charset="0"/>
                <a:cs typeface="Courier New" panose="02070309020205020404" pitchFamily="49" charset="0"/>
              </a:rPr>
              <a:t>6 + )</a:t>
            </a:r>
          </a:p>
          <a:p>
            <a:endParaRPr lang="en-GB" sz="2000" spc="-150" dirty="0">
              <a:latin typeface="Courier New" panose="02070309020205020404" pitchFamily="49" charset="0"/>
              <a:cs typeface="Courier New" panose="02070309020205020404" pitchFamily="49" charset="0"/>
            </a:endParaRPr>
          </a:p>
          <a:p>
            <a:r>
              <a:rPr lang="en-GB" sz="2000" spc="-150" dirty="0">
                <a:latin typeface="Courier New" panose="02070309020205020404" pitchFamily="49" charset="0"/>
                <a:cs typeface="Courier New" panose="02070309020205020404" pitchFamily="49" charset="0"/>
              </a:rPr>
              <a:t>4 3 7 * + 5 3 / - 2 3 ^ + 6 +</a:t>
            </a:r>
          </a:p>
        </p:txBody>
      </p:sp>
    </p:spTree>
    <p:extLst>
      <p:ext uri="{BB962C8B-B14F-4D97-AF65-F5344CB8AC3E}">
        <p14:creationId xmlns:p14="http://schemas.microsoft.com/office/powerpoint/2010/main" val="4198619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Checking your answer</a:t>
            </a:r>
          </a:p>
        </p:txBody>
      </p:sp>
      <p:sp>
        <p:nvSpPr>
          <p:cNvPr id="3" name="Text Placeholder 2"/>
          <p:cNvSpPr>
            <a:spLocks noGrp="1"/>
          </p:cNvSpPr>
          <p:nvPr>
            <p:ph type="body" sz="quarter" idx="14"/>
          </p:nvPr>
        </p:nvSpPr>
        <p:spPr/>
        <p:txBody>
          <a:bodyPr/>
          <a:lstStyle/>
          <a:p>
            <a:r>
              <a:rPr lang="en-GB" dirty="0"/>
              <a:t>Put brackets in to fully enforce precedence</a:t>
            </a:r>
          </a:p>
          <a:p>
            <a:r>
              <a:rPr lang="en-GB" dirty="0"/>
              <a:t>Rearrange operators in brackets</a:t>
            </a:r>
          </a:p>
          <a:p>
            <a:r>
              <a:rPr lang="en-GB" dirty="0"/>
              <a:t>If desired, brackets can be removed </a:t>
            </a:r>
            <a:r>
              <a:rPr lang="en-GB" i="1" dirty="0"/>
              <a:t>if they do not </a:t>
            </a:r>
            <a:br>
              <a:rPr lang="en-GB" i="1" dirty="0"/>
            </a:br>
            <a:r>
              <a:rPr lang="en-GB" i="1" dirty="0"/>
              <a:t>override precedence rules</a:t>
            </a:r>
          </a:p>
          <a:p>
            <a:endParaRPr lang="en-GB" dirty="0"/>
          </a:p>
        </p:txBody>
      </p:sp>
      <p:sp>
        <p:nvSpPr>
          <p:cNvPr id="4" name="Rectangle 3"/>
          <p:cNvSpPr/>
          <p:nvPr/>
        </p:nvSpPr>
        <p:spPr>
          <a:xfrm>
            <a:off x="2803641" y="3879699"/>
            <a:ext cx="3718458" cy="2308324"/>
          </a:xfrm>
          <a:prstGeom prst="rect">
            <a:avLst/>
          </a:prstGeom>
        </p:spPr>
        <p:txBody>
          <a:bodyPr wrap="square">
            <a:spAutoFit/>
          </a:bodyPr>
          <a:lstStyle/>
          <a:p>
            <a:pPr>
              <a:defRPr/>
            </a:pPr>
            <a:r>
              <a:rPr lang="en-GB" sz="2400" dirty="0">
                <a:latin typeface="Courier New" panose="02070309020205020404" pitchFamily="49" charset="0"/>
                <a:cs typeface="Courier New" panose="02070309020205020404" pitchFamily="49" charset="0"/>
              </a:rPr>
              <a:t>a b c + * d /</a:t>
            </a:r>
          </a:p>
          <a:p>
            <a:pPr>
              <a:defRPr/>
            </a:pPr>
            <a:endParaRPr lang="en-GB" sz="2400" dirty="0">
              <a:solidFill>
                <a:srgbClr val="FF0000"/>
              </a:solidFill>
              <a:latin typeface="Courier New" panose="02070309020205020404" pitchFamily="49" charset="0"/>
              <a:cs typeface="Courier New" panose="02070309020205020404" pitchFamily="49" charset="0"/>
            </a:endParaRPr>
          </a:p>
          <a:p>
            <a:pPr>
              <a:defRPr/>
            </a:pPr>
            <a:r>
              <a:rPr lang="en-GB" sz="2400" dirty="0">
                <a:solidFill>
                  <a:srgbClr val="00B0F0"/>
                </a:solidFill>
                <a:latin typeface="Courier New" panose="02070309020205020404" pitchFamily="49" charset="0"/>
                <a:cs typeface="Courier New" panose="02070309020205020404" pitchFamily="49" charset="0"/>
              </a:rPr>
              <a:t>(</a:t>
            </a:r>
            <a:r>
              <a:rPr lang="en-GB" sz="2400" dirty="0">
                <a:solidFill>
                  <a:srgbClr val="FF0000"/>
                </a:solidFill>
                <a:latin typeface="Courier New" panose="02070309020205020404" pitchFamily="49" charset="0"/>
                <a:cs typeface="Courier New" panose="02070309020205020404" pitchFamily="49" charset="0"/>
              </a:rPr>
              <a:t>(a </a:t>
            </a:r>
            <a:r>
              <a:rPr lang="en-GB" sz="2400" dirty="0">
                <a:solidFill>
                  <a:srgbClr val="00B050"/>
                </a:solidFill>
                <a:latin typeface="Courier New" panose="02070309020205020404" pitchFamily="49" charset="0"/>
                <a:cs typeface="Courier New" panose="02070309020205020404" pitchFamily="49" charset="0"/>
              </a:rPr>
              <a:t>(b c +) </a:t>
            </a:r>
            <a:r>
              <a:rPr lang="en-GB" sz="2400" dirty="0">
                <a:solidFill>
                  <a:srgbClr val="FF0000"/>
                </a:solidFill>
                <a:latin typeface="Courier New" panose="02070309020205020404" pitchFamily="49" charset="0"/>
                <a:cs typeface="Courier New" panose="02070309020205020404" pitchFamily="49" charset="0"/>
              </a:rPr>
              <a:t>*) </a:t>
            </a:r>
            <a:r>
              <a:rPr lang="en-GB" sz="2400" dirty="0">
                <a:solidFill>
                  <a:srgbClr val="00B0F0"/>
                </a:solidFill>
                <a:latin typeface="Courier New" panose="02070309020205020404" pitchFamily="49" charset="0"/>
                <a:cs typeface="Courier New" panose="02070309020205020404" pitchFamily="49" charset="0"/>
              </a:rPr>
              <a:t>d /)</a:t>
            </a:r>
          </a:p>
          <a:p>
            <a:pPr>
              <a:defRPr/>
            </a:pPr>
            <a:r>
              <a:rPr lang="en-GB" sz="2400" dirty="0">
                <a:solidFill>
                  <a:srgbClr val="00B0F0"/>
                </a:solidFill>
                <a:latin typeface="Courier New" panose="02070309020205020404" pitchFamily="49" charset="0"/>
                <a:cs typeface="Courier New" panose="02070309020205020404" pitchFamily="49" charset="0"/>
              </a:rPr>
              <a:t>(</a:t>
            </a:r>
            <a:r>
              <a:rPr lang="en-GB" sz="2400" dirty="0">
                <a:solidFill>
                  <a:srgbClr val="FF0000"/>
                </a:solidFill>
                <a:latin typeface="Courier New" panose="02070309020205020404" pitchFamily="49" charset="0"/>
                <a:cs typeface="Courier New" panose="02070309020205020404" pitchFamily="49" charset="0"/>
              </a:rPr>
              <a:t>(a * </a:t>
            </a:r>
            <a:r>
              <a:rPr lang="en-GB" sz="2400" dirty="0">
                <a:solidFill>
                  <a:srgbClr val="00B050"/>
                </a:solidFill>
                <a:latin typeface="Courier New" panose="02070309020205020404" pitchFamily="49" charset="0"/>
                <a:cs typeface="Courier New" panose="02070309020205020404" pitchFamily="49" charset="0"/>
              </a:rPr>
              <a:t>(b + c)</a:t>
            </a:r>
            <a:r>
              <a:rPr lang="en-GB" sz="2400" dirty="0">
                <a:solidFill>
                  <a:srgbClr val="FF0000"/>
                </a:solidFill>
                <a:latin typeface="Courier New" panose="02070309020205020404" pitchFamily="49" charset="0"/>
                <a:cs typeface="Courier New" panose="02070309020205020404" pitchFamily="49" charset="0"/>
              </a:rPr>
              <a:t>) </a:t>
            </a:r>
            <a:r>
              <a:rPr lang="en-GB" sz="2400" dirty="0">
                <a:solidFill>
                  <a:srgbClr val="00B0F0"/>
                </a:solidFill>
                <a:latin typeface="Courier New" panose="02070309020205020404" pitchFamily="49" charset="0"/>
                <a:cs typeface="Courier New" panose="02070309020205020404" pitchFamily="49" charset="0"/>
              </a:rPr>
              <a:t>/ d)</a:t>
            </a:r>
          </a:p>
          <a:p>
            <a:pPr>
              <a:defRPr/>
            </a:pPr>
            <a:endParaRPr lang="en-GB" sz="2400" dirty="0">
              <a:solidFill>
                <a:srgbClr val="00B0F0"/>
              </a:solidFill>
              <a:latin typeface="Courier New" panose="02070309020205020404" pitchFamily="49" charset="0"/>
              <a:cs typeface="Courier New" panose="02070309020205020404" pitchFamily="49" charset="0"/>
            </a:endParaRPr>
          </a:p>
          <a:p>
            <a:pPr>
              <a:defRPr/>
            </a:pPr>
            <a:r>
              <a:rPr lang="en-GB" sz="2400" dirty="0">
                <a:latin typeface="Courier New" panose="02070309020205020404" pitchFamily="49" charset="0"/>
                <a:cs typeface="Courier New" panose="02070309020205020404" pitchFamily="49" charset="0"/>
              </a:rPr>
              <a:t>a * (b + c) / d</a:t>
            </a:r>
          </a:p>
        </p:txBody>
      </p:sp>
    </p:spTree>
    <p:extLst>
      <p:ext uri="{BB962C8B-B14F-4D97-AF65-F5344CB8AC3E}">
        <p14:creationId xmlns:p14="http://schemas.microsoft.com/office/powerpoint/2010/main" val="854173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on the worksheet</a:t>
            </a:r>
          </a:p>
        </p:txBody>
      </p:sp>
    </p:spTree>
    <p:extLst>
      <p:ext uri="{BB962C8B-B14F-4D97-AF65-F5344CB8AC3E}">
        <p14:creationId xmlns:p14="http://schemas.microsoft.com/office/powerpoint/2010/main" val="773670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Translation by binary tree</a:t>
            </a:r>
          </a:p>
        </p:txBody>
      </p:sp>
      <p:sp>
        <p:nvSpPr>
          <p:cNvPr id="5" name="Text Placeholder 4"/>
          <p:cNvSpPr>
            <a:spLocks noGrp="1"/>
          </p:cNvSpPr>
          <p:nvPr>
            <p:ph type="body" sz="quarter" idx="14"/>
          </p:nvPr>
        </p:nvSpPr>
        <p:spPr>
          <a:xfrm>
            <a:off x="724280" y="1704179"/>
            <a:ext cx="7797230" cy="1200329"/>
          </a:xfrm>
        </p:spPr>
        <p:txBody>
          <a:bodyPr/>
          <a:lstStyle/>
          <a:p>
            <a:r>
              <a:rPr lang="en-GB" dirty="0"/>
              <a:t>This method works by building a binary tree from the infix expression and then traversing it using a post-order traversal algorithm. e.g. </a:t>
            </a:r>
            <a:r>
              <a:rPr lang="en-GB" dirty="0">
                <a:solidFill>
                  <a:srgbClr val="8D8959"/>
                </a:solidFill>
              </a:rPr>
              <a:t>a * (b + c) / d</a:t>
            </a:r>
          </a:p>
          <a:p>
            <a:pPr marL="539750" lvl="1"/>
            <a:r>
              <a:rPr lang="en-GB" dirty="0"/>
              <a:t>Decompose operands into two child nodes; pay attention to precedence and brackets</a:t>
            </a:r>
          </a:p>
          <a:p>
            <a:pPr marL="539750" lvl="1"/>
            <a:r>
              <a:rPr lang="en-GB" dirty="0"/>
              <a:t>Choose the highest precedence operator not embedded in parentheses, as the root</a:t>
            </a:r>
          </a:p>
          <a:p>
            <a:pPr marL="539750" lvl="1"/>
            <a:r>
              <a:rPr lang="en-GB" dirty="0"/>
              <a:t>/ has been chosen as the root in the tree below, but you could equally well choose * as it has equal precedence</a:t>
            </a:r>
          </a:p>
          <a:p>
            <a:pPr lvl="1"/>
            <a:endParaRPr lang="en-GB" sz="1500" dirty="0">
              <a:solidFill>
                <a:srgbClr val="8D8959"/>
              </a:solidFill>
            </a:endParaRPr>
          </a:p>
        </p:txBody>
      </p:sp>
      <p:sp>
        <p:nvSpPr>
          <p:cNvPr id="8" name="Text Placeholder 4"/>
          <p:cNvSpPr txBox="1">
            <a:spLocks/>
          </p:cNvSpPr>
          <p:nvPr/>
        </p:nvSpPr>
        <p:spPr>
          <a:xfrm>
            <a:off x="-527004" y="4014022"/>
            <a:ext cx="5035075" cy="1280968"/>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8D89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979A78"/>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2" indent="-285750">
              <a:defRPr/>
            </a:pPr>
            <a:endParaRPr lang="en-GB" sz="1800" dirty="0"/>
          </a:p>
          <a:p>
            <a:pPr marL="285750" lvl="2" indent="-285750">
              <a:defRPr/>
            </a:pPr>
            <a:endParaRPr lang="en-GB" sz="1800" dirty="0"/>
          </a:p>
        </p:txBody>
      </p:sp>
      <p:pic>
        <p:nvPicPr>
          <p:cNvPr id="10" name="Picture 2" descr="C:\Users\Rob\AppData\Roaming\PixelMetrics\CaptureWiz\Temp\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612" y="5341525"/>
            <a:ext cx="1834917" cy="104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6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Translation by binary tree</a:t>
            </a:r>
          </a:p>
        </p:txBody>
      </p:sp>
      <p:sp>
        <p:nvSpPr>
          <p:cNvPr id="5" name="Text Placeholder 4"/>
          <p:cNvSpPr>
            <a:spLocks noGrp="1"/>
          </p:cNvSpPr>
          <p:nvPr>
            <p:ph type="body" sz="quarter" idx="14"/>
          </p:nvPr>
        </p:nvSpPr>
        <p:spPr>
          <a:xfrm>
            <a:off x="724280" y="1704179"/>
            <a:ext cx="7797230" cy="2714705"/>
          </a:xfrm>
        </p:spPr>
        <p:txBody>
          <a:bodyPr/>
          <a:lstStyle/>
          <a:p>
            <a:r>
              <a:rPr lang="en-GB" dirty="0"/>
              <a:t>This method works by building a binary tree from the infix expression and then traversing it using a post-order traversal algorithm. e.g. </a:t>
            </a:r>
            <a:r>
              <a:rPr lang="en-GB" dirty="0">
                <a:solidFill>
                  <a:srgbClr val="8D8959"/>
                </a:solidFill>
              </a:rPr>
              <a:t>a * (b + c) / d</a:t>
            </a:r>
          </a:p>
          <a:p>
            <a:pPr marL="539750" lvl="1">
              <a:defRPr/>
            </a:pPr>
            <a:r>
              <a:rPr lang="en-GB" dirty="0"/>
              <a:t>Decompose operands into two child nodes; </a:t>
            </a:r>
            <a:br>
              <a:rPr lang="en-GB" dirty="0"/>
            </a:br>
            <a:r>
              <a:rPr lang="en-GB" dirty="0"/>
              <a:t>pay attention to precedence and brackets</a:t>
            </a:r>
          </a:p>
          <a:p>
            <a:pPr marL="539750" lvl="1">
              <a:defRPr/>
            </a:pPr>
            <a:r>
              <a:rPr lang="en-GB" dirty="0"/>
              <a:t>Repeat these two steps until you have a tree</a:t>
            </a:r>
          </a:p>
          <a:p>
            <a:pPr lvl="1"/>
            <a:endParaRPr lang="en-GB" dirty="0">
              <a:solidFill>
                <a:srgbClr val="8D8959"/>
              </a:solidFill>
            </a:endParaRPr>
          </a:p>
        </p:txBody>
      </p:sp>
      <p:pic>
        <p:nvPicPr>
          <p:cNvPr id="12" name="Picture 4" descr="C:\Users\Rob\AppData\Roaming\PixelMetrics\CaptureWiz\Temp\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811" y="4252332"/>
            <a:ext cx="2109916" cy="15267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ob\AppData\Roaming\PixelMetrics\CaptureWiz\Temp\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813" y="4235674"/>
            <a:ext cx="1834917" cy="104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269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Translation by binary tree</a:t>
            </a:r>
          </a:p>
        </p:txBody>
      </p:sp>
      <p:sp>
        <p:nvSpPr>
          <p:cNvPr id="5" name="Text Placeholder 4"/>
          <p:cNvSpPr>
            <a:spLocks noGrp="1"/>
          </p:cNvSpPr>
          <p:nvPr>
            <p:ph type="body" sz="quarter" idx="14"/>
          </p:nvPr>
        </p:nvSpPr>
        <p:spPr>
          <a:xfrm>
            <a:off x="724280" y="1704179"/>
            <a:ext cx="7797230" cy="1200329"/>
          </a:xfrm>
        </p:spPr>
        <p:txBody>
          <a:bodyPr/>
          <a:lstStyle/>
          <a:p>
            <a:r>
              <a:rPr lang="en-GB" dirty="0"/>
              <a:t>This method works by building a binary tree from the infix expression and then traversing it using a post-order traversal algorithm. e.g. </a:t>
            </a:r>
            <a:r>
              <a:rPr lang="en-GB" dirty="0">
                <a:solidFill>
                  <a:srgbClr val="8D8959"/>
                </a:solidFill>
              </a:rPr>
              <a:t>a * (b + c) / d</a:t>
            </a:r>
          </a:p>
          <a:p>
            <a:pPr marL="539750" lvl="1">
              <a:defRPr/>
            </a:pPr>
            <a:r>
              <a:rPr lang="en-GB" dirty="0"/>
              <a:t>Decompose operands into two child nodes; </a:t>
            </a:r>
            <a:br>
              <a:rPr lang="en-GB" dirty="0"/>
            </a:br>
            <a:r>
              <a:rPr lang="en-GB" dirty="0"/>
              <a:t>pay attention to precedence and brackets</a:t>
            </a:r>
          </a:p>
          <a:p>
            <a:pPr marL="539750" lvl="1">
              <a:defRPr/>
            </a:pPr>
            <a:r>
              <a:rPr lang="en-GB" dirty="0"/>
              <a:t>Repeat these two steps until you have a tree</a:t>
            </a:r>
          </a:p>
          <a:p>
            <a:endParaRPr lang="en-GB" dirty="0">
              <a:solidFill>
                <a:srgbClr val="8D8959"/>
              </a:solidFill>
            </a:endParaRPr>
          </a:p>
        </p:txBody>
      </p:sp>
      <p:sp>
        <p:nvSpPr>
          <p:cNvPr id="8" name="Text Placeholder 4"/>
          <p:cNvSpPr txBox="1">
            <a:spLocks/>
          </p:cNvSpPr>
          <p:nvPr/>
        </p:nvSpPr>
        <p:spPr>
          <a:xfrm>
            <a:off x="-305623" y="4013768"/>
            <a:ext cx="5376269" cy="1280968"/>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8D89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979A78"/>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2" indent="-285750">
              <a:defRPr/>
            </a:pPr>
            <a:endParaRPr lang="en-GB" sz="1800" dirty="0"/>
          </a:p>
        </p:txBody>
      </p:sp>
      <p:pic>
        <p:nvPicPr>
          <p:cNvPr id="11" name="Picture 6" descr="C:\Users\Rob\AppData\Roaming\PixelMetrics\CaptureWiz\Temp\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808" y="4235674"/>
            <a:ext cx="2143106" cy="20672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Rob\AppData\Roaming\PixelMetrics\CaptureWiz\Temp\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811" y="4252332"/>
            <a:ext cx="2109916" cy="15267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Rob\AppData\Roaming\PixelMetrics\CaptureWiz\Temp\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813" y="4235674"/>
            <a:ext cx="1834917" cy="104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7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Post-order traversal</a:t>
            </a:r>
            <a:endParaRPr lang="en-GB" dirty="0"/>
          </a:p>
        </p:txBody>
      </p:sp>
      <p:sp>
        <p:nvSpPr>
          <p:cNvPr id="3" name="Text Placeholder 2"/>
          <p:cNvSpPr>
            <a:spLocks noGrp="1"/>
          </p:cNvSpPr>
          <p:nvPr>
            <p:ph type="body" sz="quarter" idx="14"/>
          </p:nvPr>
        </p:nvSpPr>
        <p:spPr/>
        <p:txBody>
          <a:bodyPr/>
          <a:lstStyle/>
          <a:p>
            <a:pPr marL="269875" indent="-269875">
              <a:spcAft>
                <a:spcPts val="0"/>
              </a:spcAft>
              <a:defRPr/>
            </a:pPr>
            <a:r>
              <a:rPr lang="en-GB" dirty="0"/>
              <a:t>Perform a post-order traversal of the tree to derive the post-order expression:</a:t>
            </a:r>
          </a:p>
          <a:p>
            <a:pPr marL="450850" indent="-450850">
              <a:spcAft>
                <a:spcPts val="0"/>
              </a:spcAft>
              <a:defRPr/>
            </a:pPr>
            <a:endParaRPr lang="en-GB" dirty="0"/>
          </a:p>
          <a:p>
            <a:pPr marL="450850" indent="-450850">
              <a:spcAft>
                <a:spcPts val="0"/>
              </a:spcAft>
              <a:defRPr/>
            </a:pPr>
            <a:endParaRPr lang="en-GB" dirty="0"/>
          </a:p>
          <a:p>
            <a:pPr marL="450850" indent="-450850">
              <a:spcAft>
                <a:spcPts val="0"/>
              </a:spcAft>
              <a:defRPr/>
            </a:pPr>
            <a:endParaRPr lang="en-GB" dirty="0"/>
          </a:p>
          <a:p>
            <a:pPr marL="450850" indent="-450850">
              <a:spcAft>
                <a:spcPts val="0"/>
              </a:spcAft>
              <a:defRPr/>
            </a:pPr>
            <a:endParaRPr lang="en-GB" dirty="0"/>
          </a:p>
          <a:p>
            <a:pPr marL="450850" indent="-450850">
              <a:spcAft>
                <a:spcPts val="0"/>
              </a:spcAft>
              <a:defRPr/>
            </a:pPr>
            <a:endParaRPr lang="en-GB" dirty="0"/>
          </a:p>
          <a:p>
            <a:pPr marL="450850" indent="-450850">
              <a:spcAft>
                <a:spcPts val="0"/>
              </a:spcAft>
              <a:defRPr/>
            </a:pPr>
            <a:endParaRPr lang="en-GB" dirty="0"/>
          </a:p>
          <a:p>
            <a:pPr marL="450850" indent="-450850">
              <a:spcAft>
                <a:spcPts val="0"/>
              </a:spcAft>
              <a:defRPr/>
            </a:pPr>
            <a:endParaRPr lang="en-GB" dirty="0"/>
          </a:p>
          <a:p>
            <a:pPr marL="0" indent="0" algn="ctr">
              <a:buNone/>
            </a:pPr>
            <a:r>
              <a:rPr lang="en-GB" sz="4400" dirty="0">
                <a:latin typeface="Arial" panose="020B0604020202020204" pitchFamily="34" charset="0"/>
                <a:cs typeface="Arial" panose="020B0604020202020204" pitchFamily="34" charset="0"/>
              </a:rPr>
              <a:t>a b c + * d /</a:t>
            </a:r>
          </a:p>
        </p:txBody>
      </p:sp>
      <p:pic>
        <p:nvPicPr>
          <p:cNvPr id="4" name="Picture 6" descr="C:\Users\Rob\AppData\Roaming\PixelMetrics\CaptureWiz\Temp\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411" y="2688433"/>
            <a:ext cx="2470239" cy="238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52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tree – Exercise</a:t>
            </a:r>
          </a:p>
        </p:txBody>
      </p:sp>
      <p:sp>
        <p:nvSpPr>
          <p:cNvPr id="3" name="Text Placeholder 2"/>
          <p:cNvSpPr>
            <a:spLocks noGrp="1"/>
          </p:cNvSpPr>
          <p:nvPr>
            <p:ph type="body" sz="quarter" idx="14"/>
          </p:nvPr>
        </p:nvSpPr>
        <p:spPr/>
        <p:txBody>
          <a:bodyPr/>
          <a:lstStyle/>
          <a:p>
            <a:r>
              <a:rPr lang="en-GB" dirty="0"/>
              <a:t>Convert to Reverse Polish Notation by binary tree</a:t>
            </a:r>
          </a:p>
          <a:p>
            <a:pPr marL="444500" lvl="1" indent="0" algn="ctr">
              <a:buNone/>
            </a:pPr>
            <a:r>
              <a:rPr lang="en-GB" sz="3200" dirty="0"/>
              <a:t>w ^ x + z – x / w</a:t>
            </a:r>
          </a:p>
        </p:txBody>
      </p:sp>
    </p:spTree>
    <p:extLst>
      <p:ext uri="{BB962C8B-B14F-4D97-AF65-F5344CB8AC3E}">
        <p14:creationId xmlns:p14="http://schemas.microsoft.com/office/powerpoint/2010/main" val="855235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tree –</a:t>
            </a:r>
            <a:r>
              <a:rPr lang="en-GB" dirty="0">
                <a:solidFill>
                  <a:srgbClr val="FF0000"/>
                </a:solidFill>
              </a:rPr>
              <a:t> Answer</a:t>
            </a:r>
          </a:p>
        </p:txBody>
      </p:sp>
      <p:sp>
        <p:nvSpPr>
          <p:cNvPr id="3" name="Text Placeholder 2"/>
          <p:cNvSpPr>
            <a:spLocks noGrp="1"/>
          </p:cNvSpPr>
          <p:nvPr>
            <p:ph type="body" sz="quarter" idx="14"/>
          </p:nvPr>
        </p:nvSpPr>
        <p:spPr/>
        <p:txBody>
          <a:bodyPr/>
          <a:lstStyle/>
          <a:p>
            <a:r>
              <a:rPr lang="en-GB" dirty="0"/>
              <a:t>Convert to Reverse Polish Notation by binary tree</a:t>
            </a:r>
          </a:p>
          <a:p>
            <a:pPr marL="0" lvl="1" indent="0" algn="ctr">
              <a:buNone/>
            </a:pPr>
            <a:r>
              <a:rPr lang="en-GB" dirty="0"/>
              <a:t>w ^ x + z – x / w</a:t>
            </a:r>
          </a:p>
          <a:p>
            <a:pPr marL="444500" lvl="1" indent="0" algn="ctr">
              <a:buNone/>
            </a:pPr>
            <a:endParaRPr lang="en-GB" dirty="0"/>
          </a:p>
          <a:p>
            <a:pPr marL="444500" lvl="1" indent="0" algn="ctr">
              <a:buNone/>
            </a:pPr>
            <a:endParaRPr lang="en-GB" dirty="0"/>
          </a:p>
          <a:p>
            <a:pPr marL="444500" lvl="1" indent="0" algn="ctr">
              <a:buNone/>
            </a:pPr>
            <a:endParaRPr lang="en-GB" dirty="0"/>
          </a:p>
          <a:p>
            <a:pPr marL="444500" lvl="1" indent="0" algn="ctr">
              <a:buNone/>
            </a:pPr>
            <a:endParaRPr lang="en-GB" dirty="0"/>
          </a:p>
          <a:p>
            <a:pPr marL="444500" lvl="1" indent="0" algn="ctr">
              <a:buNone/>
            </a:pPr>
            <a:endParaRPr lang="en-GB" dirty="0"/>
          </a:p>
          <a:p>
            <a:pPr marL="444500" lvl="1" indent="0" algn="ctr">
              <a:buNone/>
            </a:pPr>
            <a:endParaRPr lang="en-GB" dirty="0"/>
          </a:p>
          <a:p>
            <a:r>
              <a:rPr lang="en-GB" dirty="0"/>
              <a:t>The RPN expression is</a:t>
            </a:r>
            <a:r>
              <a:rPr lang="en-GB" sz="3200" dirty="0"/>
              <a:t>    </a:t>
            </a:r>
            <a:r>
              <a:rPr lang="en-GB" sz="3200" dirty="0">
                <a:solidFill>
                  <a:srgbClr val="8D8959"/>
                </a:solidFill>
              </a:rPr>
              <a:t>w x ^ z + x w / -  </a:t>
            </a:r>
            <a:endParaRPr lang="en-GB" dirty="0">
              <a:solidFill>
                <a:srgbClr val="8D8959"/>
              </a:solidFill>
            </a:endParaRPr>
          </a:p>
        </p:txBody>
      </p:sp>
      <p:pic>
        <p:nvPicPr>
          <p:cNvPr id="2050" name="Picture 2" descr="C:\Users\Rob\AppData\Roaming\PixelMetrics\CaptureWiz\Temp\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782" y="2990651"/>
            <a:ext cx="2657117" cy="220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Rob\AppData\Roaming\PixelMetrics\CaptureWiz\Temp\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213" y="2990651"/>
            <a:ext cx="2392959" cy="1616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Rob\AppData\Roaming\PixelMetrics\CaptureWiz\Temp\4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849" y="3023915"/>
            <a:ext cx="1724795" cy="99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8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Starter</a:t>
            </a:r>
          </a:p>
        </p:txBody>
      </p:sp>
      <p:sp>
        <p:nvSpPr>
          <p:cNvPr id="5" name="Text Placeholder 4"/>
          <p:cNvSpPr>
            <a:spLocks noGrp="1"/>
          </p:cNvSpPr>
          <p:nvPr>
            <p:ph type="body" sz="quarter" idx="14"/>
          </p:nvPr>
        </p:nvSpPr>
        <p:spPr/>
        <p:txBody>
          <a:bodyPr/>
          <a:lstStyle/>
          <a:p>
            <a:r>
              <a:rPr lang="en-GB" dirty="0"/>
              <a:t>Here are three different ways to write an arithmetic expression that adds b and c, then multiplies by a, then divides by d</a:t>
            </a:r>
          </a:p>
          <a:p>
            <a:pPr lvl="1"/>
            <a:r>
              <a:rPr lang="en-GB" dirty="0"/>
              <a:t>They are mixed up. Can you spot which name </a:t>
            </a:r>
            <a:r>
              <a:rPr lang="en-GB"/>
              <a:t>describes </a:t>
            </a:r>
            <a:br>
              <a:rPr lang="en-GB"/>
            </a:br>
            <a:r>
              <a:rPr lang="en-GB"/>
              <a:t>each </a:t>
            </a:r>
            <a:r>
              <a:rPr lang="en-GB" dirty="0"/>
              <a:t>expression?</a:t>
            </a:r>
          </a:p>
          <a:p>
            <a:pPr marL="989013" indent="0">
              <a:buNone/>
            </a:pPr>
            <a:r>
              <a:rPr lang="en-GB" dirty="0"/>
              <a:t>	</a:t>
            </a:r>
            <a:r>
              <a:rPr lang="en-GB" sz="3200" b="1" dirty="0"/>
              <a:t>Prefix		</a:t>
            </a:r>
            <a:r>
              <a:rPr lang="en-GB" sz="3200" b="1"/>
              <a:t>	</a:t>
            </a:r>
            <a:r>
              <a:rPr lang="en-GB" sz="3200"/>
              <a:t>a </a:t>
            </a:r>
            <a:r>
              <a:rPr lang="en-GB" sz="3200" dirty="0"/>
              <a:t>* (b + c) / d	</a:t>
            </a:r>
          </a:p>
          <a:p>
            <a:pPr marL="989013" indent="0">
              <a:buNone/>
            </a:pPr>
            <a:r>
              <a:rPr lang="en-GB" sz="3200" b="1"/>
              <a:t>	Infix</a:t>
            </a:r>
            <a:r>
              <a:rPr lang="en-GB" sz="3200" b="1" dirty="0"/>
              <a:t>				</a:t>
            </a:r>
            <a:r>
              <a:rPr lang="en-GB" sz="3200" dirty="0"/>
              <a:t>a b c + * d /</a:t>
            </a:r>
          </a:p>
          <a:p>
            <a:pPr marL="989013" indent="0">
              <a:buNone/>
            </a:pPr>
            <a:r>
              <a:rPr lang="en-GB" sz="3200" b="1"/>
              <a:t>	Postfix</a:t>
            </a:r>
            <a:r>
              <a:rPr lang="en-GB" sz="3200" b="1" dirty="0"/>
              <a:t>			</a:t>
            </a:r>
            <a:r>
              <a:rPr lang="en-GB" sz="3200" dirty="0"/>
              <a:t>/ * a + b c d </a:t>
            </a:r>
          </a:p>
          <a:p>
            <a:endParaRPr lang="en-GB" dirty="0"/>
          </a:p>
          <a:p>
            <a:endParaRPr lang="en-GB" dirty="0"/>
          </a:p>
        </p:txBody>
      </p:sp>
    </p:spTree>
    <p:extLst>
      <p:ext uri="{BB962C8B-B14F-4D97-AF65-F5344CB8AC3E}">
        <p14:creationId xmlns:p14="http://schemas.microsoft.com/office/powerpoint/2010/main" val="2075772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the worksheet</a:t>
            </a:r>
          </a:p>
        </p:txBody>
      </p:sp>
    </p:spTree>
    <p:extLst>
      <p:ext uri="{BB962C8B-B14F-4D97-AF65-F5344CB8AC3E}">
        <p14:creationId xmlns:p14="http://schemas.microsoft.com/office/powerpoint/2010/main" val="810689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to infix </a:t>
            </a:r>
            <a:r>
              <a:rPr lang="en-GB"/>
              <a:t>– Scanning</a:t>
            </a:r>
            <a:endParaRPr lang="en-GB" dirty="0"/>
          </a:p>
        </p:txBody>
      </p:sp>
      <p:sp>
        <p:nvSpPr>
          <p:cNvPr id="5" name="Text Placeholder 4"/>
          <p:cNvSpPr>
            <a:spLocks noGrp="1"/>
          </p:cNvSpPr>
          <p:nvPr>
            <p:ph type="body" sz="quarter" idx="14"/>
          </p:nvPr>
        </p:nvSpPr>
        <p:spPr/>
        <p:txBody>
          <a:bodyPr/>
          <a:lstStyle/>
          <a:p>
            <a:r>
              <a:rPr lang="en-GB" dirty="0"/>
              <a:t>This method works by scanning left to right, picking out pairs of operands and single operators</a:t>
            </a:r>
          </a:p>
          <a:p>
            <a:pPr lvl="1"/>
            <a:r>
              <a:rPr lang="en-GB" dirty="0"/>
              <a:t>Scan right, writing down operands</a:t>
            </a:r>
          </a:p>
          <a:p>
            <a:pPr lvl="1"/>
            <a:r>
              <a:rPr lang="en-GB" dirty="0"/>
              <a:t>If you find an operator, insert it between the operands it applies to</a:t>
            </a:r>
          </a:p>
          <a:p>
            <a:pPr lvl="1"/>
            <a:r>
              <a:rPr lang="en-GB" dirty="0"/>
              <a:t>Add brackets to make clear which operands the operator applies to</a:t>
            </a:r>
          </a:p>
        </p:txBody>
      </p:sp>
      <p:graphicFrame>
        <p:nvGraphicFramePr>
          <p:cNvPr id="6" name="Table 5"/>
          <p:cNvGraphicFramePr>
            <a:graphicFrameLocks noGrp="1"/>
          </p:cNvGraphicFramePr>
          <p:nvPr>
            <p:extLst>
              <p:ext uri="{D42A27DB-BD31-4B8C-83A1-F6EECF244321}">
                <p14:modId xmlns:p14="http://schemas.microsoft.com/office/powerpoint/2010/main" val="2627650525"/>
              </p:ext>
            </p:extLst>
          </p:nvPr>
        </p:nvGraphicFramePr>
        <p:xfrm>
          <a:off x="1502229" y="4530142"/>
          <a:ext cx="6144666" cy="1728000"/>
        </p:xfrm>
        <a:graphic>
          <a:graphicData uri="http://schemas.openxmlformats.org/drawingml/2006/table">
            <a:tbl>
              <a:tblPr firstRow="1" bandRow="1">
                <a:tableStyleId>{5C22544A-7EE6-4342-B048-85BDC9FD1C3A}</a:tableStyleId>
              </a:tblPr>
              <a:tblGrid>
                <a:gridCol w="3072333">
                  <a:extLst>
                    <a:ext uri="{9D8B030D-6E8A-4147-A177-3AD203B41FA5}">
                      <a16:colId xmlns:a16="http://schemas.microsoft.com/office/drawing/2014/main" val="20000"/>
                    </a:ext>
                  </a:extLst>
                </a:gridCol>
                <a:gridCol w="3072333">
                  <a:extLst>
                    <a:ext uri="{9D8B030D-6E8A-4147-A177-3AD203B41FA5}">
                      <a16:colId xmlns:a16="http://schemas.microsoft.com/office/drawing/2014/main" val="20001"/>
                    </a:ext>
                  </a:extLst>
                </a:gridCol>
              </a:tblGrid>
              <a:tr h="288000">
                <a:tc>
                  <a:txBody>
                    <a:bodyPr/>
                    <a:lstStyle/>
                    <a:p>
                      <a:endParaRPr lang="en-GB" b="0" dirty="0">
                        <a:solidFill>
                          <a:schemeClr val="tx1"/>
                        </a:solidFill>
                        <a:latin typeface="Courier New" panose="02070309020205020404" pitchFamily="49" charset="0"/>
                        <a:cs typeface="Courier New" panose="02070309020205020404" pitchFamily="49" charset="0"/>
                      </a:endParaRP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urier New" panose="02070309020205020404" pitchFamily="49" charset="0"/>
                          <a:cs typeface="Courier New" panose="02070309020205020404" pitchFamily="49" charset="0"/>
                        </a:rPr>
                        <a:t>a b c + * d /</a:t>
                      </a: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000">
                <a:tc>
                  <a:txBody>
                    <a:bodyPr/>
                    <a:lstStyle/>
                    <a:p>
                      <a:r>
                        <a:rPr lang="en-GB" dirty="0">
                          <a:solidFill>
                            <a:schemeClr val="tx1"/>
                          </a:solidFill>
                          <a:latin typeface="Courier New" panose="02070309020205020404" pitchFamily="49" charset="0"/>
                          <a:cs typeface="Courier New" panose="02070309020205020404" pitchFamily="49" charset="0"/>
                        </a:rPr>
                        <a:t>   a b c </a:t>
                      </a: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urier New" panose="02070309020205020404" pitchFamily="49" charset="0"/>
                          <a:cs typeface="Courier New" panose="02070309020205020404" pitchFamily="49" charset="0"/>
                        </a:rPr>
                        <a:t>a b c </a:t>
                      </a:r>
                      <a:r>
                        <a:rPr lang="en-GB" sz="1800" b="0" dirty="0">
                          <a:solidFill>
                            <a:srgbClr val="FF0000"/>
                          </a:solidFill>
                          <a:latin typeface="Courier New" panose="02070309020205020404" pitchFamily="49" charset="0"/>
                          <a:cs typeface="Courier New" panose="02070309020205020404" pitchFamily="49" charset="0"/>
                        </a:rPr>
                        <a:t>+</a:t>
                      </a:r>
                      <a:r>
                        <a:rPr lang="en-GB" sz="1800" b="0" dirty="0">
                          <a:solidFill>
                            <a:schemeClr val="tx1"/>
                          </a:solidFill>
                          <a:latin typeface="Courier New" panose="02070309020205020404" pitchFamily="49" charset="0"/>
                          <a:cs typeface="Courier New" panose="02070309020205020404" pitchFamily="49" charset="0"/>
                        </a:rPr>
                        <a:t> * d /</a:t>
                      </a: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00">
                <a:tc>
                  <a:txBody>
                    <a:bodyPr/>
                    <a:lstStyle/>
                    <a:p>
                      <a:r>
                        <a:rPr lang="en-GB">
                          <a:solidFill>
                            <a:schemeClr val="tx1"/>
                          </a:solidFill>
                          <a:latin typeface="Courier New" panose="02070309020205020404" pitchFamily="49" charset="0"/>
                          <a:cs typeface="Courier New" panose="02070309020205020404" pitchFamily="49" charset="0"/>
                        </a:rPr>
                        <a:t>   a </a:t>
                      </a:r>
                      <a:r>
                        <a:rPr lang="en-GB" dirty="0">
                          <a:solidFill>
                            <a:schemeClr val="tx1"/>
                          </a:solidFill>
                          <a:latin typeface="Courier New" panose="02070309020205020404" pitchFamily="49" charset="0"/>
                          <a:cs typeface="Courier New" panose="02070309020205020404" pitchFamily="49" charset="0"/>
                        </a:rPr>
                        <a:t>(b</a:t>
                      </a:r>
                      <a:r>
                        <a:rPr lang="en-GB" baseline="0" dirty="0">
                          <a:solidFill>
                            <a:schemeClr val="tx1"/>
                          </a:solidFill>
                          <a:latin typeface="Courier New" panose="02070309020205020404" pitchFamily="49" charset="0"/>
                          <a:cs typeface="Courier New" panose="02070309020205020404" pitchFamily="49" charset="0"/>
                        </a:rPr>
                        <a:t> + c)</a:t>
                      </a:r>
                      <a:endParaRPr lang="en-GB" dirty="0">
                        <a:solidFill>
                          <a:schemeClr val="tx1"/>
                        </a:solidFill>
                        <a:latin typeface="Courier New" panose="02070309020205020404" pitchFamily="49" charset="0"/>
                        <a:cs typeface="Courier New" panose="02070309020205020404" pitchFamily="49" charset="0"/>
                      </a:endParaRP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urier New" panose="02070309020205020404" pitchFamily="49" charset="0"/>
                          <a:cs typeface="Courier New" panose="02070309020205020404" pitchFamily="49" charset="0"/>
                        </a:rPr>
                        <a:t>a b c +</a:t>
                      </a:r>
                      <a:r>
                        <a:rPr lang="en-GB" sz="1800" b="0" dirty="0">
                          <a:solidFill>
                            <a:srgbClr val="FF0000"/>
                          </a:solidFill>
                          <a:latin typeface="Courier New" panose="02070309020205020404" pitchFamily="49" charset="0"/>
                          <a:cs typeface="Courier New" panose="02070309020205020404" pitchFamily="49" charset="0"/>
                        </a:rPr>
                        <a:t> * </a:t>
                      </a:r>
                      <a:r>
                        <a:rPr lang="en-GB" sz="1800" b="0" dirty="0">
                          <a:solidFill>
                            <a:schemeClr val="tx1"/>
                          </a:solidFill>
                          <a:latin typeface="Courier New" panose="02070309020205020404" pitchFamily="49" charset="0"/>
                          <a:cs typeface="Courier New" panose="02070309020205020404" pitchFamily="49" charset="0"/>
                        </a:rPr>
                        <a:t>d /</a:t>
                      </a: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Courier New" panose="02070309020205020404" pitchFamily="49" charset="0"/>
                          <a:cs typeface="Courier New" panose="02070309020205020404" pitchFamily="49" charset="0"/>
                        </a:rPr>
                        <a:t>  (</a:t>
                      </a:r>
                      <a:r>
                        <a:rPr lang="en-GB" dirty="0">
                          <a:solidFill>
                            <a:schemeClr val="tx1"/>
                          </a:solidFill>
                          <a:latin typeface="Courier New" panose="02070309020205020404" pitchFamily="49" charset="0"/>
                          <a:cs typeface="Courier New" panose="02070309020205020404" pitchFamily="49" charset="0"/>
                        </a:rPr>
                        <a:t>a * (b</a:t>
                      </a:r>
                      <a:r>
                        <a:rPr lang="en-GB" baseline="0" dirty="0">
                          <a:solidFill>
                            <a:schemeClr val="tx1"/>
                          </a:solidFill>
                          <a:latin typeface="Courier New" panose="02070309020205020404" pitchFamily="49" charset="0"/>
                          <a:cs typeface="Courier New" panose="02070309020205020404" pitchFamily="49" charset="0"/>
                        </a:rPr>
                        <a:t> + c))</a:t>
                      </a:r>
                      <a:endParaRPr lang="en-GB" dirty="0">
                        <a:solidFill>
                          <a:schemeClr val="tx1"/>
                        </a:solidFill>
                        <a:latin typeface="Courier New" panose="02070309020205020404" pitchFamily="49" charset="0"/>
                        <a:cs typeface="Courier New" panose="02070309020205020404" pitchFamily="49" charset="0"/>
                      </a:endParaRP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urier New" panose="02070309020205020404" pitchFamily="49" charset="0"/>
                          <a:cs typeface="Courier New" panose="02070309020205020404" pitchFamily="49" charset="0"/>
                        </a:rPr>
                        <a:t>a b c +</a:t>
                      </a:r>
                      <a:r>
                        <a:rPr lang="en-GB" sz="1800" b="0" dirty="0">
                          <a:solidFill>
                            <a:srgbClr val="FF0000"/>
                          </a:solidFill>
                          <a:latin typeface="Courier New" panose="02070309020205020404" pitchFamily="49" charset="0"/>
                          <a:cs typeface="Courier New" panose="02070309020205020404" pitchFamily="49" charset="0"/>
                        </a:rPr>
                        <a:t> </a:t>
                      </a:r>
                      <a:r>
                        <a:rPr lang="en-GB" sz="1800" b="0" dirty="0">
                          <a:solidFill>
                            <a:schemeClr val="tx1"/>
                          </a:solidFill>
                          <a:latin typeface="Courier New" panose="02070309020205020404" pitchFamily="49" charset="0"/>
                          <a:cs typeface="Courier New" panose="02070309020205020404" pitchFamily="49" charset="0"/>
                        </a:rPr>
                        <a:t>*</a:t>
                      </a:r>
                      <a:r>
                        <a:rPr lang="en-GB" sz="1800" b="0" dirty="0">
                          <a:solidFill>
                            <a:srgbClr val="FF0000"/>
                          </a:solidFill>
                          <a:latin typeface="Courier New" panose="02070309020205020404" pitchFamily="49" charset="0"/>
                          <a:cs typeface="Courier New" panose="02070309020205020404" pitchFamily="49" charset="0"/>
                        </a:rPr>
                        <a:t> d</a:t>
                      </a:r>
                      <a:r>
                        <a:rPr lang="en-GB" sz="1800" b="0" dirty="0">
                          <a:solidFill>
                            <a:schemeClr val="tx1"/>
                          </a:solidFill>
                          <a:latin typeface="Courier New" panose="02070309020205020404" pitchFamily="49" charset="0"/>
                          <a:cs typeface="Courier New" panose="02070309020205020404" pitchFamily="49" charset="0"/>
                        </a:rPr>
                        <a:t> /</a:t>
                      </a: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Courier New" panose="02070309020205020404" pitchFamily="49" charset="0"/>
                          <a:cs typeface="Courier New" panose="02070309020205020404" pitchFamily="49" charset="0"/>
                        </a:rPr>
                        <a:t>  (</a:t>
                      </a:r>
                      <a:r>
                        <a:rPr lang="en-GB" dirty="0">
                          <a:solidFill>
                            <a:schemeClr val="tx1"/>
                          </a:solidFill>
                          <a:latin typeface="Courier New" panose="02070309020205020404" pitchFamily="49" charset="0"/>
                          <a:cs typeface="Courier New" panose="02070309020205020404" pitchFamily="49" charset="0"/>
                        </a:rPr>
                        <a:t>a * (b</a:t>
                      </a:r>
                      <a:r>
                        <a:rPr lang="en-GB" baseline="0" dirty="0">
                          <a:solidFill>
                            <a:schemeClr val="tx1"/>
                          </a:solidFill>
                          <a:latin typeface="Courier New" panose="02070309020205020404" pitchFamily="49" charset="0"/>
                          <a:cs typeface="Courier New" panose="02070309020205020404" pitchFamily="49" charset="0"/>
                        </a:rPr>
                        <a:t> + c)) d</a:t>
                      </a:r>
                      <a:endParaRPr lang="en-GB" dirty="0">
                        <a:solidFill>
                          <a:schemeClr val="tx1"/>
                        </a:solidFill>
                        <a:latin typeface="Courier New" panose="02070309020205020404" pitchFamily="49" charset="0"/>
                        <a:cs typeface="Courier New" panose="02070309020205020404" pitchFamily="49" charset="0"/>
                      </a:endParaRP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urier New" panose="02070309020205020404" pitchFamily="49" charset="0"/>
                          <a:cs typeface="Courier New" panose="02070309020205020404" pitchFamily="49" charset="0"/>
                        </a:rPr>
                        <a:t>a b c +</a:t>
                      </a:r>
                      <a:r>
                        <a:rPr lang="en-GB" sz="1800" b="0" dirty="0">
                          <a:solidFill>
                            <a:srgbClr val="FF0000"/>
                          </a:solidFill>
                          <a:latin typeface="Courier New" panose="02070309020205020404" pitchFamily="49" charset="0"/>
                          <a:cs typeface="Courier New" panose="02070309020205020404" pitchFamily="49" charset="0"/>
                        </a:rPr>
                        <a:t> </a:t>
                      </a:r>
                      <a:r>
                        <a:rPr lang="en-GB" sz="1800" b="0" dirty="0">
                          <a:solidFill>
                            <a:schemeClr val="tx1"/>
                          </a:solidFill>
                          <a:latin typeface="Courier New" panose="02070309020205020404" pitchFamily="49" charset="0"/>
                          <a:cs typeface="Courier New" panose="02070309020205020404" pitchFamily="49" charset="0"/>
                        </a:rPr>
                        <a:t>*</a:t>
                      </a:r>
                      <a:r>
                        <a:rPr lang="en-GB" sz="1800" b="0" dirty="0">
                          <a:solidFill>
                            <a:srgbClr val="FF0000"/>
                          </a:solidFill>
                          <a:latin typeface="Courier New" panose="02070309020205020404" pitchFamily="49" charset="0"/>
                          <a:cs typeface="Courier New" panose="02070309020205020404" pitchFamily="49" charset="0"/>
                        </a:rPr>
                        <a:t> </a:t>
                      </a:r>
                      <a:r>
                        <a:rPr lang="en-GB" sz="1800" b="0" dirty="0">
                          <a:solidFill>
                            <a:schemeClr val="tx1"/>
                          </a:solidFill>
                          <a:latin typeface="Courier New" panose="02070309020205020404" pitchFamily="49" charset="0"/>
                          <a:cs typeface="Courier New" panose="02070309020205020404" pitchFamily="49" charset="0"/>
                        </a:rPr>
                        <a:t>d </a:t>
                      </a:r>
                      <a:r>
                        <a:rPr lang="en-GB" sz="1800" b="0" dirty="0">
                          <a:solidFill>
                            <a:srgbClr val="FF0000"/>
                          </a:solidFill>
                          <a:latin typeface="Courier New" panose="02070309020205020404" pitchFamily="49" charset="0"/>
                          <a:cs typeface="Courier New" panose="02070309020205020404" pitchFamily="49" charset="0"/>
                        </a:rPr>
                        <a:t>/</a:t>
                      </a: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a * (b + c)) / d</a:t>
                      </a: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urier New" panose="02070309020205020404" pitchFamily="49" charset="0"/>
                        <a:cs typeface="Courier New" panose="02070309020205020404" pitchFamily="49" charset="0"/>
                      </a:endParaRP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18387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Scanning – Exercise</a:t>
            </a:r>
          </a:p>
        </p:txBody>
      </p:sp>
      <p:sp>
        <p:nvSpPr>
          <p:cNvPr id="3" name="Text Placeholder 2"/>
          <p:cNvSpPr>
            <a:spLocks noGrp="1"/>
          </p:cNvSpPr>
          <p:nvPr>
            <p:ph type="body" sz="quarter" idx="14"/>
          </p:nvPr>
        </p:nvSpPr>
        <p:spPr/>
        <p:txBody>
          <a:bodyPr/>
          <a:lstStyle/>
          <a:p>
            <a:r>
              <a:rPr lang="en-GB" dirty="0"/>
              <a:t>Convert </a:t>
            </a:r>
            <a:r>
              <a:rPr lang="en-GB" dirty="0" err="1"/>
              <a:t>RPN</a:t>
            </a:r>
            <a:r>
              <a:rPr lang="en-GB" dirty="0"/>
              <a:t> to infix by scanning</a:t>
            </a:r>
          </a:p>
          <a:p>
            <a:pPr marL="444500" lvl="1" indent="0" algn="ctr">
              <a:buNone/>
            </a:pPr>
            <a:r>
              <a:rPr lang="pt-BR" sz="3200" dirty="0"/>
              <a:t>b a c * + b a c * / -</a:t>
            </a:r>
            <a:endParaRPr lang="en-GB" sz="3200" dirty="0"/>
          </a:p>
        </p:txBody>
      </p:sp>
    </p:spTree>
    <p:extLst>
      <p:ext uri="{BB962C8B-B14F-4D97-AF65-F5344CB8AC3E}">
        <p14:creationId xmlns:p14="http://schemas.microsoft.com/office/powerpoint/2010/main" val="3585026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Scanning –</a:t>
            </a:r>
            <a:r>
              <a:rPr lang="en-GB" dirty="0">
                <a:solidFill>
                  <a:srgbClr val="FF0000"/>
                </a:solidFill>
              </a:rPr>
              <a:t> Answer</a:t>
            </a:r>
          </a:p>
        </p:txBody>
      </p:sp>
      <p:sp>
        <p:nvSpPr>
          <p:cNvPr id="3" name="Text Placeholder 2"/>
          <p:cNvSpPr>
            <a:spLocks noGrp="1"/>
          </p:cNvSpPr>
          <p:nvPr>
            <p:ph type="body" sz="quarter" idx="14"/>
          </p:nvPr>
        </p:nvSpPr>
        <p:spPr/>
        <p:txBody>
          <a:bodyPr/>
          <a:lstStyle/>
          <a:p>
            <a:r>
              <a:rPr lang="en-GB" dirty="0"/>
              <a:t>Convert </a:t>
            </a:r>
            <a:r>
              <a:rPr lang="en-GB" dirty="0" err="1"/>
              <a:t>RPN</a:t>
            </a:r>
            <a:r>
              <a:rPr lang="en-GB" dirty="0"/>
              <a:t> to infix by scanning</a:t>
            </a:r>
          </a:p>
          <a:p>
            <a:pPr marL="444500" lvl="1" indent="0" algn="ctr">
              <a:buNone/>
            </a:pPr>
            <a:r>
              <a:rPr lang="pt-BR" sz="3200" dirty="0"/>
              <a:t>b a c * + b a c * / -</a:t>
            </a:r>
            <a:endParaRPr lang="en-GB" sz="3200" dirty="0"/>
          </a:p>
        </p:txBody>
      </p:sp>
      <p:graphicFrame>
        <p:nvGraphicFramePr>
          <p:cNvPr id="5" name="Table 4"/>
          <p:cNvGraphicFramePr>
            <a:graphicFrameLocks noGrp="1"/>
          </p:cNvGraphicFramePr>
          <p:nvPr>
            <p:extLst>
              <p:ext uri="{D42A27DB-BD31-4B8C-83A1-F6EECF244321}">
                <p14:modId xmlns:p14="http://schemas.microsoft.com/office/powerpoint/2010/main" val="3469709012"/>
              </p:ext>
            </p:extLst>
          </p:nvPr>
        </p:nvGraphicFramePr>
        <p:xfrm>
          <a:off x="908930" y="2973835"/>
          <a:ext cx="7260022" cy="2590800"/>
        </p:xfrm>
        <a:graphic>
          <a:graphicData uri="http://schemas.openxmlformats.org/drawingml/2006/table">
            <a:tbl>
              <a:tblPr firstRow="1" bandRow="1">
                <a:tableStyleId>{5C22544A-7EE6-4342-B048-85BDC9FD1C3A}</a:tableStyleId>
              </a:tblPr>
              <a:tblGrid>
                <a:gridCol w="4142172">
                  <a:extLst>
                    <a:ext uri="{9D8B030D-6E8A-4147-A177-3AD203B41FA5}">
                      <a16:colId xmlns:a16="http://schemas.microsoft.com/office/drawing/2014/main" val="20000"/>
                    </a:ext>
                  </a:extLst>
                </a:gridCol>
                <a:gridCol w="3117850">
                  <a:extLst>
                    <a:ext uri="{9D8B030D-6E8A-4147-A177-3AD203B41FA5}">
                      <a16:colId xmlns:a16="http://schemas.microsoft.com/office/drawing/2014/main" val="20001"/>
                    </a:ext>
                  </a:extLst>
                </a:gridCol>
              </a:tblGrid>
              <a:tr h="0">
                <a:tc>
                  <a:txBody>
                    <a:bodyPr/>
                    <a:lstStyle/>
                    <a:p>
                      <a:endParaRPr lang="en-GB" b="0" dirty="0">
                        <a:solidFill>
                          <a:srgbClr val="FF0000"/>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 + b a c * / -</a:t>
                      </a:r>
                      <a:endParaRPr lang="en-GB"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GB" dirty="0">
                          <a:solidFill>
                            <a:srgbClr val="FF0000"/>
                          </a:solidFill>
                          <a:latin typeface="Courier New" panose="02070309020205020404" pitchFamily="49" charset="0"/>
                          <a:cs typeface="Courier New" panose="02070309020205020404" pitchFamily="49" charset="0"/>
                        </a:rPr>
                        <a:t>b a c</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a:t>
                      </a:r>
                      <a:r>
                        <a:rPr lang="pt-BR" b="0" dirty="0">
                          <a:solidFill>
                            <a:srgbClr val="FF0000"/>
                          </a:solidFill>
                          <a:latin typeface="Courier New" panose="02070309020205020404" pitchFamily="49" charset="0"/>
                          <a:cs typeface="Courier New" panose="02070309020205020404" pitchFamily="49" charset="0"/>
                        </a:rPr>
                        <a:t>*</a:t>
                      </a:r>
                      <a:r>
                        <a:rPr lang="pt-BR" b="0" dirty="0">
                          <a:solidFill>
                            <a:schemeClr val="tx1"/>
                          </a:solidFill>
                          <a:latin typeface="Courier New" panose="02070309020205020404" pitchFamily="49" charset="0"/>
                          <a:cs typeface="Courier New" panose="02070309020205020404" pitchFamily="49" charset="0"/>
                        </a:rPr>
                        <a:t> + b a c * / -</a:t>
                      </a:r>
                      <a:endParaRPr lang="en-GB"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dirty="0">
                          <a:solidFill>
                            <a:srgbClr val="FF0000"/>
                          </a:solidFill>
                          <a:latin typeface="Courier New" panose="02070309020205020404" pitchFamily="49" charset="0"/>
                          <a:cs typeface="Courier New" panose="02070309020205020404" pitchFamily="49" charset="0"/>
                        </a:rPr>
                        <a:t>b (a * c)</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 </a:t>
                      </a:r>
                      <a:r>
                        <a:rPr lang="pt-BR" b="0" dirty="0">
                          <a:solidFill>
                            <a:srgbClr val="FF0000"/>
                          </a:solidFill>
                          <a:latin typeface="Courier New" panose="02070309020205020404" pitchFamily="49" charset="0"/>
                          <a:cs typeface="Courier New" panose="02070309020205020404" pitchFamily="49" charset="0"/>
                        </a:rPr>
                        <a:t>+</a:t>
                      </a:r>
                      <a:r>
                        <a:rPr lang="pt-BR" b="0" dirty="0">
                          <a:solidFill>
                            <a:schemeClr val="tx1"/>
                          </a:solidFill>
                          <a:latin typeface="Courier New" panose="02070309020205020404" pitchFamily="49" charset="0"/>
                          <a:cs typeface="Courier New" panose="02070309020205020404" pitchFamily="49" charset="0"/>
                        </a:rPr>
                        <a:t> b a c * / -</a:t>
                      </a:r>
                      <a:endParaRPr lang="en-GB"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Courier New" panose="02070309020205020404" pitchFamily="49" charset="0"/>
                          <a:cs typeface="Courier New" panose="02070309020205020404" pitchFamily="49" charset="0"/>
                        </a:rPr>
                        <a:t>(b + (a * c))</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 + b a c </a:t>
                      </a:r>
                      <a:r>
                        <a:rPr lang="pt-BR" b="0" dirty="0">
                          <a:solidFill>
                            <a:srgbClr val="FF0000"/>
                          </a:solidFill>
                          <a:latin typeface="Courier New" panose="02070309020205020404" pitchFamily="49" charset="0"/>
                          <a:cs typeface="Courier New" panose="02070309020205020404" pitchFamily="49" charset="0"/>
                        </a:rPr>
                        <a:t>*</a:t>
                      </a:r>
                      <a:r>
                        <a:rPr lang="pt-BR" b="0" dirty="0">
                          <a:solidFill>
                            <a:schemeClr val="tx1"/>
                          </a:solidFill>
                          <a:latin typeface="Courier New" panose="02070309020205020404" pitchFamily="49" charset="0"/>
                          <a:cs typeface="Courier New" panose="02070309020205020404" pitchFamily="49" charset="0"/>
                        </a:rPr>
                        <a:t> / -</a:t>
                      </a:r>
                      <a:endParaRPr lang="en-GB"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Courier New" panose="02070309020205020404" pitchFamily="49" charset="0"/>
                          <a:cs typeface="Courier New" panose="02070309020205020404" pitchFamily="49" charset="0"/>
                        </a:rPr>
                        <a:t>(b + (a * c))</a:t>
                      </a:r>
                      <a:r>
                        <a:rPr lang="en-GB" baseline="0" dirty="0">
                          <a:solidFill>
                            <a:srgbClr val="FF0000"/>
                          </a:solidFill>
                          <a:latin typeface="Courier New" panose="02070309020205020404" pitchFamily="49" charset="0"/>
                          <a:cs typeface="Courier New" panose="02070309020205020404" pitchFamily="49" charset="0"/>
                        </a:rPr>
                        <a:t> b (a * c)</a:t>
                      </a:r>
                      <a:endParaRPr lang="en-GB" dirty="0">
                        <a:solidFill>
                          <a:srgbClr val="FF0000"/>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 + b a c * </a:t>
                      </a:r>
                      <a:r>
                        <a:rPr lang="pt-BR" b="0" dirty="0">
                          <a:solidFill>
                            <a:srgbClr val="FF0000"/>
                          </a:solidFill>
                          <a:latin typeface="Courier New" panose="02070309020205020404" pitchFamily="49" charset="0"/>
                          <a:cs typeface="Courier New" panose="02070309020205020404" pitchFamily="49" charset="0"/>
                        </a:rPr>
                        <a:t>/</a:t>
                      </a:r>
                      <a:r>
                        <a:rPr lang="pt-BR" b="0" dirty="0">
                          <a:solidFill>
                            <a:schemeClr val="tx1"/>
                          </a:solidFill>
                          <a:latin typeface="Courier New" panose="02070309020205020404" pitchFamily="49" charset="0"/>
                          <a:cs typeface="Courier New" panose="02070309020205020404" pitchFamily="49" charset="0"/>
                        </a:rPr>
                        <a:t> -</a:t>
                      </a:r>
                      <a:endParaRPr lang="en-GB"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Courier New" panose="02070309020205020404" pitchFamily="49" charset="0"/>
                          <a:cs typeface="Courier New" panose="02070309020205020404" pitchFamily="49" charset="0"/>
                        </a:rPr>
                        <a:t>(b + (a * c))</a:t>
                      </a:r>
                      <a:r>
                        <a:rPr lang="en-GB" baseline="0" dirty="0">
                          <a:solidFill>
                            <a:srgbClr val="FF0000"/>
                          </a:solidFill>
                          <a:latin typeface="Courier New" panose="02070309020205020404" pitchFamily="49" charset="0"/>
                          <a:cs typeface="Courier New" panose="02070309020205020404" pitchFamily="49" charset="0"/>
                        </a:rPr>
                        <a:t> (b / (a * c))</a:t>
                      </a:r>
                      <a:endParaRPr lang="en-GB" dirty="0">
                        <a:solidFill>
                          <a:srgbClr val="FF0000"/>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 + b a c * / </a:t>
                      </a:r>
                      <a:r>
                        <a:rPr lang="pt-BR" b="0" dirty="0">
                          <a:solidFill>
                            <a:srgbClr val="FF0000"/>
                          </a:solidFill>
                          <a:latin typeface="Courier New" panose="02070309020205020404" pitchFamily="49" charset="0"/>
                          <a:cs typeface="Courier New" panose="02070309020205020404" pitchFamily="49" charset="0"/>
                        </a:rPr>
                        <a:t>-</a:t>
                      </a:r>
                      <a:endParaRPr lang="en-GB" b="0" dirty="0">
                        <a:solidFill>
                          <a:srgbClr val="FF0000"/>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Courier New" panose="02070309020205020404" pitchFamily="49" charset="0"/>
                          <a:cs typeface="Courier New" panose="02070309020205020404" pitchFamily="49" charset="0"/>
                        </a:rPr>
                        <a:t>(b + (a * c))</a:t>
                      </a:r>
                      <a:r>
                        <a:rPr lang="en-GB" baseline="0" dirty="0">
                          <a:solidFill>
                            <a:srgbClr val="FF0000"/>
                          </a:solidFill>
                          <a:latin typeface="Courier New" panose="02070309020205020404" pitchFamily="49" charset="0"/>
                          <a:cs typeface="Courier New" panose="02070309020205020404" pitchFamily="49" charset="0"/>
                        </a:rPr>
                        <a:t> - (b / (a * c))</a:t>
                      </a:r>
                      <a:endParaRPr lang="en-GB" dirty="0">
                        <a:solidFill>
                          <a:srgbClr val="FF0000"/>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4781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to infix – bracketing</a:t>
            </a:r>
          </a:p>
        </p:txBody>
      </p:sp>
      <p:sp>
        <p:nvSpPr>
          <p:cNvPr id="5" name="Text Placeholder 4"/>
          <p:cNvSpPr>
            <a:spLocks noGrp="1"/>
          </p:cNvSpPr>
          <p:nvPr>
            <p:ph type="body" sz="quarter" idx="14"/>
          </p:nvPr>
        </p:nvSpPr>
        <p:spPr/>
        <p:txBody>
          <a:bodyPr/>
          <a:lstStyle/>
          <a:p>
            <a:r>
              <a:rPr lang="en-GB" dirty="0"/>
              <a:t>This method works by adding brackets to enforce order of execution, then moving operators between operands</a:t>
            </a:r>
          </a:p>
          <a:p>
            <a:pPr lvl="1"/>
            <a:r>
              <a:rPr lang="en-GB" dirty="0"/>
              <a:t>Insert brackets as indicated </a:t>
            </a:r>
            <a:br>
              <a:rPr lang="en-GB" dirty="0"/>
            </a:br>
            <a:r>
              <a:rPr lang="en-GB" dirty="0"/>
              <a:t>by operators</a:t>
            </a:r>
          </a:p>
          <a:p>
            <a:pPr lvl="1"/>
            <a:r>
              <a:rPr lang="en-GB" dirty="0"/>
              <a:t>Move operators between </a:t>
            </a:r>
            <a:br>
              <a:rPr lang="en-GB" dirty="0"/>
            </a:br>
            <a:r>
              <a:rPr lang="en-GB" dirty="0"/>
              <a:t>closest operands</a:t>
            </a:r>
          </a:p>
          <a:p>
            <a:pPr lvl="1"/>
            <a:endParaRPr lang="en-GB" dirty="0"/>
          </a:p>
          <a:p>
            <a:pPr lvl="1">
              <a:spcBef>
                <a:spcPts val="1200"/>
              </a:spcBef>
            </a:pPr>
            <a:endParaRPr lang="en-GB" dirty="0"/>
          </a:p>
          <a:p>
            <a:pPr lvl="1"/>
            <a:r>
              <a:rPr lang="en-GB" dirty="0"/>
              <a:t>Remove excess brackets</a:t>
            </a:r>
            <a:br>
              <a:rPr lang="en-GB" dirty="0"/>
            </a:br>
            <a:endParaRPr lang="en-GB" dirty="0"/>
          </a:p>
        </p:txBody>
      </p:sp>
      <p:sp>
        <p:nvSpPr>
          <p:cNvPr id="3" name="Rectangle 2"/>
          <p:cNvSpPr/>
          <p:nvPr/>
        </p:nvSpPr>
        <p:spPr>
          <a:xfrm>
            <a:off x="5202181" y="2968359"/>
            <a:ext cx="3216605" cy="3277820"/>
          </a:xfrm>
          <a:prstGeom prst="rect">
            <a:avLst/>
          </a:prstGeom>
        </p:spPr>
        <p:txBody>
          <a:bodyPr wrap="square">
            <a:spAutoFit/>
          </a:bodyPr>
          <a:lstStyle/>
          <a:p>
            <a:pPr>
              <a:defRPr/>
            </a:pPr>
            <a:r>
              <a:rPr lang="en-GB" sz="2000" dirty="0">
                <a:latin typeface="Courier New" panose="02070309020205020404" pitchFamily="49" charset="0"/>
                <a:cs typeface="Courier New" panose="02070309020205020404" pitchFamily="49" charset="0"/>
              </a:rPr>
              <a:t>a b c + * d /</a:t>
            </a:r>
          </a:p>
          <a:p>
            <a:pPr>
              <a:defRPr/>
            </a:pPr>
            <a:endParaRPr lang="en-GB" dirty="0">
              <a:latin typeface="Courier New" panose="02070309020205020404" pitchFamily="49" charset="0"/>
              <a:cs typeface="Courier New" panose="02070309020205020404" pitchFamily="49" charset="0"/>
            </a:endParaRPr>
          </a:p>
          <a:p>
            <a:pPr>
              <a:defRPr/>
            </a:pPr>
            <a:r>
              <a:rPr lang="en-GB" sz="2000" dirty="0">
                <a:latin typeface="Courier New" panose="02070309020205020404" pitchFamily="49" charset="0"/>
                <a:cs typeface="Courier New" panose="02070309020205020404" pitchFamily="49" charset="0"/>
              </a:rPr>
              <a:t>a (b c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 d /</a:t>
            </a:r>
          </a:p>
          <a:p>
            <a:pPr>
              <a:defRPr/>
            </a:pPr>
            <a:r>
              <a:rPr lang="en-GB" sz="2000" dirty="0">
                <a:latin typeface="Courier New" panose="02070309020205020404" pitchFamily="49" charset="0"/>
                <a:cs typeface="Courier New" panose="02070309020205020404" pitchFamily="49" charset="0"/>
              </a:rPr>
              <a:t>(a (b c +)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d /</a:t>
            </a:r>
          </a:p>
          <a:p>
            <a:pPr>
              <a:defRPr/>
            </a:pPr>
            <a:r>
              <a:rPr lang="en-GB" sz="2000" dirty="0">
                <a:latin typeface="Courier New" panose="02070309020205020404" pitchFamily="49" charset="0"/>
                <a:cs typeface="Courier New" panose="02070309020205020404" pitchFamily="49" charset="0"/>
              </a:rPr>
              <a:t>((a (b c +) *) d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a:t>
            </a:r>
            <a:endParaRPr lang="en-GB" sz="1100" dirty="0">
              <a:latin typeface="Courier New" panose="02070309020205020404" pitchFamily="49" charset="0"/>
              <a:cs typeface="Courier New" panose="02070309020205020404" pitchFamily="49" charset="0"/>
            </a:endParaRPr>
          </a:p>
          <a:p>
            <a:pPr>
              <a:defRPr/>
            </a:pPr>
            <a:r>
              <a:rPr lang="en-GB" sz="2000" dirty="0">
                <a:latin typeface="Courier New" panose="02070309020205020404" pitchFamily="49" charset="0"/>
                <a:cs typeface="Courier New" panose="02070309020205020404" pitchFamily="49" charset="0"/>
              </a:rPr>
              <a:t>((a (b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c) *) d /)</a:t>
            </a:r>
          </a:p>
          <a:p>
            <a:pPr>
              <a:defRPr/>
            </a:pPr>
            <a:r>
              <a:rPr lang="en-GB" sz="2000" dirty="0">
                <a:latin typeface="Courier New" panose="02070309020205020404" pitchFamily="49" charset="0"/>
                <a:cs typeface="Courier New" panose="02070309020205020404" pitchFamily="49" charset="0"/>
              </a:rPr>
              <a:t>((a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(b + c)) d /)</a:t>
            </a:r>
          </a:p>
          <a:p>
            <a:pPr>
              <a:defRPr/>
            </a:pPr>
            <a:r>
              <a:rPr lang="en-GB" sz="2000" dirty="0">
                <a:latin typeface="Courier New" panose="02070309020205020404" pitchFamily="49" charset="0"/>
                <a:cs typeface="Courier New" panose="02070309020205020404" pitchFamily="49" charset="0"/>
              </a:rPr>
              <a:t>((a * (b + c))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d)</a:t>
            </a:r>
          </a:p>
          <a:p>
            <a:pPr>
              <a:defRPr/>
            </a:pPr>
            <a:endParaRPr lang="en-GB" sz="1100" dirty="0">
              <a:latin typeface="Courier New" panose="02070309020205020404" pitchFamily="49" charset="0"/>
              <a:cs typeface="Courier New" panose="02070309020205020404" pitchFamily="49" charset="0"/>
            </a:endParaRPr>
          </a:p>
          <a:p>
            <a:pPr>
              <a:defRPr/>
            </a:pPr>
            <a:r>
              <a:rPr lang="en-GB" sz="2000" dirty="0">
                <a:latin typeface="Courier New" panose="02070309020205020404" pitchFamily="49" charset="0"/>
                <a:cs typeface="Courier New" panose="02070309020205020404" pitchFamily="49" charset="0"/>
              </a:rPr>
              <a:t>a * (b + c) / d</a:t>
            </a:r>
          </a:p>
          <a:p>
            <a:pPr>
              <a:defRPr/>
            </a:pP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43445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Bracketing – Exercise</a:t>
            </a:r>
          </a:p>
        </p:txBody>
      </p:sp>
      <p:sp>
        <p:nvSpPr>
          <p:cNvPr id="5" name="Text Placeholder 4"/>
          <p:cNvSpPr>
            <a:spLocks noGrp="1"/>
          </p:cNvSpPr>
          <p:nvPr>
            <p:ph type="body" sz="quarter" idx="14"/>
          </p:nvPr>
        </p:nvSpPr>
        <p:spPr/>
        <p:txBody>
          <a:bodyPr/>
          <a:lstStyle/>
          <a:p>
            <a:r>
              <a:rPr lang="en-GB" dirty="0"/>
              <a:t>Convert </a:t>
            </a:r>
            <a:r>
              <a:rPr lang="en-GB" dirty="0" err="1"/>
              <a:t>RPN</a:t>
            </a:r>
            <a:r>
              <a:rPr lang="en-GB" dirty="0"/>
              <a:t> to infix by bracketing</a:t>
            </a:r>
          </a:p>
          <a:p>
            <a:pPr lvl="1"/>
            <a:r>
              <a:rPr lang="pt-BR" dirty="0"/>
              <a:t>45 96 3 / - 2 3 ^ +</a:t>
            </a:r>
            <a:endParaRPr lang="en-GB" dirty="0"/>
          </a:p>
        </p:txBody>
      </p:sp>
    </p:spTree>
    <p:extLst>
      <p:ext uri="{BB962C8B-B14F-4D97-AF65-F5344CB8AC3E}">
        <p14:creationId xmlns:p14="http://schemas.microsoft.com/office/powerpoint/2010/main" val="675577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Bracketing –</a:t>
            </a:r>
            <a:r>
              <a:rPr lang="en-GB" dirty="0">
                <a:solidFill>
                  <a:srgbClr val="FF0000"/>
                </a:solidFill>
              </a:rPr>
              <a:t> Answer</a:t>
            </a:r>
          </a:p>
        </p:txBody>
      </p:sp>
      <p:sp>
        <p:nvSpPr>
          <p:cNvPr id="5" name="Text Placeholder 4"/>
          <p:cNvSpPr>
            <a:spLocks noGrp="1"/>
          </p:cNvSpPr>
          <p:nvPr>
            <p:ph type="body" sz="quarter" idx="14"/>
          </p:nvPr>
        </p:nvSpPr>
        <p:spPr>
          <a:xfrm>
            <a:off x="724280" y="1704179"/>
            <a:ext cx="7710594" cy="3453607"/>
          </a:xfrm>
        </p:spPr>
        <p:txBody>
          <a:bodyPr/>
          <a:lstStyle/>
          <a:p>
            <a:r>
              <a:rPr lang="en-GB" dirty="0"/>
              <a:t>Convert </a:t>
            </a:r>
            <a:r>
              <a:rPr lang="en-GB" dirty="0" err="1"/>
              <a:t>RPN</a:t>
            </a:r>
            <a:r>
              <a:rPr lang="en-GB" dirty="0"/>
              <a:t> to infix by bracketing</a:t>
            </a:r>
          </a:p>
          <a:p>
            <a:pPr lvl="1"/>
            <a:r>
              <a:rPr lang="pt-BR" dirty="0"/>
              <a:t>45 96 3 / - 2 3 ^ +</a:t>
            </a:r>
          </a:p>
          <a:p>
            <a:pPr lvl="1"/>
            <a:endParaRPr lang="pt-BR" dirty="0"/>
          </a:p>
          <a:p>
            <a:pPr lvl="1"/>
            <a:endParaRPr lang="pt-BR" dirty="0"/>
          </a:p>
          <a:p>
            <a:pPr lvl="1"/>
            <a:endParaRPr lang="pt-BR" dirty="0"/>
          </a:p>
          <a:p>
            <a:pPr lvl="1"/>
            <a:endParaRPr lang="pt-BR" dirty="0"/>
          </a:p>
          <a:p>
            <a:pPr lvl="1"/>
            <a:endParaRPr lang="pt-BR" dirty="0"/>
          </a:p>
          <a:p>
            <a:pPr lvl="1"/>
            <a:endParaRPr lang="pt-BR" dirty="0"/>
          </a:p>
          <a:p>
            <a:pPr lvl="1"/>
            <a:endParaRPr lang="pt-BR" dirty="0"/>
          </a:p>
          <a:p>
            <a:pPr marL="0" lvl="1" indent="0" algn="ctr">
              <a:buNone/>
            </a:pPr>
            <a:r>
              <a:rPr lang="en-GB" dirty="0">
                <a:solidFill>
                  <a:srgbClr val="FF0000"/>
                </a:solidFill>
                <a:latin typeface="Arial" panose="020B0604020202020204" pitchFamily="34" charset="0"/>
                <a:cs typeface="Arial" panose="020B0604020202020204" pitchFamily="34" charset="0"/>
              </a:rPr>
              <a:t>Note: order of precedence means all brackets can be removed</a:t>
            </a:r>
          </a:p>
        </p:txBody>
      </p:sp>
      <p:sp>
        <p:nvSpPr>
          <p:cNvPr id="3" name="Rectangle 2"/>
          <p:cNvSpPr/>
          <p:nvPr/>
        </p:nvSpPr>
        <p:spPr>
          <a:xfrm>
            <a:off x="2690675" y="2719731"/>
            <a:ext cx="5339254" cy="3139321"/>
          </a:xfrm>
          <a:prstGeom prst="rect">
            <a:avLst/>
          </a:prstGeom>
        </p:spPr>
        <p:txBody>
          <a:bodyPr wrap="square">
            <a:spAutoFit/>
          </a:bodyPr>
          <a:lstStyle/>
          <a:p>
            <a:pPr>
              <a:defRPr/>
            </a:pPr>
            <a:r>
              <a:rPr lang="en-GB" dirty="0">
                <a:latin typeface="Courier New" panose="02070309020205020404" pitchFamily="49" charset="0"/>
                <a:cs typeface="Courier New" panose="02070309020205020404" pitchFamily="49" charset="0"/>
              </a:rPr>
              <a:t>45 96 3 / - 2 3 ^ +</a:t>
            </a:r>
          </a:p>
          <a:p>
            <a:pPr>
              <a:defRPr/>
            </a:pPr>
            <a:endParaRPr lang="en-GB" dirty="0">
              <a:latin typeface="Courier New" panose="02070309020205020404" pitchFamily="49" charset="0"/>
              <a:cs typeface="Courier New" panose="02070309020205020404" pitchFamily="49" charset="0"/>
            </a:endParaRPr>
          </a:p>
          <a:p>
            <a:pPr>
              <a:defRPr/>
            </a:pPr>
            <a:r>
              <a:rPr lang="en-GB" dirty="0">
                <a:latin typeface="Courier New" panose="02070309020205020404" pitchFamily="49" charset="0"/>
                <a:cs typeface="Courier New" panose="02070309020205020404" pitchFamily="49" charset="0"/>
              </a:rPr>
              <a:t>45 96 3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- 2 3 ^ +</a:t>
            </a:r>
          </a:p>
          <a:p>
            <a:pPr>
              <a:defRPr/>
            </a:pPr>
            <a:r>
              <a:rPr lang="en-GB" dirty="0">
                <a:latin typeface="Courier New" panose="02070309020205020404" pitchFamily="49" charset="0"/>
                <a:cs typeface="Courier New" panose="02070309020205020404" pitchFamily="49" charset="0"/>
              </a:rPr>
              <a:t>45 (96 3 /)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2 3 ^ +</a:t>
            </a:r>
          </a:p>
          <a:p>
            <a:pPr>
              <a:defRPr/>
            </a:pPr>
            <a:r>
              <a:rPr lang="en-GB" dirty="0">
                <a:latin typeface="Courier New" panose="02070309020205020404" pitchFamily="49" charset="0"/>
                <a:cs typeface="Courier New" panose="02070309020205020404" pitchFamily="49" charset="0"/>
              </a:rPr>
              <a:t>(45 (96 3 /) -) 2 3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a:t>
            </a:r>
          </a:p>
          <a:p>
            <a:pPr>
              <a:defRPr/>
            </a:pPr>
            <a:r>
              <a:rPr lang="en-GB" dirty="0">
                <a:latin typeface="Courier New" panose="02070309020205020404" pitchFamily="49" charset="0"/>
                <a:cs typeface="Courier New" panose="02070309020205020404" pitchFamily="49" charset="0"/>
              </a:rPr>
              <a:t>(45 (96 3 /) -) (2 3 ^) </a:t>
            </a:r>
            <a:r>
              <a:rPr lang="en-GB" dirty="0">
                <a:solidFill>
                  <a:srgbClr val="FF0000"/>
                </a:solidFill>
                <a:latin typeface="Courier New" panose="02070309020205020404" pitchFamily="49" charset="0"/>
                <a:cs typeface="Courier New" panose="02070309020205020404" pitchFamily="49" charset="0"/>
              </a:rPr>
              <a:t>+</a:t>
            </a:r>
          </a:p>
          <a:p>
            <a:pPr>
              <a:defRPr/>
            </a:pPr>
            <a:r>
              <a:rPr lang="en-GB" dirty="0">
                <a:latin typeface="Courier New" panose="02070309020205020404" pitchFamily="49" charset="0"/>
                <a:cs typeface="Courier New" panose="02070309020205020404" pitchFamily="49" charset="0"/>
              </a:rPr>
              <a:t>((45 (96 3 /) -) (2 3 ^) +)</a:t>
            </a:r>
          </a:p>
          <a:p>
            <a:pPr>
              <a:defRPr/>
            </a:pPr>
            <a:endParaRPr lang="en-GB" dirty="0">
              <a:latin typeface="Courier New" panose="02070309020205020404" pitchFamily="49" charset="0"/>
              <a:cs typeface="Courier New" panose="02070309020205020404" pitchFamily="49" charset="0"/>
            </a:endParaRPr>
          </a:p>
          <a:p>
            <a:pPr>
              <a:defRPr/>
            </a:pPr>
            <a:r>
              <a:rPr lang="en-GB" dirty="0">
                <a:latin typeface="Courier New" panose="02070309020205020404" pitchFamily="49" charset="0"/>
                <a:cs typeface="Courier New" panose="02070309020205020404" pitchFamily="49" charset="0"/>
              </a:rPr>
              <a:t>((45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(96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3))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(2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3))</a:t>
            </a:r>
          </a:p>
          <a:p>
            <a:pPr>
              <a:defRPr/>
            </a:pPr>
            <a:endParaRPr lang="en-GB" dirty="0">
              <a:latin typeface="Courier New" panose="02070309020205020404" pitchFamily="49" charset="0"/>
              <a:cs typeface="Courier New" panose="02070309020205020404" pitchFamily="49" charset="0"/>
            </a:endParaRPr>
          </a:p>
          <a:p>
            <a:pPr>
              <a:defRPr/>
            </a:pPr>
            <a:r>
              <a:rPr lang="en-GB" dirty="0">
                <a:latin typeface="Courier New" panose="02070309020205020404" pitchFamily="49" charset="0"/>
                <a:cs typeface="Courier New" panose="02070309020205020404" pitchFamily="49" charset="0"/>
              </a:rPr>
              <a:t>45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96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3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2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3</a:t>
            </a:r>
          </a:p>
        </p:txBody>
      </p:sp>
    </p:spTree>
    <p:extLst>
      <p:ext uri="{BB962C8B-B14F-4D97-AF65-F5344CB8AC3E}">
        <p14:creationId xmlns:p14="http://schemas.microsoft.com/office/powerpoint/2010/main" val="2253838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3 </a:t>
            </a:r>
            <a:r>
              <a:rPr lang="en-GB" dirty="0"/>
              <a:t>on the worksheet</a:t>
            </a:r>
          </a:p>
        </p:txBody>
      </p:sp>
    </p:spTree>
    <p:extLst>
      <p:ext uri="{BB962C8B-B14F-4D97-AF65-F5344CB8AC3E}">
        <p14:creationId xmlns:p14="http://schemas.microsoft.com/office/powerpoint/2010/main" val="94980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err="1"/>
              <a:t>RPN</a:t>
            </a:r>
            <a:r>
              <a:rPr lang="en-GB" dirty="0"/>
              <a:t> Evaluation</a:t>
            </a:r>
          </a:p>
        </p:txBody>
      </p:sp>
      <p:sp>
        <p:nvSpPr>
          <p:cNvPr id="5" name="Text Placeholder 4"/>
          <p:cNvSpPr>
            <a:spLocks noGrp="1"/>
          </p:cNvSpPr>
          <p:nvPr>
            <p:ph type="body" sz="quarter" idx="14"/>
          </p:nvPr>
        </p:nvSpPr>
        <p:spPr/>
        <p:txBody>
          <a:bodyPr/>
          <a:lstStyle/>
          <a:p>
            <a:r>
              <a:rPr lang="en-GB" dirty="0"/>
              <a:t>Given an </a:t>
            </a:r>
            <a:r>
              <a:rPr lang="en-GB" dirty="0" err="1"/>
              <a:t>RPN</a:t>
            </a:r>
            <a:r>
              <a:rPr lang="en-GB" dirty="0"/>
              <a:t> expression, an algorithm can be used to evaluate it to produce a result</a:t>
            </a:r>
          </a:p>
          <a:p>
            <a:pPr lvl="1"/>
            <a:r>
              <a:rPr lang="en-GB" dirty="0"/>
              <a:t>This algorithm makes use of a stack </a:t>
            </a:r>
          </a:p>
          <a:p>
            <a:pPr lvl="1"/>
            <a:r>
              <a:rPr lang="en-GB" dirty="0"/>
              <a:t>Recall operations on a stack</a:t>
            </a:r>
          </a:p>
          <a:p>
            <a:pPr lvl="3"/>
            <a:r>
              <a:rPr lang="en-GB" dirty="0">
                <a:latin typeface="Arial" panose="020B0604020202020204" pitchFamily="34" charset="0"/>
                <a:cs typeface="Arial" panose="020B0604020202020204" pitchFamily="34" charset="0"/>
              </a:rPr>
              <a:t>Push</a:t>
            </a:r>
          </a:p>
          <a:p>
            <a:pPr lvl="3"/>
            <a:r>
              <a:rPr lang="en-GB" dirty="0">
                <a:latin typeface="Arial" panose="020B0604020202020204" pitchFamily="34" charset="0"/>
                <a:cs typeface="Arial" panose="020B0604020202020204" pitchFamily="34" charset="0"/>
              </a:rPr>
              <a:t>Pop</a:t>
            </a:r>
          </a:p>
          <a:p>
            <a:pPr lvl="1"/>
            <a:endParaRPr lang="en-GB" dirty="0"/>
          </a:p>
        </p:txBody>
      </p:sp>
    </p:spTree>
    <p:extLst>
      <p:ext uri="{BB962C8B-B14F-4D97-AF65-F5344CB8AC3E}">
        <p14:creationId xmlns:p14="http://schemas.microsoft.com/office/powerpoint/2010/main" val="1513837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evaluation </a:t>
            </a:r>
            <a:r>
              <a:rPr lang="en-GB"/>
              <a:t>– Stack</a:t>
            </a:r>
            <a:endParaRPr lang="en-GB" dirty="0"/>
          </a:p>
        </p:txBody>
      </p:sp>
      <p:sp>
        <p:nvSpPr>
          <p:cNvPr id="5" name="Text Placeholder 4"/>
          <p:cNvSpPr>
            <a:spLocks noGrp="1"/>
          </p:cNvSpPr>
          <p:nvPr>
            <p:ph type="body" sz="quarter" idx="14"/>
          </p:nvPr>
        </p:nvSpPr>
        <p:spPr/>
        <p:txBody>
          <a:bodyPr/>
          <a:lstStyle/>
          <a:p>
            <a:r>
              <a:rPr lang="en-GB" dirty="0"/>
              <a:t>This method works pushing and popping operands in response to operators</a:t>
            </a:r>
          </a:p>
          <a:p>
            <a:pPr lvl="1"/>
            <a:r>
              <a:rPr lang="en-GB" dirty="0"/>
              <a:t>If the token is an operand, push it on the stack</a:t>
            </a:r>
          </a:p>
          <a:p>
            <a:pPr lvl="1"/>
            <a:r>
              <a:rPr lang="en-GB" dirty="0"/>
              <a:t>If the token is operator, pop required number of operands from stack; perform the operation; push the result </a:t>
            </a:r>
          </a:p>
          <a:p>
            <a:pPr lvl="1"/>
            <a:r>
              <a:rPr lang="en-GB" b="1" dirty="0"/>
              <a:t>Note: </a:t>
            </a:r>
            <a:r>
              <a:rPr lang="en-GB" dirty="0"/>
              <a:t>when popping operands, pop right operand first and left</a:t>
            </a:r>
            <a:br>
              <a:rPr lang="en-GB" dirty="0"/>
            </a:br>
            <a:r>
              <a:rPr lang="en-GB" dirty="0"/>
              <a:t>operand second</a:t>
            </a:r>
          </a:p>
        </p:txBody>
      </p:sp>
    </p:spTree>
    <p:extLst>
      <p:ext uri="{BB962C8B-B14F-4D97-AF65-F5344CB8AC3E}">
        <p14:creationId xmlns:p14="http://schemas.microsoft.com/office/powerpoint/2010/main" val="75536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Starter </a:t>
            </a:r>
            <a:r>
              <a:rPr lang="en-GB" dirty="0">
                <a:solidFill>
                  <a:srgbClr val="FF0000"/>
                </a:solidFill>
              </a:rPr>
              <a:t>– Answer</a:t>
            </a:r>
          </a:p>
        </p:txBody>
      </p:sp>
      <p:sp>
        <p:nvSpPr>
          <p:cNvPr id="5" name="Text Placeholder 4"/>
          <p:cNvSpPr>
            <a:spLocks noGrp="1"/>
          </p:cNvSpPr>
          <p:nvPr>
            <p:ph type="body" sz="quarter" idx="14"/>
          </p:nvPr>
        </p:nvSpPr>
        <p:spPr/>
        <p:txBody>
          <a:bodyPr/>
          <a:lstStyle/>
          <a:p>
            <a:r>
              <a:rPr lang="en-GB" dirty="0"/>
              <a:t>Can you spot which name describes each expression?</a:t>
            </a:r>
          </a:p>
          <a:p>
            <a:r>
              <a:rPr lang="en-GB" dirty="0"/>
              <a:t>What do you notice about the position of the operators in relationship to the operands?</a:t>
            </a:r>
          </a:p>
          <a:p>
            <a:r>
              <a:rPr lang="en-GB" dirty="0"/>
              <a:t>What does the infix version use that neither of the others use?</a:t>
            </a:r>
          </a:p>
          <a:p>
            <a:pPr marL="801688" indent="0">
              <a:buNone/>
            </a:pPr>
            <a:r>
              <a:rPr lang="en-GB" dirty="0"/>
              <a:t>		</a:t>
            </a:r>
            <a:r>
              <a:rPr lang="en-GB" dirty="0">
                <a:solidFill>
                  <a:srgbClr val="FF0000"/>
                </a:solidFill>
              </a:rPr>
              <a:t>Pre</a:t>
            </a:r>
            <a:r>
              <a:rPr lang="en-GB" dirty="0"/>
              <a:t>fix				</a:t>
            </a:r>
            <a:r>
              <a:rPr lang="en-GB" dirty="0">
                <a:solidFill>
                  <a:srgbClr val="FF0000"/>
                </a:solidFill>
              </a:rPr>
              <a:t>/ * </a:t>
            </a:r>
            <a:r>
              <a:rPr lang="en-GB" dirty="0"/>
              <a:t>a </a:t>
            </a:r>
            <a:r>
              <a:rPr lang="en-GB" dirty="0">
                <a:solidFill>
                  <a:srgbClr val="FF0000"/>
                </a:solidFill>
              </a:rPr>
              <a:t>+</a:t>
            </a:r>
            <a:r>
              <a:rPr lang="en-GB" dirty="0"/>
              <a:t> b c d </a:t>
            </a:r>
          </a:p>
          <a:p>
            <a:pPr marL="801688" indent="0">
              <a:buNone/>
            </a:pPr>
            <a:r>
              <a:rPr lang="en-GB" dirty="0"/>
              <a:t>		</a:t>
            </a:r>
            <a:r>
              <a:rPr lang="en-GB" dirty="0">
                <a:solidFill>
                  <a:srgbClr val="FF0000"/>
                </a:solidFill>
              </a:rPr>
              <a:t>In</a:t>
            </a:r>
            <a:r>
              <a:rPr lang="en-GB" dirty="0"/>
              <a:t>fix				a </a:t>
            </a:r>
            <a:r>
              <a:rPr lang="en-GB" dirty="0">
                <a:solidFill>
                  <a:srgbClr val="FF0000"/>
                </a:solidFill>
              </a:rPr>
              <a:t>*</a:t>
            </a:r>
            <a:r>
              <a:rPr lang="en-GB" dirty="0"/>
              <a:t> (b </a:t>
            </a:r>
            <a:r>
              <a:rPr lang="en-GB" dirty="0">
                <a:solidFill>
                  <a:srgbClr val="FF0000"/>
                </a:solidFill>
              </a:rPr>
              <a:t>+</a:t>
            </a:r>
            <a:r>
              <a:rPr lang="en-GB" dirty="0"/>
              <a:t> c) </a:t>
            </a:r>
            <a:r>
              <a:rPr lang="en-GB" dirty="0">
                <a:solidFill>
                  <a:srgbClr val="FF0000"/>
                </a:solidFill>
              </a:rPr>
              <a:t>/</a:t>
            </a:r>
            <a:r>
              <a:rPr lang="en-GB" dirty="0"/>
              <a:t> d	</a:t>
            </a:r>
          </a:p>
          <a:p>
            <a:pPr marL="801688" indent="0">
              <a:buNone/>
            </a:pPr>
            <a:r>
              <a:rPr lang="en-GB" dirty="0"/>
              <a:t>		</a:t>
            </a:r>
            <a:r>
              <a:rPr lang="en-GB" dirty="0">
                <a:solidFill>
                  <a:srgbClr val="FF0000"/>
                </a:solidFill>
              </a:rPr>
              <a:t>Post</a:t>
            </a:r>
            <a:r>
              <a:rPr lang="en-GB" dirty="0"/>
              <a:t>fix			a b c </a:t>
            </a:r>
            <a:r>
              <a:rPr lang="en-GB" dirty="0">
                <a:solidFill>
                  <a:srgbClr val="FF0000"/>
                </a:solidFill>
              </a:rPr>
              <a:t>+ * </a:t>
            </a:r>
            <a:r>
              <a:rPr lang="en-GB" dirty="0"/>
              <a:t>d </a:t>
            </a:r>
            <a:r>
              <a:rPr lang="en-GB" dirty="0">
                <a:solidFill>
                  <a:srgbClr val="FF0000"/>
                </a:solidFill>
              </a:rPr>
              <a:t>/</a:t>
            </a:r>
          </a:p>
          <a:p>
            <a:pPr marL="0" indent="0">
              <a:buNone/>
            </a:pPr>
            <a:endParaRPr lang="en-GB" dirty="0"/>
          </a:p>
          <a:p>
            <a:endParaRPr lang="en-GB" dirty="0"/>
          </a:p>
        </p:txBody>
      </p:sp>
    </p:spTree>
    <p:extLst>
      <p:ext uri="{BB962C8B-B14F-4D97-AF65-F5344CB8AC3E}">
        <p14:creationId xmlns:p14="http://schemas.microsoft.com/office/powerpoint/2010/main" val="2513068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evaluation </a:t>
            </a:r>
            <a:r>
              <a:rPr lang="en-GB"/>
              <a:t>– Stack</a:t>
            </a:r>
            <a:endParaRPr lang="en-GB" dirty="0"/>
          </a:p>
        </p:txBody>
      </p:sp>
      <p:sp>
        <p:nvSpPr>
          <p:cNvPr id="5" name="Text Placeholder 4"/>
          <p:cNvSpPr>
            <a:spLocks noGrp="1"/>
          </p:cNvSpPr>
          <p:nvPr>
            <p:ph type="body" sz="quarter" idx="14"/>
          </p:nvPr>
        </p:nvSpPr>
        <p:spPr/>
        <p:txBody>
          <a:bodyPr/>
          <a:lstStyle/>
          <a:p>
            <a:r>
              <a:rPr lang="en-GB" dirty="0"/>
              <a:t>This method works pushing and popping operands in response to operators</a:t>
            </a:r>
          </a:p>
          <a:p>
            <a:pPr marL="723900"/>
            <a:r>
              <a:rPr lang="en-GB" sz="2000" dirty="0">
                <a:solidFill>
                  <a:srgbClr val="8D8959"/>
                </a:solidFill>
              </a:rPr>
              <a:t>Evaluate 6 2 1 + * 9 /</a:t>
            </a:r>
          </a:p>
        </p:txBody>
      </p:sp>
      <p:graphicFrame>
        <p:nvGraphicFramePr>
          <p:cNvPr id="4" name="Table 3"/>
          <p:cNvGraphicFramePr>
            <a:graphicFrameLocks noGrp="1"/>
          </p:cNvGraphicFramePr>
          <p:nvPr>
            <p:extLst>
              <p:ext uri="{D42A27DB-BD31-4B8C-83A1-F6EECF244321}">
                <p14:modId xmlns:p14="http://schemas.microsoft.com/office/powerpoint/2010/main" val="3151124189"/>
              </p:ext>
            </p:extLst>
          </p:nvPr>
        </p:nvGraphicFramePr>
        <p:xfrm>
          <a:off x="1774358" y="3081782"/>
          <a:ext cx="5697074" cy="3200400"/>
        </p:xfrm>
        <a:graphic>
          <a:graphicData uri="http://schemas.openxmlformats.org/drawingml/2006/table">
            <a:tbl>
              <a:tblPr firstRow="1" bandRow="1">
                <a:tableStyleId>{5C22544A-7EE6-4342-B048-85BDC9FD1C3A}</a:tableStyleId>
              </a:tblPr>
              <a:tblGrid>
                <a:gridCol w="882869">
                  <a:extLst>
                    <a:ext uri="{9D8B030D-6E8A-4147-A177-3AD203B41FA5}">
                      <a16:colId xmlns:a16="http://schemas.microsoft.com/office/drawing/2014/main" val="20000"/>
                    </a:ext>
                  </a:extLst>
                </a:gridCol>
                <a:gridCol w="2776855">
                  <a:extLst>
                    <a:ext uri="{9D8B030D-6E8A-4147-A177-3AD203B41FA5}">
                      <a16:colId xmlns:a16="http://schemas.microsoft.com/office/drawing/2014/main" val="20001"/>
                    </a:ext>
                  </a:extLst>
                </a:gridCol>
                <a:gridCol w="2037350">
                  <a:extLst>
                    <a:ext uri="{9D8B030D-6E8A-4147-A177-3AD203B41FA5}">
                      <a16:colId xmlns:a16="http://schemas.microsoft.com/office/drawing/2014/main" val="20002"/>
                    </a:ext>
                  </a:extLst>
                </a:gridCol>
              </a:tblGrid>
              <a:tr h="370840">
                <a:tc>
                  <a:txBody>
                    <a:bodyPr/>
                    <a:lstStyle/>
                    <a:p>
                      <a:r>
                        <a:rPr lang="en-GB" sz="1700" b="1" dirty="0">
                          <a:solidFill>
                            <a:schemeClr val="bg1"/>
                          </a:solidFill>
                          <a:latin typeface="Courier New" panose="02070309020205020404" pitchFamily="49" charset="0"/>
                          <a:cs typeface="Courier New" panose="02070309020205020404" pitchFamily="49" charset="0"/>
                        </a:rPr>
                        <a:t>Stack</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700" b="1" dirty="0">
                          <a:solidFill>
                            <a:schemeClr val="bg1"/>
                          </a:solidFill>
                          <a:latin typeface="Courier New" panose="02070309020205020404" pitchFamily="49" charset="0"/>
                          <a:cs typeface="Courier New" panose="02070309020205020404" pitchFamily="49" charset="0"/>
                        </a:rPr>
                        <a:t>Pop,</a:t>
                      </a:r>
                      <a:r>
                        <a:rPr lang="en-GB" sz="1700" b="1" baseline="0" dirty="0">
                          <a:solidFill>
                            <a:schemeClr val="bg1"/>
                          </a:solidFill>
                          <a:latin typeface="Courier New" panose="02070309020205020404" pitchFamily="49" charset="0"/>
                          <a:cs typeface="Courier New" panose="02070309020205020404" pitchFamily="49" charset="0"/>
                        </a:rPr>
                        <a:t> execute, push</a:t>
                      </a:r>
                      <a:endParaRPr lang="en-GB" sz="1700" b="1"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b="1" dirty="0">
                          <a:solidFill>
                            <a:schemeClr val="bg1"/>
                          </a:solidFill>
                          <a:latin typeface="Courier New" panose="02070309020205020404" pitchFamily="49" charset="0"/>
                          <a:cs typeface="Courier New" panose="02070309020205020404" pitchFamily="49" charset="0"/>
                        </a:rPr>
                        <a:t>6 2 1 + * 9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sz="1700" b="1" dirty="0">
                          <a:solidFill>
                            <a:srgbClr val="00B0F0"/>
                          </a:solidFill>
                          <a:latin typeface="Courier New" panose="02070309020205020404" pitchFamily="49" charset="0"/>
                          <a:cs typeface="Courier New" panose="02070309020205020404" pitchFamily="49" charset="0"/>
                        </a:rPr>
                        <a:t>1</a:t>
                      </a:r>
                    </a:p>
                    <a:p>
                      <a:pPr algn="ctr"/>
                      <a:r>
                        <a:rPr lang="en-GB" sz="1700" b="1" dirty="0">
                          <a:solidFill>
                            <a:srgbClr val="FF0000"/>
                          </a:solidFill>
                          <a:latin typeface="Courier New" panose="02070309020205020404" pitchFamily="49" charset="0"/>
                          <a:cs typeface="Courier New" panose="02070309020205020404" pitchFamily="49" charset="0"/>
                        </a:rPr>
                        <a:t>2</a:t>
                      </a:r>
                    </a:p>
                    <a:p>
                      <a:pPr algn="ctr"/>
                      <a:r>
                        <a:rPr lang="en-GB" sz="1700" b="1" dirty="0">
                          <a:solidFill>
                            <a:schemeClr val="tx1"/>
                          </a:solidFill>
                          <a:latin typeface="Courier New" panose="02070309020205020404" pitchFamily="49" charset="0"/>
                          <a:cs typeface="Courier New" panose="02070309020205020404" pitchFamily="49" charset="0"/>
                        </a:rPr>
                        <a:t>6</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700" b="1" dirty="0">
                          <a:solidFill>
                            <a:schemeClr val="tx1"/>
                          </a:solidFill>
                          <a:latin typeface="Courier New" panose="02070309020205020404" pitchFamily="49" charset="0"/>
                          <a:cs typeface="Courier New" panose="02070309020205020404" pitchFamily="49" charset="0"/>
                        </a:rPr>
                        <a:t>3 = </a:t>
                      </a:r>
                      <a:r>
                        <a:rPr lang="en-GB" sz="1700" b="1" dirty="0">
                          <a:solidFill>
                            <a:srgbClr val="FF0000"/>
                          </a:solidFill>
                          <a:latin typeface="Courier New" panose="02070309020205020404" pitchFamily="49" charset="0"/>
                          <a:cs typeface="Courier New" panose="02070309020205020404" pitchFamily="49" charset="0"/>
                        </a:rPr>
                        <a:t>2</a:t>
                      </a:r>
                      <a:r>
                        <a:rPr lang="en-GB" sz="1700" b="1" baseline="0" dirty="0">
                          <a:solidFill>
                            <a:schemeClr val="tx1"/>
                          </a:solidFill>
                          <a:latin typeface="Courier New" panose="02070309020205020404" pitchFamily="49" charset="0"/>
                          <a:cs typeface="Courier New" panose="02070309020205020404" pitchFamily="49" charset="0"/>
                        </a:rPr>
                        <a:t> + </a:t>
                      </a:r>
                      <a:r>
                        <a:rPr lang="en-GB" sz="1700" b="1" baseline="0" dirty="0">
                          <a:solidFill>
                            <a:srgbClr val="00B0F0"/>
                          </a:solidFill>
                          <a:latin typeface="Courier New" panose="02070309020205020404" pitchFamily="49" charset="0"/>
                          <a:cs typeface="Courier New" panose="02070309020205020404" pitchFamily="49" charset="0"/>
                        </a:rPr>
                        <a:t>1</a:t>
                      </a:r>
                      <a:endParaRPr lang="en-GB" sz="1700" b="1" dirty="0">
                        <a:solidFill>
                          <a:srgbClr val="00B0F0"/>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b="1" dirty="0">
                          <a:solidFill>
                            <a:schemeClr val="tx1"/>
                          </a:solidFill>
                          <a:latin typeface="Courier New" panose="02070309020205020404" pitchFamily="49" charset="0"/>
                          <a:cs typeface="Courier New" panose="02070309020205020404" pitchFamily="49" charset="0"/>
                        </a:rPr>
                        <a:t>6 2 1 </a:t>
                      </a:r>
                      <a:r>
                        <a:rPr lang="en-GB" sz="1700" b="1" dirty="0">
                          <a:solidFill>
                            <a:srgbClr val="FF0000"/>
                          </a:solidFill>
                          <a:latin typeface="Courier New" panose="02070309020205020404" pitchFamily="49" charset="0"/>
                          <a:cs typeface="Courier New" panose="02070309020205020404" pitchFamily="49" charset="0"/>
                        </a:rPr>
                        <a:t>+</a:t>
                      </a:r>
                      <a:r>
                        <a:rPr lang="en-GB" sz="1700" b="1" dirty="0">
                          <a:solidFill>
                            <a:schemeClr val="tx1"/>
                          </a:solidFill>
                          <a:latin typeface="Courier New" panose="02070309020205020404" pitchFamily="49" charset="0"/>
                          <a:cs typeface="Courier New" panose="02070309020205020404" pitchFamily="49" charset="0"/>
                        </a:rPr>
                        <a:t> * 9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GB" sz="1700" b="1" dirty="0">
                          <a:solidFill>
                            <a:schemeClr val="tx1"/>
                          </a:solidFill>
                          <a:latin typeface="Courier New" panose="02070309020205020404" pitchFamily="49" charset="0"/>
                          <a:cs typeface="Courier New" panose="02070309020205020404" pitchFamily="49" charset="0"/>
                        </a:rPr>
                        <a:t>3</a:t>
                      </a:r>
                    </a:p>
                    <a:p>
                      <a:pPr algn="ctr"/>
                      <a:r>
                        <a:rPr lang="en-GB" sz="1700" b="1" dirty="0">
                          <a:solidFill>
                            <a:schemeClr val="tx1"/>
                          </a:solidFill>
                          <a:latin typeface="Courier New" panose="02070309020205020404" pitchFamily="49" charset="0"/>
                          <a:cs typeface="Courier New" panose="02070309020205020404" pitchFamily="49" charset="0"/>
                        </a:rPr>
                        <a:t>6</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700" b="1" dirty="0">
                          <a:solidFill>
                            <a:schemeClr val="tx1"/>
                          </a:solidFill>
                          <a:latin typeface="Courier New" panose="02070309020205020404" pitchFamily="49" charset="0"/>
                          <a:cs typeface="Courier New" panose="02070309020205020404" pitchFamily="49" charset="0"/>
                        </a:rPr>
                        <a:t>18 = 6</a:t>
                      </a:r>
                      <a:r>
                        <a:rPr lang="en-GB" sz="1700" b="1" baseline="0" dirty="0">
                          <a:solidFill>
                            <a:schemeClr val="tx1"/>
                          </a:solidFill>
                          <a:latin typeface="Courier New" panose="02070309020205020404" pitchFamily="49" charset="0"/>
                          <a:cs typeface="Courier New" panose="02070309020205020404" pitchFamily="49" charset="0"/>
                        </a:rPr>
                        <a:t> * 3</a:t>
                      </a:r>
                      <a:endParaRPr lang="en-GB" sz="17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b="1" dirty="0">
                          <a:solidFill>
                            <a:schemeClr val="tx1"/>
                          </a:solidFill>
                          <a:latin typeface="Courier New" panose="02070309020205020404" pitchFamily="49" charset="0"/>
                          <a:cs typeface="Courier New" panose="02070309020205020404" pitchFamily="49" charset="0"/>
                        </a:rPr>
                        <a:t>6 2 1 + </a:t>
                      </a:r>
                      <a:r>
                        <a:rPr lang="en-GB" sz="1700" b="1" dirty="0">
                          <a:solidFill>
                            <a:srgbClr val="FF0000"/>
                          </a:solidFill>
                          <a:latin typeface="Courier New" panose="02070309020205020404" pitchFamily="49" charset="0"/>
                          <a:cs typeface="Courier New" panose="02070309020205020404" pitchFamily="49" charset="0"/>
                        </a:rPr>
                        <a:t>*</a:t>
                      </a:r>
                      <a:r>
                        <a:rPr lang="en-GB" sz="1700" b="1" dirty="0">
                          <a:solidFill>
                            <a:schemeClr val="tx1"/>
                          </a:solidFill>
                          <a:latin typeface="Courier New" panose="02070309020205020404" pitchFamily="49" charset="0"/>
                          <a:cs typeface="Courier New" panose="02070309020205020404" pitchFamily="49" charset="0"/>
                        </a:rPr>
                        <a:t> 9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GB" sz="1700" b="1" dirty="0">
                          <a:solidFill>
                            <a:schemeClr val="tx1"/>
                          </a:solidFill>
                          <a:latin typeface="Courier New" panose="02070309020205020404" pitchFamily="49" charset="0"/>
                          <a:cs typeface="Courier New" panose="02070309020205020404" pitchFamily="49" charset="0"/>
                        </a:rPr>
                        <a:t>18</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7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b="1" dirty="0">
                          <a:solidFill>
                            <a:schemeClr val="tx1"/>
                          </a:solidFill>
                          <a:latin typeface="Courier New" panose="02070309020205020404" pitchFamily="49" charset="0"/>
                          <a:cs typeface="Courier New" panose="02070309020205020404" pitchFamily="49" charset="0"/>
                        </a:rPr>
                        <a:t>6 2 1 + * 9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GB" sz="1700" b="1" dirty="0">
                          <a:solidFill>
                            <a:schemeClr val="tx1"/>
                          </a:solidFill>
                          <a:latin typeface="Courier New" panose="02070309020205020404" pitchFamily="49" charset="0"/>
                          <a:cs typeface="Courier New" panose="02070309020205020404" pitchFamily="49" charset="0"/>
                        </a:rPr>
                        <a:t>9</a:t>
                      </a:r>
                    </a:p>
                    <a:p>
                      <a:pPr algn="ctr"/>
                      <a:r>
                        <a:rPr lang="en-GB" sz="1700" b="1" dirty="0">
                          <a:solidFill>
                            <a:schemeClr val="tx1"/>
                          </a:solidFill>
                          <a:latin typeface="Courier New" panose="02070309020205020404" pitchFamily="49" charset="0"/>
                          <a:cs typeface="Courier New" panose="02070309020205020404" pitchFamily="49" charset="0"/>
                        </a:rPr>
                        <a:t>18</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700" b="1" dirty="0">
                          <a:solidFill>
                            <a:schemeClr val="tx1"/>
                          </a:solidFill>
                          <a:latin typeface="Courier New" panose="02070309020205020404" pitchFamily="49" charset="0"/>
                          <a:cs typeface="Courier New" panose="02070309020205020404" pitchFamily="49" charset="0"/>
                        </a:rPr>
                        <a:t>2 = 18 / 9</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b="1" dirty="0">
                          <a:solidFill>
                            <a:schemeClr val="tx1"/>
                          </a:solidFill>
                          <a:latin typeface="Courier New" panose="02070309020205020404" pitchFamily="49" charset="0"/>
                          <a:cs typeface="Courier New" panose="02070309020205020404" pitchFamily="49" charset="0"/>
                        </a:rPr>
                        <a:t>6 2 1 + * 9 </a:t>
                      </a:r>
                      <a:r>
                        <a:rPr lang="en-GB" sz="1700" b="1" dirty="0">
                          <a:solidFill>
                            <a:srgbClr val="FF0000"/>
                          </a:solidFill>
                          <a:latin typeface="Courier New" panose="02070309020205020404" pitchFamily="49" charset="0"/>
                          <a:cs typeface="Courier New" panose="02070309020205020404" pitchFamily="49" charset="0"/>
                        </a:rPr>
                        <a:t>/</a:t>
                      </a:r>
                    </a:p>
                    <a:p>
                      <a:endParaRPr lang="en-GB" sz="17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GB" sz="1700" b="1" dirty="0">
                          <a:solidFill>
                            <a:schemeClr val="tx1"/>
                          </a:solidFill>
                          <a:latin typeface="Courier New" panose="02070309020205020404" pitchFamily="49" charset="0"/>
                          <a:cs typeface="Courier New" panose="02070309020205020404" pitchFamily="49" charset="0"/>
                        </a:rPr>
                        <a:t>2</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7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7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9338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evaluation – Exercise</a:t>
            </a:r>
          </a:p>
        </p:txBody>
      </p:sp>
      <p:sp>
        <p:nvSpPr>
          <p:cNvPr id="5" name="Text Placeholder 4"/>
          <p:cNvSpPr>
            <a:spLocks noGrp="1"/>
          </p:cNvSpPr>
          <p:nvPr>
            <p:ph type="body" sz="quarter" idx="14"/>
          </p:nvPr>
        </p:nvSpPr>
        <p:spPr/>
        <p:txBody>
          <a:bodyPr/>
          <a:lstStyle/>
          <a:p>
            <a:r>
              <a:rPr lang="en-GB" dirty="0"/>
              <a:t>Evaluate RPN by using a stack: </a:t>
            </a:r>
            <a:r>
              <a:rPr lang="en-GB" dirty="0">
                <a:latin typeface="Arial" panose="020B0604020202020204" pitchFamily="34" charset="0"/>
                <a:cs typeface="Arial" panose="020B0604020202020204" pitchFamily="34" charset="0"/>
              </a:rPr>
              <a:t>5 3 ~ * 4 2 / -</a:t>
            </a:r>
          </a:p>
        </p:txBody>
      </p:sp>
      <p:graphicFrame>
        <p:nvGraphicFramePr>
          <p:cNvPr id="4" name="Table 3"/>
          <p:cNvGraphicFramePr>
            <a:graphicFrameLocks noGrp="1"/>
          </p:cNvGraphicFramePr>
          <p:nvPr>
            <p:extLst>
              <p:ext uri="{D42A27DB-BD31-4B8C-83A1-F6EECF244321}">
                <p14:modId xmlns:p14="http://schemas.microsoft.com/office/powerpoint/2010/main" val="492500190"/>
              </p:ext>
            </p:extLst>
          </p:nvPr>
        </p:nvGraphicFramePr>
        <p:xfrm>
          <a:off x="1629868" y="2248550"/>
          <a:ext cx="5986053" cy="3997806"/>
        </p:xfrm>
        <a:graphic>
          <a:graphicData uri="http://schemas.openxmlformats.org/drawingml/2006/table">
            <a:tbl>
              <a:tblPr firstRow="1" bandRow="1">
                <a:tableStyleId>{5C22544A-7EE6-4342-B048-85BDC9FD1C3A}</a:tableStyleId>
              </a:tblPr>
              <a:tblGrid>
                <a:gridCol w="970236">
                  <a:extLst>
                    <a:ext uri="{9D8B030D-6E8A-4147-A177-3AD203B41FA5}">
                      <a16:colId xmlns:a16="http://schemas.microsoft.com/office/drawing/2014/main" val="20000"/>
                    </a:ext>
                  </a:extLst>
                </a:gridCol>
                <a:gridCol w="2776855">
                  <a:extLst>
                    <a:ext uri="{9D8B030D-6E8A-4147-A177-3AD203B41FA5}">
                      <a16:colId xmlns:a16="http://schemas.microsoft.com/office/drawing/2014/main" val="20001"/>
                    </a:ext>
                  </a:extLst>
                </a:gridCol>
                <a:gridCol w="2238962">
                  <a:extLst>
                    <a:ext uri="{9D8B030D-6E8A-4147-A177-3AD203B41FA5}">
                      <a16:colId xmlns:a16="http://schemas.microsoft.com/office/drawing/2014/main" val="20002"/>
                    </a:ext>
                  </a:extLst>
                </a:gridCol>
              </a:tblGrid>
              <a:tr h="421486">
                <a:tc>
                  <a:txBody>
                    <a:bodyPr/>
                    <a:lstStyle/>
                    <a:p>
                      <a:r>
                        <a:rPr lang="en-GB" sz="1800" b="1" dirty="0">
                          <a:latin typeface="Courier New" panose="02070309020205020404" pitchFamily="49" charset="0"/>
                          <a:cs typeface="Courier New" panose="02070309020205020404" pitchFamily="49" charset="0"/>
                        </a:rPr>
                        <a:t>Stack</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b="1" dirty="0">
                          <a:latin typeface="Courier New" panose="02070309020205020404" pitchFamily="49" charset="0"/>
                          <a:cs typeface="Courier New" panose="02070309020205020404" pitchFamily="49" charset="0"/>
                        </a:rPr>
                        <a:t>Pop, execute, push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pPr>
                        <a:defRPr/>
                      </a:pPr>
                      <a:r>
                        <a:rPr lang="en-GB" sz="1800" b="1" dirty="0">
                          <a:latin typeface="Courier New" panose="02070309020205020404" pitchFamily="49" charset="0"/>
                          <a:cs typeface="Courier New" panose="02070309020205020404" pitchFamily="49" charset="0"/>
                        </a:rPr>
                        <a:t>5 3 ~ * 4 2 /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5716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evaluation – Exercise</a:t>
            </a:r>
          </a:p>
        </p:txBody>
      </p:sp>
      <p:sp>
        <p:nvSpPr>
          <p:cNvPr id="5" name="Text Placeholder 4"/>
          <p:cNvSpPr>
            <a:spLocks noGrp="1"/>
          </p:cNvSpPr>
          <p:nvPr>
            <p:ph type="body" sz="quarter" idx="14"/>
          </p:nvPr>
        </p:nvSpPr>
        <p:spPr/>
        <p:txBody>
          <a:bodyPr/>
          <a:lstStyle/>
          <a:p>
            <a:r>
              <a:rPr lang="en-GB" dirty="0"/>
              <a:t>Evaluate </a:t>
            </a:r>
            <a:r>
              <a:rPr lang="en-GB" dirty="0" err="1"/>
              <a:t>RPN</a:t>
            </a:r>
            <a:r>
              <a:rPr lang="en-GB" dirty="0"/>
              <a:t> by using </a:t>
            </a:r>
            <a:r>
              <a:rPr lang="en-GB"/>
              <a:t>a stack: </a:t>
            </a:r>
            <a:r>
              <a:rPr lang="en-GB">
                <a:latin typeface="Arial" panose="020B0604020202020204" pitchFamily="34" charset="0"/>
                <a:cs typeface="Arial" panose="020B0604020202020204" pitchFamily="34" charset="0"/>
              </a:rPr>
              <a:t>5 </a:t>
            </a:r>
            <a:r>
              <a:rPr lang="en-GB" dirty="0">
                <a:latin typeface="Arial" panose="020B0604020202020204" pitchFamily="34" charset="0"/>
                <a:cs typeface="Arial" panose="020B0604020202020204" pitchFamily="34" charset="0"/>
              </a:rPr>
              <a:t>3 ~ * 4 2 </a:t>
            </a:r>
            <a:r>
              <a:rPr lang="en-GB">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60756190"/>
              </p:ext>
            </p:extLst>
          </p:nvPr>
        </p:nvGraphicFramePr>
        <p:xfrm>
          <a:off x="1629868" y="2248550"/>
          <a:ext cx="5986053" cy="3997806"/>
        </p:xfrm>
        <a:graphic>
          <a:graphicData uri="http://schemas.openxmlformats.org/drawingml/2006/table">
            <a:tbl>
              <a:tblPr firstRow="1" bandRow="1">
                <a:tableStyleId>{5C22544A-7EE6-4342-B048-85BDC9FD1C3A}</a:tableStyleId>
              </a:tblPr>
              <a:tblGrid>
                <a:gridCol w="970236">
                  <a:extLst>
                    <a:ext uri="{9D8B030D-6E8A-4147-A177-3AD203B41FA5}">
                      <a16:colId xmlns:a16="http://schemas.microsoft.com/office/drawing/2014/main" val="20000"/>
                    </a:ext>
                  </a:extLst>
                </a:gridCol>
                <a:gridCol w="2776855">
                  <a:extLst>
                    <a:ext uri="{9D8B030D-6E8A-4147-A177-3AD203B41FA5}">
                      <a16:colId xmlns:a16="http://schemas.microsoft.com/office/drawing/2014/main" val="20001"/>
                    </a:ext>
                  </a:extLst>
                </a:gridCol>
                <a:gridCol w="2238962">
                  <a:extLst>
                    <a:ext uri="{9D8B030D-6E8A-4147-A177-3AD203B41FA5}">
                      <a16:colId xmlns:a16="http://schemas.microsoft.com/office/drawing/2014/main" val="20002"/>
                    </a:ext>
                  </a:extLst>
                </a:gridCol>
              </a:tblGrid>
              <a:tr h="421486">
                <a:tc>
                  <a:txBody>
                    <a:bodyPr/>
                    <a:lstStyle/>
                    <a:p>
                      <a:r>
                        <a:rPr lang="en-GB" sz="1800" b="1" dirty="0">
                          <a:latin typeface="Courier New" panose="02070309020205020404" pitchFamily="49" charset="0"/>
                          <a:cs typeface="Courier New" panose="02070309020205020404" pitchFamily="49" charset="0"/>
                        </a:rPr>
                        <a:t>Stack</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b="1" dirty="0">
                          <a:latin typeface="Courier New" panose="02070309020205020404" pitchFamily="49" charset="0"/>
                          <a:cs typeface="Courier New" panose="02070309020205020404" pitchFamily="49" charset="0"/>
                        </a:rPr>
                        <a:t>Pop, execute, push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pPr>
                        <a:defRPr/>
                      </a:pPr>
                      <a:r>
                        <a:rPr lang="en-GB" sz="1800" b="1" dirty="0">
                          <a:latin typeface="Courier New" panose="02070309020205020404" pitchFamily="49" charset="0"/>
                          <a:cs typeface="Courier New" panose="02070309020205020404" pitchFamily="49" charset="0"/>
                        </a:rPr>
                        <a:t>5 3 ~ * 4 2 /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3</a:t>
                      </a:r>
                    </a:p>
                    <a:p>
                      <a:pPr algn="ctr"/>
                      <a:r>
                        <a:rPr lang="en-GB" sz="1800" b="1" dirty="0">
                          <a:solidFill>
                            <a:schemeClr val="tx1"/>
                          </a:solidFill>
                          <a:latin typeface="Courier New" panose="02070309020205020404" pitchFamily="49" charset="0"/>
                          <a:cs typeface="Courier New" panose="02070309020205020404" pitchFamily="49" charset="0"/>
                        </a:rPr>
                        <a:t>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~3</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a:t>
                      </a: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 4 2 /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~3</a:t>
                      </a:r>
                    </a:p>
                    <a:p>
                      <a:pPr algn="ctr"/>
                      <a:r>
                        <a:rPr lang="en-GB" sz="1800" b="1" dirty="0">
                          <a:solidFill>
                            <a:schemeClr val="tx1"/>
                          </a:solidFill>
                          <a:latin typeface="Courier New" panose="02070309020205020404" pitchFamily="49" charset="0"/>
                          <a:cs typeface="Courier New" panose="02070309020205020404" pitchFamily="49" charset="0"/>
                        </a:rPr>
                        <a:t>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~15 = 5 * (~3)</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 </a:t>
                      </a: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4 2 /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1440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evaluation – Exercise</a:t>
            </a:r>
          </a:p>
        </p:txBody>
      </p:sp>
      <p:sp>
        <p:nvSpPr>
          <p:cNvPr id="5" name="Text Placeholder 4"/>
          <p:cNvSpPr>
            <a:spLocks noGrp="1"/>
          </p:cNvSpPr>
          <p:nvPr>
            <p:ph type="body" sz="quarter" idx="14"/>
          </p:nvPr>
        </p:nvSpPr>
        <p:spPr/>
        <p:txBody>
          <a:bodyPr/>
          <a:lstStyle/>
          <a:p>
            <a:r>
              <a:rPr lang="en-GB" dirty="0"/>
              <a:t>Evaluate </a:t>
            </a:r>
            <a:r>
              <a:rPr lang="en-GB" dirty="0" err="1"/>
              <a:t>RPN</a:t>
            </a:r>
            <a:r>
              <a:rPr lang="en-GB" dirty="0"/>
              <a:t> by using </a:t>
            </a:r>
            <a:r>
              <a:rPr lang="en-GB"/>
              <a:t>a stack: </a:t>
            </a:r>
            <a:r>
              <a:rPr lang="en-GB">
                <a:latin typeface="Arial" panose="020B0604020202020204" pitchFamily="34" charset="0"/>
                <a:cs typeface="Arial" panose="020B0604020202020204" pitchFamily="34" charset="0"/>
              </a:rPr>
              <a:t>5 </a:t>
            </a:r>
            <a:r>
              <a:rPr lang="en-GB" dirty="0">
                <a:latin typeface="Arial" panose="020B0604020202020204" pitchFamily="34" charset="0"/>
                <a:cs typeface="Arial" panose="020B0604020202020204" pitchFamily="34" charset="0"/>
              </a:rPr>
              <a:t>3 ~ * 4 2 </a:t>
            </a:r>
            <a:r>
              <a:rPr lang="en-GB">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44049773"/>
              </p:ext>
            </p:extLst>
          </p:nvPr>
        </p:nvGraphicFramePr>
        <p:xfrm>
          <a:off x="1629868" y="2248550"/>
          <a:ext cx="5986053" cy="3997806"/>
        </p:xfrm>
        <a:graphic>
          <a:graphicData uri="http://schemas.openxmlformats.org/drawingml/2006/table">
            <a:tbl>
              <a:tblPr firstRow="1" bandRow="1">
                <a:tableStyleId>{5C22544A-7EE6-4342-B048-85BDC9FD1C3A}</a:tableStyleId>
              </a:tblPr>
              <a:tblGrid>
                <a:gridCol w="970236">
                  <a:extLst>
                    <a:ext uri="{9D8B030D-6E8A-4147-A177-3AD203B41FA5}">
                      <a16:colId xmlns:a16="http://schemas.microsoft.com/office/drawing/2014/main" val="20000"/>
                    </a:ext>
                  </a:extLst>
                </a:gridCol>
                <a:gridCol w="2776855">
                  <a:extLst>
                    <a:ext uri="{9D8B030D-6E8A-4147-A177-3AD203B41FA5}">
                      <a16:colId xmlns:a16="http://schemas.microsoft.com/office/drawing/2014/main" val="20001"/>
                    </a:ext>
                  </a:extLst>
                </a:gridCol>
                <a:gridCol w="2238962">
                  <a:extLst>
                    <a:ext uri="{9D8B030D-6E8A-4147-A177-3AD203B41FA5}">
                      <a16:colId xmlns:a16="http://schemas.microsoft.com/office/drawing/2014/main" val="20002"/>
                    </a:ext>
                  </a:extLst>
                </a:gridCol>
              </a:tblGrid>
              <a:tr h="421486">
                <a:tc>
                  <a:txBody>
                    <a:bodyPr/>
                    <a:lstStyle/>
                    <a:p>
                      <a:r>
                        <a:rPr lang="en-GB" sz="1800" b="1" dirty="0">
                          <a:latin typeface="Courier New" panose="02070309020205020404" pitchFamily="49" charset="0"/>
                          <a:cs typeface="Courier New" panose="02070309020205020404" pitchFamily="49" charset="0"/>
                        </a:rPr>
                        <a:t>Stack</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b="1" dirty="0">
                          <a:latin typeface="Courier New" panose="02070309020205020404" pitchFamily="49" charset="0"/>
                          <a:cs typeface="Courier New" panose="02070309020205020404" pitchFamily="49" charset="0"/>
                        </a:rPr>
                        <a:t>Pop, execute, push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pPr>
                        <a:defRPr/>
                      </a:pPr>
                      <a:r>
                        <a:rPr lang="en-GB" sz="1800" b="1" dirty="0">
                          <a:latin typeface="Courier New" panose="02070309020205020404" pitchFamily="49" charset="0"/>
                          <a:cs typeface="Courier New" panose="02070309020205020404" pitchFamily="49" charset="0"/>
                        </a:rPr>
                        <a:t>5 3 ~ * 4 2 /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3</a:t>
                      </a:r>
                    </a:p>
                    <a:p>
                      <a:pPr algn="ctr"/>
                      <a:r>
                        <a:rPr lang="en-GB" sz="1800" b="1" dirty="0">
                          <a:solidFill>
                            <a:schemeClr val="tx1"/>
                          </a:solidFill>
                          <a:latin typeface="Courier New" panose="02070309020205020404" pitchFamily="49" charset="0"/>
                          <a:cs typeface="Courier New" panose="02070309020205020404" pitchFamily="49" charset="0"/>
                        </a:rPr>
                        <a:t>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~3</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a:t>
                      </a: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 4 2 /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~3</a:t>
                      </a:r>
                    </a:p>
                    <a:p>
                      <a:pPr algn="ctr"/>
                      <a:r>
                        <a:rPr lang="en-GB" sz="1800" b="1" dirty="0">
                          <a:solidFill>
                            <a:schemeClr val="tx1"/>
                          </a:solidFill>
                          <a:latin typeface="Courier New" panose="02070309020205020404" pitchFamily="49" charset="0"/>
                          <a:cs typeface="Courier New" panose="02070309020205020404" pitchFamily="49" charset="0"/>
                        </a:rPr>
                        <a:t>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~15 = 5 * (~3)</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 </a:t>
                      </a: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4 2 /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~15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 * </a:t>
                      </a:r>
                      <a:r>
                        <a:rPr lang="en-GB" sz="1800" b="1" dirty="0">
                          <a:solidFill>
                            <a:srgbClr val="FF0000"/>
                          </a:solidFill>
                          <a:latin typeface="Courier New" panose="02070309020205020404" pitchFamily="49" charset="0"/>
                          <a:cs typeface="Courier New" panose="02070309020205020404" pitchFamily="49" charset="0"/>
                        </a:rPr>
                        <a:t>4 2 </a:t>
                      </a: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2</a:t>
                      </a:r>
                    </a:p>
                    <a:p>
                      <a:pPr algn="ctr"/>
                      <a:r>
                        <a:rPr lang="en-GB" sz="1800" b="1" dirty="0">
                          <a:solidFill>
                            <a:schemeClr val="tx1"/>
                          </a:solidFill>
                          <a:latin typeface="Courier New" panose="02070309020205020404" pitchFamily="49" charset="0"/>
                          <a:cs typeface="Courier New" panose="02070309020205020404" pitchFamily="49" charset="0"/>
                        </a:rPr>
                        <a:t>4</a:t>
                      </a:r>
                    </a:p>
                    <a:p>
                      <a:pPr algn="ctr"/>
                      <a:r>
                        <a:rPr lang="en-GB" sz="1800" b="1" dirty="0">
                          <a:solidFill>
                            <a:schemeClr val="tx1"/>
                          </a:solidFill>
                          <a:latin typeface="Courier New" panose="02070309020205020404" pitchFamily="49" charset="0"/>
                          <a:cs typeface="Courier New" panose="02070309020205020404" pitchFamily="49" charset="0"/>
                        </a:rPr>
                        <a:t>~15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2 = 4 / 2</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 * 4 2 </a:t>
                      </a: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a:t>
                      </a:r>
                    </a:p>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2</a:t>
                      </a:r>
                    </a:p>
                    <a:p>
                      <a:pPr algn="ctr"/>
                      <a:r>
                        <a:rPr lang="en-GB" sz="1800" b="1" dirty="0">
                          <a:solidFill>
                            <a:schemeClr val="tx1"/>
                          </a:solidFill>
                          <a:latin typeface="Courier New" panose="02070309020205020404" pitchFamily="49" charset="0"/>
                          <a:cs typeface="Courier New" panose="02070309020205020404" pitchFamily="49" charset="0"/>
                        </a:rPr>
                        <a:t>~15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~17 = ~15 - 2</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 * 4 2 / </a:t>
                      </a:r>
                      <a:r>
                        <a:rPr lang="en-GB" sz="1800" b="1" dirty="0">
                          <a:solidFill>
                            <a:srgbClr val="FF0000"/>
                          </a:solidFill>
                          <a:latin typeface="Courier New" panose="02070309020205020404" pitchFamily="49" charset="0"/>
                          <a:cs typeface="Courier New" panose="02070309020205020404" pitchFamily="49" charset="0"/>
                        </a:rPr>
                        <a:t>-</a:t>
                      </a:r>
                    </a:p>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~17</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43552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4 </a:t>
            </a:r>
            <a:r>
              <a:rPr lang="en-GB" dirty="0"/>
              <a:t>on the worksheet</a:t>
            </a:r>
          </a:p>
        </p:txBody>
      </p:sp>
    </p:spTree>
    <p:extLst>
      <p:ext uri="{BB962C8B-B14F-4D97-AF65-F5344CB8AC3E}">
        <p14:creationId xmlns:p14="http://schemas.microsoft.com/office/powerpoint/2010/main" val="78904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4" name="Text Placeholder 3"/>
          <p:cNvSpPr>
            <a:spLocks noGrp="1"/>
          </p:cNvSpPr>
          <p:nvPr>
            <p:ph type="body" sz="quarter" idx="14"/>
          </p:nvPr>
        </p:nvSpPr>
        <p:spPr/>
        <p:txBody>
          <a:bodyPr/>
          <a:lstStyle/>
          <a:p>
            <a:pPr>
              <a:spcAft>
                <a:spcPts val="800"/>
              </a:spcAft>
            </a:pPr>
            <a:r>
              <a:rPr lang="en-GB" dirty="0"/>
              <a:t>Convert </a:t>
            </a:r>
            <a:r>
              <a:rPr lang="en-GB" dirty="0" err="1"/>
              <a:t>RPN</a:t>
            </a:r>
            <a:r>
              <a:rPr lang="en-GB" dirty="0"/>
              <a:t> to infix</a:t>
            </a:r>
          </a:p>
          <a:p>
            <a:pPr lvl="1">
              <a:spcAft>
                <a:spcPts val="800"/>
              </a:spcAft>
            </a:pPr>
            <a:r>
              <a:rPr lang="en-GB" dirty="0"/>
              <a:t>b f ^ 3 * e +</a:t>
            </a:r>
          </a:p>
          <a:p>
            <a:pPr>
              <a:spcAft>
                <a:spcPts val="800"/>
              </a:spcAft>
            </a:pPr>
            <a:r>
              <a:rPr lang="en-GB" dirty="0"/>
              <a:t>Convert infix to </a:t>
            </a:r>
            <a:r>
              <a:rPr lang="en-GB" dirty="0" err="1"/>
              <a:t>RPN</a:t>
            </a:r>
            <a:endParaRPr lang="en-GB" dirty="0"/>
          </a:p>
          <a:p>
            <a:pPr lvl="1">
              <a:spcAft>
                <a:spcPts val="800"/>
              </a:spcAft>
            </a:pPr>
            <a:r>
              <a:rPr lang="en-GB" dirty="0"/>
              <a:t>7 * ~4 + 3</a:t>
            </a:r>
          </a:p>
          <a:p>
            <a:pPr>
              <a:spcAft>
                <a:spcPts val="800"/>
              </a:spcAft>
            </a:pPr>
            <a:r>
              <a:rPr lang="en-GB" dirty="0"/>
              <a:t>Evaluate </a:t>
            </a:r>
            <a:r>
              <a:rPr lang="en-GB" dirty="0" err="1"/>
              <a:t>RPN</a:t>
            </a:r>
            <a:r>
              <a:rPr lang="en-GB" dirty="0"/>
              <a:t>, showing stack</a:t>
            </a:r>
          </a:p>
          <a:p>
            <a:pPr lvl="1">
              <a:spcAft>
                <a:spcPts val="800"/>
              </a:spcAft>
            </a:pPr>
            <a:r>
              <a:rPr lang="en-GB" dirty="0"/>
              <a:t>3 4 * 12 6 / +</a:t>
            </a:r>
          </a:p>
          <a:p>
            <a:pPr>
              <a:spcAft>
                <a:spcPts val="800"/>
              </a:spcAft>
            </a:pPr>
            <a:r>
              <a:rPr lang="en-GB" dirty="0"/>
              <a:t>Build a binary tree</a:t>
            </a:r>
          </a:p>
          <a:p>
            <a:pPr lvl="1">
              <a:spcAft>
                <a:spcPts val="800"/>
              </a:spcAft>
            </a:pPr>
            <a:r>
              <a:rPr lang="en-GB" dirty="0"/>
              <a:t>4 * 3 + 7 * 2</a:t>
            </a:r>
          </a:p>
          <a:p>
            <a:pPr lvl="1">
              <a:spcAft>
                <a:spcPts val="800"/>
              </a:spcAft>
            </a:pPr>
            <a:r>
              <a:rPr lang="en-GB" dirty="0"/>
              <a:t>Show prefix (Polish Notation) equivalent</a:t>
            </a:r>
          </a:p>
          <a:p>
            <a:pPr lvl="1">
              <a:spcAft>
                <a:spcPts val="800"/>
              </a:spcAft>
            </a:pPr>
            <a:r>
              <a:rPr lang="en-GB" dirty="0"/>
              <a:t>Show postfix (Reverse Polish Notation) equivalent</a:t>
            </a:r>
          </a:p>
        </p:txBody>
      </p:sp>
    </p:spTree>
    <p:extLst>
      <p:ext uri="{BB962C8B-B14F-4D97-AF65-F5344CB8AC3E}">
        <p14:creationId xmlns:p14="http://schemas.microsoft.com/office/powerpoint/2010/main" val="1334076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33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Terminology</a:t>
            </a:r>
          </a:p>
        </p:txBody>
      </p:sp>
      <p:graphicFrame>
        <p:nvGraphicFramePr>
          <p:cNvPr id="4" name="Table 3"/>
          <p:cNvGraphicFramePr>
            <a:graphicFrameLocks noGrp="1"/>
          </p:cNvGraphicFramePr>
          <p:nvPr>
            <p:extLst>
              <p:ext uri="{D42A27DB-BD31-4B8C-83A1-F6EECF244321}">
                <p14:modId xmlns:p14="http://schemas.microsoft.com/office/powerpoint/2010/main" val="1416692098"/>
              </p:ext>
            </p:extLst>
          </p:nvPr>
        </p:nvGraphicFramePr>
        <p:xfrm>
          <a:off x="755120" y="1642151"/>
          <a:ext cx="7785630" cy="4480560"/>
        </p:xfrm>
        <a:graphic>
          <a:graphicData uri="http://schemas.openxmlformats.org/drawingml/2006/table">
            <a:tbl>
              <a:tblPr firstRow="1" bandRow="1">
                <a:tableStyleId>{5C22544A-7EE6-4342-B048-85BDC9FD1C3A}</a:tableStyleId>
              </a:tblPr>
              <a:tblGrid>
                <a:gridCol w="1119461">
                  <a:extLst>
                    <a:ext uri="{9D8B030D-6E8A-4147-A177-3AD203B41FA5}">
                      <a16:colId xmlns:a16="http://schemas.microsoft.com/office/drawing/2014/main" val="20000"/>
                    </a:ext>
                  </a:extLst>
                </a:gridCol>
                <a:gridCol w="2481519">
                  <a:extLst>
                    <a:ext uri="{9D8B030D-6E8A-4147-A177-3AD203B41FA5}">
                      <a16:colId xmlns:a16="http://schemas.microsoft.com/office/drawing/2014/main" val="20001"/>
                    </a:ext>
                  </a:extLst>
                </a:gridCol>
                <a:gridCol w="4184650">
                  <a:extLst>
                    <a:ext uri="{9D8B030D-6E8A-4147-A177-3AD203B41FA5}">
                      <a16:colId xmlns:a16="http://schemas.microsoft.com/office/drawing/2014/main" val="20002"/>
                    </a:ext>
                  </a:extLst>
                </a:gridCol>
              </a:tblGrid>
              <a:tr h="225619">
                <a:tc>
                  <a:txBody>
                    <a:bodyPr/>
                    <a:lstStyle/>
                    <a:p>
                      <a:r>
                        <a:rPr lang="en-GB" dirty="0">
                          <a:solidFill>
                            <a:schemeClr val="bg1"/>
                          </a:solidFill>
                          <a:latin typeface="Arial" panose="020B0604020202020204" pitchFamily="34" charset="0"/>
                          <a:cs typeface="Arial" panose="020B0604020202020204" pitchFamily="34" charset="0"/>
                        </a:rPr>
                        <a:t>Term</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dirty="0">
                          <a:solidFill>
                            <a:schemeClr val="bg1"/>
                          </a:solidFill>
                          <a:latin typeface="Arial" panose="020B0604020202020204" pitchFamily="34" charset="0"/>
                          <a:cs typeface="Arial" panose="020B0604020202020204" pitchFamily="34" charset="0"/>
                        </a:rPr>
                        <a:t>Description</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dirty="0">
                          <a:solidFill>
                            <a:schemeClr val="bg1"/>
                          </a:solidFill>
                          <a:latin typeface="Arial" panose="020B0604020202020204" pitchFamily="34" charset="0"/>
                          <a:cs typeface="Arial" panose="020B0604020202020204" pitchFamily="34" charset="0"/>
                        </a:rPr>
                        <a:t>Comment</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Infix</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The operator comes between the operands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a </a:t>
                      </a:r>
                      <a:r>
                        <a:rPr lang="en-GB" dirty="0">
                          <a:solidFill>
                            <a:srgbClr val="FF0000"/>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(b </a:t>
                      </a:r>
                      <a:r>
                        <a:rPr lang="en-GB" dirty="0">
                          <a:solidFill>
                            <a:srgbClr val="FF0000"/>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c) </a:t>
                      </a:r>
                      <a:r>
                        <a:rPr lang="en-GB" dirty="0">
                          <a:solidFill>
                            <a:srgbClr val="FF0000"/>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d</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This is the notation used in the mathematics you’ve encountered before </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Prefix (Polish Notation)</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The operator comes before the operands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 * </a:t>
                      </a:r>
                      <a:r>
                        <a:rPr lang="en-GB" dirty="0">
                          <a:solidFill>
                            <a:schemeClr val="tx1"/>
                          </a:solidFill>
                          <a:latin typeface="Arial" panose="020B0604020202020204" pitchFamily="34" charset="0"/>
                          <a:cs typeface="Arial" panose="020B0604020202020204" pitchFamily="34" charset="0"/>
                        </a:rPr>
                        <a:t>a </a:t>
                      </a:r>
                      <a:r>
                        <a:rPr lang="en-GB" dirty="0">
                          <a:solidFill>
                            <a:srgbClr val="FF0000"/>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b c d </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This was invented in 1924 by Polish mathematician Jan </a:t>
                      </a:r>
                      <a:r>
                        <a:rPr lang="en-GB" dirty="0" err="1">
                          <a:solidFill>
                            <a:schemeClr val="tx1"/>
                          </a:solidFill>
                          <a:latin typeface="Arial" panose="020B0604020202020204" pitchFamily="34" charset="0"/>
                          <a:cs typeface="Arial" panose="020B0604020202020204" pitchFamily="34" charset="0"/>
                        </a:rPr>
                        <a:t>Łukasiewicz</a:t>
                      </a:r>
                      <a:r>
                        <a:rPr lang="en-GB" dirty="0">
                          <a:solidFill>
                            <a:schemeClr val="tx1"/>
                          </a:solidFill>
                          <a:latin typeface="Arial" panose="020B0604020202020204" pitchFamily="34" charset="0"/>
                          <a:cs typeface="Arial" panose="020B0604020202020204" pitchFamily="34" charset="0"/>
                        </a:rPr>
                        <a:t> </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Postfix (Reverse Polish Notation)</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The operator comes after the operands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 b c </a:t>
                      </a:r>
                      <a:r>
                        <a:rPr lang="en-GB" dirty="0">
                          <a:solidFill>
                            <a:srgbClr val="FF0000"/>
                          </a:solidFill>
                          <a:latin typeface="Arial" panose="020B0604020202020204" pitchFamily="34" charset="0"/>
                          <a:cs typeface="Arial" panose="020B0604020202020204" pitchFamily="34" charset="0"/>
                        </a:rPr>
                        <a:t>+ * </a:t>
                      </a:r>
                      <a:r>
                        <a:rPr lang="en-GB" dirty="0">
                          <a:solidFill>
                            <a:schemeClr val="tx1"/>
                          </a:solidFill>
                          <a:latin typeface="Arial" panose="020B0604020202020204" pitchFamily="34" charset="0"/>
                          <a:cs typeface="Arial" panose="020B0604020202020204" pitchFamily="34" charset="0"/>
                        </a:rPr>
                        <a:t>d </a:t>
                      </a:r>
                      <a:r>
                        <a:rPr lang="en-GB" dirty="0">
                          <a:solidFill>
                            <a:srgbClr val="FF0000"/>
                          </a:solidFill>
                          <a:latin typeface="Arial" panose="020B0604020202020204" pitchFamily="34" charset="0"/>
                          <a:cs typeface="Arial" panose="020B0604020202020204" pitchFamily="34" charset="0"/>
                        </a:rPr>
                        <a:t>/</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During the 1950s, Reverse Polish was devised as a way to do mathematics without braces.  The system is used extensively in computer algorithms because evaluation can be done using a stack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197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err="1"/>
              <a:t>RPN</a:t>
            </a:r>
            <a:r>
              <a:rPr lang="en-GB" dirty="0"/>
              <a:t> </a:t>
            </a:r>
            <a:r>
              <a:rPr lang="en-GB"/>
              <a:t>– Why </a:t>
            </a:r>
            <a:r>
              <a:rPr lang="en-GB" dirty="0"/>
              <a:t>use it?</a:t>
            </a:r>
          </a:p>
        </p:txBody>
      </p:sp>
      <p:sp>
        <p:nvSpPr>
          <p:cNvPr id="3" name="Text Placeholder 2"/>
          <p:cNvSpPr>
            <a:spLocks noGrp="1"/>
          </p:cNvSpPr>
          <p:nvPr>
            <p:ph type="body" sz="quarter" idx="14"/>
          </p:nvPr>
        </p:nvSpPr>
        <p:spPr/>
        <p:txBody>
          <a:bodyPr/>
          <a:lstStyle/>
          <a:p>
            <a:r>
              <a:rPr lang="en-GB" dirty="0"/>
              <a:t>Eliminates the need for brackets in sub-expressions as the order of evaluation is unambiguous</a:t>
            </a:r>
          </a:p>
          <a:p>
            <a:r>
              <a:rPr lang="en-GB" dirty="0"/>
              <a:t>The algorithm for evaluating postfix expressions is simpler than for infix expressions</a:t>
            </a:r>
          </a:p>
          <a:p>
            <a:pPr lvl="1"/>
            <a:r>
              <a:rPr lang="en-GB" dirty="0"/>
              <a:t>The resulting expressions can be evaluated using a stack (more later)</a:t>
            </a:r>
          </a:p>
        </p:txBody>
      </p:sp>
    </p:spTree>
    <p:extLst>
      <p:ext uri="{BB962C8B-B14F-4D97-AF65-F5344CB8AC3E}">
        <p14:creationId xmlns:p14="http://schemas.microsoft.com/office/powerpoint/2010/main" val="7520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Order of precedence</a:t>
            </a:r>
          </a:p>
        </p:txBody>
      </p:sp>
      <p:sp>
        <p:nvSpPr>
          <p:cNvPr id="3" name="Text Placeholder 2"/>
          <p:cNvSpPr>
            <a:spLocks noGrp="1"/>
          </p:cNvSpPr>
          <p:nvPr>
            <p:ph type="body" sz="quarter" idx="14"/>
          </p:nvPr>
        </p:nvSpPr>
        <p:spPr/>
        <p:txBody>
          <a:bodyPr/>
          <a:lstStyle/>
          <a:p>
            <a:r>
              <a:rPr lang="en-GB" dirty="0"/>
              <a:t>In order to do arithmetic, rules need to be applied concerning which operators should be done first</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08956648"/>
              </p:ext>
            </p:extLst>
          </p:nvPr>
        </p:nvGraphicFramePr>
        <p:xfrm>
          <a:off x="961053" y="2864054"/>
          <a:ext cx="7231224" cy="2595880"/>
        </p:xfrm>
        <a:graphic>
          <a:graphicData uri="http://schemas.openxmlformats.org/drawingml/2006/table">
            <a:tbl>
              <a:tblPr firstRow="1" bandRow="1">
                <a:tableStyleId>{5C22544A-7EE6-4342-B048-85BDC9FD1C3A}</a:tableStyleId>
              </a:tblPr>
              <a:tblGrid>
                <a:gridCol w="3438929">
                  <a:extLst>
                    <a:ext uri="{9D8B030D-6E8A-4147-A177-3AD203B41FA5}">
                      <a16:colId xmlns:a16="http://schemas.microsoft.com/office/drawing/2014/main" val="20000"/>
                    </a:ext>
                  </a:extLst>
                </a:gridCol>
                <a:gridCol w="176683">
                  <a:extLst>
                    <a:ext uri="{9D8B030D-6E8A-4147-A177-3AD203B41FA5}">
                      <a16:colId xmlns:a16="http://schemas.microsoft.com/office/drawing/2014/main" val="727427709"/>
                    </a:ext>
                  </a:extLst>
                </a:gridCol>
                <a:gridCol w="3615612">
                  <a:extLst>
                    <a:ext uri="{9D8B030D-6E8A-4147-A177-3AD203B41FA5}">
                      <a16:colId xmlns:a16="http://schemas.microsoft.com/office/drawing/2014/main" val="187890692"/>
                    </a:ext>
                  </a:extLst>
                </a:gridCol>
              </a:tblGrid>
              <a:tr h="370840">
                <a:tc gridSpan="2">
                  <a:txBody>
                    <a:bodyPr/>
                    <a:lstStyle/>
                    <a:p>
                      <a:pPr algn="ctr">
                        <a:tabLst>
                          <a:tab pos="2238375" algn="l"/>
                        </a:tabLst>
                      </a:pPr>
                      <a:r>
                        <a:rPr lang="en-GB" b="0" dirty="0">
                          <a:solidFill>
                            <a:schemeClr val="bg1"/>
                          </a:solidFill>
                          <a:latin typeface="Arial" panose="020B0604020202020204" pitchFamily="34" charset="0"/>
                          <a:cs typeface="Arial" panose="020B0604020202020204" pitchFamily="34" charset="0"/>
                        </a:rPr>
                        <a:t>Highest Precedence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hMerge="1">
                  <a:txBody>
                    <a:bodyPr/>
                    <a:lstStyle/>
                    <a:p>
                      <a:endParaRPr lang="en-GB"/>
                    </a:p>
                  </a:txBody>
                  <a:tcPr/>
                </a:tc>
                <a:tc>
                  <a:txBody>
                    <a:bodyPr/>
                    <a:lstStyle/>
                    <a:p>
                      <a:pPr algn="l">
                        <a:tabLst>
                          <a:tab pos="2238375" algn="l"/>
                        </a:tabLst>
                      </a:pPr>
                      <a:endParaRPr lang="en-GB" b="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b="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GB" b="0" baseline="0" dirty="0">
                          <a:solidFill>
                            <a:schemeClr val="tx1"/>
                          </a:solidFill>
                          <a:latin typeface="Arial" panose="020B0604020202020204" pitchFamily="34" charset="0"/>
                          <a:cs typeface="Arial" panose="020B0604020202020204" pitchFamily="34" charset="0"/>
                        </a:rPr>
                        <a:t>(Unary minus; negative; ~4 + 1 = 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370840">
                <a:tc>
                  <a:txBody>
                    <a:bodyPr/>
                    <a:lstStyle/>
                    <a:p>
                      <a:pPr algn="ctr"/>
                      <a:r>
                        <a:rPr lang="en-GB" b="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GB" b="0">
                          <a:solidFill>
                            <a:schemeClr val="tx1"/>
                          </a:solidFill>
                          <a:latin typeface="Arial" panose="020B0604020202020204" pitchFamily="34" charset="0"/>
                          <a:cs typeface="Arial" panose="020B0604020202020204" pitchFamily="34" charset="0"/>
                        </a:rPr>
                        <a:t>(Exponentiation</a:t>
                      </a:r>
                      <a:r>
                        <a:rPr lang="en-GB" b="0" baseline="0">
                          <a:solidFill>
                            <a:schemeClr val="tx1"/>
                          </a:solidFill>
                          <a:latin typeface="Arial" panose="020B0604020202020204" pitchFamily="34" charset="0"/>
                          <a:cs typeface="Arial" panose="020B0604020202020204" pitchFamily="34" charset="0"/>
                        </a:rPr>
                        <a:t>; 3^2 </a:t>
                      </a:r>
                      <a:r>
                        <a:rPr lang="en-GB" b="0" baseline="0">
                          <a:solidFill>
                            <a:schemeClr val="tx1"/>
                          </a:solidFill>
                          <a:latin typeface="Arial" panose="020B0604020202020204" pitchFamily="34" charset="0"/>
                          <a:cs typeface="Arial" panose="020B0604020202020204" pitchFamily="34" charset="0"/>
                          <a:sym typeface="Wingdings" panose="05000000000000000000" pitchFamily="2" charset="2"/>
                        </a:rPr>
                        <a:t>means 3</a:t>
                      </a:r>
                      <a:r>
                        <a:rPr lang="en-GB" b="0" baseline="30000">
                          <a:solidFill>
                            <a:schemeClr val="tx1"/>
                          </a:solidFill>
                          <a:latin typeface="Arial" panose="020B0604020202020204" pitchFamily="34" charset="0"/>
                          <a:cs typeface="Arial" panose="020B0604020202020204" pitchFamily="34" charset="0"/>
                          <a:sym typeface="Wingdings" panose="05000000000000000000" pitchFamily="2" charset="2"/>
                        </a:rPr>
                        <a:t>2</a:t>
                      </a:r>
                      <a:r>
                        <a:rPr lang="en-GB" b="0" baseline="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2"/>
                  </a:ext>
                </a:extLst>
              </a:tr>
              <a:tr h="370840">
                <a:tc>
                  <a:txBody>
                    <a:bodyPr/>
                    <a:lstStyle/>
                    <a:p>
                      <a:pPr algn="ctr"/>
                      <a:r>
                        <a:rPr lang="en-GB" b="0" dirty="0">
                          <a:solidFill>
                            <a:schemeClr val="tx1"/>
                          </a:solidFill>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3"/>
                  </a:ext>
                </a:extLst>
              </a:tr>
              <a:tr h="370840">
                <a:tc>
                  <a:txBody>
                    <a:bodyPr/>
                    <a:lstStyle/>
                    <a:p>
                      <a:pPr algn="ctr"/>
                      <a:r>
                        <a:rPr lang="en-GB" b="0" dirty="0">
                          <a:solidFill>
                            <a:schemeClr val="tx1"/>
                          </a:solidFill>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4"/>
                  </a:ext>
                </a:extLst>
              </a:tr>
              <a:tr h="370840">
                <a:tc>
                  <a:txBody>
                    <a:bodyPr/>
                    <a:lstStyle/>
                    <a:p>
                      <a:pPr algn="ctr"/>
                      <a:r>
                        <a:rPr lang="en-GB" b="0"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6"/>
                  </a:ext>
                </a:extLst>
              </a:tr>
              <a:tr h="370840">
                <a:tc gridSpan="2">
                  <a:txBody>
                    <a:bodyPr/>
                    <a:lstStyle/>
                    <a:p>
                      <a:pPr algn="ctr"/>
                      <a:r>
                        <a:rPr lang="en-GB" b="0" dirty="0">
                          <a:solidFill>
                            <a:schemeClr val="bg1"/>
                          </a:solidFill>
                          <a:latin typeface="Arial" panose="020B0604020202020204" pitchFamily="34" charset="0"/>
                          <a:cs typeface="Arial" panose="020B0604020202020204" pitchFamily="34" charset="0"/>
                        </a:rPr>
                        <a:t>Lowest Precedence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hMerge="1">
                  <a:txBody>
                    <a:bodyPr/>
                    <a:lstStyle/>
                    <a:p>
                      <a:endParaRPr lang="en-GB"/>
                    </a:p>
                  </a:txBody>
                  <a:tcPr/>
                </a:tc>
                <a:tc>
                  <a:txBody>
                    <a:bodyPr/>
                    <a:lstStyle/>
                    <a:p>
                      <a:pPr algn="l"/>
                      <a:endParaRPr lang="en-GB" b="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7172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Precedence – Exercise</a:t>
            </a:r>
          </a:p>
        </p:txBody>
      </p:sp>
      <p:sp>
        <p:nvSpPr>
          <p:cNvPr id="3" name="Text Placeholder 2"/>
          <p:cNvSpPr>
            <a:spLocks noGrp="1"/>
          </p:cNvSpPr>
          <p:nvPr>
            <p:ph type="body" sz="quarter" idx="14"/>
          </p:nvPr>
        </p:nvSpPr>
        <p:spPr/>
        <p:txBody>
          <a:bodyPr/>
          <a:lstStyle/>
          <a:p>
            <a:r>
              <a:rPr lang="en-GB" dirty="0"/>
              <a:t>Insert braces to show the order in which each calculation would be carried out</a:t>
            </a:r>
          </a:p>
          <a:p>
            <a:pPr marL="0" indent="0">
              <a:buNone/>
            </a:pPr>
            <a:r>
              <a:rPr lang="en-GB" sz="2800"/>
              <a:t>		</a:t>
            </a:r>
            <a:r>
              <a:rPr lang="en-GB" sz="2800">
                <a:solidFill>
                  <a:srgbClr val="8D8959"/>
                </a:solidFill>
              </a:rPr>
              <a:t>8 * 7 + 6 / 3^2 ==</a:t>
            </a:r>
          </a:p>
          <a:p>
            <a:pPr marL="0" indent="0">
              <a:buNone/>
            </a:pPr>
            <a:r>
              <a:rPr lang="en-GB" sz="2800">
                <a:solidFill>
                  <a:srgbClr val="8D8959"/>
                </a:solidFill>
              </a:rPr>
              <a:t>		1 + 3 * 6 / 3^2 ==</a:t>
            </a:r>
          </a:p>
          <a:p>
            <a:pPr marL="0" indent="0">
              <a:buNone/>
            </a:pPr>
            <a:r>
              <a:rPr lang="en-GB" sz="2800">
                <a:solidFill>
                  <a:srgbClr val="8D8959"/>
                </a:solidFill>
              </a:rPr>
              <a:t>		3 * ~2 / ~12 + 4 ==</a:t>
            </a:r>
            <a:endParaRPr lang="en-GB" dirty="0">
              <a:solidFill>
                <a:srgbClr val="8D8959"/>
              </a:solidFill>
            </a:endParaRPr>
          </a:p>
        </p:txBody>
      </p:sp>
    </p:spTree>
    <p:extLst>
      <p:ext uri="{BB962C8B-B14F-4D97-AF65-F5344CB8AC3E}">
        <p14:creationId xmlns:p14="http://schemas.microsoft.com/office/powerpoint/2010/main" val="232107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Precedence </a:t>
            </a:r>
            <a:r>
              <a:rPr lang="en-GB" dirty="0">
                <a:solidFill>
                  <a:srgbClr val="FF0000"/>
                </a:solidFill>
              </a:rPr>
              <a:t>– Answer</a:t>
            </a:r>
          </a:p>
        </p:txBody>
      </p:sp>
      <p:sp>
        <p:nvSpPr>
          <p:cNvPr id="3" name="Text Placeholder 2"/>
          <p:cNvSpPr>
            <a:spLocks noGrp="1"/>
          </p:cNvSpPr>
          <p:nvPr>
            <p:ph type="body" sz="quarter" idx="14"/>
          </p:nvPr>
        </p:nvSpPr>
        <p:spPr/>
        <p:txBody>
          <a:bodyPr/>
          <a:lstStyle/>
          <a:p>
            <a:r>
              <a:rPr lang="en-GB" dirty="0"/>
              <a:t>Insert braces to show the order in which each calculation would be carried out</a:t>
            </a:r>
          </a:p>
          <a:p>
            <a:pPr marL="0" indent="0">
              <a:buNone/>
            </a:pPr>
            <a:r>
              <a:rPr lang="en-GB"/>
              <a:t>		</a:t>
            </a:r>
            <a:r>
              <a:rPr lang="en-GB" sz="2800">
                <a:solidFill>
                  <a:srgbClr val="8D8959"/>
                </a:solidFill>
              </a:rPr>
              <a:t>8 </a:t>
            </a:r>
            <a:r>
              <a:rPr lang="en-GB" sz="2800" dirty="0">
                <a:solidFill>
                  <a:srgbClr val="8D8959"/>
                </a:solidFill>
              </a:rPr>
              <a:t>* 7 + 6 / 3^2 ==</a:t>
            </a:r>
            <a:r>
              <a:rPr lang="en-GB" sz="2800" dirty="0"/>
              <a:t> </a:t>
            </a:r>
            <a:r>
              <a:rPr lang="en-GB" sz="2800" dirty="0">
                <a:solidFill>
                  <a:srgbClr val="FF0000"/>
                </a:solidFill>
              </a:rPr>
              <a:t>(8 * 7) + (6 / (</a:t>
            </a:r>
            <a:r>
              <a:rPr lang="en-GB" sz="2800">
                <a:solidFill>
                  <a:srgbClr val="FF0000"/>
                </a:solidFill>
              </a:rPr>
              <a:t>3^2))</a:t>
            </a:r>
          </a:p>
          <a:p>
            <a:pPr marL="0" indent="0">
              <a:buNone/>
            </a:pPr>
            <a:r>
              <a:rPr lang="en-GB" sz="2800"/>
              <a:t>		</a:t>
            </a:r>
            <a:r>
              <a:rPr lang="en-GB" sz="2800">
                <a:solidFill>
                  <a:srgbClr val="8D8959"/>
                </a:solidFill>
              </a:rPr>
              <a:t>1 + 3 * 6 / 3^2 == </a:t>
            </a:r>
            <a:r>
              <a:rPr lang="en-GB" sz="2800">
                <a:solidFill>
                  <a:srgbClr val="FF0000"/>
                </a:solidFill>
              </a:rPr>
              <a:t>1 + ((3 * 6) / (3 ^ 2))</a:t>
            </a:r>
          </a:p>
          <a:p>
            <a:pPr marL="0" indent="0">
              <a:buNone/>
            </a:pPr>
            <a:r>
              <a:rPr lang="en-GB" sz="2800"/>
              <a:t>		</a:t>
            </a:r>
            <a:r>
              <a:rPr lang="en-GB" sz="2800">
                <a:solidFill>
                  <a:srgbClr val="8D8959"/>
                </a:solidFill>
              </a:rPr>
              <a:t>3 </a:t>
            </a:r>
            <a:r>
              <a:rPr lang="en-GB" sz="2800" dirty="0">
                <a:solidFill>
                  <a:srgbClr val="8D8959"/>
                </a:solidFill>
              </a:rPr>
              <a:t>* ~2 / ~12 + 4 == </a:t>
            </a:r>
            <a:r>
              <a:rPr lang="en-GB" sz="2800" dirty="0">
                <a:solidFill>
                  <a:srgbClr val="FF0000"/>
                </a:solidFill>
              </a:rPr>
              <a:t>(3 * (~2 /~12)) + 4</a:t>
            </a:r>
          </a:p>
          <a:p>
            <a:endParaRPr lang="en-GB" dirty="0"/>
          </a:p>
        </p:txBody>
      </p:sp>
    </p:spTree>
    <p:extLst>
      <p:ext uri="{BB962C8B-B14F-4D97-AF65-F5344CB8AC3E}">
        <p14:creationId xmlns:p14="http://schemas.microsoft.com/office/powerpoint/2010/main" val="427301771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84D2FE-9A1C-47BD-969C-64AD982BA444}"/>
</file>

<file path=customXml/itemProps2.xml><?xml version="1.0" encoding="utf-8"?>
<ds:datastoreItem xmlns:ds="http://schemas.openxmlformats.org/officeDocument/2006/customXml" ds:itemID="{074AC1AA-C13F-4AC4-8C54-037C1924E40B}"/>
</file>

<file path=customXml/itemProps3.xml><?xml version="1.0" encoding="utf-8"?>
<ds:datastoreItem xmlns:ds="http://schemas.openxmlformats.org/officeDocument/2006/customXml" ds:itemID="{80A5E675-30BB-4F42-8DC0-07E01D74BAE5}"/>
</file>

<file path=docProps/app.xml><?xml version="1.0" encoding="utf-8"?>
<Properties xmlns="http://schemas.openxmlformats.org/officeDocument/2006/extended-properties" xmlns:vt="http://schemas.openxmlformats.org/officeDocument/2006/docPropsVTypes">
  <Template>Unit 9</Template>
  <TotalTime>15046</TotalTime>
  <Words>2438</Words>
  <Application>Microsoft Office PowerPoint</Application>
  <PresentationFormat>On-screen Show (4:3)</PresentationFormat>
  <Paragraphs>414</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Courier New</vt:lpstr>
      <vt:lpstr>Museo900-Regular</vt:lpstr>
      <vt:lpstr>Calibri</vt:lpstr>
      <vt:lpstr>Museo 900</vt:lpstr>
      <vt:lpstr>Arial</vt:lpstr>
      <vt:lpstr>Museo 700</vt:lpstr>
      <vt:lpstr>Museo 500</vt:lpstr>
      <vt:lpstr>Wingdings</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584</cp:revision>
  <cp:lastPrinted>2015-09-23T14:40:10Z</cp:lastPrinted>
  <dcterms:created xsi:type="dcterms:W3CDTF">2015-08-24T13:39:16Z</dcterms:created>
  <dcterms:modified xsi:type="dcterms:W3CDTF">2017-02-02T16:46:59Z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