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34"/>
  </p:notesMasterIdLst>
  <p:handoutMasterIdLst>
    <p:handoutMasterId r:id="rId35"/>
  </p:handoutMasterIdLst>
  <p:sldIdLst>
    <p:sldId id="471" r:id="rId2"/>
    <p:sldId id="256" r:id="rId3"/>
    <p:sldId id="259" r:id="rId4"/>
    <p:sldId id="319" r:id="rId5"/>
    <p:sldId id="320" r:id="rId6"/>
    <p:sldId id="339" r:id="rId7"/>
    <p:sldId id="473" r:id="rId8"/>
    <p:sldId id="338" r:id="rId9"/>
    <p:sldId id="459" r:id="rId10"/>
    <p:sldId id="460" r:id="rId11"/>
    <p:sldId id="470" r:id="rId12"/>
    <p:sldId id="342" r:id="rId13"/>
    <p:sldId id="302" r:id="rId14"/>
    <p:sldId id="474" r:id="rId15"/>
    <p:sldId id="461" r:id="rId16"/>
    <p:sldId id="298" r:id="rId17"/>
    <p:sldId id="299" r:id="rId18"/>
    <p:sldId id="321" r:id="rId19"/>
    <p:sldId id="343" r:id="rId20"/>
    <p:sldId id="472" r:id="rId21"/>
    <p:sldId id="462" r:id="rId22"/>
    <p:sldId id="309" r:id="rId23"/>
    <p:sldId id="311" r:id="rId24"/>
    <p:sldId id="323" r:id="rId25"/>
    <p:sldId id="332" r:id="rId26"/>
    <p:sldId id="341" r:id="rId27"/>
    <p:sldId id="257" r:id="rId28"/>
    <p:sldId id="316" r:id="rId29"/>
    <p:sldId id="334" r:id="rId30"/>
    <p:sldId id="317" r:id="rId31"/>
    <p:sldId id="335" r:id="rId32"/>
    <p:sldId id="336" r:id="rId33"/>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837" autoAdjust="0"/>
    <p:restoredTop sz="79242" autoAdjust="0"/>
  </p:normalViewPr>
  <p:slideViewPr>
    <p:cSldViewPr>
      <p:cViewPr varScale="1">
        <p:scale>
          <a:sx n="114" d="100"/>
          <a:sy n="114" d="100"/>
        </p:scale>
        <p:origin x="20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1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6B089C-693C-4F61-28A7-9F844200DDC8}"/>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hangingPunct="1">
              <a:defRPr sz="1200">
                <a:latin typeface="Tahoma" charset="0"/>
              </a:defRPr>
            </a:lvl1pPr>
          </a:lstStyle>
          <a:p>
            <a:pPr>
              <a:defRPr/>
            </a:pPr>
            <a:endParaRPr lang="en-US"/>
          </a:p>
        </p:txBody>
      </p:sp>
      <p:sp>
        <p:nvSpPr>
          <p:cNvPr id="3" name="Date Placeholder 2">
            <a:extLst>
              <a:ext uri="{FF2B5EF4-FFF2-40B4-BE49-F238E27FC236}">
                <a16:creationId xmlns:a16="http://schemas.microsoft.com/office/drawing/2014/main" id="{CE79EB5C-0B77-9414-5E78-AE6555910901}"/>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hangingPunct="1">
              <a:defRPr sz="1200">
                <a:latin typeface="Tahoma" charset="0"/>
              </a:defRPr>
            </a:lvl1pPr>
          </a:lstStyle>
          <a:p>
            <a:pPr>
              <a:defRPr/>
            </a:pPr>
            <a:fld id="{41E37C96-82E9-4F15-987D-C8CBB6A57540}" type="datetimeFigureOut">
              <a:rPr lang="en-US"/>
              <a:pPr>
                <a:defRPr/>
              </a:pPr>
              <a:t>9/14/2022</a:t>
            </a:fld>
            <a:endParaRPr lang="en-US"/>
          </a:p>
        </p:txBody>
      </p:sp>
      <p:sp>
        <p:nvSpPr>
          <p:cNvPr id="4" name="Footer Placeholder 3">
            <a:extLst>
              <a:ext uri="{FF2B5EF4-FFF2-40B4-BE49-F238E27FC236}">
                <a16:creationId xmlns:a16="http://schemas.microsoft.com/office/drawing/2014/main" id="{BAE15B25-2BEA-BD15-5584-CADDB80CB47A}"/>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hangingPunct="1">
              <a:defRPr sz="1200">
                <a:latin typeface="Tahoma" charset="0"/>
              </a:defRPr>
            </a:lvl1pPr>
          </a:lstStyle>
          <a:p>
            <a:pPr>
              <a:defRPr/>
            </a:pPr>
            <a:endParaRPr lang="en-US"/>
          </a:p>
        </p:txBody>
      </p:sp>
      <p:sp>
        <p:nvSpPr>
          <p:cNvPr id="5" name="Slide Number Placeholder 4">
            <a:extLst>
              <a:ext uri="{FF2B5EF4-FFF2-40B4-BE49-F238E27FC236}">
                <a16:creationId xmlns:a16="http://schemas.microsoft.com/office/drawing/2014/main" id="{244D20A5-3A8F-AF1C-53D8-78BE9C418AF8}"/>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807956D-DBB0-4C20-8B1A-9DB8E0A31AC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D76A4CC1-F6CF-F265-1D46-2C6C3EBE5E8C}"/>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48131" name="Rectangle 3">
            <a:extLst>
              <a:ext uri="{FF2B5EF4-FFF2-40B4-BE49-F238E27FC236}">
                <a16:creationId xmlns:a16="http://schemas.microsoft.com/office/drawing/2014/main" id="{00B89B1E-DD41-088C-8466-293E96422629}"/>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GB"/>
          </a:p>
        </p:txBody>
      </p:sp>
      <p:sp>
        <p:nvSpPr>
          <p:cNvPr id="13316" name="Rectangle 4">
            <a:extLst>
              <a:ext uri="{FF2B5EF4-FFF2-40B4-BE49-F238E27FC236}">
                <a16:creationId xmlns:a16="http://schemas.microsoft.com/office/drawing/2014/main" id="{D8356A0C-76F6-9744-02CC-EA497AED83E4}"/>
              </a:ext>
            </a:extLst>
          </p:cNvPr>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a:extLst>
              <a:ext uri="{FF2B5EF4-FFF2-40B4-BE49-F238E27FC236}">
                <a16:creationId xmlns:a16="http://schemas.microsoft.com/office/drawing/2014/main" id="{2C3161DD-2439-027E-78D0-0D3A08CB873F}"/>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8134" name="Rectangle 6">
            <a:extLst>
              <a:ext uri="{FF2B5EF4-FFF2-40B4-BE49-F238E27FC236}">
                <a16:creationId xmlns:a16="http://schemas.microsoft.com/office/drawing/2014/main" id="{F7F283F2-E4AA-4437-EF4D-0758D61FA502}"/>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GB"/>
          </a:p>
        </p:txBody>
      </p:sp>
      <p:sp>
        <p:nvSpPr>
          <p:cNvPr id="48135" name="Rectangle 7">
            <a:extLst>
              <a:ext uri="{FF2B5EF4-FFF2-40B4-BE49-F238E27FC236}">
                <a16:creationId xmlns:a16="http://schemas.microsoft.com/office/drawing/2014/main" id="{2FE2B281-7ED2-B1B6-1319-C0CE65CA25D9}"/>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7480CC50-5899-476B-A8FD-CC405BE63FF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EDA1708B-22AD-D905-95B0-4095C610E1B7}"/>
              </a:ext>
            </a:extLst>
          </p:cNvPr>
          <p:cNvSpPr>
            <a:spLocks noGrp="1" noRot="1" noChangeAspect="1" noChangeArrowheads="1" noTextEdit="1"/>
          </p:cNvSpPr>
          <p:nvPr>
            <p:ph type="sldImg"/>
          </p:nvPr>
        </p:nvSpPr>
        <p:spPr>
          <a:ln/>
        </p:spPr>
      </p:sp>
      <p:sp>
        <p:nvSpPr>
          <p:cNvPr id="16386" name="Notes Placeholder 2">
            <a:extLst>
              <a:ext uri="{FF2B5EF4-FFF2-40B4-BE49-F238E27FC236}">
                <a16:creationId xmlns:a16="http://schemas.microsoft.com/office/drawing/2014/main" id="{9FCB4BDB-E4DB-25C5-F2E0-8074C59CD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7" name="Slide Number Placeholder 3">
            <a:extLst>
              <a:ext uri="{FF2B5EF4-FFF2-40B4-BE49-F238E27FC236}">
                <a16:creationId xmlns:a16="http://schemas.microsoft.com/office/drawing/2014/main" id="{11F8D13A-BE67-EB32-2B23-925601E53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C40297E-79B1-4B18-B6CD-703B9816E743}" type="slidenum">
              <a:rPr lang="en-GB" altLang="en-US" smtClean="0">
                <a:latin typeface="Times New Roman" panose="02020603050405020304" pitchFamily="18" charset="0"/>
              </a:rPr>
              <a:pPr/>
              <a:t>1</a:t>
            </a:fld>
            <a:endParaRPr lang="en-GB"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7293DC1B-F892-035F-4A7A-8B4548D6EE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7E523C-24D5-4110-801A-C3E5207D6A00}" type="slidenum">
              <a:rPr lang="en-GB" altLang="en-US" smtClean="0"/>
              <a:pPr>
                <a:spcBef>
                  <a:spcPct val="0"/>
                </a:spcBef>
              </a:pPr>
              <a:t>20</a:t>
            </a:fld>
            <a:endParaRPr lang="en-GB" altLang="en-US"/>
          </a:p>
        </p:txBody>
      </p:sp>
      <p:sp>
        <p:nvSpPr>
          <p:cNvPr id="45058" name="Rectangle 2">
            <a:extLst>
              <a:ext uri="{FF2B5EF4-FFF2-40B4-BE49-F238E27FC236}">
                <a16:creationId xmlns:a16="http://schemas.microsoft.com/office/drawing/2014/main" id="{6BBD5EFA-63AE-0910-2C5F-0AF129D5A4A8}"/>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E4EBDD2B-093F-E094-A0B9-99BBF9CA6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022A3A48-21F3-5626-B14E-239C5C956063}"/>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A2486A6A-604C-A614-45F2-264D2F8D34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Arial" panose="020B0604020202020204" pitchFamily="34" charset="0"/>
              </a:rPr>
              <a:t>A higher rate of erosion followed by deposition puts more material on the beach; this subsequently slows down the rate of erosion as the extra material on the beach absorbs the wave energy and protects the coastline. This is </a:t>
            </a:r>
            <a:r>
              <a:rPr lang="en-US" altLang="en-US" b="1" i="1">
                <a:latin typeface="Arial" panose="020B0604020202020204" pitchFamily="34" charset="0"/>
                <a:cs typeface="Arial" panose="020B0604020202020204" pitchFamily="34" charset="0"/>
              </a:rPr>
              <a:t>negative feedback</a:t>
            </a:r>
            <a:r>
              <a:rPr lang="en-US" altLang="en-US">
                <a:latin typeface="Arial" panose="020B0604020202020204" pitchFamily="34" charset="0"/>
                <a:cs typeface="Arial" panose="020B0604020202020204" pitchFamily="34" charset="0"/>
              </a:rPr>
              <a:t> (when a system responds to reverse a change). </a:t>
            </a:r>
          </a:p>
          <a:p>
            <a:endParaRPr lang="en-US" altLang="en-US"/>
          </a:p>
        </p:txBody>
      </p:sp>
      <p:sp>
        <p:nvSpPr>
          <p:cNvPr id="47107" name="Slide Number Placeholder 3">
            <a:extLst>
              <a:ext uri="{FF2B5EF4-FFF2-40B4-BE49-F238E27FC236}">
                <a16:creationId xmlns:a16="http://schemas.microsoft.com/office/drawing/2014/main" id="{154A2580-EC03-9637-A151-A018BA565D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5D5FC0A-63F3-462A-BDEB-A7E3C1F44171}" type="slidenum">
              <a:rPr lang="en-GB" altLang="en-US" smtClean="0">
                <a:latin typeface="Times New Roman" panose="02020603050405020304" pitchFamily="18" charset="0"/>
              </a:rPr>
              <a:pPr/>
              <a:t>21</a:t>
            </a:fld>
            <a:endParaRPr lang="en-GB"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E86CA93B-9D8D-70EE-9614-C63FA1DB191D}"/>
              </a:ext>
            </a:extLst>
          </p:cNvPr>
          <p:cNvSpPr>
            <a:spLocks noGrp="1" noRot="1" noChangeAspect="1" noChangeArrowheads="1" noTextEdit="1"/>
          </p:cNvSpPr>
          <p:nvPr>
            <p:ph type="sldImg"/>
          </p:nvPr>
        </p:nvSpPr>
        <p:spPr>
          <a:ln/>
        </p:spPr>
      </p:sp>
      <p:sp>
        <p:nvSpPr>
          <p:cNvPr id="49154" name="Notes Placeholder 2">
            <a:extLst>
              <a:ext uri="{FF2B5EF4-FFF2-40B4-BE49-F238E27FC236}">
                <a16:creationId xmlns:a16="http://schemas.microsoft.com/office/drawing/2014/main" id="{367030E5-0321-9FFD-3334-F8BB4BFA6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MS PGothic" panose="020B0600070205080204" pitchFamily="34" charset="-128"/>
              </a:rPr>
              <a:t>*** Dynamic Equilibrium = When there is a balance between the inputs and outputs then the system is said to be in a state of dynamic equilibrium.</a:t>
            </a:r>
          </a:p>
          <a:p>
            <a:endParaRPr lang="en-US" altLang="en-US"/>
          </a:p>
        </p:txBody>
      </p:sp>
      <p:sp>
        <p:nvSpPr>
          <p:cNvPr id="49155" name="Slide Number Placeholder 3">
            <a:extLst>
              <a:ext uri="{FF2B5EF4-FFF2-40B4-BE49-F238E27FC236}">
                <a16:creationId xmlns:a16="http://schemas.microsoft.com/office/drawing/2014/main" id="{E41F7E91-A2C6-D914-A2F2-FB7A9F632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72C85AB-E301-4240-920B-DB5204251102}" type="slidenum">
              <a:rPr lang="en-GB" altLang="en-US" smtClean="0">
                <a:latin typeface="Times New Roman" panose="02020603050405020304" pitchFamily="18" charset="0"/>
              </a:rPr>
              <a:pPr/>
              <a:t>22</a:t>
            </a:fld>
            <a:endParaRPr lang="en-GB"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E10B6B7E-4ED4-0CC4-5959-6C6086E6C0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4595B8-90A3-4667-88CC-4C2589777B17}" type="slidenum">
              <a:rPr lang="en-GB" altLang="en-US" smtClean="0"/>
              <a:pPr>
                <a:spcBef>
                  <a:spcPct val="0"/>
                </a:spcBef>
              </a:pPr>
              <a:t>24</a:t>
            </a:fld>
            <a:endParaRPr lang="en-GB" altLang="en-US"/>
          </a:p>
        </p:txBody>
      </p:sp>
      <p:sp>
        <p:nvSpPr>
          <p:cNvPr id="52226" name="Rectangle 2">
            <a:extLst>
              <a:ext uri="{FF2B5EF4-FFF2-40B4-BE49-F238E27FC236}">
                <a16:creationId xmlns:a16="http://schemas.microsoft.com/office/drawing/2014/main" id="{C7BF2AAD-F5AC-0B28-4356-3137B189F89D}"/>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76BFBB16-1CA3-7344-45B3-6BDD309543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ACDFF204-5A2D-3871-3A7D-68BCEA8AC1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6CD82E6-1E2C-4F2B-95CF-AB64BA7C6CFD}" type="slidenum">
              <a:rPr lang="en-GB" altLang="en-US" smtClean="0"/>
              <a:pPr>
                <a:spcBef>
                  <a:spcPct val="0"/>
                </a:spcBef>
              </a:pPr>
              <a:t>2</a:t>
            </a:fld>
            <a:endParaRPr lang="en-GB" altLang="en-US"/>
          </a:p>
        </p:txBody>
      </p:sp>
      <p:sp>
        <p:nvSpPr>
          <p:cNvPr id="18434" name="Rectangle 2">
            <a:extLst>
              <a:ext uri="{FF2B5EF4-FFF2-40B4-BE49-F238E27FC236}">
                <a16:creationId xmlns:a16="http://schemas.microsoft.com/office/drawing/2014/main" id="{8652C5C0-42ED-4295-C38B-AD4F0F572DE1}"/>
              </a:ext>
            </a:extLst>
          </p:cNvPr>
          <p:cNvSpPr>
            <a:spLocks noRot="1" noChangeArrowheads="1" noTextEdit="1"/>
          </p:cNvSpPr>
          <p:nvPr>
            <p:ph type="sldImg"/>
          </p:nvPr>
        </p:nvSpPr>
        <p:spPr>
          <a:ln/>
        </p:spPr>
      </p:sp>
      <p:sp>
        <p:nvSpPr>
          <p:cNvPr id="18435" name="Rectangle 3">
            <a:extLst>
              <a:ext uri="{FF2B5EF4-FFF2-40B4-BE49-F238E27FC236}">
                <a16:creationId xmlns:a16="http://schemas.microsoft.com/office/drawing/2014/main" id="{19120BE4-6F1B-E37E-D600-ED5531DE0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EF3394D8-DB09-D9AD-2E43-451F38ECB1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6E0D00-85D4-4E81-ABCE-32C523A3634A}" type="slidenum">
              <a:rPr lang="en-GB" altLang="en-US" smtClean="0"/>
              <a:pPr>
                <a:spcBef>
                  <a:spcPct val="0"/>
                </a:spcBef>
              </a:pPr>
              <a:t>3</a:t>
            </a:fld>
            <a:endParaRPr lang="en-GB" altLang="en-US"/>
          </a:p>
        </p:txBody>
      </p:sp>
      <p:sp>
        <p:nvSpPr>
          <p:cNvPr id="20482" name="Rectangle 2">
            <a:extLst>
              <a:ext uri="{FF2B5EF4-FFF2-40B4-BE49-F238E27FC236}">
                <a16:creationId xmlns:a16="http://schemas.microsoft.com/office/drawing/2014/main" id="{60C55356-5D3B-A581-A352-8A4E5B28C675}"/>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5E5AB132-B980-8799-1252-F3396FA43F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03B7F354-AC71-47AA-D198-223985BA3210}"/>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C72A05D6-AB12-F4FF-6974-28C007FC002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1" name="Slide Number Placeholder 3">
            <a:extLst>
              <a:ext uri="{FF2B5EF4-FFF2-40B4-BE49-F238E27FC236}">
                <a16:creationId xmlns:a16="http://schemas.microsoft.com/office/drawing/2014/main" id="{0695F1B4-BD22-EE52-1787-90B6BB5FD2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5AD5920-796F-4B1F-9A40-F9D3DF65F12A}" type="slidenum">
              <a:rPr lang="en-GB" altLang="en-US" smtClean="0">
                <a:latin typeface="Times New Roman" panose="02020603050405020304" pitchFamily="18" charset="0"/>
              </a:rPr>
              <a:pPr/>
              <a:t>4</a:t>
            </a:fld>
            <a:endParaRPr lang="en-GB"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5AC26478-7013-9933-4754-1E996DAD7050}"/>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6134AD90-EFB6-3E0D-ADB6-039AD0C8D74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1" name="Slide Number Placeholder 3">
            <a:extLst>
              <a:ext uri="{FF2B5EF4-FFF2-40B4-BE49-F238E27FC236}">
                <a16:creationId xmlns:a16="http://schemas.microsoft.com/office/drawing/2014/main" id="{8812CCF9-F92B-3871-D721-FED733139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217542AD-8CC5-443A-A5A4-B994131BC8C2}" type="slidenum">
              <a:rPr lang="en-GB" altLang="en-US" smtClean="0">
                <a:latin typeface="Times New Roman" panose="02020603050405020304" pitchFamily="18" charset="0"/>
              </a:rPr>
              <a:pPr/>
              <a:t>8</a:t>
            </a:fld>
            <a:endParaRPr lang="en-GB"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62684696-3ECC-D445-1C70-4DA33436E2FE}"/>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0284B21E-941E-A2C9-104F-0C28ED6E9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Diagram: </a:t>
            </a:r>
            <a:r>
              <a:rPr lang="en-US" altLang="en-US" i="1"/>
              <a:t>KnowHow: Rivers and the water cycle </a:t>
            </a:r>
            <a:r>
              <a:rPr lang="en-US" altLang="en-US"/>
              <a:t>(2019) Ben Steel and Richard Bustin. Geographical Association: Sheffield</a:t>
            </a:r>
            <a:endParaRPr lang="en-GB" altLang="en-US"/>
          </a:p>
        </p:txBody>
      </p:sp>
      <p:sp>
        <p:nvSpPr>
          <p:cNvPr id="29699" name="Slide Number Placeholder 3">
            <a:extLst>
              <a:ext uri="{FF2B5EF4-FFF2-40B4-BE49-F238E27FC236}">
                <a16:creationId xmlns:a16="http://schemas.microsoft.com/office/drawing/2014/main" id="{8D722D6F-77EF-EE99-C1AF-330D039226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7DE455D-0509-4E3C-B8A6-84824099D1A6}" type="slidenum">
              <a:rPr lang="en-GB" altLang="en-US" smtClean="0">
                <a:latin typeface="Times New Roman" panose="02020603050405020304" pitchFamily="18" charset="0"/>
              </a:rPr>
              <a:pPr/>
              <a:t>9</a:t>
            </a:fld>
            <a:endParaRPr lang="en-GB"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1B3EC8D-3515-EF9F-2D05-F672349A00EA}"/>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D3779DD2-D5A6-8060-725E-AE40DE43A0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5" name="Slide Number Placeholder 3">
            <a:extLst>
              <a:ext uri="{FF2B5EF4-FFF2-40B4-BE49-F238E27FC236}">
                <a16:creationId xmlns:a16="http://schemas.microsoft.com/office/drawing/2014/main" id="{7B8A7CD2-74F4-9963-3DF0-261CC21E82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E0F4CA3-8B2E-4A72-8588-9D717C5AE40F}" type="slidenum">
              <a:rPr lang="en-GB" altLang="en-US" smtClean="0">
                <a:latin typeface="Times New Roman" panose="02020603050405020304" pitchFamily="18" charset="0"/>
              </a:rPr>
              <a:pPr/>
              <a:t>12</a:t>
            </a:fld>
            <a:endParaRPr lang="en-GB"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15B8E36-B7DE-8BE7-7907-92FFCA4A696D}"/>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C798383D-6692-9284-DA2A-52A0BFFE5F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Photo top: https://www.geograph.org.uk/photo/5864521</a:t>
            </a:r>
          </a:p>
          <a:p>
            <a:r>
              <a:rPr lang="en-GB" altLang="en-US"/>
              <a:t>Photo middle: https://commons.wikimedia.org/wiki/File:Margerie_Glacier_and_Mount_Fairweather_2.jpg</a:t>
            </a:r>
          </a:p>
          <a:p>
            <a:r>
              <a:rPr lang="en-GB" altLang="en-US"/>
              <a:t>Photo bottom: https://www.flickr.com/photos/24814228@N06/2424706749/</a:t>
            </a:r>
          </a:p>
          <a:p>
            <a:endParaRPr lang="en-GB" altLang="en-US"/>
          </a:p>
          <a:p>
            <a:endParaRPr lang="en-GB" altLang="en-US"/>
          </a:p>
          <a:p>
            <a:endParaRPr lang="en-GB" altLang="en-US"/>
          </a:p>
        </p:txBody>
      </p:sp>
      <p:sp>
        <p:nvSpPr>
          <p:cNvPr id="37891" name="Slide Number Placeholder 3">
            <a:extLst>
              <a:ext uri="{FF2B5EF4-FFF2-40B4-BE49-F238E27FC236}">
                <a16:creationId xmlns:a16="http://schemas.microsoft.com/office/drawing/2014/main" id="{E8D484A7-E8F7-2C3E-0370-530623DB1A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35B056A-B754-4788-A1FC-26158ECA333D}" type="slidenum">
              <a:rPr lang="en-GB" altLang="en-US" smtClean="0">
                <a:latin typeface="Times New Roman" panose="02020603050405020304" pitchFamily="18" charset="0"/>
              </a:rPr>
              <a:pPr/>
              <a:t>15</a:t>
            </a:fld>
            <a:endParaRPr lang="en-GB"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EFA338B0-6195-57D1-D957-24F499B03B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116DA5-203C-4AD2-99CC-2CF3166AEE37}" type="slidenum">
              <a:rPr lang="en-GB" altLang="en-US" smtClean="0"/>
              <a:pPr>
                <a:spcBef>
                  <a:spcPct val="0"/>
                </a:spcBef>
              </a:pPr>
              <a:t>19</a:t>
            </a:fld>
            <a:endParaRPr lang="en-GB" altLang="en-US"/>
          </a:p>
        </p:txBody>
      </p:sp>
      <p:sp>
        <p:nvSpPr>
          <p:cNvPr id="43010" name="Rectangle 2">
            <a:extLst>
              <a:ext uri="{FF2B5EF4-FFF2-40B4-BE49-F238E27FC236}">
                <a16:creationId xmlns:a16="http://schemas.microsoft.com/office/drawing/2014/main" id="{5712C462-ADFA-BA79-3E6C-71082865DC73}"/>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21289DCD-46F2-899F-E22E-31BDFE2762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F6EC096-B6AE-FFC7-AF17-1D9D39EB639E}"/>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8C2AD5A-B2D3-BC70-A142-79CF76762DD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CEFF386-F355-A8BA-1D4C-E3985654D7D7}"/>
              </a:ext>
            </a:extLst>
          </p:cNvPr>
          <p:cNvSpPr>
            <a:spLocks noGrp="1"/>
          </p:cNvSpPr>
          <p:nvPr>
            <p:ph type="sldNum" sz="quarter" idx="12"/>
          </p:nvPr>
        </p:nvSpPr>
        <p:spPr/>
        <p:txBody>
          <a:bodyPr/>
          <a:lstStyle>
            <a:lvl1pPr>
              <a:defRPr/>
            </a:lvl1pPr>
          </a:lstStyle>
          <a:p>
            <a:pPr>
              <a:defRPr/>
            </a:pPr>
            <a:fld id="{2CFE6118-B6C2-4520-929E-5046E4B21751}" type="slidenum">
              <a:rPr lang="en-GB" altLang="en-US"/>
              <a:pPr>
                <a:defRPr/>
              </a:pPr>
              <a:t>‹#›</a:t>
            </a:fld>
            <a:endParaRPr lang="en-GB" altLang="en-US"/>
          </a:p>
        </p:txBody>
      </p:sp>
    </p:spTree>
    <p:extLst>
      <p:ext uri="{BB962C8B-B14F-4D97-AF65-F5344CB8AC3E}">
        <p14:creationId xmlns:p14="http://schemas.microsoft.com/office/powerpoint/2010/main" val="14040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EB5FD-279F-FDED-051A-7F2B7E7EA70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7B65E638-1C49-87F4-B214-43805742219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9D55662-DBE0-5448-442B-8B3456D6A0B9}"/>
              </a:ext>
            </a:extLst>
          </p:cNvPr>
          <p:cNvSpPr>
            <a:spLocks noGrp="1"/>
          </p:cNvSpPr>
          <p:nvPr>
            <p:ph type="sldNum" sz="quarter" idx="12"/>
          </p:nvPr>
        </p:nvSpPr>
        <p:spPr/>
        <p:txBody>
          <a:bodyPr/>
          <a:lstStyle>
            <a:lvl1pPr>
              <a:defRPr/>
            </a:lvl1pPr>
          </a:lstStyle>
          <a:p>
            <a:pPr>
              <a:defRPr/>
            </a:pPr>
            <a:fld id="{C7ACDCD2-3E85-41C4-B8AA-99CF5023CB11}" type="slidenum">
              <a:rPr lang="en-GB" altLang="en-US"/>
              <a:pPr>
                <a:defRPr/>
              </a:pPr>
              <a:t>‹#›</a:t>
            </a:fld>
            <a:endParaRPr lang="en-GB" altLang="en-US"/>
          </a:p>
        </p:txBody>
      </p:sp>
    </p:spTree>
    <p:extLst>
      <p:ext uri="{BB962C8B-B14F-4D97-AF65-F5344CB8AC3E}">
        <p14:creationId xmlns:p14="http://schemas.microsoft.com/office/powerpoint/2010/main" val="152335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DC479-D457-C8DC-9757-FE5C5E31264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5E45237-8EA1-B9C1-F9C7-75DD3D82E1E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72D507-6173-B728-DF11-EFF8E8D31C03}"/>
              </a:ext>
            </a:extLst>
          </p:cNvPr>
          <p:cNvSpPr>
            <a:spLocks noGrp="1"/>
          </p:cNvSpPr>
          <p:nvPr>
            <p:ph type="sldNum" sz="quarter" idx="12"/>
          </p:nvPr>
        </p:nvSpPr>
        <p:spPr/>
        <p:txBody>
          <a:bodyPr/>
          <a:lstStyle>
            <a:lvl1pPr>
              <a:defRPr/>
            </a:lvl1pPr>
          </a:lstStyle>
          <a:p>
            <a:pPr>
              <a:defRPr/>
            </a:pPr>
            <a:fld id="{BCC90242-522F-4B48-836B-1039BEF86112}" type="slidenum">
              <a:rPr lang="en-GB" altLang="en-US"/>
              <a:pPr>
                <a:defRPr/>
              </a:pPr>
              <a:t>‹#›</a:t>
            </a:fld>
            <a:endParaRPr lang="en-GB" altLang="en-US"/>
          </a:p>
        </p:txBody>
      </p:sp>
    </p:spTree>
    <p:extLst>
      <p:ext uri="{BB962C8B-B14F-4D97-AF65-F5344CB8AC3E}">
        <p14:creationId xmlns:p14="http://schemas.microsoft.com/office/powerpoint/2010/main" val="1950748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2E8E83-85F1-DEB2-333A-41B6CABC25ED}"/>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F6197DC-F530-F6CC-7B90-418C498FB56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89294FB-5BB2-9346-4120-88949623B36E}"/>
              </a:ext>
            </a:extLst>
          </p:cNvPr>
          <p:cNvSpPr>
            <a:spLocks noGrp="1"/>
          </p:cNvSpPr>
          <p:nvPr>
            <p:ph type="sldNum" sz="quarter" idx="12"/>
          </p:nvPr>
        </p:nvSpPr>
        <p:spPr/>
        <p:txBody>
          <a:bodyPr/>
          <a:lstStyle>
            <a:lvl1pPr>
              <a:defRPr/>
            </a:lvl1pPr>
          </a:lstStyle>
          <a:p>
            <a:pPr>
              <a:defRPr/>
            </a:pPr>
            <a:fld id="{D5A6F2EB-4043-487C-9FDD-9453D2992F3C}" type="slidenum">
              <a:rPr lang="en-GB" altLang="en-US"/>
              <a:pPr>
                <a:defRPr/>
              </a:pPr>
              <a:t>‹#›</a:t>
            </a:fld>
            <a:endParaRPr lang="en-GB" altLang="en-US"/>
          </a:p>
        </p:txBody>
      </p:sp>
    </p:spTree>
    <p:extLst>
      <p:ext uri="{BB962C8B-B14F-4D97-AF65-F5344CB8AC3E}">
        <p14:creationId xmlns:p14="http://schemas.microsoft.com/office/powerpoint/2010/main" val="154885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23902C-AA71-BB93-D2BC-B66846C71E66}"/>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A8F0DBA-A229-A678-2A6D-BC0A1A4351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DFE50F-5005-C552-AD95-BD457760AC97}"/>
              </a:ext>
            </a:extLst>
          </p:cNvPr>
          <p:cNvSpPr>
            <a:spLocks noGrp="1"/>
          </p:cNvSpPr>
          <p:nvPr>
            <p:ph type="sldNum" sz="quarter" idx="12"/>
          </p:nvPr>
        </p:nvSpPr>
        <p:spPr/>
        <p:txBody>
          <a:bodyPr/>
          <a:lstStyle>
            <a:lvl1pPr>
              <a:defRPr/>
            </a:lvl1pPr>
          </a:lstStyle>
          <a:p>
            <a:pPr>
              <a:defRPr/>
            </a:pPr>
            <a:fld id="{6A6068B4-556A-4317-86C5-022D2D8F20EE}" type="slidenum">
              <a:rPr lang="en-GB" altLang="en-US"/>
              <a:pPr>
                <a:defRPr/>
              </a:pPr>
              <a:t>‹#›</a:t>
            </a:fld>
            <a:endParaRPr lang="en-GB" altLang="en-US"/>
          </a:p>
        </p:txBody>
      </p:sp>
    </p:spTree>
    <p:extLst>
      <p:ext uri="{BB962C8B-B14F-4D97-AF65-F5344CB8AC3E}">
        <p14:creationId xmlns:p14="http://schemas.microsoft.com/office/powerpoint/2010/main" val="360562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1FD10D4-7E71-54D4-87FB-13B61D7E5C44}"/>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AB7FCDAE-1F17-F3C9-0292-FA6C2858379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7DD199E-B268-DFA3-DD65-192718747CE9}"/>
              </a:ext>
            </a:extLst>
          </p:cNvPr>
          <p:cNvSpPr>
            <a:spLocks noGrp="1"/>
          </p:cNvSpPr>
          <p:nvPr>
            <p:ph type="sldNum" sz="quarter" idx="12"/>
          </p:nvPr>
        </p:nvSpPr>
        <p:spPr/>
        <p:txBody>
          <a:bodyPr/>
          <a:lstStyle>
            <a:lvl1pPr>
              <a:defRPr/>
            </a:lvl1pPr>
          </a:lstStyle>
          <a:p>
            <a:pPr>
              <a:defRPr/>
            </a:pPr>
            <a:fld id="{69875D2E-9962-4E23-B35D-206DC89F0194}" type="slidenum">
              <a:rPr lang="en-GB" altLang="en-US"/>
              <a:pPr>
                <a:defRPr/>
              </a:pPr>
              <a:t>‹#›</a:t>
            </a:fld>
            <a:endParaRPr lang="en-GB" altLang="en-US"/>
          </a:p>
        </p:txBody>
      </p:sp>
    </p:spTree>
    <p:extLst>
      <p:ext uri="{BB962C8B-B14F-4D97-AF65-F5344CB8AC3E}">
        <p14:creationId xmlns:p14="http://schemas.microsoft.com/office/powerpoint/2010/main" val="354362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A468F5E-EA17-6D19-CF36-705173B0A601}"/>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D9FA8061-0244-2253-AA8B-63989A080264}"/>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EAB98D33-584A-018E-8180-AE719524C2F6}"/>
              </a:ext>
            </a:extLst>
          </p:cNvPr>
          <p:cNvSpPr>
            <a:spLocks noGrp="1"/>
          </p:cNvSpPr>
          <p:nvPr>
            <p:ph type="sldNum" sz="quarter" idx="12"/>
          </p:nvPr>
        </p:nvSpPr>
        <p:spPr/>
        <p:txBody>
          <a:bodyPr/>
          <a:lstStyle>
            <a:lvl1pPr>
              <a:defRPr/>
            </a:lvl1pPr>
          </a:lstStyle>
          <a:p>
            <a:pPr>
              <a:defRPr/>
            </a:pPr>
            <a:fld id="{69DA7A7A-9A2F-495D-954F-D02A975A01D0}" type="slidenum">
              <a:rPr lang="en-GB" altLang="en-US"/>
              <a:pPr>
                <a:defRPr/>
              </a:pPr>
              <a:t>‹#›</a:t>
            </a:fld>
            <a:endParaRPr lang="en-GB" altLang="en-US"/>
          </a:p>
        </p:txBody>
      </p:sp>
    </p:spTree>
    <p:extLst>
      <p:ext uri="{BB962C8B-B14F-4D97-AF65-F5344CB8AC3E}">
        <p14:creationId xmlns:p14="http://schemas.microsoft.com/office/powerpoint/2010/main" val="69916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D67D177-580A-9081-C528-A8E8BA5F1A46}"/>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B4F63E65-F119-996C-CE7A-49806A2FFD4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EE2DB036-ADB5-A18E-B0AA-7BA67B2C44E8}"/>
              </a:ext>
            </a:extLst>
          </p:cNvPr>
          <p:cNvSpPr>
            <a:spLocks noGrp="1"/>
          </p:cNvSpPr>
          <p:nvPr>
            <p:ph type="sldNum" sz="quarter" idx="12"/>
          </p:nvPr>
        </p:nvSpPr>
        <p:spPr/>
        <p:txBody>
          <a:bodyPr/>
          <a:lstStyle>
            <a:lvl1pPr>
              <a:defRPr/>
            </a:lvl1pPr>
          </a:lstStyle>
          <a:p>
            <a:pPr>
              <a:defRPr/>
            </a:pPr>
            <a:fld id="{23B50DEF-0986-439C-A5B5-8EF71354076D}" type="slidenum">
              <a:rPr lang="en-GB" altLang="en-US"/>
              <a:pPr>
                <a:defRPr/>
              </a:pPr>
              <a:t>‹#›</a:t>
            </a:fld>
            <a:endParaRPr lang="en-GB" altLang="en-US"/>
          </a:p>
        </p:txBody>
      </p:sp>
    </p:spTree>
    <p:extLst>
      <p:ext uri="{BB962C8B-B14F-4D97-AF65-F5344CB8AC3E}">
        <p14:creationId xmlns:p14="http://schemas.microsoft.com/office/powerpoint/2010/main" val="106840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31C0DD-50D7-5777-4D0F-67D03F1E9D80}"/>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B41D3F12-545B-42AD-0F4A-B1556340EE09}"/>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192FF29-A25A-D998-F529-4A7B1F8B3C4D}"/>
              </a:ext>
            </a:extLst>
          </p:cNvPr>
          <p:cNvSpPr>
            <a:spLocks noGrp="1"/>
          </p:cNvSpPr>
          <p:nvPr>
            <p:ph type="sldNum" sz="quarter" idx="12"/>
          </p:nvPr>
        </p:nvSpPr>
        <p:spPr/>
        <p:txBody>
          <a:bodyPr/>
          <a:lstStyle>
            <a:lvl1pPr>
              <a:defRPr/>
            </a:lvl1pPr>
          </a:lstStyle>
          <a:p>
            <a:pPr>
              <a:defRPr/>
            </a:pPr>
            <a:fld id="{5D2AAEB5-8163-4D82-88E7-779D8236B873}" type="slidenum">
              <a:rPr lang="en-GB" altLang="en-US"/>
              <a:pPr>
                <a:defRPr/>
              </a:pPr>
              <a:t>‹#›</a:t>
            </a:fld>
            <a:endParaRPr lang="en-GB" altLang="en-US"/>
          </a:p>
        </p:txBody>
      </p:sp>
    </p:spTree>
    <p:extLst>
      <p:ext uri="{BB962C8B-B14F-4D97-AF65-F5344CB8AC3E}">
        <p14:creationId xmlns:p14="http://schemas.microsoft.com/office/powerpoint/2010/main" val="394526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1A2D34B6-B435-3624-DEA0-0B3B82642018}"/>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96641605-DEB3-A8F9-FD9E-88C0D947BEC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9A6A1D6-1AEC-72BF-BBD2-73E03C57AFF1}"/>
              </a:ext>
            </a:extLst>
          </p:cNvPr>
          <p:cNvSpPr>
            <a:spLocks noGrp="1"/>
          </p:cNvSpPr>
          <p:nvPr>
            <p:ph type="sldNum" sz="quarter" idx="12"/>
          </p:nvPr>
        </p:nvSpPr>
        <p:spPr/>
        <p:txBody>
          <a:bodyPr/>
          <a:lstStyle>
            <a:lvl1pPr>
              <a:defRPr/>
            </a:lvl1pPr>
          </a:lstStyle>
          <a:p>
            <a:pPr>
              <a:defRPr/>
            </a:pPr>
            <a:fld id="{5FDFFC2E-6C06-4324-815B-6E97088C3510}" type="slidenum">
              <a:rPr lang="en-GB" altLang="en-US"/>
              <a:pPr>
                <a:defRPr/>
              </a:pPr>
              <a:t>‹#›</a:t>
            </a:fld>
            <a:endParaRPr lang="en-GB" altLang="en-US"/>
          </a:p>
        </p:txBody>
      </p:sp>
    </p:spTree>
    <p:extLst>
      <p:ext uri="{BB962C8B-B14F-4D97-AF65-F5344CB8AC3E}">
        <p14:creationId xmlns:p14="http://schemas.microsoft.com/office/powerpoint/2010/main" val="2073420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FFACB55-67DC-8A09-E60A-D5AC1D7BF2E0}"/>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0E9C6C7-9B59-D657-763D-82F301344CB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6F4EB7F-3BD4-7E48-AB08-3825B583E49A}"/>
              </a:ext>
            </a:extLst>
          </p:cNvPr>
          <p:cNvSpPr>
            <a:spLocks noGrp="1"/>
          </p:cNvSpPr>
          <p:nvPr>
            <p:ph type="sldNum" sz="quarter" idx="12"/>
          </p:nvPr>
        </p:nvSpPr>
        <p:spPr/>
        <p:txBody>
          <a:bodyPr/>
          <a:lstStyle>
            <a:lvl1pPr>
              <a:defRPr/>
            </a:lvl1pPr>
          </a:lstStyle>
          <a:p>
            <a:pPr>
              <a:defRPr/>
            </a:pPr>
            <a:fld id="{AD85E3DF-47B4-46C1-AA73-383BE2BA8490}" type="slidenum">
              <a:rPr lang="en-GB" altLang="en-US"/>
              <a:pPr>
                <a:defRPr/>
              </a:pPr>
              <a:t>‹#›</a:t>
            </a:fld>
            <a:endParaRPr lang="en-GB" altLang="en-US"/>
          </a:p>
        </p:txBody>
      </p:sp>
    </p:spTree>
    <p:extLst>
      <p:ext uri="{BB962C8B-B14F-4D97-AF65-F5344CB8AC3E}">
        <p14:creationId xmlns:p14="http://schemas.microsoft.com/office/powerpoint/2010/main" val="239822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B43C7E-3FB0-65C3-9604-F2BFE75CDF84}"/>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DBA58E-D91E-6DB0-E3A0-9A98DFEC5A2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41B8CDF-B83E-819B-4FBF-46BD7839C47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Tahoma" charset="0"/>
              </a:defRPr>
            </a:lvl1pPr>
          </a:lstStyle>
          <a:p>
            <a:pPr>
              <a:defRPr/>
            </a:pPr>
            <a:endParaRPr lang="en-GB"/>
          </a:p>
        </p:txBody>
      </p:sp>
      <p:sp>
        <p:nvSpPr>
          <p:cNvPr id="5" name="Footer Placeholder 4">
            <a:extLst>
              <a:ext uri="{FF2B5EF4-FFF2-40B4-BE49-F238E27FC236}">
                <a16:creationId xmlns:a16="http://schemas.microsoft.com/office/drawing/2014/main" id="{2419292B-2A34-B129-E96B-CBE7D9621FD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Tahoma" charset="0"/>
              </a:defRPr>
            </a:lvl1pPr>
          </a:lstStyle>
          <a:p>
            <a:pPr>
              <a:defRPr/>
            </a:pPr>
            <a:endParaRPr lang="en-GB"/>
          </a:p>
        </p:txBody>
      </p:sp>
      <p:sp>
        <p:nvSpPr>
          <p:cNvPr id="6" name="Slide Number Placeholder 5">
            <a:extLst>
              <a:ext uri="{FF2B5EF4-FFF2-40B4-BE49-F238E27FC236}">
                <a16:creationId xmlns:a16="http://schemas.microsoft.com/office/drawing/2014/main" id="{C5B06DDF-3965-0921-0175-F6BE5A987589}"/>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C41544FC-11B6-467C-B6A4-6033F11F24B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charset="0"/>
        </a:defRPr>
      </a:lvl2pPr>
      <a:lvl3pPr algn="l" defTabSz="685800" rtl="0" eaLnBrk="0" fontAlgn="base" hangingPunct="0">
        <a:lnSpc>
          <a:spcPct val="90000"/>
        </a:lnSpc>
        <a:spcBef>
          <a:spcPct val="0"/>
        </a:spcBef>
        <a:spcAft>
          <a:spcPct val="0"/>
        </a:spcAft>
        <a:defRPr sz="3300">
          <a:solidFill>
            <a:schemeClr val="tx1"/>
          </a:solidFill>
          <a:latin typeface="Calibri Light" charset="0"/>
        </a:defRPr>
      </a:lvl3pPr>
      <a:lvl4pPr algn="l" defTabSz="685800" rtl="0" eaLnBrk="0" fontAlgn="base" hangingPunct="0">
        <a:lnSpc>
          <a:spcPct val="90000"/>
        </a:lnSpc>
        <a:spcBef>
          <a:spcPct val="0"/>
        </a:spcBef>
        <a:spcAft>
          <a:spcPct val="0"/>
        </a:spcAft>
        <a:defRPr sz="3300">
          <a:solidFill>
            <a:schemeClr val="tx1"/>
          </a:solidFill>
          <a:latin typeface="Calibri Light" charset="0"/>
        </a:defRPr>
      </a:lvl4pPr>
      <a:lvl5pPr algn="l" defTabSz="685800" rtl="0" eaLnBrk="0" fontAlgn="base" hangingPunct="0">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youtube.com/watch?v=T0XEipEdgN8" TargetMode="Externa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Bh2fyeLKds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T0XEipEdgN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13D5-39E3-7B99-1983-7003C6581908}"/>
              </a:ext>
            </a:extLst>
          </p:cNvPr>
          <p:cNvSpPr>
            <a:spLocks noGrp="1"/>
          </p:cNvSpPr>
          <p:nvPr>
            <p:ph type="ctrTitle"/>
          </p:nvPr>
        </p:nvSpPr>
        <p:spPr>
          <a:xfrm>
            <a:off x="7938" y="274638"/>
            <a:ext cx="9123362" cy="1498600"/>
          </a:xfrm>
        </p:spPr>
        <p:style>
          <a:lnRef idx="3">
            <a:schemeClr val="lt1"/>
          </a:lnRef>
          <a:fillRef idx="1">
            <a:schemeClr val="accent1"/>
          </a:fillRef>
          <a:effectRef idx="1">
            <a:schemeClr val="accent1"/>
          </a:effectRef>
          <a:fontRef idx="minor">
            <a:schemeClr val="lt1"/>
          </a:fontRef>
        </p:style>
        <p:txBody>
          <a:bodyPr>
            <a:noAutofit/>
          </a:bodyPr>
          <a:lstStyle/>
          <a:p>
            <a:pPr eaLnBrk="1" hangingPunct="1">
              <a:defRPr/>
            </a:pPr>
            <a:r>
              <a:rPr lang="en-GB" altLang="en-US" sz="3600" dirty="0">
                <a:solidFill>
                  <a:srgbClr val="FFFFFF"/>
                </a:solidFill>
                <a:latin typeface="Arial" panose="020B0604020202020204" pitchFamily="34" charset="0"/>
                <a:cs typeface="Arial" panose="020B0604020202020204" pitchFamily="34" charset="0"/>
              </a:rPr>
              <a:t>3.1.3.1: Coasts as natural systems</a:t>
            </a:r>
            <a:br>
              <a:rPr lang="en-GB" altLang="en-US" sz="3600" dirty="0">
                <a:solidFill>
                  <a:srgbClr val="FFFFFF"/>
                </a:solidFill>
                <a:latin typeface="Arial" panose="020B0604020202020204" pitchFamily="34" charset="0"/>
                <a:cs typeface="Arial" panose="020B0604020202020204" pitchFamily="34" charset="0"/>
              </a:rPr>
            </a:br>
            <a:endParaRPr lang="en-GB" altLang="en-US" sz="36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3555BDC-5B05-295F-20BA-D08CB3B81B08}"/>
              </a:ext>
            </a:extLst>
          </p:cNvPr>
          <p:cNvSpPr>
            <a:spLocks noGrp="1"/>
          </p:cNvSpPr>
          <p:nvPr>
            <p:ph type="subTitle" idx="1"/>
          </p:nvPr>
        </p:nvSpPr>
        <p:spPr>
          <a:xfrm>
            <a:off x="22225" y="1822450"/>
            <a:ext cx="8856663" cy="1944688"/>
          </a:xfrm>
        </p:spPr>
        <p:style>
          <a:lnRef idx="3">
            <a:schemeClr val="lt1"/>
          </a:lnRef>
          <a:fillRef idx="1">
            <a:schemeClr val="accent6"/>
          </a:fillRef>
          <a:effectRef idx="1">
            <a:schemeClr val="accent6"/>
          </a:effectRef>
          <a:fontRef idx="minor">
            <a:schemeClr val="lt1"/>
          </a:fontRef>
        </p:style>
        <p:txBody>
          <a:bodyPr>
            <a:normAutofit fontScale="92500" lnSpcReduction="20000"/>
          </a:bodyPr>
          <a:lstStyle/>
          <a:p>
            <a:pPr eaLnBrk="1" hangingPunct="1">
              <a:defRPr/>
            </a:pPr>
            <a:r>
              <a:rPr lang="en-GB" altLang="en-US" sz="2100" dirty="0">
                <a:solidFill>
                  <a:schemeClr val="bg1"/>
                </a:solidFill>
                <a:latin typeface="Arial" panose="020B0604020202020204" pitchFamily="34" charset="0"/>
                <a:cs typeface="Arial" panose="020B0604020202020204" pitchFamily="34" charset="0"/>
              </a:rPr>
              <a:t>Learning Objectives</a:t>
            </a:r>
          </a:p>
          <a:p>
            <a:pPr algn="l" eaLnBrk="1" hangingPunct="1">
              <a:buFont typeface="Arial" panose="020B0604020202020204" pitchFamily="34" charset="0"/>
              <a:buChar char="•"/>
              <a:defRPr/>
            </a:pPr>
            <a:r>
              <a:rPr lang="en-GB" altLang="en-US" sz="2100" dirty="0">
                <a:solidFill>
                  <a:srgbClr val="FFFFFF"/>
                </a:solidFill>
                <a:latin typeface="Arial" panose="020B0604020202020204" pitchFamily="34" charset="0"/>
                <a:cs typeface="Arial" panose="020B0604020202020204" pitchFamily="34" charset="0"/>
              </a:rPr>
              <a:t>To be able to define what is meant by ‘the coast’ and the different coastal zones</a:t>
            </a:r>
          </a:p>
          <a:p>
            <a:pPr algn="l" eaLnBrk="1" hangingPunct="1">
              <a:buFont typeface="Arial" panose="020B0604020202020204" pitchFamily="34" charset="0"/>
              <a:buChar char="•"/>
              <a:defRPr/>
            </a:pPr>
            <a:r>
              <a:rPr lang="en-GB" altLang="en-US" sz="2100" dirty="0">
                <a:solidFill>
                  <a:srgbClr val="FFFFFF"/>
                </a:solidFill>
                <a:latin typeface="Arial" panose="020B0604020202020204" pitchFamily="34" charset="0"/>
                <a:cs typeface="Arial" panose="020B0604020202020204" pitchFamily="34" charset="0"/>
              </a:rPr>
              <a:t>To be able to explain how the coast is a system with inputs, outputs, stores/components, flows/transfers, positive and negative feedback and dynamic equilibrium</a:t>
            </a:r>
          </a:p>
          <a:p>
            <a:pPr algn="l" eaLnBrk="1" hangingPunct="1">
              <a:buFont typeface="Arial" panose="020B0604020202020204" pitchFamily="34" charset="0"/>
              <a:buChar char="•"/>
              <a:defRPr/>
            </a:pPr>
            <a:r>
              <a:rPr lang="en-GB" altLang="en-US" sz="2100" dirty="0">
                <a:solidFill>
                  <a:schemeClr val="bg1"/>
                </a:solidFill>
                <a:latin typeface="Arial" panose="020B0604020202020204" pitchFamily="34" charset="0"/>
                <a:cs typeface="Arial" panose="020B0604020202020204" pitchFamily="34" charset="0"/>
              </a:rPr>
              <a:t>The concepts of landforms and landscape and how these related landforms combine to form characteristic landscapes</a:t>
            </a:r>
          </a:p>
          <a:p>
            <a:pPr eaLnBrk="1" hangingPunct="1">
              <a:defRPr/>
            </a:pPr>
            <a:endParaRPr lang="en-GB" altLang="en-US" sz="21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39E1021-C5D7-432B-84DF-692DAB78BF0F}"/>
              </a:ext>
            </a:extLst>
          </p:cNvPr>
          <p:cNvSpPr txBox="1"/>
          <p:nvPr/>
        </p:nvSpPr>
        <p:spPr>
          <a:xfrm>
            <a:off x="28575" y="3783013"/>
            <a:ext cx="2543175" cy="2984500"/>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eaLnBrk="1" hangingPunct="1">
              <a:defRPr/>
            </a:pPr>
            <a:r>
              <a:rPr lang="en-GB" b="1" u="sng" dirty="0">
                <a:latin typeface="Arial" charset="0"/>
                <a:ea typeface="Arial" charset="0"/>
                <a:cs typeface="Arial" charset="0"/>
              </a:rPr>
              <a:t>Key words</a:t>
            </a:r>
            <a:r>
              <a:rPr lang="en-GB" dirty="0">
                <a:latin typeface="Arial" charset="0"/>
                <a:ea typeface="Arial" charset="0"/>
                <a:cs typeface="Arial" charset="0"/>
              </a:rPr>
              <a:t>:</a:t>
            </a:r>
          </a:p>
          <a:p>
            <a:pPr eaLnBrk="1" hangingPunct="1">
              <a:defRPr/>
            </a:pPr>
            <a:r>
              <a:rPr lang="en-GB" sz="1700" dirty="0">
                <a:latin typeface="Arial" charset="0"/>
                <a:ea typeface="Arial" charset="0"/>
                <a:cs typeface="Arial" charset="0"/>
              </a:rPr>
              <a:t>Inputs</a:t>
            </a:r>
          </a:p>
          <a:p>
            <a:pPr eaLnBrk="1" hangingPunct="1">
              <a:defRPr/>
            </a:pPr>
            <a:r>
              <a:rPr lang="en-GB" sz="1700" dirty="0">
                <a:latin typeface="Arial" charset="0"/>
                <a:ea typeface="Arial" charset="0"/>
                <a:cs typeface="Arial" charset="0"/>
              </a:rPr>
              <a:t>Outputs</a:t>
            </a:r>
          </a:p>
          <a:p>
            <a:pPr eaLnBrk="1" hangingPunct="1">
              <a:defRPr/>
            </a:pPr>
            <a:r>
              <a:rPr lang="en-GB" sz="1700" dirty="0">
                <a:latin typeface="Arial" charset="0"/>
                <a:ea typeface="Arial" charset="0"/>
                <a:cs typeface="Arial" charset="0"/>
              </a:rPr>
              <a:t>Energy</a:t>
            </a:r>
          </a:p>
          <a:p>
            <a:pPr eaLnBrk="1" hangingPunct="1">
              <a:defRPr/>
            </a:pPr>
            <a:r>
              <a:rPr lang="en-GB" sz="1700" dirty="0">
                <a:latin typeface="Arial" charset="0"/>
                <a:ea typeface="Arial" charset="0"/>
                <a:cs typeface="Arial" charset="0"/>
              </a:rPr>
              <a:t>Stores / components</a:t>
            </a:r>
          </a:p>
          <a:p>
            <a:pPr eaLnBrk="1" hangingPunct="1">
              <a:defRPr/>
            </a:pPr>
            <a:r>
              <a:rPr lang="en-GB" sz="1700" dirty="0">
                <a:latin typeface="Arial" charset="0"/>
                <a:ea typeface="Arial" charset="0"/>
                <a:cs typeface="Arial" charset="0"/>
              </a:rPr>
              <a:t>Flows / transfers</a:t>
            </a:r>
          </a:p>
          <a:p>
            <a:pPr eaLnBrk="1" hangingPunct="1">
              <a:defRPr/>
            </a:pPr>
            <a:r>
              <a:rPr lang="en-GB" sz="1700" dirty="0">
                <a:latin typeface="Arial" charset="0"/>
                <a:ea typeface="Arial" charset="0"/>
                <a:cs typeface="Arial" charset="0"/>
              </a:rPr>
              <a:t>Positive . Negative feedback</a:t>
            </a:r>
          </a:p>
          <a:p>
            <a:pPr eaLnBrk="1" hangingPunct="1">
              <a:defRPr/>
            </a:pPr>
            <a:r>
              <a:rPr lang="en-GB" sz="1700" dirty="0">
                <a:latin typeface="Arial" charset="0"/>
                <a:ea typeface="Arial" charset="0"/>
                <a:cs typeface="Arial" charset="0"/>
              </a:rPr>
              <a:t>Dynamic equilibrium</a:t>
            </a:r>
          </a:p>
          <a:p>
            <a:pPr eaLnBrk="1" hangingPunct="1">
              <a:defRPr/>
            </a:pPr>
            <a:r>
              <a:rPr lang="en-GB" sz="1700" dirty="0">
                <a:latin typeface="Arial" charset="0"/>
                <a:ea typeface="Arial" charset="0"/>
                <a:cs typeface="Arial" charset="0"/>
              </a:rPr>
              <a:t>Landscape</a:t>
            </a:r>
          </a:p>
          <a:p>
            <a:pPr eaLnBrk="1" hangingPunct="1">
              <a:defRPr/>
            </a:pPr>
            <a:r>
              <a:rPr lang="en-GB" sz="1700" dirty="0">
                <a:latin typeface="Arial" charset="0"/>
                <a:ea typeface="Arial" charset="0"/>
                <a:cs typeface="Arial" charset="0"/>
              </a:rPr>
              <a:t>Landforms</a:t>
            </a:r>
          </a:p>
        </p:txBody>
      </p:sp>
      <p:sp>
        <p:nvSpPr>
          <p:cNvPr id="5" name="TextBox 4">
            <a:extLst>
              <a:ext uri="{FF2B5EF4-FFF2-40B4-BE49-F238E27FC236}">
                <a16:creationId xmlns:a16="http://schemas.microsoft.com/office/drawing/2014/main" id="{A4EAF45F-01EF-C270-60BA-B5C48D260438}"/>
              </a:ext>
            </a:extLst>
          </p:cNvPr>
          <p:cNvSpPr txBox="1"/>
          <p:nvPr/>
        </p:nvSpPr>
        <p:spPr>
          <a:xfrm>
            <a:off x="2592388" y="3859213"/>
            <a:ext cx="6335712" cy="2724150"/>
          </a:xfrm>
          <a:prstGeom prst="rect">
            <a:avLst/>
          </a:prstGeom>
        </p:spPr>
        <p:style>
          <a:lnRef idx="3">
            <a:schemeClr val="lt1"/>
          </a:lnRef>
          <a:fillRef idx="1">
            <a:schemeClr val="accent4"/>
          </a:fillRef>
          <a:effectRef idx="1">
            <a:schemeClr val="accent4"/>
          </a:effectRef>
          <a:fontRef idx="minor">
            <a:schemeClr val="lt1"/>
          </a:fontRef>
        </p:style>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r>
              <a:rPr lang="en-GB" altLang="en-US" sz="1900" b="1" u="sng" dirty="0">
                <a:solidFill>
                  <a:srgbClr val="FFFFFF"/>
                </a:solidFill>
                <a:latin typeface="Arial" panose="020B0604020202020204" pitchFamily="34" charset="0"/>
                <a:cs typeface="Arial" panose="020B0604020202020204" pitchFamily="34" charset="0"/>
              </a:rPr>
              <a:t>Concept Checker</a:t>
            </a:r>
            <a:r>
              <a:rPr lang="en-GB" altLang="en-US" sz="1900" dirty="0">
                <a:solidFill>
                  <a:srgbClr val="FFFFFF"/>
                </a:solidFill>
                <a:latin typeface="Arial" panose="020B0604020202020204" pitchFamily="34" charset="0"/>
                <a:cs typeface="Arial" panose="020B0604020202020204" pitchFamily="34" charset="0"/>
              </a:rPr>
              <a:t>:</a:t>
            </a:r>
          </a:p>
          <a:p>
            <a:pPr marL="342900" indent="-342900" eaLnBrk="1" hangingPunct="1">
              <a:buFont typeface="Wingdings" panose="05000000000000000000" pitchFamily="2" charset="2"/>
              <a:buChar char="v"/>
              <a:defRPr/>
            </a:pPr>
            <a:r>
              <a:rPr lang="en-GB" altLang="en-US" sz="1900" dirty="0">
                <a:solidFill>
                  <a:srgbClr val="FFFFFF"/>
                </a:solidFill>
                <a:latin typeface="Arial" panose="020B0604020202020204" pitchFamily="34" charset="0"/>
                <a:cs typeface="Arial" panose="020B0604020202020204" pitchFamily="34" charset="0"/>
              </a:rPr>
              <a:t>Can you name the different zones and the role they play?</a:t>
            </a:r>
          </a:p>
          <a:p>
            <a:pPr marL="342900" indent="-342900" eaLnBrk="1" hangingPunct="1">
              <a:buFont typeface="Wingdings" panose="05000000000000000000" pitchFamily="2" charset="2"/>
              <a:buChar char="v"/>
              <a:defRPr/>
            </a:pPr>
            <a:r>
              <a:rPr lang="en-GB" altLang="en-US" sz="1900" dirty="0">
                <a:solidFill>
                  <a:srgbClr val="FFFFFF"/>
                </a:solidFill>
                <a:latin typeface="Arial" panose="020B0604020202020204" pitchFamily="34" charset="0"/>
                <a:cs typeface="Arial" panose="020B0604020202020204" pitchFamily="34" charset="0"/>
              </a:rPr>
              <a:t>Can you identify different inputs, processes, stores and outputs within a coastal system</a:t>
            </a:r>
          </a:p>
          <a:p>
            <a:pPr marL="342900" indent="-342900" eaLnBrk="1" hangingPunct="1">
              <a:buFont typeface="Wingdings" panose="05000000000000000000" pitchFamily="2" charset="2"/>
              <a:buChar char="v"/>
              <a:defRPr/>
            </a:pPr>
            <a:r>
              <a:rPr lang="en-GB" altLang="en-US" sz="1900" dirty="0">
                <a:solidFill>
                  <a:srgbClr val="FFFFFF"/>
                </a:solidFill>
                <a:latin typeface="Arial" panose="020B0604020202020204" pitchFamily="34" charset="0"/>
                <a:cs typeface="Arial" panose="020B0604020202020204" pitchFamily="34" charset="0"/>
              </a:rPr>
              <a:t>Can you define and give examples of positive and negative feedback systems</a:t>
            </a:r>
          </a:p>
          <a:p>
            <a:pPr marL="342900" indent="-342900" eaLnBrk="1" hangingPunct="1">
              <a:buFont typeface="Wingdings" panose="05000000000000000000" pitchFamily="2" charset="2"/>
              <a:buChar char="v"/>
              <a:defRPr/>
            </a:pPr>
            <a:r>
              <a:rPr lang="en-GB" altLang="en-US" sz="1900" dirty="0">
                <a:solidFill>
                  <a:srgbClr val="FFFFFF"/>
                </a:solidFill>
                <a:latin typeface="Arial" panose="020B0604020202020204" pitchFamily="34" charset="0"/>
                <a:cs typeface="Arial" panose="020B0604020202020204" pitchFamily="34" charset="0"/>
              </a:rPr>
              <a:t>What is the difference between landscape and landform?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3">
            <a:extLst>
              <a:ext uri="{FF2B5EF4-FFF2-40B4-BE49-F238E27FC236}">
                <a16:creationId xmlns:a16="http://schemas.microsoft.com/office/drawing/2014/main" id="{87149465-8463-7DB5-2D61-238F71530746}"/>
              </a:ext>
            </a:extLst>
          </p:cNvPr>
          <p:cNvSpPr>
            <a:spLocks noGrp="1"/>
          </p:cNvSpPr>
          <p:nvPr>
            <p:ph type="title"/>
          </p:nvPr>
        </p:nvSpPr>
        <p:spPr>
          <a:xfrm>
            <a:off x="354013" y="284163"/>
            <a:ext cx="8229600" cy="1066800"/>
          </a:xfrm>
        </p:spPr>
        <p:txBody>
          <a:bodyPr/>
          <a:lstStyle/>
          <a:p>
            <a:r>
              <a:rPr lang="en-GB" altLang="en-US" b="1"/>
              <a:t>Closed and Open Systems</a:t>
            </a:r>
          </a:p>
        </p:txBody>
      </p:sp>
      <p:sp>
        <p:nvSpPr>
          <p:cNvPr id="30722" name="Content Placeholder 4">
            <a:extLst>
              <a:ext uri="{FF2B5EF4-FFF2-40B4-BE49-F238E27FC236}">
                <a16:creationId xmlns:a16="http://schemas.microsoft.com/office/drawing/2014/main" id="{842D1440-53E4-8F23-EF0C-9680359CCBF5}"/>
              </a:ext>
            </a:extLst>
          </p:cNvPr>
          <p:cNvSpPr>
            <a:spLocks noGrp="1"/>
          </p:cNvSpPr>
          <p:nvPr>
            <p:ph idx="1"/>
          </p:nvPr>
        </p:nvSpPr>
        <p:spPr>
          <a:xfrm>
            <a:off x="290513" y="1379538"/>
            <a:ext cx="8280400" cy="4729162"/>
          </a:xfrm>
        </p:spPr>
        <p:txBody>
          <a:bodyPr/>
          <a:lstStyle/>
          <a:p>
            <a:pPr>
              <a:lnSpc>
                <a:spcPct val="108000"/>
              </a:lnSpc>
              <a:spcBef>
                <a:spcPct val="0"/>
              </a:spcBef>
            </a:pPr>
            <a:r>
              <a:rPr lang="en-GB" altLang="en-US" sz="2200"/>
              <a:t>Systems have boundaries: the boundary of the global hydrological system is the upper atmosphere. </a:t>
            </a:r>
          </a:p>
          <a:p>
            <a:pPr>
              <a:lnSpc>
                <a:spcPct val="108000"/>
              </a:lnSpc>
              <a:spcBef>
                <a:spcPct val="0"/>
              </a:spcBef>
            </a:pPr>
            <a:r>
              <a:rPr lang="en-GB" altLang="en-US" sz="2200"/>
              <a:t>This is a </a:t>
            </a:r>
            <a:r>
              <a:rPr lang="en-GB" altLang="en-US" sz="2200">
                <a:hlinkClick r:id="rId2" action="ppaction://hlinksldjump"/>
              </a:rPr>
              <a:t>closed system</a:t>
            </a:r>
            <a:r>
              <a:rPr lang="en-GB" altLang="en-US" sz="2200"/>
              <a:t>. Energy comes from the sun, and is irradiated back from Earth, crossing its boundary, but other material does not, (apart from meteorites).</a:t>
            </a:r>
          </a:p>
          <a:p>
            <a:pPr>
              <a:lnSpc>
                <a:spcPct val="108000"/>
              </a:lnSpc>
              <a:spcBef>
                <a:spcPct val="0"/>
              </a:spcBef>
            </a:pPr>
            <a:endParaRPr lang="en-GB" altLang="en-US" sz="2200"/>
          </a:p>
          <a:p>
            <a:pPr>
              <a:lnSpc>
                <a:spcPct val="108000"/>
              </a:lnSpc>
              <a:spcBef>
                <a:spcPct val="0"/>
              </a:spcBef>
            </a:pPr>
            <a:r>
              <a:rPr lang="en-GB" altLang="en-US" sz="2200"/>
              <a:t>HOWEVER, many natural systems are </a:t>
            </a:r>
            <a:r>
              <a:rPr lang="en-GB" altLang="en-US" sz="2200">
                <a:hlinkClick r:id="rId2" action="ppaction://hlinksldjump"/>
              </a:rPr>
              <a:t>open systems</a:t>
            </a:r>
            <a:r>
              <a:rPr lang="en-GB" altLang="en-US" sz="2200"/>
              <a:t> – drainage basins are an example. They have inputs and outputs of both energy (from the sun and gravity) and material (water and sediments).</a:t>
            </a:r>
          </a:p>
          <a:p>
            <a:pPr>
              <a:lnSpc>
                <a:spcPct val="108000"/>
              </a:lnSpc>
              <a:spcBef>
                <a:spcPct val="0"/>
              </a:spcBef>
            </a:pPr>
            <a:r>
              <a:rPr lang="en-GB" altLang="en-US" sz="2200"/>
              <a:t>Open systems are linked with other systems. There is a diagram of an open system on the next slide.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a:extLst>
              <a:ext uri="{FF2B5EF4-FFF2-40B4-BE49-F238E27FC236}">
                <a16:creationId xmlns:a16="http://schemas.microsoft.com/office/drawing/2014/main" id="{4BD906E9-9863-CB0E-6AF1-2A2A682E4E4C}"/>
              </a:ext>
            </a:extLst>
          </p:cNvPr>
          <p:cNvSpPr>
            <a:spLocks noGrp="1"/>
          </p:cNvSpPr>
          <p:nvPr>
            <p:ph type="title"/>
          </p:nvPr>
        </p:nvSpPr>
        <p:spPr>
          <a:xfrm>
            <a:off x="107950" y="125413"/>
            <a:ext cx="8353425" cy="1066800"/>
          </a:xfrm>
        </p:spPr>
        <p:txBody>
          <a:bodyPr/>
          <a:lstStyle/>
          <a:p>
            <a:r>
              <a:rPr lang="en-GB" altLang="en-US" b="1"/>
              <a:t>Natural systems have inputs, throughputs and outputs</a:t>
            </a:r>
          </a:p>
        </p:txBody>
      </p:sp>
      <p:sp>
        <p:nvSpPr>
          <p:cNvPr id="31746" name="Content Placeholder 4">
            <a:extLst>
              <a:ext uri="{FF2B5EF4-FFF2-40B4-BE49-F238E27FC236}">
                <a16:creationId xmlns:a16="http://schemas.microsoft.com/office/drawing/2014/main" id="{D51460B3-195A-90B3-CFAD-A1AE2F640C0E}"/>
              </a:ext>
            </a:extLst>
          </p:cNvPr>
          <p:cNvSpPr>
            <a:spLocks noGrp="1"/>
          </p:cNvSpPr>
          <p:nvPr>
            <p:ph idx="1"/>
          </p:nvPr>
        </p:nvSpPr>
        <p:spPr>
          <a:xfrm>
            <a:off x="395288" y="1700213"/>
            <a:ext cx="8220075" cy="4176712"/>
          </a:xfrm>
        </p:spPr>
        <p:txBody>
          <a:bodyPr/>
          <a:lstStyle/>
          <a:p>
            <a:endParaRPr lang="en-GB" altLang="en-US"/>
          </a:p>
          <a:p>
            <a:pPr>
              <a:buFont typeface="Arial" panose="020B0604020202020204" pitchFamily="34" charset="0"/>
              <a:buNone/>
            </a:pPr>
            <a:endParaRPr lang="en-GB" altLang="en-US"/>
          </a:p>
        </p:txBody>
      </p:sp>
      <p:grpSp>
        <p:nvGrpSpPr>
          <p:cNvPr id="31747" name="Group 1">
            <a:extLst>
              <a:ext uri="{FF2B5EF4-FFF2-40B4-BE49-F238E27FC236}">
                <a16:creationId xmlns:a16="http://schemas.microsoft.com/office/drawing/2014/main" id="{1CE6E912-518A-4EE2-FD73-84C43AA68F93}"/>
              </a:ext>
            </a:extLst>
          </p:cNvPr>
          <p:cNvGrpSpPr>
            <a:grpSpLocks noChangeAspect="1"/>
          </p:cNvGrpSpPr>
          <p:nvPr/>
        </p:nvGrpSpPr>
        <p:grpSpPr bwMode="auto">
          <a:xfrm>
            <a:off x="854075" y="1192213"/>
            <a:ext cx="5956300" cy="3998912"/>
            <a:chOff x="827584" y="1772816"/>
            <a:chExt cx="6552728" cy="3960440"/>
          </a:xfrm>
        </p:grpSpPr>
        <p:sp>
          <p:nvSpPr>
            <p:cNvPr id="13" name="Down Arrow 12">
              <a:extLst>
                <a:ext uri="{FF2B5EF4-FFF2-40B4-BE49-F238E27FC236}">
                  <a16:creationId xmlns:a16="http://schemas.microsoft.com/office/drawing/2014/main" id="{5C85A4EA-8B65-BBFB-9836-28E3B58AF802}"/>
                </a:ext>
              </a:extLst>
            </p:cNvPr>
            <p:cNvSpPr/>
            <p:nvPr/>
          </p:nvSpPr>
          <p:spPr>
            <a:xfrm>
              <a:off x="3707502" y="5228572"/>
              <a:ext cx="576333" cy="50468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31751" name="Diagram 5">
              <a:extLst>
                <a:ext uri="{FF2B5EF4-FFF2-40B4-BE49-F238E27FC236}">
                  <a16:creationId xmlns:a16="http://schemas.microsoft.com/office/drawing/2014/main" id="{A9C2526F-29FF-59AB-AB4E-ADA8B1E4694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101" y="1623454"/>
              <a:ext cx="5323218" cy="391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extLst>
                <a:ext uri="{FF2B5EF4-FFF2-40B4-BE49-F238E27FC236}">
                  <a16:creationId xmlns:a16="http://schemas.microsoft.com/office/drawing/2014/main" id="{EE6BA17E-3606-C4A5-06E7-D20569E02985}"/>
                </a:ext>
              </a:extLst>
            </p:cNvPr>
            <p:cNvSpPr/>
            <p:nvPr/>
          </p:nvSpPr>
          <p:spPr>
            <a:xfrm>
              <a:off x="827584" y="2854508"/>
              <a:ext cx="6552728" cy="1510910"/>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3"/>
                </a:solidFill>
              </a:endParaRPr>
            </a:p>
          </p:txBody>
        </p:sp>
      </p:grpSp>
      <p:sp>
        <p:nvSpPr>
          <p:cNvPr id="10" name="Line Callout 1 9">
            <a:extLst>
              <a:ext uri="{FF2B5EF4-FFF2-40B4-BE49-F238E27FC236}">
                <a16:creationId xmlns:a16="http://schemas.microsoft.com/office/drawing/2014/main" id="{19654C7D-0CD3-4C29-6A2F-928A83C61C78}"/>
              </a:ext>
            </a:extLst>
          </p:cNvPr>
          <p:cNvSpPr/>
          <p:nvPr/>
        </p:nvSpPr>
        <p:spPr>
          <a:xfrm>
            <a:off x="7246938" y="1443038"/>
            <a:ext cx="1368425" cy="1079500"/>
          </a:xfrm>
          <a:prstGeom prst="borderCallout1">
            <a:avLst>
              <a:gd name="adj1" fmla="val 18750"/>
              <a:gd name="adj2" fmla="val 382"/>
              <a:gd name="adj3" fmla="val 112500"/>
              <a:gd name="adj4" fmla="val -38333"/>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latin typeface="Lato" panose="020F0502020204030203" pitchFamily="34" charset="0"/>
                <a:ea typeface="Lato" panose="020F0502020204030203" pitchFamily="34" charset="0"/>
                <a:cs typeface="Lato" panose="020F0502020204030203" pitchFamily="34" charset="0"/>
              </a:rPr>
              <a:t>System boundary</a:t>
            </a:r>
          </a:p>
        </p:txBody>
      </p:sp>
      <p:sp>
        <p:nvSpPr>
          <p:cNvPr id="31749" name="Rectangle 2">
            <a:extLst>
              <a:ext uri="{FF2B5EF4-FFF2-40B4-BE49-F238E27FC236}">
                <a16:creationId xmlns:a16="http://schemas.microsoft.com/office/drawing/2014/main" id="{DB6146B1-5BD6-4388-9D00-7873FA5E38D6}"/>
              </a:ext>
            </a:extLst>
          </p:cNvPr>
          <p:cNvSpPr>
            <a:spLocks noChangeArrowheads="1"/>
          </p:cNvSpPr>
          <p:nvPr/>
        </p:nvSpPr>
        <p:spPr bwMode="auto">
          <a:xfrm>
            <a:off x="0" y="5483225"/>
            <a:ext cx="9144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108000"/>
              </a:lnSpc>
            </a:pPr>
            <a:r>
              <a:rPr lang="en-GB" altLang="en-US">
                <a:solidFill>
                  <a:schemeClr val="accent1"/>
                </a:solidFill>
                <a:latin typeface="Arial" panose="020B0604020202020204" pitchFamily="34" charset="0"/>
                <a:cs typeface="Arial" panose="020B0604020202020204" pitchFamily="34" charset="0"/>
              </a:rPr>
              <a:t>Open systems </a:t>
            </a:r>
            <a:r>
              <a:rPr lang="en-GB" altLang="en-US">
                <a:latin typeface="Arial" panose="020B0604020202020204" pitchFamily="34" charset="0"/>
                <a:cs typeface="Arial" panose="020B0604020202020204" pitchFamily="34" charset="0"/>
              </a:rPr>
              <a:t>are linked with other systems - the coast has important links with other natural systems such as the atmosphere (consider the importance of wind in generating waves), tectonics and ecosystems.</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407B1549-0CCE-AD27-2370-097EB606185A}"/>
              </a:ext>
            </a:extLst>
          </p:cNvPr>
          <p:cNvSpPr>
            <a:spLocks noGrp="1"/>
          </p:cNvSpPr>
          <p:nvPr>
            <p:ph type="title"/>
          </p:nvPr>
        </p:nvSpPr>
        <p:spPr>
          <a:xfrm>
            <a:off x="684213" y="0"/>
            <a:ext cx="7886700" cy="760413"/>
          </a:xfrm>
        </p:spPr>
        <p:txBody>
          <a:bodyPr/>
          <a:lstStyle/>
          <a:p>
            <a:r>
              <a:rPr lang="en-GB" altLang="en-US" b="1"/>
              <a:t>Systems approach in geography</a:t>
            </a:r>
          </a:p>
        </p:txBody>
      </p:sp>
      <p:sp>
        <p:nvSpPr>
          <p:cNvPr id="3" name="Content Placeholder 2">
            <a:extLst>
              <a:ext uri="{FF2B5EF4-FFF2-40B4-BE49-F238E27FC236}">
                <a16:creationId xmlns:a16="http://schemas.microsoft.com/office/drawing/2014/main" id="{4445FF39-EE91-6DC3-11E9-120C0A4DCAEA}"/>
              </a:ext>
            </a:extLst>
          </p:cNvPr>
          <p:cNvSpPr>
            <a:spLocks noGrp="1"/>
          </p:cNvSpPr>
          <p:nvPr>
            <p:ph idx="1"/>
          </p:nvPr>
        </p:nvSpPr>
        <p:spPr>
          <a:xfrm>
            <a:off x="250825" y="760413"/>
            <a:ext cx="8497888" cy="5543550"/>
          </a:xfrm>
        </p:spPr>
        <p:txBody>
          <a:bodyPr/>
          <a:lstStyle/>
          <a:p>
            <a:r>
              <a:rPr lang="en-GB" altLang="en-US" sz="2000"/>
              <a:t>In geography a systems approach helps us to understand the physical and human world around us. It enables us to see the whole picture. We can apply this approach to physical systems such as drainage basins or to human systems such as operations on a farm or in industry.</a:t>
            </a:r>
          </a:p>
          <a:p>
            <a:endParaRPr lang="en-GB" altLang="en-US" sz="2000"/>
          </a:p>
          <a:p>
            <a:r>
              <a:rPr lang="en-GB" altLang="en-US" sz="2000"/>
              <a:t>A systems approach helps us to understand how energy is transferred between the components of a system and how these components themselves can change. This approach also helps us to appreciate how both natural change and human activities can impact upon an environment.</a:t>
            </a:r>
          </a:p>
        </p:txBody>
      </p:sp>
      <p:pic>
        <p:nvPicPr>
          <p:cNvPr id="32771" name="Picture 3">
            <a:extLst>
              <a:ext uri="{FF2B5EF4-FFF2-40B4-BE49-F238E27FC236}">
                <a16:creationId xmlns:a16="http://schemas.microsoft.com/office/drawing/2014/main" id="{77897AC6-FA51-EB4D-046C-A38F5F2AF4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716338"/>
            <a:ext cx="5133975"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5">
            <a:extLst>
              <a:ext uri="{FF2B5EF4-FFF2-40B4-BE49-F238E27FC236}">
                <a16:creationId xmlns:a16="http://schemas.microsoft.com/office/drawing/2014/main" id="{CDBE9736-E0E5-27A2-8A69-DEACE90B1AF9}"/>
              </a:ext>
            </a:extLst>
          </p:cNvPr>
          <p:cNvSpPr txBox="1">
            <a:spLocks noChangeArrowheads="1"/>
          </p:cNvSpPr>
          <p:nvPr/>
        </p:nvSpPr>
        <p:spPr bwMode="auto">
          <a:xfrm>
            <a:off x="5940425" y="3776663"/>
            <a:ext cx="30956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a:t>The 4 major subsystems of the earth are interlinked with flows and transfers.</a:t>
            </a:r>
          </a:p>
          <a:p>
            <a:r>
              <a:rPr lang="en-GB" altLang="en-US"/>
              <a:t>E.g. water erosion by rivers or sea, or wind erosion acting on the lithosphere (rocks), biological weathering of rocks</a:t>
            </a:r>
          </a:p>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1409F1D6-071B-1E32-567A-46D2B0EED85F}"/>
              </a:ext>
            </a:extLst>
          </p:cNvPr>
          <p:cNvSpPr>
            <a:spLocks noChangeArrowheads="1"/>
          </p:cNvSpPr>
          <p:nvPr/>
        </p:nvSpPr>
        <p:spPr bwMode="auto">
          <a:xfrm>
            <a:off x="179388" y="1341438"/>
            <a:ext cx="90535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000" b="1">
                <a:solidFill>
                  <a:srgbClr val="FF0000"/>
                </a:solidFill>
                <a:latin typeface="Arial" panose="020B0604020202020204" pitchFamily="34" charset="0"/>
                <a:ea typeface="MS PGothic" panose="020B0600070205080204" pitchFamily="34" charset="-128"/>
              </a:rPr>
              <a:t>The Coast </a:t>
            </a:r>
            <a:r>
              <a:rPr lang="en-GB" altLang="en-US" sz="2000">
                <a:latin typeface="Arial" panose="020B0604020202020204" pitchFamily="34" charset="0"/>
                <a:ea typeface="MS PGothic" panose="020B0600070205080204" pitchFamily="34" charset="-128"/>
              </a:rPr>
              <a:t>= The part of the land near the sea; the edge of the land</a:t>
            </a:r>
          </a:p>
          <a:p>
            <a:pPr eaLnBrk="1" hangingPunct="1"/>
            <a:r>
              <a:rPr lang="en-GB" altLang="en-US" sz="2000">
                <a:latin typeface="Arial" panose="020B0604020202020204" pitchFamily="34" charset="0"/>
                <a:ea typeface="MS PGothic" panose="020B0600070205080204" pitchFamily="34" charset="-128"/>
              </a:rPr>
              <a:t>	</a:t>
            </a:r>
          </a:p>
          <a:p>
            <a:pPr eaLnBrk="1" hangingPunct="1"/>
            <a:r>
              <a:rPr lang="en-GB" altLang="en-US" sz="2000">
                <a:latin typeface="Arial" panose="020B0604020202020204" pitchFamily="34" charset="0"/>
                <a:ea typeface="MS PGothic" panose="020B0600070205080204" pitchFamily="34" charset="-128"/>
              </a:rPr>
              <a:t>The </a:t>
            </a:r>
            <a:r>
              <a:rPr lang="en-GB" altLang="en-US" sz="2000" b="1">
                <a:solidFill>
                  <a:srgbClr val="FF0000"/>
                </a:solidFill>
                <a:latin typeface="Arial" panose="020B0604020202020204" pitchFamily="34" charset="0"/>
                <a:ea typeface="MS PGothic" panose="020B0600070205080204" pitchFamily="34" charset="-128"/>
              </a:rPr>
              <a:t>coastline</a:t>
            </a:r>
            <a:r>
              <a:rPr lang="en-GB" altLang="en-US" sz="2000">
                <a:latin typeface="Arial" panose="020B0604020202020204" pitchFamily="34" charset="0"/>
                <a:ea typeface="MS PGothic" panose="020B0600070205080204" pitchFamily="34" charset="-128"/>
              </a:rPr>
              <a:t> is regarded as an </a:t>
            </a:r>
            <a:r>
              <a:rPr lang="en-GB" altLang="en-US" sz="2000" b="1">
                <a:solidFill>
                  <a:srgbClr val="FF0000"/>
                </a:solidFill>
                <a:latin typeface="Arial" panose="020B0604020202020204" pitchFamily="34" charset="0"/>
                <a:ea typeface="MS PGothic" panose="020B0600070205080204" pitchFamily="34" charset="-128"/>
              </a:rPr>
              <a:t>open system</a:t>
            </a:r>
            <a:r>
              <a:rPr lang="en-GB" altLang="en-US" sz="2000">
                <a:latin typeface="Arial" panose="020B0604020202020204" pitchFamily="34" charset="0"/>
                <a:ea typeface="MS PGothic" panose="020B0600070205080204" pitchFamily="34" charset="-128"/>
              </a:rPr>
              <a:t> with inputs, processes and outputs; interacts with surroundings. For example, waves arriving on the South West coast of Britain are generated by wind blowing from across the Atlantic Ocean thousands of miles away. </a:t>
            </a:r>
          </a:p>
          <a:p>
            <a:pPr eaLnBrk="1" hangingPunct="1"/>
            <a:r>
              <a:rPr lang="en-GB" altLang="en-US" sz="2000">
                <a:latin typeface="Arial" panose="020B0604020202020204" pitchFamily="34" charset="0"/>
                <a:ea typeface="MS PGothic" panose="020B0600070205080204" pitchFamily="34" charset="-128"/>
              </a:rPr>
              <a:t>(A closed system is one that does NOT interact with its surroundings)</a:t>
            </a:r>
          </a:p>
        </p:txBody>
      </p:sp>
      <p:pic>
        <p:nvPicPr>
          <p:cNvPr id="34818" name="Picture 1">
            <a:extLst>
              <a:ext uri="{FF2B5EF4-FFF2-40B4-BE49-F238E27FC236}">
                <a16:creationId xmlns:a16="http://schemas.microsoft.com/office/drawing/2014/main" id="{F92CE380-DE3A-82CD-81C3-27F5D8FBC1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811588"/>
            <a:ext cx="4843462" cy="30464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Box 2">
            <a:extLst>
              <a:ext uri="{FF2B5EF4-FFF2-40B4-BE49-F238E27FC236}">
                <a16:creationId xmlns:a16="http://schemas.microsoft.com/office/drawing/2014/main" id="{9F4AA874-051F-05BF-84E6-39D80599D4C3}"/>
              </a:ext>
            </a:extLst>
          </p:cNvPr>
          <p:cNvSpPr txBox="1">
            <a:spLocks noChangeArrowheads="1"/>
          </p:cNvSpPr>
          <p:nvPr/>
        </p:nvSpPr>
        <p:spPr bwMode="auto">
          <a:xfrm>
            <a:off x="5940425" y="4268788"/>
            <a:ext cx="2770188" cy="230822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a:latin typeface="Arial" panose="020B0604020202020204" pitchFamily="34" charset="0"/>
                <a:ea typeface="MS PGothic" panose="020B0600070205080204" pitchFamily="34" charset="-128"/>
              </a:rPr>
              <a:t>Geography is a bit like learning a new language; there are MANY new terms to learn.</a:t>
            </a:r>
          </a:p>
          <a:p>
            <a:pPr eaLnBrk="1" hangingPunct="1"/>
            <a:r>
              <a:rPr lang="en-GB" altLang="en-US">
                <a:latin typeface="Arial" panose="020B0604020202020204" pitchFamily="34" charset="0"/>
                <a:ea typeface="MS PGothic" panose="020B0600070205080204" pitchFamily="34" charset="-128"/>
              </a:rPr>
              <a:t>Start a keyword section in your file or get some record cards and keep them all together.</a:t>
            </a:r>
          </a:p>
        </p:txBody>
      </p:sp>
      <p:sp>
        <p:nvSpPr>
          <p:cNvPr id="34820" name="Title 1">
            <a:extLst>
              <a:ext uri="{FF2B5EF4-FFF2-40B4-BE49-F238E27FC236}">
                <a16:creationId xmlns:a16="http://schemas.microsoft.com/office/drawing/2014/main" id="{3EA8B60A-BEB2-1342-348C-63BAF8844921}"/>
              </a:ext>
            </a:extLst>
          </p:cNvPr>
          <p:cNvSpPr>
            <a:spLocks noGrp="1"/>
          </p:cNvSpPr>
          <p:nvPr>
            <p:ph type="title"/>
          </p:nvPr>
        </p:nvSpPr>
        <p:spPr>
          <a:xfrm>
            <a:off x="122238" y="255588"/>
            <a:ext cx="8939212" cy="850900"/>
          </a:xfrm>
        </p:spPr>
        <p:txBody>
          <a:bodyPr/>
          <a:lstStyle/>
          <a:p>
            <a:r>
              <a:rPr lang="en-GB" altLang="en-US"/>
              <a:t>The Coast as a Natural 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3">
            <a:extLst>
              <a:ext uri="{FF2B5EF4-FFF2-40B4-BE49-F238E27FC236}">
                <a16:creationId xmlns:a16="http://schemas.microsoft.com/office/drawing/2014/main" id="{C7F6090C-1387-2BFB-0B32-FE9CEDFB6D3F}"/>
              </a:ext>
            </a:extLst>
          </p:cNvPr>
          <p:cNvSpPr>
            <a:spLocks noGrp="1"/>
          </p:cNvSpPr>
          <p:nvPr>
            <p:ph type="title"/>
          </p:nvPr>
        </p:nvSpPr>
        <p:spPr>
          <a:xfrm>
            <a:off x="107950" y="125413"/>
            <a:ext cx="8353425" cy="1066800"/>
          </a:xfrm>
        </p:spPr>
        <p:txBody>
          <a:bodyPr/>
          <a:lstStyle/>
          <a:p>
            <a:r>
              <a:rPr lang="en-GB" altLang="en-US" b="1"/>
              <a:t>The coast is an open system</a:t>
            </a:r>
          </a:p>
        </p:txBody>
      </p:sp>
      <p:sp>
        <p:nvSpPr>
          <p:cNvPr id="35842" name="Content Placeholder 4">
            <a:extLst>
              <a:ext uri="{FF2B5EF4-FFF2-40B4-BE49-F238E27FC236}">
                <a16:creationId xmlns:a16="http://schemas.microsoft.com/office/drawing/2014/main" id="{7ACFDBB4-D779-E401-DF36-79908C231D5F}"/>
              </a:ext>
            </a:extLst>
          </p:cNvPr>
          <p:cNvSpPr>
            <a:spLocks noGrp="1"/>
          </p:cNvSpPr>
          <p:nvPr>
            <p:ph idx="1"/>
          </p:nvPr>
        </p:nvSpPr>
        <p:spPr>
          <a:xfrm>
            <a:off x="395288" y="1700213"/>
            <a:ext cx="8220075" cy="4176712"/>
          </a:xfrm>
        </p:spPr>
        <p:txBody>
          <a:bodyPr/>
          <a:lstStyle/>
          <a:p>
            <a:endParaRPr lang="en-GB" altLang="en-US"/>
          </a:p>
          <a:p>
            <a:pPr>
              <a:buFont typeface="Arial" panose="020B0604020202020204" pitchFamily="34" charset="0"/>
              <a:buNone/>
            </a:pPr>
            <a:endParaRPr lang="en-GB" altLang="en-US"/>
          </a:p>
        </p:txBody>
      </p:sp>
      <p:grpSp>
        <p:nvGrpSpPr>
          <p:cNvPr id="35843" name="Group 1">
            <a:extLst>
              <a:ext uri="{FF2B5EF4-FFF2-40B4-BE49-F238E27FC236}">
                <a16:creationId xmlns:a16="http://schemas.microsoft.com/office/drawing/2014/main" id="{8EC16FCF-DEDD-C205-3698-F579A390B45B}"/>
              </a:ext>
            </a:extLst>
          </p:cNvPr>
          <p:cNvGrpSpPr>
            <a:grpSpLocks noChangeAspect="1"/>
          </p:cNvGrpSpPr>
          <p:nvPr/>
        </p:nvGrpSpPr>
        <p:grpSpPr bwMode="auto">
          <a:xfrm>
            <a:off x="854075" y="1192213"/>
            <a:ext cx="5956300" cy="3998912"/>
            <a:chOff x="827584" y="1772816"/>
            <a:chExt cx="6552728" cy="3960440"/>
          </a:xfrm>
        </p:grpSpPr>
        <p:sp>
          <p:nvSpPr>
            <p:cNvPr id="13" name="Down Arrow 12">
              <a:extLst>
                <a:ext uri="{FF2B5EF4-FFF2-40B4-BE49-F238E27FC236}">
                  <a16:creationId xmlns:a16="http://schemas.microsoft.com/office/drawing/2014/main" id="{6040ADD4-C30F-D3F6-4C41-73BC39E5D0B1}"/>
                </a:ext>
              </a:extLst>
            </p:cNvPr>
            <p:cNvSpPr/>
            <p:nvPr/>
          </p:nvSpPr>
          <p:spPr>
            <a:xfrm>
              <a:off x="3707502" y="5228572"/>
              <a:ext cx="576333" cy="50468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35847" name="Diagram 5">
              <a:extLst>
                <a:ext uri="{FF2B5EF4-FFF2-40B4-BE49-F238E27FC236}">
                  <a16:creationId xmlns:a16="http://schemas.microsoft.com/office/drawing/2014/main" id="{92486B72-B3C0-A7B3-A370-71FE90AB46B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101" y="1623454"/>
              <a:ext cx="5323218" cy="391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a:extLst>
                <a:ext uri="{FF2B5EF4-FFF2-40B4-BE49-F238E27FC236}">
                  <a16:creationId xmlns:a16="http://schemas.microsoft.com/office/drawing/2014/main" id="{661CCC2B-B61F-1AFA-389D-9B887D9DBC3B}"/>
                </a:ext>
              </a:extLst>
            </p:cNvPr>
            <p:cNvSpPr/>
            <p:nvPr/>
          </p:nvSpPr>
          <p:spPr>
            <a:xfrm>
              <a:off x="827584" y="2854508"/>
              <a:ext cx="6552728" cy="1510910"/>
            </a:xfrm>
            <a:prstGeom prst="roundRect">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3"/>
                </a:solidFill>
              </a:endParaRPr>
            </a:p>
          </p:txBody>
        </p:sp>
      </p:grpSp>
      <p:sp>
        <p:nvSpPr>
          <p:cNvPr id="10" name="Line Callout 1 9">
            <a:extLst>
              <a:ext uri="{FF2B5EF4-FFF2-40B4-BE49-F238E27FC236}">
                <a16:creationId xmlns:a16="http://schemas.microsoft.com/office/drawing/2014/main" id="{6396C48F-5363-5C2B-E251-B469A3A044BA}"/>
              </a:ext>
            </a:extLst>
          </p:cNvPr>
          <p:cNvSpPr/>
          <p:nvPr/>
        </p:nvSpPr>
        <p:spPr>
          <a:xfrm>
            <a:off x="7246938" y="1443038"/>
            <a:ext cx="1368425" cy="1079500"/>
          </a:xfrm>
          <a:prstGeom prst="borderCallout1">
            <a:avLst>
              <a:gd name="adj1" fmla="val 18750"/>
              <a:gd name="adj2" fmla="val 382"/>
              <a:gd name="adj3" fmla="val 112500"/>
              <a:gd name="adj4" fmla="val -38333"/>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tx1"/>
                </a:solidFill>
                <a:latin typeface="Lato" panose="020F0502020204030203" pitchFamily="34" charset="0"/>
                <a:ea typeface="Lato" panose="020F0502020204030203" pitchFamily="34" charset="0"/>
                <a:cs typeface="Lato" panose="020F0502020204030203" pitchFamily="34" charset="0"/>
              </a:rPr>
              <a:t>System boundary</a:t>
            </a:r>
          </a:p>
        </p:txBody>
      </p:sp>
      <p:sp>
        <p:nvSpPr>
          <p:cNvPr id="35845" name="Rectangle 2">
            <a:extLst>
              <a:ext uri="{FF2B5EF4-FFF2-40B4-BE49-F238E27FC236}">
                <a16:creationId xmlns:a16="http://schemas.microsoft.com/office/drawing/2014/main" id="{296DAC90-2251-9455-5AD0-11BF300356A1}"/>
              </a:ext>
            </a:extLst>
          </p:cNvPr>
          <p:cNvSpPr>
            <a:spLocks noChangeArrowheads="1"/>
          </p:cNvSpPr>
          <p:nvPr/>
        </p:nvSpPr>
        <p:spPr bwMode="auto">
          <a:xfrm>
            <a:off x="0" y="5483225"/>
            <a:ext cx="91440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108000"/>
              </a:lnSpc>
            </a:pPr>
            <a:r>
              <a:rPr lang="en-GB" altLang="en-US">
                <a:solidFill>
                  <a:schemeClr val="accent1"/>
                </a:solidFill>
                <a:latin typeface="Arial" panose="020B0604020202020204" pitchFamily="34" charset="0"/>
                <a:cs typeface="Arial" panose="020B0604020202020204" pitchFamily="34" charset="0"/>
              </a:rPr>
              <a:t>Open systems </a:t>
            </a:r>
            <a:r>
              <a:rPr lang="en-GB" altLang="en-US">
                <a:latin typeface="Arial" panose="020B0604020202020204" pitchFamily="34" charset="0"/>
                <a:cs typeface="Arial" panose="020B0604020202020204" pitchFamily="34" charset="0"/>
              </a:rPr>
              <a:t>are linked with other systems - the coast has important links with other natural systems such as the atmosphere (consider the importance of wind in generating waves), tectonics and ecosystems.</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5F0A2-0240-ECE7-2373-C21CBC784F0D}"/>
              </a:ext>
            </a:extLst>
          </p:cNvPr>
          <p:cNvSpPr/>
          <p:nvPr/>
        </p:nvSpPr>
        <p:spPr>
          <a:xfrm>
            <a:off x="122238" y="287338"/>
            <a:ext cx="8764587" cy="749300"/>
          </a:xfrm>
          <a:prstGeom prst="rect">
            <a:avLst/>
          </a:prstGeom>
          <a:solidFill>
            <a:schemeClr val="accent2">
              <a:lumMod val="40000"/>
              <a:lumOff val="60000"/>
            </a:schemeClr>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6866" name="Title 1">
            <a:extLst>
              <a:ext uri="{FF2B5EF4-FFF2-40B4-BE49-F238E27FC236}">
                <a16:creationId xmlns:a16="http://schemas.microsoft.com/office/drawing/2014/main" id="{05B164F0-8BC7-EF9A-685A-99FF2701C362}"/>
              </a:ext>
            </a:extLst>
          </p:cNvPr>
          <p:cNvSpPr>
            <a:spLocks noGrp="1"/>
          </p:cNvSpPr>
          <p:nvPr>
            <p:ph type="title"/>
          </p:nvPr>
        </p:nvSpPr>
        <p:spPr>
          <a:xfrm>
            <a:off x="122238" y="255588"/>
            <a:ext cx="8939212" cy="850900"/>
          </a:xfrm>
        </p:spPr>
        <p:txBody>
          <a:bodyPr/>
          <a:lstStyle/>
          <a:p>
            <a:r>
              <a:rPr lang="en-GB" altLang="en-US"/>
              <a:t>Activity: the coasts as a natural system</a:t>
            </a:r>
          </a:p>
        </p:txBody>
      </p:sp>
      <p:sp>
        <p:nvSpPr>
          <p:cNvPr id="3" name="Content Placeholder 2">
            <a:extLst>
              <a:ext uri="{FF2B5EF4-FFF2-40B4-BE49-F238E27FC236}">
                <a16:creationId xmlns:a16="http://schemas.microsoft.com/office/drawing/2014/main" id="{D56CE0A9-B011-89A9-8709-451CA14013F4}"/>
              </a:ext>
            </a:extLst>
          </p:cNvPr>
          <p:cNvSpPr>
            <a:spLocks noGrp="1"/>
          </p:cNvSpPr>
          <p:nvPr>
            <p:ph idx="1"/>
          </p:nvPr>
        </p:nvSpPr>
        <p:spPr>
          <a:xfrm>
            <a:off x="58738" y="1365250"/>
            <a:ext cx="5113337" cy="4800600"/>
          </a:xfrm>
        </p:spPr>
        <p:txBody>
          <a:bodyPr>
            <a:normAutofit/>
          </a:bodyPr>
          <a:lstStyle/>
          <a:p>
            <a:pPr marL="0" indent="0">
              <a:lnSpc>
                <a:spcPct val="108000"/>
              </a:lnSpc>
              <a:spcBef>
                <a:spcPts val="0"/>
              </a:spcBef>
              <a:buFont typeface="Arial" panose="020B0604020202020204" pitchFamily="34" charset="0"/>
              <a:buNone/>
              <a:defRPr/>
            </a:pPr>
            <a:r>
              <a:rPr lang="en-GB" sz="2200" dirty="0"/>
              <a:t>You are studying coastal landscape systems. Using one of the images here (e.g. a sand dune or a bay), give examples of the following:</a:t>
            </a:r>
          </a:p>
          <a:p>
            <a:pPr>
              <a:lnSpc>
                <a:spcPct val="108000"/>
              </a:lnSpc>
              <a:spcBef>
                <a:spcPts val="0"/>
              </a:spcBef>
              <a:defRPr/>
            </a:pPr>
            <a:r>
              <a:rPr lang="en-GB" sz="2200" dirty="0"/>
              <a:t>stores and components in the system</a:t>
            </a:r>
          </a:p>
          <a:p>
            <a:pPr>
              <a:lnSpc>
                <a:spcPct val="108000"/>
              </a:lnSpc>
              <a:spcBef>
                <a:spcPts val="0"/>
              </a:spcBef>
              <a:defRPr/>
            </a:pPr>
            <a:r>
              <a:rPr lang="en-GB" sz="2200" dirty="0"/>
              <a:t>Processes / transfers / flows (e.g. erosion, transport and deposition)</a:t>
            </a:r>
          </a:p>
          <a:p>
            <a:pPr>
              <a:lnSpc>
                <a:spcPct val="108000"/>
              </a:lnSpc>
              <a:spcBef>
                <a:spcPts val="0"/>
              </a:spcBef>
              <a:defRPr/>
            </a:pPr>
            <a:r>
              <a:rPr lang="en-GB" sz="2200" dirty="0"/>
              <a:t>inputs and outputs to the system: energy (e.g. gravity, wave, wind, tidal) and materials (e.g. rock/sediments).</a:t>
            </a:r>
          </a:p>
          <a:p>
            <a:pPr>
              <a:lnSpc>
                <a:spcPct val="108000"/>
              </a:lnSpc>
              <a:spcBef>
                <a:spcPts val="0"/>
              </a:spcBef>
              <a:defRPr/>
            </a:pPr>
            <a:endParaRPr lang="en-GB" sz="2200" dirty="0"/>
          </a:p>
          <a:p>
            <a:pPr>
              <a:lnSpc>
                <a:spcPct val="108000"/>
              </a:lnSpc>
              <a:spcBef>
                <a:spcPts val="0"/>
              </a:spcBef>
              <a:defRPr/>
            </a:pPr>
            <a:r>
              <a:rPr lang="en-GB" sz="2200" dirty="0"/>
              <a:t>Add examples to the box at the bottom of page 3 of your booklet</a:t>
            </a:r>
          </a:p>
        </p:txBody>
      </p:sp>
      <p:pic>
        <p:nvPicPr>
          <p:cNvPr id="36868" name="Picture 8" descr="Sand dunes, Balmedie">
            <a:extLst>
              <a:ext uri="{FF2B5EF4-FFF2-40B4-BE49-F238E27FC236}">
                <a16:creationId xmlns:a16="http://schemas.microsoft.com/office/drawing/2014/main" id="{2642BE5F-5A43-0A80-39DA-C4E5358CFB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075" y="1101725"/>
            <a:ext cx="3919538"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2" descr="Corsican Bay And Beach | bestfor / richard | Flickr">
            <a:extLst>
              <a:ext uri="{FF2B5EF4-FFF2-40B4-BE49-F238E27FC236}">
                <a16:creationId xmlns:a16="http://schemas.microsoft.com/office/drawing/2014/main" id="{4CBD96D7-7388-7F94-2826-401999013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5413" y="3962400"/>
            <a:ext cx="39116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061C030-7A42-838A-0C7E-4B2E65B0A8B6}"/>
              </a:ext>
            </a:extLst>
          </p:cNvPr>
          <p:cNvSpPr>
            <a:spLocks noChangeArrowheads="1"/>
          </p:cNvSpPr>
          <p:nvPr/>
        </p:nvSpPr>
        <p:spPr bwMode="auto">
          <a:xfrm>
            <a:off x="684213" y="981075"/>
            <a:ext cx="7991475" cy="5111750"/>
          </a:xfrm>
          <a:prstGeom prst="rect">
            <a:avLst/>
          </a:prstGeom>
          <a:solidFill>
            <a:srgbClr val="FFFF99"/>
          </a:solidFill>
          <a:ln w="25400">
            <a:solidFill>
              <a:schemeClr val="tx1"/>
            </a:solidFill>
            <a:prstDash val="dash"/>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a:solidFill>
                <a:srgbClr val="002060"/>
              </a:solidFill>
              <a:latin typeface="Arial" panose="020B0604020202020204" pitchFamily="34" charset="0"/>
              <a:cs typeface="Arial" panose="020B0604020202020204" pitchFamily="34" charset="0"/>
            </a:endParaRPr>
          </a:p>
        </p:txBody>
      </p:sp>
      <p:sp>
        <p:nvSpPr>
          <p:cNvPr id="5123" name="Text Box 3">
            <a:extLst>
              <a:ext uri="{FF2B5EF4-FFF2-40B4-BE49-F238E27FC236}">
                <a16:creationId xmlns:a16="http://schemas.microsoft.com/office/drawing/2014/main" id="{A073B0D6-61B2-3FE1-C7AA-4F69186E4A73}"/>
              </a:ext>
            </a:extLst>
          </p:cNvPr>
          <p:cNvSpPr txBox="1">
            <a:spLocks noChangeArrowheads="1"/>
          </p:cNvSpPr>
          <p:nvPr/>
        </p:nvSpPr>
        <p:spPr bwMode="auto">
          <a:xfrm>
            <a:off x="1908175" y="5084763"/>
            <a:ext cx="5905500" cy="954087"/>
          </a:xfrm>
          <a:prstGeom prst="rect">
            <a:avLst/>
          </a:prstGeom>
          <a:solidFill>
            <a:srgbClr val="99CCFF"/>
          </a:solidFill>
          <a:ln w="25400">
            <a:solidFill>
              <a:schemeClr val="tx1"/>
            </a:solidFill>
            <a:miter lim="800000"/>
            <a:headEnd/>
            <a:tailEnd/>
          </a:ln>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defRPr/>
            </a:pPr>
            <a:r>
              <a:rPr lang="en-GB" altLang="en-US" sz="14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OUTPUTS</a:t>
            </a:r>
          </a:p>
          <a:p>
            <a:pPr algn="ctr" eaLnBrk="1" hangingPunct="1">
              <a:spcBef>
                <a:spcPct val="50000"/>
              </a:spcBef>
              <a:defRPr/>
            </a:pPr>
            <a:endParaRPr lang="en-GB" altLang="en-US" sz="14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124" name="Text Box 4">
            <a:extLst>
              <a:ext uri="{FF2B5EF4-FFF2-40B4-BE49-F238E27FC236}">
                <a16:creationId xmlns:a16="http://schemas.microsoft.com/office/drawing/2014/main" id="{7A87ED3B-4721-812B-1E7B-62A4271E49F8}"/>
              </a:ext>
            </a:extLst>
          </p:cNvPr>
          <p:cNvSpPr txBox="1">
            <a:spLocks noChangeArrowheads="1"/>
          </p:cNvSpPr>
          <p:nvPr/>
        </p:nvSpPr>
        <p:spPr bwMode="auto">
          <a:xfrm>
            <a:off x="3348038" y="2924175"/>
            <a:ext cx="2881312" cy="1492250"/>
          </a:xfrm>
          <a:prstGeom prst="rect">
            <a:avLst/>
          </a:prstGeom>
          <a:solidFill>
            <a:srgbClr val="CCFF66"/>
          </a:solidFill>
          <a:ln w="25400">
            <a:solidFill>
              <a:schemeClr val="tx1"/>
            </a:solidFill>
            <a:miter lim="800000"/>
            <a:headEnd/>
            <a:tailEnd/>
          </a:ln>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defRPr/>
            </a:pPr>
            <a:r>
              <a:rPr lang="en-GB" altLang="en-US" sz="14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PROCESSES (flows / transfers) and COMPONENTS (stores)</a:t>
            </a:r>
          </a:p>
          <a:p>
            <a:pPr algn="ctr" eaLnBrk="1" hangingPunct="1">
              <a:spcBef>
                <a:spcPct val="50000"/>
              </a:spcBef>
              <a:defRPr/>
            </a:pPr>
            <a:endParaRPr lang="en-GB" altLang="en-US" sz="14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b="1" dirty="0">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5125" name="AutoShape 5">
            <a:extLst>
              <a:ext uri="{FF2B5EF4-FFF2-40B4-BE49-F238E27FC236}">
                <a16:creationId xmlns:a16="http://schemas.microsoft.com/office/drawing/2014/main" id="{B9AF2EBF-DF5B-35CB-A17A-FEE67E16D13B}"/>
              </a:ext>
            </a:extLst>
          </p:cNvPr>
          <p:cNvSpPr>
            <a:spLocks noChangeArrowheads="1"/>
          </p:cNvSpPr>
          <p:nvPr/>
        </p:nvSpPr>
        <p:spPr bwMode="auto">
          <a:xfrm>
            <a:off x="4572000" y="2133600"/>
            <a:ext cx="433388" cy="720725"/>
          </a:xfrm>
          <a:prstGeom prst="downArrow">
            <a:avLst>
              <a:gd name="adj1" fmla="val 50000"/>
              <a:gd name="adj2" fmla="val 41575"/>
            </a:avLst>
          </a:prstGeom>
          <a:solidFill>
            <a:schemeClr val="accent6">
              <a:lumMod val="60000"/>
              <a:lumOff val="40000"/>
            </a:schemeClr>
          </a:solidFill>
          <a:ln w="9525">
            <a:solidFill>
              <a:schemeClr val="tx1"/>
            </a:solidFill>
            <a:prstDash val="sysDot"/>
            <a:miter lim="800000"/>
            <a:headEnd/>
            <a:tailEnd/>
          </a:ln>
          <a:effectLst/>
        </p:spPr>
        <p:txBody>
          <a:bodyPr vert="eaVert"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n-US">
              <a:solidFill>
                <a:srgbClr val="002060"/>
              </a:solidFill>
              <a:latin typeface="Arial" panose="020B0604020202020204" pitchFamily="34" charset="0"/>
              <a:cs typeface="Arial" panose="020B0604020202020204" pitchFamily="34" charset="0"/>
            </a:endParaRPr>
          </a:p>
        </p:txBody>
      </p:sp>
      <p:sp>
        <p:nvSpPr>
          <p:cNvPr id="5126" name="AutoShape 6">
            <a:extLst>
              <a:ext uri="{FF2B5EF4-FFF2-40B4-BE49-F238E27FC236}">
                <a16:creationId xmlns:a16="http://schemas.microsoft.com/office/drawing/2014/main" id="{85555345-CD0B-32F2-919A-7C55D873A9A0}"/>
              </a:ext>
            </a:extLst>
          </p:cNvPr>
          <p:cNvSpPr>
            <a:spLocks noChangeArrowheads="1"/>
          </p:cNvSpPr>
          <p:nvPr/>
        </p:nvSpPr>
        <p:spPr bwMode="auto">
          <a:xfrm>
            <a:off x="4572000" y="4292600"/>
            <a:ext cx="433388" cy="720725"/>
          </a:xfrm>
          <a:prstGeom prst="downArrow">
            <a:avLst>
              <a:gd name="adj1" fmla="val 50000"/>
              <a:gd name="adj2" fmla="val 41575"/>
            </a:avLst>
          </a:prstGeom>
          <a:solidFill>
            <a:schemeClr val="bg2">
              <a:lumMod val="60000"/>
              <a:lumOff val="40000"/>
            </a:schemeClr>
          </a:solidFill>
          <a:ln w="9525">
            <a:solidFill>
              <a:schemeClr val="tx1"/>
            </a:solidFill>
            <a:miter lim="800000"/>
            <a:headEnd/>
            <a:tailEnd/>
          </a:ln>
          <a:effectLst/>
        </p:spPr>
        <p:txBody>
          <a:bodyPr vert="eaVert"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defRPr/>
            </a:pPr>
            <a:endParaRPr lang="en-US" altLang="en-US">
              <a:solidFill>
                <a:srgbClr val="002060"/>
              </a:solidFill>
              <a:latin typeface="Arial" panose="020B0604020202020204" pitchFamily="34" charset="0"/>
              <a:cs typeface="Arial" panose="020B0604020202020204" pitchFamily="34" charset="0"/>
            </a:endParaRPr>
          </a:p>
        </p:txBody>
      </p:sp>
      <p:sp>
        <p:nvSpPr>
          <p:cNvPr id="5127" name="Text Box 7">
            <a:extLst>
              <a:ext uri="{FF2B5EF4-FFF2-40B4-BE49-F238E27FC236}">
                <a16:creationId xmlns:a16="http://schemas.microsoft.com/office/drawing/2014/main" id="{A977B686-5E31-626F-129A-97B0A40C4EDB}"/>
              </a:ext>
            </a:extLst>
          </p:cNvPr>
          <p:cNvSpPr txBox="1">
            <a:spLocks noChangeArrowheads="1"/>
          </p:cNvSpPr>
          <p:nvPr/>
        </p:nvSpPr>
        <p:spPr bwMode="auto">
          <a:xfrm>
            <a:off x="2916238" y="115888"/>
            <a:ext cx="3673475" cy="1925637"/>
          </a:xfrm>
          <a:prstGeom prst="rect">
            <a:avLst/>
          </a:prstGeom>
          <a:solidFill>
            <a:srgbClr val="FFCC99"/>
          </a:solidFill>
          <a:ln w="25400">
            <a:solidFill>
              <a:schemeClr val="tx1"/>
            </a:solidFill>
            <a:miter lim="800000"/>
            <a:headEnd/>
            <a:tailEnd/>
          </a:ln>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defRPr/>
            </a:pPr>
            <a:r>
              <a:rPr lang="en-GB" altLang="en-US" sz="1400" b="1">
                <a:solidFill>
                  <a:srgbClr val="002060"/>
                </a:solidFill>
                <a:effectLst>
                  <a:outerShdw blurRad="38100" dist="38100" dir="2700000" algn="tl">
                    <a:srgbClr val="000000"/>
                  </a:outerShdw>
                </a:effectLst>
                <a:latin typeface="Arial" panose="020B0604020202020204" pitchFamily="34" charset="0"/>
                <a:cs typeface="Arial" panose="020B0604020202020204" pitchFamily="34" charset="0"/>
              </a:rPr>
              <a:t>INPUTS</a:t>
            </a: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p:txBody>
      </p:sp>
      <p:sp>
        <p:nvSpPr>
          <p:cNvPr id="5130" name="Text Box 10">
            <a:extLst>
              <a:ext uri="{FF2B5EF4-FFF2-40B4-BE49-F238E27FC236}">
                <a16:creationId xmlns:a16="http://schemas.microsoft.com/office/drawing/2014/main" id="{10E0C58E-94E2-79C2-EF0F-494BAA63FAB0}"/>
              </a:ext>
            </a:extLst>
          </p:cNvPr>
          <p:cNvSpPr txBox="1">
            <a:spLocks noChangeArrowheads="1"/>
          </p:cNvSpPr>
          <p:nvPr/>
        </p:nvSpPr>
        <p:spPr bwMode="auto">
          <a:xfrm>
            <a:off x="6443663" y="3068638"/>
            <a:ext cx="2089150" cy="971550"/>
          </a:xfrm>
          <a:prstGeom prst="rect">
            <a:avLst/>
          </a:prstGeom>
          <a:noFill/>
          <a:ln w="28575">
            <a:solidFill>
              <a:schemeClr val="bg1">
                <a:lumMod val="50000"/>
              </a:schemeClr>
            </a:solidFill>
            <a:prstDash val="sysDot"/>
            <a:miter lim="800000"/>
            <a:headEnd/>
            <a:tailEnd/>
          </a:ln>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p:txBody>
      </p:sp>
      <p:sp>
        <p:nvSpPr>
          <p:cNvPr id="5131" name="Text Box 11">
            <a:extLst>
              <a:ext uri="{FF2B5EF4-FFF2-40B4-BE49-F238E27FC236}">
                <a16:creationId xmlns:a16="http://schemas.microsoft.com/office/drawing/2014/main" id="{640041CC-0501-ACE6-867B-C207F73E64C0}"/>
              </a:ext>
            </a:extLst>
          </p:cNvPr>
          <p:cNvSpPr txBox="1">
            <a:spLocks noChangeArrowheads="1"/>
          </p:cNvSpPr>
          <p:nvPr/>
        </p:nvSpPr>
        <p:spPr bwMode="auto">
          <a:xfrm>
            <a:off x="900113" y="2205038"/>
            <a:ext cx="2303462" cy="962025"/>
          </a:xfrm>
          <a:prstGeom prst="rect">
            <a:avLst/>
          </a:prstGeom>
          <a:noFill/>
          <a:ln w="19050">
            <a:solidFill>
              <a:schemeClr val="bg1">
                <a:lumMod val="50000"/>
              </a:schemeClr>
            </a:solidFill>
            <a:prstDash val="sysDot"/>
            <a:miter lim="800000"/>
            <a:headEnd/>
            <a:tailEnd/>
          </a:ln>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p:txBody>
      </p:sp>
      <p:sp>
        <p:nvSpPr>
          <p:cNvPr id="5132" name="Text Box 12">
            <a:extLst>
              <a:ext uri="{FF2B5EF4-FFF2-40B4-BE49-F238E27FC236}">
                <a16:creationId xmlns:a16="http://schemas.microsoft.com/office/drawing/2014/main" id="{49B1255B-0C60-F9D2-262A-0AED3839CB1E}"/>
              </a:ext>
            </a:extLst>
          </p:cNvPr>
          <p:cNvSpPr txBox="1">
            <a:spLocks noChangeArrowheads="1"/>
          </p:cNvSpPr>
          <p:nvPr/>
        </p:nvSpPr>
        <p:spPr bwMode="auto">
          <a:xfrm>
            <a:off x="900113" y="3933825"/>
            <a:ext cx="2303462" cy="971550"/>
          </a:xfrm>
          <a:prstGeom prst="rect">
            <a:avLst/>
          </a:prstGeom>
          <a:noFill/>
          <a:ln w="28575">
            <a:solidFill>
              <a:schemeClr val="bg1">
                <a:lumMod val="50000"/>
              </a:schemeClr>
            </a:solidFill>
            <a:prstDash val="sysDot"/>
            <a:miter lim="800000"/>
            <a:headEnd/>
            <a:tailEnd/>
          </a:ln>
          <a:effec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a:p>
            <a:pPr algn="ctr" eaLnBrk="1" hangingPunct="1">
              <a:spcBef>
                <a:spcPct val="50000"/>
              </a:spcBef>
              <a:defRPr/>
            </a:pPr>
            <a:endParaRPr lang="en-GB" altLang="en-US" sz="1400">
              <a:solidFill>
                <a:srgbClr val="002060"/>
              </a:solidFill>
              <a:latin typeface="Arial" panose="020B0604020202020204" pitchFamily="34" charset="0"/>
              <a:cs typeface="Arial" panose="020B0604020202020204" pitchFamily="34" charset="0"/>
            </a:endParaRPr>
          </a:p>
        </p:txBody>
      </p:sp>
      <p:sp>
        <p:nvSpPr>
          <p:cNvPr id="38922" name="TextBox 1">
            <a:extLst>
              <a:ext uri="{FF2B5EF4-FFF2-40B4-BE49-F238E27FC236}">
                <a16:creationId xmlns:a16="http://schemas.microsoft.com/office/drawing/2014/main" id="{78B00AAE-C63A-33A5-6BA9-9D362EA3245A}"/>
              </a:ext>
            </a:extLst>
          </p:cNvPr>
          <p:cNvSpPr txBox="1">
            <a:spLocks noChangeArrowheads="1"/>
          </p:cNvSpPr>
          <p:nvPr/>
        </p:nvSpPr>
        <p:spPr bwMode="auto">
          <a:xfrm>
            <a:off x="690563" y="1608138"/>
            <a:ext cx="1817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600">
                <a:latin typeface="Arial" panose="020B0604020202020204" pitchFamily="34" charset="0"/>
                <a:cs typeface="Arial" panose="020B0604020202020204" pitchFamily="34" charset="0"/>
              </a:rPr>
              <a:t>External factors</a:t>
            </a:r>
            <a:r>
              <a:rPr lang="is-IS" altLang="en-US" sz="1600">
                <a:latin typeface="Arial" panose="020B0604020202020204" pitchFamily="34" charset="0"/>
                <a:cs typeface="Arial" panose="020B0604020202020204" pitchFamily="34" charset="0"/>
              </a:rPr>
              <a:t>…</a:t>
            </a:r>
            <a:endParaRPr lang="en-US" altLang="en-US" sz="1600">
              <a:latin typeface="Arial" panose="020B0604020202020204" pitchFamily="34" charset="0"/>
              <a:cs typeface="Arial" panose="020B0604020202020204" pitchFamily="34" charset="0"/>
            </a:endParaRPr>
          </a:p>
        </p:txBody>
      </p:sp>
      <p:cxnSp>
        <p:nvCxnSpPr>
          <p:cNvPr id="4" name="Straight Arrow Connector 3">
            <a:extLst>
              <a:ext uri="{FF2B5EF4-FFF2-40B4-BE49-F238E27FC236}">
                <a16:creationId xmlns:a16="http://schemas.microsoft.com/office/drawing/2014/main" id="{CED35BBB-1EF5-35B8-3920-F533ED1A7D8F}"/>
              </a:ext>
            </a:extLst>
          </p:cNvPr>
          <p:cNvCxnSpPr/>
          <p:nvPr/>
        </p:nvCxnSpPr>
        <p:spPr>
          <a:xfrm>
            <a:off x="2339975" y="1844675"/>
            <a:ext cx="4249738" cy="122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2F6DE33-5A89-FEC0-7FD6-F8908BC33BC4}"/>
              </a:ext>
            </a:extLst>
          </p:cNvPr>
          <p:cNvCxnSpPr/>
          <p:nvPr/>
        </p:nvCxnSpPr>
        <p:spPr>
          <a:xfrm flipH="1">
            <a:off x="1066800" y="1870075"/>
            <a:ext cx="1273175" cy="1992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8B0D09-87F3-BDE0-21CB-144208DE3ACA}"/>
              </a:ext>
            </a:extLst>
          </p:cNvPr>
          <p:cNvCxnSpPr/>
          <p:nvPr/>
        </p:nvCxnSpPr>
        <p:spPr>
          <a:xfrm>
            <a:off x="2339975" y="1930400"/>
            <a:ext cx="71438" cy="27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1">
            <a:extLst>
              <a:ext uri="{FF2B5EF4-FFF2-40B4-BE49-F238E27FC236}">
                <a16:creationId xmlns:a16="http://schemas.microsoft.com/office/drawing/2014/main" id="{1EE38010-BA9E-76F9-AC88-74F8D1030374}"/>
              </a:ext>
            </a:extLst>
          </p:cNvPr>
          <p:cNvSpPr txBox="1">
            <a:spLocks noChangeArrowheads="1"/>
          </p:cNvSpPr>
          <p:nvPr/>
        </p:nvSpPr>
        <p:spPr bwMode="auto">
          <a:xfrm>
            <a:off x="2627313" y="692150"/>
            <a:ext cx="1441450"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SEDIMENT</a:t>
            </a:r>
          </a:p>
        </p:txBody>
      </p:sp>
      <p:sp>
        <p:nvSpPr>
          <p:cNvPr id="39938" name="Text Box 12">
            <a:extLst>
              <a:ext uri="{FF2B5EF4-FFF2-40B4-BE49-F238E27FC236}">
                <a16:creationId xmlns:a16="http://schemas.microsoft.com/office/drawing/2014/main" id="{1801A960-C15F-ED28-22F4-A13ED7424111}"/>
              </a:ext>
            </a:extLst>
          </p:cNvPr>
          <p:cNvSpPr txBox="1">
            <a:spLocks noChangeArrowheads="1"/>
          </p:cNvSpPr>
          <p:nvPr/>
        </p:nvSpPr>
        <p:spPr bwMode="auto">
          <a:xfrm>
            <a:off x="250825" y="692150"/>
            <a:ext cx="2089150"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LONGSHORE DRIFT</a:t>
            </a:r>
          </a:p>
        </p:txBody>
      </p:sp>
      <p:sp>
        <p:nvSpPr>
          <p:cNvPr id="39939" name="Text Box 13">
            <a:extLst>
              <a:ext uri="{FF2B5EF4-FFF2-40B4-BE49-F238E27FC236}">
                <a16:creationId xmlns:a16="http://schemas.microsoft.com/office/drawing/2014/main" id="{9FD793E3-4C8F-BCCA-049F-F3D384B867C9}"/>
              </a:ext>
            </a:extLst>
          </p:cNvPr>
          <p:cNvSpPr txBox="1">
            <a:spLocks noChangeArrowheads="1"/>
          </p:cNvSpPr>
          <p:nvPr/>
        </p:nvSpPr>
        <p:spPr bwMode="auto">
          <a:xfrm>
            <a:off x="250825" y="1196975"/>
            <a:ext cx="1441450"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DEPOSITION</a:t>
            </a:r>
          </a:p>
        </p:txBody>
      </p:sp>
      <p:sp>
        <p:nvSpPr>
          <p:cNvPr id="39940" name="Text Box 15">
            <a:extLst>
              <a:ext uri="{FF2B5EF4-FFF2-40B4-BE49-F238E27FC236}">
                <a16:creationId xmlns:a16="http://schemas.microsoft.com/office/drawing/2014/main" id="{07517212-AB50-87B8-1662-A50B284C10A7}"/>
              </a:ext>
            </a:extLst>
          </p:cNvPr>
          <p:cNvSpPr txBox="1">
            <a:spLocks noChangeArrowheads="1"/>
          </p:cNvSpPr>
          <p:nvPr/>
        </p:nvSpPr>
        <p:spPr bwMode="auto">
          <a:xfrm>
            <a:off x="250825" y="188913"/>
            <a:ext cx="1441450"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EROSION</a:t>
            </a:r>
          </a:p>
        </p:txBody>
      </p:sp>
      <p:sp>
        <p:nvSpPr>
          <p:cNvPr id="39941" name="Text Box 16">
            <a:extLst>
              <a:ext uri="{FF2B5EF4-FFF2-40B4-BE49-F238E27FC236}">
                <a16:creationId xmlns:a16="http://schemas.microsoft.com/office/drawing/2014/main" id="{D4CBDA0F-56A8-BDCA-D242-5B481B6AF547}"/>
              </a:ext>
            </a:extLst>
          </p:cNvPr>
          <p:cNvSpPr txBox="1">
            <a:spLocks noChangeArrowheads="1"/>
          </p:cNvSpPr>
          <p:nvPr/>
        </p:nvSpPr>
        <p:spPr bwMode="auto">
          <a:xfrm>
            <a:off x="1908175" y="1196975"/>
            <a:ext cx="2447925" cy="542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BIOGENIC INPUTS (shells and marine fossils)</a:t>
            </a:r>
          </a:p>
        </p:txBody>
      </p:sp>
      <p:sp>
        <p:nvSpPr>
          <p:cNvPr id="39942" name="Text Box 17">
            <a:extLst>
              <a:ext uri="{FF2B5EF4-FFF2-40B4-BE49-F238E27FC236}">
                <a16:creationId xmlns:a16="http://schemas.microsoft.com/office/drawing/2014/main" id="{0C02C014-C31D-9F84-43A7-B963C6C0A812}"/>
              </a:ext>
            </a:extLst>
          </p:cNvPr>
          <p:cNvSpPr txBox="1">
            <a:spLocks noChangeArrowheads="1"/>
          </p:cNvSpPr>
          <p:nvPr/>
        </p:nvSpPr>
        <p:spPr bwMode="auto">
          <a:xfrm>
            <a:off x="4211638" y="692150"/>
            <a:ext cx="2447925"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CHANGES IN SEA LEVEL</a:t>
            </a:r>
          </a:p>
        </p:txBody>
      </p:sp>
      <p:sp>
        <p:nvSpPr>
          <p:cNvPr id="39943" name="Text Box 18">
            <a:extLst>
              <a:ext uri="{FF2B5EF4-FFF2-40B4-BE49-F238E27FC236}">
                <a16:creationId xmlns:a16="http://schemas.microsoft.com/office/drawing/2014/main" id="{8FE92962-6482-643E-32E0-1488952DCEA0}"/>
              </a:ext>
            </a:extLst>
          </p:cNvPr>
          <p:cNvSpPr txBox="1">
            <a:spLocks noChangeArrowheads="1"/>
          </p:cNvSpPr>
          <p:nvPr/>
        </p:nvSpPr>
        <p:spPr bwMode="auto">
          <a:xfrm>
            <a:off x="6011863" y="260350"/>
            <a:ext cx="2160587"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HUMAN ACTIVITIES</a:t>
            </a:r>
          </a:p>
        </p:txBody>
      </p:sp>
      <p:sp>
        <p:nvSpPr>
          <p:cNvPr id="39944" name="Text Box 19">
            <a:extLst>
              <a:ext uri="{FF2B5EF4-FFF2-40B4-BE49-F238E27FC236}">
                <a16:creationId xmlns:a16="http://schemas.microsoft.com/office/drawing/2014/main" id="{5047CC9F-FAF2-B6EA-488F-192DC638A294}"/>
              </a:ext>
            </a:extLst>
          </p:cNvPr>
          <p:cNvSpPr txBox="1">
            <a:spLocks noChangeArrowheads="1"/>
          </p:cNvSpPr>
          <p:nvPr/>
        </p:nvSpPr>
        <p:spPr bwMode="auto">
          <a:xfrm>
            <a:off x="7235825" y="2349500"/>
            <a:ext cx="1512888"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HEADLANDS</a:t>
            </a:r>
          </a:p>
        </p:txBody>
      </p:sp>
      <p:sp>
        <p:nvSpPr>
          <p:cNvPr id="39945" name="Text Box 20">
            <a:extLst>
              <a:ext uri="{FF2B5EF4-FFF2-40B4-BE49-F238E27FC236}">
                <a16:creationId xmlns:a16="http://schemas.microsoft.com/office/drawing/2014/main" id="{64CE1EAF-9EF0-8B1A-F02D-212EFEB97B07}"/>
              </a:ext>
            </a:extLst>
          </p:cNvPr>
          <p:cNvSpPr txBox="1">
            <a:spLocks noChangeArrowheads="1"/>
          </p:cNvSpPr>
          <p:nvPr/>
        </p:nvSpPr>
        <p:spPr bwMode="auto">
          <a:xfrm>
            <a:off x="6877050" y="1916113"/>
            <a:ext cx="1008063"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CLIFFS</a:t>
            </a:r>
          </a:p>
        </p:txBody>
      </p:sp>
      <p:sp>
        <p:nvSpPr>
          <p:cNvPr id="39946" name="Text Box 21">
            <a:extLst>
              <a:ext uri="{FF2B5EF4-FFF2-40B4-BE49-F238E27FC236}">
                <a16:creationId xmlns:a16="http://schemas.microsoft.com/office/drawing/2014/main" id="{E03C90E9-2549-B954-72AB-BAEBA0FAD89E}"/>
              </a:ext>
            </a:extLst>
          </p:cNvPr>
          <p:cNvSpPr txBox="1">
            <a:spLocks noChangeArrowheads="1"/>
          </p:cNvSpPr>
          <p:nvPr/>
        </p:nvSpPr>
        <p:spPr bwMode="auto">
          <a:xfrm>
            <a:off x="250825" y="1700213"/>
            <a:ext cx="1081088"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WAVES</a:t>
            </a:r>
          </a:p>
        </p:txBody>
      </p:sp>
      <p:sp>
        <p:nvSpPr>
          <p:cNvPr id="39947" name="Text Box 22">
            <a:extLst>
              <a:ext uri="{FF2B5EF4-FFF2-40B4-BE49-F238E27FC236}">
                <a16:creationId xmlns:a16="http://schemas.microsoft.com/office/drawing/2014/main" id="{47A68357-483E-1CC8-11DD-3BD74D4C46AD}"/>
              </a:ext>
            </a:extLst>
          </p:cNvPr>
          <p:cNvSpPr txBox="1">
            <a:spLocks noChangeArrowheads="1"/>
          </p:cNvSpPr>
          <p:nvPr/>
        </p:nvSpPr>
        <p:spPr bwMode="auto">
          <a:xfrm>
            <a:off x="1476375" y="1916113"/>
            <a:ext cx="1008063"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WIND</a:t>
            </a:r>
          </a:p>
        </p:txBody>
      </p:sp>
      <p:sp>
        <p:nvSpPr>
          <p:cNvPr id="39948" name="Text Box 23">
            <a:extLst>
              <a:ext uri="{FF2B5EF4-FFF2-40B4-BE49-F238E27FC236}">
                <a16:creationId xmlns:a16="http://schemas.microsoft.com/office/drawing/2014/main" id="{C7AEB7C3-9F5C-76E6-5396-91A0DBE87229}"/>
              </a:ext>
            </a:extLst>
          </p:cNvPr>
          <p:cNvSpPr txBox="1">
            <a:spLocks noChangeArrowheads="1"/>
          </p:cNvSpPr>
          <p:nvPr/>
        </p:nvSpPr>
        <p:spPr bwMode="auto">
          <a:xfrm>
            <a:off x="2627313" y="1916113"/>
            <a:ext cx="1008062"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TIDES</a:t>
            </a:r>
          </a:p>
        </p:txBody>
      </p:sp>
      <p:sp>
        <p:nvSpPr>
          <p:cNvPr id="39949" name="Text Box 24">
            <a:extLst>
              <a:ext uri="{FF2B5EF4-FFF2-40B4-BE49-F238E27FC236}">
                <a16:creationId xmlns:a16="http://schemas.microsoft.com/office/drawing/2014/main" id="{4B452D87-2454-9A91-5D3C-97291A8D9794}"/>
              </a:ext>
            </a:extLst>
          </p:cNvPr>
          <p:cNvSpPr txBox="1">
            <a:spLocks noChangeArrowheads="1"/>
          </p:cNvSpPr>
          <p:nvPr/>
        </p:nvSpPr>
        <p:spPr bwMode="auto">
          <a:xfrm>
            <a:off x="3708400" y="1916113"/>
            <a:ext cx="1223963"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CURRENTS</a:t>
            </a:r>
          </a:p>
        </p:txBody>
      </p:sp>
      <p:sp>
        <p:nvSpPr>
          <p:cNvPr id="39950" name="Text Box 25">
            <a:extLst>
              <a:ext uri="{FF2B5EF4-FFF2-40B4-BE49-F238E27FC236}">
                <a16:creationId xmlns:a16="http://schemas.microsoft.com/office/drawing/2014/main" id="{1F86D214-7342-8C1D-E7AF-F83FE9FDF6F6}"/>
              </a:ext>
            </a:extLst>
          </p:cNvPr>
          <p:cNvSpPr txBox="1">
            <a:spLocks noChangeArrowheads="1"/>
          </p:cNvSpPr>
          <p:nvPr/>
        </p:nvSpPr>
        <p:spPr bwMode="auto">
          <a:xfrm>
            <a:off x="2051050" y="260350"/>
            <a:ext cx="1008063"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ARCHES</a:t>
            </a:r>
          </a:p>
        </p:txBody>
      </p:sp>
      <p:sp>
        <p:nvSpPr>
          <p:cNvPr id="39951" name="Text Box 26">
            <a:extLst>
              <a:ext uri="{FF2B5EF4-FFF2-40B4-BE49-F238E27FC236}">
                <a16:creationId xmlns:a16="http://schemas.microsoft.com/office/drawing/2014/main" id="{66543D10-57BC-229B-15BB-35E90A6EF303}"/>
              </a:ext>
            </a:extLst>
          </p:cNvPr>
          <p:cNvSpPr txBox="1">
            <a:spLocks noChangeArrowheads="1"/>
          </p:cNvSpPr>
          <p:nvPr/>
        </p:nvSpPr>
        <p:spPr bwMode="auto">
          <a:xfrm>
            <a:off x="3276600" y="260350"/>
            <a:ext cx="1008063"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STACKS</a:t>
            </a:r>
          </a:p>
        </p:txBody>
      </p:sp>
      <p:sp>
        <p:nvSpPr>
          <p:cNvPr id="39952" name="Text Box 27">
            <a:extLst>
              <a:ext uri="{FF2B5EF4-FFF2-40B4-BE49-F238E27FC236}">
                <a16:creationId xmlns:a16="http://schemas.microsoft.com/office/drawing/2014/main" id="{E5E00408-AE42-66C1-A48E-2D4521CEB05B}"/>
              </a:ext>
            </a:extLst>
          </p:cNvPr>
          <p:cNvSpPr txBox="1">
            <a:spLocks noChangeArrowheads="1"/>
          </p:cNvSpPr>
          <p:nvPr/>
        </p:nvSpPr>
        <p:spPr bwMode="auto">
          <a:xfrm>
            <a:off x="4500563" y="260350"/>
            <a:ext cx="1079500"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BEACHES</a:t>
            </a:r>
          </a:p>
        </p:txBody>
      </p:sp>
      <p:sp>
        <p:nvSpPr>
          <p:cNvPr id="39953" name="Text Box 28">
            <a:extLst>
              <a:ext uri="{FF2B5EF4-FFF2-40B4-BE49-F238E27FC236}">
                <a16:creationId xmlns:a16="http://schemas.microsoft.com/office/drawing/2014/main" id="{A7572711-BBFD-3BB9-A503-BF4A6A9E843F}"/>
              </a:ext>
            </a:extLst>
          </p:cNvPr>
          <p:cNvSpPr txBox="1">
            <a:spLocks noChangeArrowheads="1"/>
          </p:cNvSpPr>
          <p:nvPr/>
        </p:nvSpPr>
        <p:spPr bwMode="auto">
          <a:xfrm>
            <a:off x="6804025" y="692150"/>
            <a:ext cx="1008063"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SPITS</a:t>
            </a:r>
          </a:p>
        </p:txBody>
      </p:sp>
      <p:sp>
        <p:nvSpPr>
          <p:cNvPr id="39954" name="Text Box 29">
            <a:extLst>
              <a:ext uri="{FF2B5EF4-FFF2-40B4-BE49-F238E27FC236}">
                <a16:creationId xmlns:a16="http://schemas.microsoft.com/office/drawing/2014/main" id="{DCEB965C-1F7D-A48D-CFD5-B813FB3A4C5F}"/>
              </a:ext>
            </a:extLst>
          </p:cNvPr>
          <p:cNvSpPr txBox="1">
            <a:spLocks noChangeArrowheads="1"/>
          </p:cNvSpPr>
          <p:nvPr/>
        </p:nvSpPr>
        <p:spPr bwMode="auto">
          <a:xfrm>
            <a:off x="5508625" y="2349500"/>
            <a:ext cx="1655763"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SAND DUNES</a:t>
            </a:r>
          </a:p>
        </p:txBody>
      </p:sp>
      <p:sp>
        <p:nvSpPr>
          <p:cNvPr id="39955" name="Text Box 30">
            <a:extLst>
              <a:ext uri="{FF2B5EF4-FFF2-40B4-BE49-F238E27FC236}">
                <a16:creationId xmlns:a16="http://schemas.microsoft.com/office/drawing/2014/main" id="{26C60F5C-0338-B09C-C68C-B99B7C7F813D}"/>
              </a:ext>
            </a:extLst>
          </p:cNvPr>
          <p:cNvSpPr txBox="1">
            <a:spLocks noChangeArrowheads="1"/>
          </p:cNvSpPr>
          <p:nvPr/>
        </p:nvSpPr>
        <p:spPr bwMode="auto">
          <a:xfrm>
            <a:off x="5076825" y="1916113"/>
            <a:ext cx="1727200"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SALT MARSHES</a:t>
            </a:r>
          </a:p>
        </p:txBody>
      </p:sp>
      <p:sp>
        <p:nvSpPr>
          <p:cNvPr id="39956" name="Text Box 31">
            <a:extLst>
              <a:ext uri="{FF2B5EF4-FFF2-40B4-BE49-F238E27FC236}">
                <a16:creationId xmlns:a16="http://schemas.microsoft.com/office/drawing/2014/main" id="{C2BF7021-F2F3-3257-0A7A-A7BFD51B48F4}"/>
              </a:ext>
            </a:extLst>
          </p:cNvPr>
          <p:cNvSpPr txBox="1">
            <a:spLocks noChangeArrowheads="1"/>
          </p:cNvSpPr>
          <p:nvPr/>
        </p:nvSpPr>
        <p:spPr bwMode="auto">
          <a:xfrm>
            <a:off x="250825" y="2349500"/>
            <a:ext cx="5111750"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ACCUMULATIONS OF SEDIMENT ABOVE TIDAL LIMIT</a:t>
            </a:r>
          </a:p>
        </p:txBody>
      </p:sp>
      <p:sp>
        <p:nvSpPr>
          <p:cNvPr id="39957" name="Text Box 32">
            <a:extLst>
              <a:ext uri="{FF2B5EF4-FFF2-40B4-BE49-F238E27FC236}">
                <a16:creationId xmlns:a16="http://schemas.microsoft.com/office/drawing/2014/main" id="{91952EA0-80BE-5792-46E0-2A429EFAA7B8}"/>
              </a:ext>
            </a:extLst>
          </p:cNvPr>
          <p:cNvSpPr txBox="1">
            <a:spLocks noChangeArrowheads="1"/>
          </p:cNvSpPr>
          <p:nvPr/>
        </p:nvSpPr>
        <p:spPr bwMode="auto">
          <a:xfrm>
            <a:off x="250825" y="2781300"/>
            <a:ext cx="2449513" cy="33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LOSS OF WAVE ENERGY</a:t>
            </a:r>
          </a:p>
        </p:txBody>
      </p:sp>
      <p:sp>
        <p:nvSpPr>
          <p:cNvPr id="39958" name="Text Box 33">
            <a:extLst>
              <a:ext uri="{FF2B5EF4-FFF2-40B4-BE49-F238E27FC236}">
                <a16:creationId xmlns:a16="http://schemas.microsoft.com/office/drawing/2014/main" id="{61083C4B-710C-4040-7CFB-02C8818194FA}"/>
              </a:ext>
            </a:extLst>
          </p:cNvPr>
          <p:cNvSpPr txBox="1">
            <a:spLocks noChangeArrowheads="1"/>
          </p:cNvSpPr>
          <p:nvPr/>
        </p:nvSpPr>
        <p:spPr bwMode="auto">
          <a:xfrm>
            <a:off x="250825" y="3213100"/>
            <a:ext cx="2449513" cy="6492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SEDIMENTS </a:t>
            </a:r>
          </a:p>
          <a:p>
            <a:pPr algn="ctr" eaLnBrk="1" hangingPunct="1">
              <a:spcBef>
                <a:spcPct val="50000"/>
              </a:spcBef>
            </a:pPr>
            <a:r>
              <a:rPr lang="en-GB" altLang="en-US" sz="1400">
                <a:latin typeface="Comic Sans MS" panose="030F0702030302020204" pitchFamily="66" charset="0"/>
              </a:rPr>
              <a:t>(Shingle, sand and mud)</a:t>
            </a:r>
          </a:p>
        </p:txBody>
      </p:sp>
      <p:sp>
        <p:nvSpPr>
          <p:cNvPr id="39959" name="Text Box 34">
            <a:extLst>
              <a:ext uri="{FF2B5EF4-FFF2-40B4-BE49-F238E27FC236}">
                <a16:creationId xmlns:a16="http://schemas.microsoft.com/office/drawing/2014/main" id="{D4B38DA7-362C-A793-DBE1-C38A679BC0D0}"/>
              </a:ext>
            </a:extLst>
          </p:cNvPr>
          <p:cNvSpPr txBox="1">
            <a:spLocks noChangeArrowheads="1"/>
          </p:cNvSpPr>
          <p:nvPr/>
        </p:nvSpPr>
        <p:spPr bwMode="auto">
          <a:xfrm>
            <a:off x="2843213" y="2781300"/>
            <a:ext cx="2665412" cy="6492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ROCKS</a:t>
            </a:r>
          </a:p>
          <a:p>
            <a:pPr algn="ctr" eaLnBrk="1" hangingPunct="1">
              <a:spcBef>
                <a:spcPct val="50000"/>
              </a:spcBef>
            </a:pPr>
            <a:r>
              <a:rPr lang="en-GB" altLang="en-US" sz="1400">
                <a:latin typeface="Comic Sans MS" panose="030F0702030302020204" pitchFamily="66" charset="0"/>
              </a:rPr>
              <a:t>(strength, jointing, bedding)</a:t>
            </a:r>
          </a:p>
        </p:txBody>
      </p:sp>
      <p:sp>
        <p:nvSpPr>
          <p:cNvPr id="39960" name="Text Box 35">
            <a:extLst>
              <a:ext uri="{FF2B5EF4-FFF2-40B4-BE49-F238E27FC236}">
                <a16:creationId xmlns:a16="http://schemas.microsoft.com/office/drawing/2014/main" id="{CBFF5D03-AE5B-DF86-BA70-1C2FAB9B4D52}"/>
              </a:ext>
            </a:extLst>
          </p:cNvPr>
          <p:cNvSpPr txBox="1">
            <a:spLocks noChangeArrowheads="1"/>
          </p:cNvSpPr>
          <p:nvPr/>
        </p:nvSpPr>
        <p:spPr bwMode="auto">
          <a:xfrm>
            <a:off x="4500563" y="1125538"/>
            <a:ext cx="3025775" cy="6492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spcBef>
                <a:spcPct val="50000"/>
              </a:spcBef>
            </a:pPr>
            <a:r>
              <a:rPr lang="en-GB" altLang="en-US" sz="1400">
                <a:latin typeface="Comic Sans MS" panose="030F0702030302020204" pitchFamily="66" charset="0"/>
              </a:rPr>
              <a:t>RELIEF</a:t>
            </a:r>
          </a:p>
          <a:p>
            <a:pPr algn="ctr" eaLnBrk="1" hangingPunct="1">
              <a:spcBef>
                <a:spcPct val="50000"/>
              </a:spcBef>
            </a:pPr>
            <a:r>
              <a:rPr lang="en-GB" altLang="en-US" sz="1400">
                <a:latin typeface="Comic Sans MS" panose="030F0702030302020204" pitchFamily="66" charset="0"/>
              </a:rPr>
              <a:t>(height and steepness of coast)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2">
            <a:extLst>
              <a:ext uri="{FF2B5EF4-FFF2-40B4-BE49-F238E27FC236}">
                <a16:creationId xmlns:a16="http://schemas.microsoft.com/office/drawing/2014/main" id="{EB08AD64-0F54-D681-0E1B-EFFB4DA6409F}"/>
              </a:ext>
            </a:extLst>
          </p:cNvPr>
          <p:cNvSpPr>
            <a:spLocks noChangeArrowheads="1"/>
          </p:cNvSpPr>
          <p:nvPr/>
        </p:nvSpPr>
        <p:spPr bwMode="auto">
          <a:xfrm>
            <a:off x="1116013" y="981075"/>
            <a:ext cx="7127875" cy="5111750"/>
          </a:xfrm>
          <a:prstGeom prst="rect">
            <a:avLst/>
          </a:prstGeom>
          <a:solidFill>
            <a:srgbClr val="FFFF99"/>
          </a:solidFill>
          <a:ln w="25400">
            <a:solidFill>
              <a:schemeClr val="tx1"/>
            </a:solidFill>
            <a:prstDash val="dash"/>
            <a:miter lim="800000"/>
            <a:headEnd/>
            <a:tailEnd/>
          </a:ln>
        </p:spPr>
        <p:txBody>
          <a:bodyPr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ahoma" panose="020B0604030504040204" pitchFamily="34" charset="0"/>
            </a:endParaRPr>
          </a:p>
        </p:txBody>
      </p:sp>
      <p:sp>
        <p:nvSpPr>
          <p:cNvPr id="3079" name="Text Box 7">
            <a:extLst>
              <a:ext uri="{FF2B5EF4-FFF2-40B4-BE49-F238E27FC236}">
                <a16:creationId xmlns:a16="http://schemas.microsoft.com/office/drawing/2014/main" id="{93C9E147-215E-2182-5C24-3B1ACF2331FD}"/>
              </a:ext>
            </a:extLst>
          </p:cNvPr>
          <p:cNvSpPr txBox="1">
            <a:spLocks noChangeArrowheads="1"/>
          </p:cNvSpPr>
          <p:nvPr/>
        </p:nvSpPr>
        <p:spPr bwMode="auto">
          <a:xfrm>
            <a:off x="1763713" y="5084763"/>
            <a:ext cx="5905500" cy="954087"/>
          </a:xfrm>
          <a:prstGeom prst="rect">
            <a:avLst/>
          </a:prstGeom>
          <a:solidFill>
            <a:srgbClr val="99CCFF"/>
          </a:solidFill>
          <a:ln w="25400">
            <a:solidFill>
              <a:schemeClr val="tx1"/>
            </a:solidFill>
            <a:miter lim="800000"/>
            <a:headEnd/>
            <a:tailEnd/>
          </a:ln>
          <a:effectLst/>
        </p:spPr>
        <p:txBody>
          <a:bodyPr>
            <a:spAutoFit/>
          </a:bodyPr>
          <a:lstStyle/>
          <a:p>
            <a:pPr algn="ctr">
              <a:spcBef>
                <a:spcPct val="50000"/>
              </a:spcBef>
              <a:defRPr/>
            </a:pPr>
            <a:r>
              <a:rPr lang="en-GB" sz="1400" b="1" dirty="0">
                <a:effectLst>
                  <a:outerShdw blurRad="38100" dist="38100" dir="2700000" algn="tl">
                    <a:srgbClr val="FFFFFF"/>
                  </a:outerShdw>
                </a:effectLst>
                <a:latin typeface="Comic Sans MS" pitchFamily="66" charset="0"/>
              </a:rPr>
              <a:t>OUTPUTS</a:t>
            </a:r>
            <a:endParaRPr lang="en-GB" sz="1400" dirty="0">
              <a:latin typeface="Comic Sans MS" pitchFamily="66" charset="0"/>
            </a:endParaRPr>
          </a:p>
          <a:p>
            <a:pPr algn="ctr">
              <a:spcBef>
                <a:spcPct val="50000"/>
              </a:spcBef>
              <a:buFontTx/>
              <a:buChar char="•"/>
              <a:defRPr/>
            </a:pPr>
            <a:r>
              <a:rPr lang="en-GB" sz="1400" dirty="0">
                <a:latin typeface="Comic Sans MS" pitchFamily="66" charset="0"/>
              </a:rPr>
              <a:t>Accumulations of sediment above tidal limit</a:t>
            </a:r>
          </a:p>
          <a:p>
            <a:pPr algn="ctr">
              <a:spcBef>
                <a:spcPct val="50000"/>
              </a:spcBef>
              <a:buFontTx/>
              <a:buChar char="•"/>
              <a:defRPr/>
            </a:pPr>
            <a:r>
              <a:rPr lang="en-GB" sz="1400" dirty="0">
                <a:latin typeface="Comic Sans MS" pitchFamily="66" charset="0"/>
              </a:rPr>
              <a:t>Loss of wave energy and sediment removed from cell</a:t>
            </a:r>
          </a:p>
        </p:txBody>
      </p:sp>
      <p:sp>
        <p:nvSpPr>
          <p:cNvPr id="3078" name="Text Box 6">
            <a:extLst>
              <a:ext uri="{FF2B5EF4-FFF2-40B4-BE49-F238E27FC236}">
                <a16:creationId xmlns:a16="http://schemas.microsoft.com/office/drawing/2014/main" id="{BB37AF3A-5707-486B-C0CF-969B47FEA586}"/>
              </a:ext>
            </a:extLst>
          </p:cNvPr>
          <p:cNvSpPr txBox="1">
            <a:spLocks noChangeArrowheads="1"/>
          </p:cNvSpPr>
          <p:nvPr/>
        </p:nvSpPr>
        <p:spPr bwMode="auto">
          <a:xfrm>
            <a:off x="3098800" y="2755900"/>
            <a:ext cx="3344863" cy="1708150"/>
          </a:xfrm>
          <a:prstGeom prst="rect">
            <a:avLst/>
          </a:prstGeom>
          <a:solidFill>
            <a:srgbClr val="CCFF66"/>
          </a:solidFill>
          <a:ln w="25400">
            <a:solidFill>
              <a:schemeClr val="tx1"/>
            </a:solidFill>
            <a:miter lim="800000"/>
            <a:headEnd/>
            <a:tailEnd/>
          </a:ln>
          <a:effectLst/>
        </p:spPr>
        <p:txBody>
          <a:bodyPr>
            <a:spAutoFit/>
          </a:bodyPr>
          <a:lstStyle/>
          <a:p>
            <a:pPr algn="ctr">
              <a:spcBef>
                <a:spcPct val="50000"/>
              </a:spcBef>
              <a:defRPr/>
            </a:pPr>
            <a:r>
              <a:rPr lang="en-GB" sz="1400" b="1" dirty="0">
                <a:effectLst>
                  <a:outerShdw blurRad="38100" dist="38100" dir="2700000" algn="tl">
                    <a:srgbClr val="FFFFFF"/>
                  </a:outerShdw>
                </a:effectLst>
                <a:latin typeface="Comic Sans MS" pitchFamily="66" charset="0"/>
              </a:rPr>
              <a:t>PROCESSES</a:t>
            </a:r>
          </a:p>
          <a:p>
            <a:pPr algn="ctr">
              <a:spcBef>
                <a:spcPct val="50000"/>
              </a:spcBef>
              <a:buFontTx/>
              <a:buChar char="•"/>
              <a:defRPr/>
            </a:pPr>
            <a:r>
              <a:rPr lang="en-GB" sz="1400" dirty="0">
                <a:latin typeface="Comic Sans MS" pitchFamily="66" charset="0"/>
              </a:rPr>
              <a:t>Erosion, Longshore drift,  deposition</a:t>
            </a:r>
          </a:p>
          <a:p>
            <a:pPr algn="ctr">
              <a:spcBef>
                <a:spcPct val="50000"/>
              </a:spcBef>
              <a:buFontTx/>
              <a:buChar char="•"/>
              <a:defRPr/>
            </a:pPr>
            <a:r>
              <a:rPr lang="en-GB" sz="1400" dirty="0">
                <a:latin typeface="Comic Sans MS" pitchFamily="66" charset="0"/>
              </a:rPr>
              <a:t>Erosional landforms (headlands, cliffs, arches, stacks)</a:t>
            </a:r>
          </a:p>
          <a:p>
            <a:pPr algn="ctr">
              <a:spcBef>
                <a:spcPct val="50000"/>
              </a:spcBef>
              <a:buFontTx/>
              <a:buChar char="•"/>
              <a:defRPr/>
            </a:pPr>
            <a:r>
              <a:rPr lang="en-GB" sz="1400" dirty="0">
                <a:latin typeface="Comic Sans MS" pitchFamily="66" charset="0"/>
              </a:rPr>
              <a:t>Depositional landforms (beaches, spits, sand dunes, salt marshes</a:t>
            </a:r>
          </a:p>
        </p:txBody>
      </p:sp>
      <p:sp>
        <p:nvSpPr>
          <p:cNvPr id="40964" name="AutoShape 10">
            <a:extLst>
              <a:ext uri="{FF2B5EF4-FFF2-40B4-BE49-F238E27FC236}">
                <a16:creationId xmlns:a16="http://schemas.microsoft.com/office/drawing/2014/main" id="{BE0B951A-19F3-A596-800A-E3E341AF741D}"/>
              </a:ext>
            </a:extLst>
          </p:cNvPr>
          <p:cNvSpPr>
            <a:spLocks noChangeArrowheads="1"/>
          </p:cNvSpPr>
          <p:nvPr/>
        </p:nvSpPr>
        <p:spPr bwMode="auto">
          <a:xfrm>
            <a:off x="4572000" y="2043113"/>
            <a:ext cx="433388" cy="720725"/>
          </a:xfrm>
          <a:prstGeom prst="downArrow">
            <a:avLst>
              <a:gd name="adj1" fmla="val 50000"/>
              <a:gd name="adj2" fmla="val 41575"/>
            </a:avLst>
          </a:prstGeom>
          <a:solidFill>
            <a:srgbClr val="92D050"/>
          </a:solidFill>
          <a:ln w="9525">
            <a:solidFill>
              <a:schemeClr val="tx1"/>
            </a:solidFill>
            <a:prstDash val="sysDot"/>
            <a:miter lim="800000"/>
            <a:headEnd/>
            <a:tailEnd/>
          </a:ln>
        </p:spPr>
        <p:txBody>
          <a:bodyPr vert="eaVert"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ahoma" panose="020B0604030504040204" pitchFamily="34" charset="0"/>
            </a:endParaRPr>
          </a:p>
        </p:txBody>
      </p:sp>
      <p:sp>
        <p:nvSpPr>
          <p:cNvPr id="40965" name="AutoShape 11">
            <a:extLst>
              <a:ext uri="{FF2B5EF4-FFF2-40B4-BE49-F238E27FC236}">
                <a16:creationId xmlns:a16="http://schemas.microsoft.com/office/drawing/2014/main" id="{B226EFFC-64B3-E7B2-2FD7-2C9BB4C894D1}"/>
              </a:ext>
            </a:extLst>
          </p:cNvPr>
          <p:cNvSpPr>
            <a:spLocks noChangeArrowheads="1"/>
          </p:cNvSpPr>
          <p:nvPr/>
        </p:nvSpPr>
        <p:spPr bwMode="auto">
          <a:xfrm>
            <a:off x="4611688" y="4429125"/>
            <a:ext cx="433387" cy="720725"/>
          </a:xfrm>
          <a:prstGeom prst="downArrow">
            <a:avLst>
              <a:gd name="adj1" fmla="val 50000"/>
              <a:gd name="adj2" fmla="val 41575"/>
            </a:avLst>
          </a:prstGeom>
          <a:solidFill>
            <a:srgbClr val="00B0F0"/>
          </a:solidFill>
          <a:ln w="9525">
            <a:solidFill>
              <a:schemeClr val="tx1"/>
            </a:solidFill>
            <a:miter lim="800000"/>
            <a:headEnd/>
            <a:tailEnd/>
          </a:ln>
        </p:spPr>
        <p:txBody>
          <a:bodyPr vert="eaVert" wrap="none"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Tahoma" panose="020B0604030504040204" pitchFamily="34" charset="0"/>
            </a:endParaRPr>
          </a:p>
        </p:txBody>
      </p:sp>
      <p:sp>
        <p:nvSpPr>
          <p:cNvPr id="3077" name="Text Box 5">
            <a:extLst>
              <a:ext uri="{FF2B5EF4-FFF2-40B4-BE49-F238E27FC236}">
                <a16:creationId xmlns:a16="http://schemas.microsoft.com/office/drawing/2014/main" id="{3B581B1D-22F6-43DD-703E-0585B21C8C1C}"/>
              </a:ext>
            </a:extLst>
          </p:cNvPr>
          <p:cNvSpPr txBox="1">
            <a:spLocks noChangeArrowheads="1"/>
          </p:cNvSpPr>
          <p:nvPr/>
        </p:nvSpPr>
        <p:spPr bwMode="auto">
          <a:xfrm>
            <a:off x="2916238" y="115888"/>
            <a:ext cx="3673475" cy="1925637"/>
          </a:xfrm>
          <a:prstGeom prst="rect">
            <a:avLst/>
          </a:prstGeom>
          <a:solidFill>
            <a:srgbClr val="FFCC99"/>
          </a:solidFill>
          <a:ln w="25400">
            <a:solidFill>
              <a:schemeClr val="tx1"/>
            </a:solidFill>
            <a:miter lim="800000"/>
            <a:headEnd/>
            <a:tailEnd/>
          </a:ln>
          <a:effectLst/>
        </p:spPr>
        <p:txBody>
          <a:bodyPr>
            <a:spAutoFit/>
          </a:bodyPr>
          <a:lstStyle/>
          <a:p>
            <a:pPr algn="ctr">
              <a:spcBef>
                <a:spcPct val="50000"/>
              </a:spcBef>
              <a:defRPr/>
            </a:pPr>
            <a:r>
              <a:rPr lang="en-GB" sz="1400" b="1" dirty="0">
                <a:effectLst>
                  <a:outerShdw blurRad="38100" dist="38100" dir="2700000" algn="tl">
                    <a:srgbClr val="FFFFFF"/>
                  </a:outerShdw>
                </a:effectLst>
                <a:latin typeface="Comic Sans MS" pitchFamily="66" charset="0"/>
              </a:rPr>
              <a:t>INPUTS</a:t>
            </a:r>
          </a:p>
          <a:p>
            <a:pPr algn="ctr">
              <a:spcBef>
                <a:spcPct val="50000"/>
              </a:spcBef>
              <a:buFontTx/>
              <a:buChar char="•"/>
              <a:defRPr/>
            </a:pPr>
            <a:r>
              <a:rPr lang="en-GB" sz="1400" dirty="0">
                <a:latin typeface="Comic Sans MS" pitchFamily="66" charset="0"/>
              </a:rPr>
              <a:t>Energy (waves, wind, tides and currents)</a:t>
            </a:r>
          </a:p>
          <a:p>
            <a:pPr algn="ctr">
              <a:spcBef>
                <a:spcPct val="50000"/>
              </a:spcBef>
              <a:buFontTx/>
              <a:buChar char="•"/>
              <a:defRPr/>
            </a:pPr>
            <a:r>
              <a:rPr lang="en-GB" sz="1400" dirty="0">
                <a:latin typeface="Comic Sans MS" pitchFamily="66" charset="0"/>
              </a:rPr>
              <a:t>Sediment</a:t>
            </a:r>
          </a:p>
          <a:p>
            <a:pPr algn="ctr">
              <a:spcBef>
                <a:spcPct val="50000"/>
              </a:spcBef>
              <a:buFontTx/>
              <a:buChar char="•"/>
              <a:defRPr/>
            </a:pPr>
            <a:r>
              <a:rPr lang="en-GB" sz="1400" dirty="0">
                <a:latin typeface="Comic Sans MS" pitchFamily="66" charset="0"/>
              </a:rPr>
              <a:t>Biogenic inputs</a:t>
            </a:r>
          </a:p>
          <a:p>
            <a:pPr algn="ctr">
              <a:spcBef>
                <a:spcPct val="50000"/>
              </a:spcBef>
              <a:buFontTx/>
              <a:buChar char="•"/>
              <a:defRPr/>
            </a:pPr>
            <a:r>
              <a:rPr lang="en-GB" sz="1400" dirty="0">
                <a:latin typeface="Comic Sans MS" pitchFamily="66" charset="0"/>
              </a:rPr>
              <a:t>Changes in sea level</a:t>
            </a:r>
          </a:p>
          <a:p>
            <a:pPr algn="ctr">
              <a:spcBef>
                <a:spcPct val="50000"/>
              </a:spcBef>
              <a:buFontTx/>
              <a:buChar char="•"/>
              <a:defRPr/>
            </a:pPr>
            <a:r>
              <a:rPr lang="en-GB" sz="1400" dirty="0">
                <a:latin typeface="Comic Sans MS" pitchFamily="66" charset="0"/>
              </a:rPr>
              <a:t>Human activities</a:t>
            </a:r>
          </a:p>
        </p:txBody>
      </p:sp>
      <p:sp>
        <p:nvSpPr>
          <p:cNvPr id="40967" name="Text Box 13">
            <a:extLst>
              <a:ext uri="{FF2B5EF4-FFF2-40B4-BE49-F238E27FC236}">
                <a16:creationId xmlns:a16="http://schemas.microsoft.com/office/drawing/2014/main" id="{B4056E22-634C-D101-8659-5B6802D68DE8}"/>
              </a:ext>
            </a:extLst>
          </p:cNvPr>
          <p:cNvSpPr txBox="1">
            <a:spLocks noChangeArrowheads="1"/>
          </p:cNvSpPr>
          <p:nvPr/>
        </p:nvSpPr>
        <p:spPr bwMode="auto">
          <a:xfrm>
            <a:off x="1116013" y="2133600"/>
            <a:ext cx="29527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1400" b="1">
                <a:latin typeface="Comic Sans MS" panose="030F0702030302020204" pitchFamily="66" charset="0"/>
              </a:rPr>
              <a:t>Rocks </a:t>
            </a:r>
          </a:p>
          <a:p>
            <a:pPr algn="ctr" eaLnBrk="1" hangingPunct="1">
              <a:lnSpc>
                <a:spcPct val="100000"/>
              </a:lnSpc>
              <a:spcBef>
                <a:spcPct val="50000"/>
              </a:spcBef>
              <a:buFontTx/>
              <a:buNone/>
            </a:pPr>
            <a:r>
              <a:rPr lang="en-GB" altLang="en-US" sz="1400">
                <a:latin typeface="Comic Sans MS" panose="030F0702030302020204" pitchFamily="66" charset="0"/>
              </a:rPr>
              <a:t>(strength, jointing, bedding)</a:t>
            </a:r>
          </a:p>
        </p:txBody>
      </p:sp>
      <p:sp>
        <p:nvSpPr>
          <p:cNvPr id="40968" name="Text Box 14">
            <a:extLst>
              <a:ext uri="{FF2B5EF4-FFF2-40B4-BE49-F238E27FC236}">
                <a16:creationId xmlns:a16="http://schemas.microsoft.com/office/drawing/2014/main" id="{5F7F4AE8-A896-7CFC-C581-FB635C0CF7FE}"/>
              </a:ext>
            </a:extLst>
          </p:cNvPr>
          <p:cNvSpPr txBox="1">
            <a:spLocks noChangeArrowheads="1"/>
          </p:cNvSpPr>
          <p:nvPr/>
        </p:nvSpPr>
        <p:spPr bwMode="auto">
          <a:xfrm>
            <a:off x="1116013" y="4292600"/>
            <a:ext cx="29527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1400" b="1">
                <a:latin typeface="Comic Sans MS" panose="030F0702030302020204" pitchFamily="66" charset="0"/>
              </a:rPr>
              <a:t>Relief</a:t>
            </a:r>
          </a:p>
          <a:p>
            <a:pPr algn="ctr" eaLnBrk="1" hangingPunct="1">
              <a:lnSpc>
                <a:spcPct val="100000"/>
              </a:lnSpc>
              <a:spcBef>
                <a:spcPct val="50000"/>
              </a:spcBef>
              <a:buFontTx/>
              <a:buNone/>
            </a:pPr>
            <a:r>
              <a:rPr lang="en-GB" altLang="en-US" sz="1400">
                <a:latin typeface="Comic Sans MS" panose="030F0702030302020204" pitchFamily="66" charset="0"/>
              </a:rPr>
              <a:t>(height and steepness of coast)</a:t>
            </a:r>
          </a:p>
        </p:txBody>
      </p:sp>
      <p:sp>
        <p:nvSpPr>
          <p:cNvPr id="40969" name="Text Box 15">
            <a:extLst>
              <a:ext uri="{FF2B5EF4-FFF2-40B4-BE49-F238E27FC236}">
                <a16:creationId xmlns:a16="http://schemas.microsoft.com/office/drawing/2014/main" id="{17DC32C8-2569-A277-6B7A-0A2717A1057F}"/>
              </a:ext>
            </a:extLst>
          </p:cNvPr>
          <p:cNvSpPr txBox="1">
            <a:spLocks noChangeArrowheads="1"/>
          </p:cNvSpPr>
          <p:nvPr/>
        </p:nvSpPr>
        <p:spPr bwMode="auto">
          <a:xfrm>
            <a:off x="6443663" y="3141663"/>
            <a:ext cx="1728787"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1400" b="1">
                <a:latin typeface="Comic Sans MS" panose="030F0702030302020204" pitchFamily="66" charset="0"/>
              </a:rPr>
              <a:t>Sediments</a:t>
            </a:r>
          </a:p>
          <a:p>
            <a:pPr algn="ctr" eaLnBrk="1" hangingPunct="1">
              <a:lnSpc>
                <a:spcPct val="100000"/>
              </a:lnSpc>
              <a:spcBef>
                <a:spcPct val="50000"/>
              </a:spcBef>
              <a:buFontTx/>
              <a:buNone/>
            </a:pPr>
            <a:r>
              <a:rPr lang="en-GB" altLang="en-US" sz="1400">
                <a:latin typeface="Comic Sans MS" panose="030F0702030302020204" pitchFamily="66" charset="0"/>
              </a:rPr>
              <a:t>(Shingle, sand, mud)</a:t>
            </a:r>
          </a:p>
        </p:txBody>
      </p:sp>
      <p:sp>
        <p:nvSpPr>
          <p:cNvPr id="40970" name="TextBox 1">
            <a:extLst>
              <a:ext uri="{FF2B5EF4-FFF2-40B4-BE49-F238E27FC236}">
                <a16:creationId xmlns:a16="http://schemas.microsoft.com/office/drawing/2014/main" id="{A91F441B-E74E-F0C1-C90F-1A544FB5BF6B}"/>
              </a:ext>
            </a:extLst>
          </p:cNvPr>
          <p:cNvSpPr txBox="1">
            <a:spLocks noChangeArrowheads="1"/>
          </p:cNvSpPr>
          <p:nvPr/>
        </p:nvSpPr>
        <p:spPr bwMode="auto">
          <a:xfrm>
            <a:off x="611188" y="6254750"/>
            <a:ext cx="806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600"/>
              <a:t>“Relationships’ exist between different parts of the system – e.g. the speed of erosion is determined by the rock characteristics or the amount of energy input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4F478E9-37CD-A5FF-2001-A0FB5EFEB2A5}"/>
              </a:ext>
            </a:extLst>
          </p:cNvPr>
          <p:cNvSpPr>
            <a:spLocks noGrp="1"/>
          </p:cNvSpPr>
          <p:nvPr>
            <p:ph type="title"/>
          </p:nvPr>
        </p:nvSpPr>
        <p:spPr>
          <a:xfrm>
            <a:off x="684213" y="115888"/>
            <a:ext cx="8229600" cy="1384300"/>
          </a:xfrm>
        </p:spPr>
        <p:txBody>
          <a:bodyPr/>
          <a:lstStyle/>
          <a:p>
            <a:pPr eaLnBrk="1" hangingPunct="1"/>
            <a:r>
              <a:rPr lang="en-GB" altLang="en-US">
                <a:solidFill>
                  <a:srgbClr val="FF0000"/>
                </a:solidFill>
                <a:latin typeface="Arial" panose="020B0604020202020204" pitchFamily="34" charset="0"/>
                <a:cs typeface="Arial" panose="020B0604020202020204" pitchFamily="34" charset="0"/>
              </a:rPr>
              <a:t>Storms of 2014: Enrolment Work</a:t>
            </a:r>
          </a:p>
        </p:txBody>
      </p:sp>
      <p:sp>
        <p:nvSpPr>
          <p:cNvPr id="6147" name="Rectangle 3">
            <a:extLst>
              <a:ext uri="{FF2B5EF4-FFF2-40B4-BE49-F238E27FC236}">
                <a16:creationId xmlns:a16="http://schemas.microsoft.com/office/drawing/2014/main" id="{EF79A7EC-C768-3AB9-23A6-BC127FCF0AF6}"/>
              </a:ext>
            </a:extLst>
          </p:cNvPr>
          <p:cNvSpPr>
            <a:spLocks noGrp="1" noChangeArrowheads="1"/>
          </p:cNvSpPr>
          <p:nvPr>
            <p:ph idx="1"/>
          </p:nvPr>
        </p:nvSpPr>
        <p:spPr>
          <a:xfrm>
            <a:off x="323850" y="1477963"/>
            <a:ext cx="8229600" cy="4392612"/>
          </a:xfrm>
        </p:spPr>
        <p:txBody>
          <a:bodyPr/>
          <a:lstStyle/>
          <a:p>
            <a:pPr eaLnBrk="1" hangingPunct="1">
              <a:defRPr/>
            </a:pPr>
            <a:r>
              <a:rPr lang="en-GB" altLang="en-US" sz="2800" dirty="0">
                <a:latin typeface="Arial" panose="020B0604020202020204" pitchFamily="34" charset="0"/>
                <a:cs typeface="Arial" panose="020B0604020202020204" pitchFamily="34" charset="0"/>
              </a:rPr>
              <a:t>Using the enrolment work:</a:t>
            </a:r>
          </a:p>
          <a:p>
            <a:pPr lvl="1" eaLnBrk="1" hangingPunct="1">
              <a:defRPr/>
            </a:pPr>
            <a:r>
              <a:rPr lang="en-GB" altLang="en-US" sz="2500" dirty="0">
                <a:latin typeface="Arial" panose="020B0604020202020204" pitchFamily="34" charset="0"/>
                <a:cs typeface="Arial" panose="020B0604020202020204" pitchFamily="34" charset="0"/>
              </a:rPr>
              <a:t>The UK storms of 2013/2014 had a huge impact on our coastlines, illustrating just how dynamic the coastal environment is.</a:t>
            </a:r>
          </a:p>
          <a:p>
            <a:pPr lvl="1" eaLnBrk="1" hangingPunct="1">
              <a:defRPr/>
            </a:pPr>
            <a:endParaRPr lang="en-GB" altLang="en-US" sz="2500" dirty="0">
              <a:latin typeface="Arial" panose="020B0604020202020204" pitchFamily="34" charset="0"/>
              <a:cs typeface="Arial" panose="020B0604020202020204" pitchFamily="34" charset="0"/>
            </a:endParaRPr>
          </a:p>
          <a:p>
            <a:pPr lvl="1" eaLnBrk="1" hangingPunct="1">
              <a:defRPr/>
            </a:pPr>
            <a:r>
              <a:rPr lang="en-GB" altLang="en-US" sz="2500" dirty="0">
                <a:latin typeface="Arial" panose="020B0604020202020204" pitchFamily="34" charset="0"/>
                <a:cs typeface="Arial" panose="020B0604020202020204" pitchFamily="34" charset="0"/>
              </a:rPr>
              <a:t>What were the causes of the storms?</a:t>
            </a:r>
          </a:p>
          <a:p>
            <a:pPr marL="342900" lvl="1" indent="0" eaLnBrk="1" hangingPunct="1">
              <a:buFont typeface="Arial" panose="020B0604020202020204" pitchFamily="34" charset="0"/>
              <a:buNone/>
              <a:defRPr/>
            </a:pPr>
            <a:endParaRPr lang="en-GB" altLang="en-US" sz="2200" dirty="0">
              <a:latin typeface="Arial" panose="020B0604020202020204" pitchFamily="34" charset="0"/>
              <a:cs typeface="Arial" panose="020B0604020202020204" pitchFamily="34" charset="0"/>
            </a:endParaRPr>
          </a:p>
          <a:p>
            <a:pPr lvl="1" eaLnBrk="1" hangingPunct="1">
              <a:defRPr/>
            </a:pPr>
            <a:endParaRPr lang="en-GB" altLang="en-US" sz="2500" dirty="0">
              <a:latin typeface="Arial" panose="020B0604020202020204" pitchFamily="34" charset="0"/>
              <a:cs typeface="Arial" panose="020B0604020202020204" pitchFamily="34" charset="0"/>
            </a:endParaRPr>
          </a:p>
          <a:p>
            <a:pPr lvl="1" eaLnBrk="1" hangingPunct="1">
              <a:defRPr/>
            </a:pPr>
            <a:r>
              <a:rPr lang="en-GB" altLang="en-US" sz="2500" dirty="0">
                <a:latin typeface="Arial" panose="020B0604020202020204" pitchFamily="34" charset="0"/>
                <a:cs typeface="Arial" panose="020B0604020202020204" pitchFamily="34" charset="0"/>
              </a:rPr>
              <a:t>What were the impacts of the storms?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6147">
                                            <p:txEl>
                                              <p:pRg st="0" end="0"/>
                                            </p:txEl>
                                          </p:spTgt>
                                        </p:tgtEl>
                                        <p:attrNameLst>
                                          <p:attrName>style.visibility</p:attrName>
                                        </p:attrNameLst>
                                      </p:cBhvr>
                                      <p:to>
                                        <p:strVal val="visible"/>
                                      </p:to>
                                    </p:set>
                                    <p:anim to="" calcmode="lin" valueType="num">
                                      <p:cBhvr>
                                        <p:cTn id="13" dur="1" fill="hold"/>
                                        <p:tgtEl>
                                          <p:spTgt spid="6147">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6147">
                                            <p:txEl>
                                              <p:pRg st="1" end="1"/>
                                            </p:txEl>
                                          </p:spTgt>
                                        </p:tgtEl>
                                        <p:attrNameLst>
                                          <p:attrName>style.visibility</p:attrName>
                                        </p:attrNameLst>
                                      </p:cBhvr>
                                      <p:to>
                                        <p:strVal val="visible"/>
                                      </p:to>
                                    </p:set>
                                    <p:anim to="" calcmode="lin" valueType="num">
                                      <p:cBhvr>
                                        <p:cTn id="16" dur="1" fill="hold"/>
                                        <p:tgtEl>
                                          <p:spTgt spid="6147">
                                            <p:txEl>
                                              <p:pRg st="1" end="1"/>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anim to="" calcmode="lin" valueType="num">
                                      <p:cBhvr>
                                        <p:cTn id="19" dur="1" fill="hold"/>
                                        <p:tgtEl>
                                          <p:spTgt spid="6147">
                                            <p:txEl>
                                              <p:pRg st="3" end="3"/>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499"/>
                                          </p:stCondLst>
                                        </p:cTn>
                                        <p:tgtEl>
                                          <p:spTgt spid="6147">
                                            <p:txEl>
                                              <p:pRg st="6" end="6"/>
                                            </p:txEl>
                                          </p:spTgt>
                                        </p:tgtEl>
                                        <p:attrNameLst>
                                          <p:attrName>style.visibility</p:attrName>
                                        </p:attrNameLst>
                                      </p:cBhvr>
                                      <p:to>
                                        <p:strVal val="visible"/>
                                      </p:to>
                                    </p:set>
                                    <p:anim to="" calcmode="lin" valueType="num">
                                      <p:cBhvr>
                                        <p:cTn id="22" dur="1" fill="hold"/>
                                        <p:tgtEl>
                                          <p:spTgt spid="614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F69B1AF-3D02-FAAA-4EEC-E98691F798F8}"/>
              </a:ext>
            </a:extLst>
          </p:cNvPr>
          <p:cNvSpPr>
            <a:spLocks noGrp="1"/>
          </p:cNvSpPr>
          <p:nvPr>
            <p:ph type="title" idx="4294967295"/>
          </p:nvPr>
        </p:nvSpPr>
        <p:spPr>
          <a:xfrm>
            <a:off x="468313" y="188913"/>
            <a:ext cx="8280400" cy="1800225"/>
          </a:xfrm>
        </p:spPr>
        <p:txBody>
          <a:bodyPr/>
          <a:lstStyle/>
          <a:p>
            <a:pPr algn="ctr" eaLnBrk="1" hangingPunct="1"/>
            <a:r>
              <a:rPr lang="en-GB" altLang="en-US" sz="2900">
                <a:solidFill>
                  <a:srgbClr val="002060"/>
                </a:solidFill>
                <a:latin typeface="Arial" panose="020B0604020202020204" pitchFamily="34" charset="0"/>
                <a:cs typeface="Arial" panose="020B0604020202020204" pitchFamily="34" charset="0"/>
              </a:rPr>
              <a:t>3.1.3 COASTAL SYSTEMS AND LANDSCAPES</a:t>
            </a:r>
            <a:br>
              <a:rPr lang="en-GB" altLang="en-US" sz="2900">
                <a:solidFill>
                  <a:srgbClr val="002060"/>
                </a:solidFill>
                <a:latin typeface="Arial" panose="020B0604020202020204" pitchFamily="34" charset="0"/>
                <a:cs typeface="Arial" panose="020B0604020202020204" pitchFamily="34" charset="0"/>
              </a:rPr>
            </a:br>
            <a:br>
              <a:rPr lang="en-GB" altLang="en-US" sz="2900">
                <a:solidFill>
                  <a:srgbClr val="002060"/>
                </a:solidFill>
                <a:latin typeface="Arial" panose="020B0604020202020204" pitchFamily="34" charset="0"/>
                <a:cs typeface="Arial" panose="020B0604020202020204" pitchFamily="34" charset="0"/>
              </a:rPr>
            </a:br>
            <a:r>
              <a:rPr lang="en-GB" altLang="en-US" sz="2100">
                <a:latin typeface="Arial" panose="020B0604020202020204" pitchFamily="34" charset="0"/>
                <a:cs typeface="Arial" panose="020B0604020202020204" pitchFamily="34" charset="0"/>
              </a:rPr>
              <a:t>A focus on coastal zones which are dynamic environments in which landscapes develop via coastal and geomorphological processes</a:t>
            </a:r>
            <a:endParaRPr lang="en-GB" altLang="en-US" sz="2100">
              <a:solidFill>
                <a:srgbClr val="002060"/>
              </a:solidFill>
              <a:latin typeface="Arial" panose="020B0604020202020204" pitchFamily="34" charset="0"/>
              <a:cs typeface="Arial" panose="020B0604020202020204" pitchFamily="34" charset="0"/>
            </a:endParaRPr>
          </a:p>
        </p:txBody>
      </p:sp>
      <p:pic>
        <p:nvPicPr>
          <p:cNvPr id="17410" name="Picture 1">
            <a:extLst>
              <a:ext uri="{FF2B5EF4-FFF2-40B4-BE49-F238E27FC236}">
                <a16:creationId xmlns:a16="http://schemas.microsoft.com/office/drawing/2014/main" id="{811F6A58-0BA0-1608-124F-EEAE364637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916113"/>
            <a:ext cx="65151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50"/>
                                        </p:tgtEl>
                                        <p:attrNameLst>
                                          <p:attrName>style.visibility</p:attrName>
                                        </p:attrNameLst>
                                      </p:cBhvr>
                                      <p:to>
                                        <p:strVal val="visible"/>
                                      </p:to>
                                    </p:set>
                                    <p:anim to="" calcmode="lin" valueType="num">
                                      <p:cBhvr>
                                        <p:cTn id="7"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3B0D6BA-F983-D7C5-1E7D-6443273102D9}"/>
              </a:ext>
            </a:extLst>
          </p:cNvPr>
          <p:cNvSpPr>
            <a:spLocks noGrp="1"/>
          </p:cNvSpPr>
          <p:nvPr>
            <p:ph type="title"/>
          </p:nvPr>
        </p:nvSpPr>
        <p:spPr>
          <a:xfrm>
            <a:off x="468313" y="292100"/>
            <a:ext cx="8229600" cy="1384300"/>
          </a:xfrm>
        </p:spPr>
        <p:txBody>
          <a:bodyPr/>
          <a:lstStyle/>
          <a:p>
            <a:pPr eaLnBrk="1" hangingPunct="1"/>
            <a:r>
              <a:rPr lang="en-GB" altLang="en-US">
                <a:solidFill>
                  <a:srgbClr val="FF0000"/>
                </a:solidFill>
                <a:latin typeface="Arial" panose="020B0604020202020204" pitchFamily="34" charset="0"/>
                <a:cs typeface="Arial" panose="020B0604020202020204" pitchFamily="34" charset="0"/>
              </a:rPr>
              <a:t>Storms of 2014: Enrolment Work</a:t>
            </a:r>
          </a:p>
        </p:txBody>
      </p:sp>
      <p:sp>
        <p:nvSpPr>
          <p:cNvPr id="6147" name="Rectangle 3">
            <a:extLst>
              <a:ext uri="{FF2B5EF4-FFF2-40B4-BE49-F238E27FC236}">
                <a16:creationId xmlns:a16="http://schemas.microsoft.com/office/drawing/2014/main" id="{5CB66BBC-91FA-2227-58D7-8A56ABA25BC9}"/>
              </a:ext>
            </a:extLst>
          </p:cNvPr>
          <p:cNvSpPr>
            <a:spLocks noGrp="1" noChangeArrowheads="1"/>
          </p:cNvSpPr>
          <p:nvPr>
            <p:ph idx="1"/>
          </p:nvPr>
        </p:nvSpPr>
        <p:spPr>
          <a:xfrm>
            <a:off x="468313" y="1916113"/>
            <a:ext cx="8229600" cy="4392612"/>
          </a:xfrm>
        </p:spPr>
        <p:txBody>
          <a:bodyPr/>
          <a:lstStyle/>
          <a:p>
            <a:pPr lvl="1" eaLnBrk="1" hangingPunct="1">
              <a:defRPr/>
            </a:pPr>
            <a:r>
              <a:rPr lang="en-GB" altLang="en-US" sz="2500" dirty="0">
                <a:latin typeface="Arial" panose="020B0604020202020204" pitchFamily="34" charset="0"/>
                <a:cs typeface="Arial" panose="020B0604020202020204" pitchFamily="34" charset="0"/>
              </a:rPr>
              <a:t>As a class, come up with 2/3 examples or descriptions of each of the inputs, processes, outputs and stores of the coastal system for the UK coastline affected by the 2014 storms.</a:t>
            </a:r>
          </a:p>
          <a:p>
            <a:pPr lvl="1" eaLnBrk="1" hangingPunct="1">
              <a:defRPr/>
            </a:pPr>
            <a:endParaRPr lang="en-GB" altLang="en-US" sz="2500" dirty="0">
              <a:latin typeface="Arial" panose="020B0604020202020204" pitchFamily="34" charset="0"/>
              <a:cs typeface="Arial" panose="020B0604020202020204" pitchFamily="34" charset="0"/>
            </a:endParaRPr>
          </a:p>
          <a:p>
            <a:pPr lvl="1" eaLnBrk="1" hangingPunct="1">
              <a:defRPr/>
            </a:pPr>
            <a:endParaRPr lang="en-GB" altLang="en-US" sz="2500" dirty="0">
              <a:latin typeface="Arial" panose="020B0604020202020204" pitchFamily="34" charset="0"/>
              <a:cs typeface="Arial" panose="020B0604020202020204" pitchFamily="34" charset="0"/>
            </a:endParaRPr>
          </a:p>
          <a:p>
            <a:pPr lvl="1" eaLnBrk="1" hangingPunct="1">
              <a:defRPr/>
            </a:pPr>
            <a:r>
              <a:rPr lang="en-GB" altLang="en-US" sz="2500" dirty="0">
                <a:latin typeface="Arial" panose="020B0604020202020204" pitchFamily="34" charset="0"/>
                <a:cs typeface="Arial" panose="020B0604020202020204" pitchFamily="34" charset="0"/>
              </a:rPr>
              <a:t>Dynamic Equilibrium – what do you think this means?</a:t>
            </a:r>
          </a:p>
          <a:p>
            <a:pPr lvl="1" eaLnBrk="1" hangingPunct="1">
              <a:defRPr/>
            </a:pPr>
            <a:endParaRPr lang="en-GB" altLang="en-US" sz="2500" dirty="0">
              <a:latin typeface="Arial" panose="020B0604020202020204" pitchFamily="34" charset="0"/>
              <a:cs typeface="Arial" panose="020B0604020202020204" pitchFamily="34" charset="0"/>
            </a:endParaRPr>
          </a:p>
          <a:p>
            <a:pPr marL="342900" lvl="1" indent="0" eaLnBrk="1" hangingPunct="1">
              <a:buFont typeface="Arial" panose="020B0604020202020204" pitchFamily="34" charset="0"/>
              <a:buNone/>
              <a:defRPr/>
            </a:pPr>
            <a:endParaRPr lang="en-GB" altLang="en-US" sz="25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6147">
                                            <p:txEl>
                                              <p:pRg st="0" end="0"/>
                                            </p:txEl>
                                          </p:spTgt>
                                        </p:tgtEl>
                                        <p:attrNameLst>
                                          <p:attrName>style.visibility</p:attrName>
                                        </p:attrNameLst>
                                      </p:cBhvr>
                                      <p:to>
                                        <p:strVal val="visible"/>
                                      </p:to>
                                    </p:set>
                                    <p:anim to="" calcmode="lin" valueType="num">
                                      <p:cBhvr>
                                        <p:cTn id="13" dur="1" fill="hold"/>
                                        <p:tgtEl>
                                          <p:spTgt spid="6147">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6147">
                                            <p:txEl>
                                              <p:pRg st="3" end="3"/>
                                            </p:txEl>
                                          </p:spTgt>
                                        </p:tgtEl>
                                        <p:attrNameLst>
                                          <p:attrName>style.visibility</p:attrName>
                                        </p:attrNameLst>
                                      </p:cBhvr>
                                      <p:to>
                                        <p:strVal val="visible"/>
                                      </p:to>
                                    </p:set>
                                    <p:anim to="" calcmode="lin" valueType="num">
                                      <p:cBhvr>
                                        <p:cTn id="16" dur="1" fill="hold"/>
                                        <p:tgtEl>
                                          <p:spTgt spid="614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a:extLst>
              <a:ext uri="{FF2B5EF4-FFF2-40B4-BE49-F238E27FC236}">
                <a16:creationId xmlns:a16="http://schemas.microsoft.com/office/drawing/2014/main" id="{A7F73AAC-2251-46E7-779F-D59AA26DBC22}"/>
              </a:ext>
            </a:extLst>
          </p:cNvPr>
          <p:cNvSpPr>
            <a:spLocks noGrp="1"/>
          </p:cNvSpPr>
          <p:nvPr>
            <p:ph idx="1"/>
          </p:nvPr>
        </p:nvSpPr>
        <p:spPr>
          <a:xfrm>
            <a:off x="261938" y="1125538"/>
            <a:ext cx="4572000" cy="2879725"/>
          </a:xfrm>
        </p:spPr>
        <p:txBody>
          <a:bodyPr/>
          <a:lstStyle/>
          <a:p>
            <a:pPr marL="0" indent="0">
              <a:buFont typeface="Arial" panose="020B0604020202020204" pitchFamily="34" charset="0"/>
              <a:buNone/>
            </a:pPr>
            <a:r>
              <a:rPr lang="en-GB" altLang="en-US" sz="2000">
                <a:cs typeface="Calibri" panose="020F0502020204030204" pitchFamily="34" charset="0"/>
              </a:rPr>
              <a:t>Systems in steady state equilibrium change little over time. In reality, many natural systems are in </a:t>
            </a:r>
            <a:r>
              <a:rPr lang="en-GB" altLang="en-US" sz="2000">
                <a:cs typeface="Calibri" panose="020F0502020204030204" pitchFamily="34" charset="0"/>
                <a:hlinkClick r:id="rId3" action="ppaction://hlinksldjump"/>
              </a:rPr>
              <a:t>dynamic equilibrium</a:t>
            </a:r>
            <a:r>
              <a:rPr lang="en-GB" altLang="en-US" sz="2000">
                <a:cs typeface="Calibri" panose="020F0502020204030204" pitchFamily="34" charset="0"/>
              </a:rPr>
              <a:t>. This means they adjust to changes in short-term inputs, often through </a:t>
            </a:r>
            <a:r>
              <a:rPr lang="en-GB" altLang="en-US" sz="2000" b="1">
                <a:cs typeface="Calibri" panose="020F0502020204030204" pitchFamily="34" charset="0"/>
              </a:rPr>
              <a:t>negative feedback </a:t>
            </a:r>
            <a:r>
              <a:rPr lang="en-GB" altLang="en-US" sz="2000">
                <a:cs typeface="Calibri" panose="020F0502020204030204" pitchFamily="34" charset="0"/>
              </a:rPr>
              <a:t>mechanisms – see example.</a:t>
            </a:r>
            <a:r>
              <a:rPr lang="en-GB" altLang="en-US" sz="2000">
                <a:ea typeface="MS PGothic" panose="020B0600070205080204" pitchFamily="34" charset="-128"/>
                <a:cs typeface="Calibri" panose="020F0502020204030204" pitchFamily="34" charset="0"/>
              </a:rPr>
              <a:t> </a:t>
            </a:r>
          </a:p>
          <a:p>
            <a:pPr marL="0" indent="0">
              <a:buFont typeface="Arial" panose="020B0604020202020204" pitchFamily="34" charset="0"/>
              <a:buNone/>
            </a:pPr>
            <a:r>
              <a:rPr lang="en-GB" altLang="en-US" sz="2000">
                <a:cs typeface="Calibri" panose="020F0502020204030204" pitchFamily="34" charset="0"/>
              </a:rPr>
              <a:t>However, over longer time-scales the system as a whole may gradually change.</a:t>
            </a:r>
          </a:p>
        </p:txBody>
      </p:sp>
      <p:sp>
        <p:nvSpPr>
          <p:cNvPr id="46082" name="TextBox 6">
            <a:extLst>
              <a:ext uri="{FF2B5EF4-FFF2-40B4-BE49-F238E27FC236}">
                <a16:creationId xmlns:a16="http://schemas.microsoft.com/office/drawing/2014/main" id="{DA03813D-B5AF-EB87-1089-19A88F80EDF2}"/>
              </a:ext>
            </a:extLst>
          </p:cNvPr>
          <p:cNvSpPr txBox="1">
            <a:spLocks noChangeArrowheads="1"/>
          </p:cNvSpPr>
          <p:nvPr/>
        </p:nvSpPr>
        <p:spPr bwMode="auto">
          <a:xfrm>
            <a:off x="4883150" y="1125538"/>
            <a:ext cx="4010025" cy="47085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2000" b="1">
                <a:solidFill>
                  <a:srgbClr val="243D91"/>
                </a:solidFill>
                <a:latin typeface="Lato" panose="020F0502020204030203" pitchFamily="34" charset="0"/>
                <a:ea typeface="Lato" panose="020F0502020204030203" pitchFamily="34" charset="0"/>
                <a:cs typeface="Lato" panose="020F0502020204030203" pitchFamily="34" charset="0"/>
              </a:rPr>
              <a:t>Coastal system example</a:t>
            </a:r>
          </a:p>
          <a:p>
            <a:r>
              <a:rPr lang="en-GB" altLang="en-US" sz="2000">
                <a:solidFill>
                  <a:srgbClr val="243D91"/>
                </a:solidFill>
                <a:latin typeface="Lato" panose="020F0502020204030203" pitchFamily="34" charset="0"/>
                <a:ea typeface="Lato" panose="020F0502020204030203" pitchFamily="34" charset="0"/>
                <a:cs typeface="Lato" panose="020F0502020204030203" pitchFamily="34" charset="0"/>
              </a:rPr>
              <a:t>A storm event increases energy inputs to a beach. High-energy waves change the beach profile by </a:t>
            </a:r>
            <a:r>
              <a:rPr lang="en-GB" altLang="en-US" sz="2000" b="1">
                <a:solidFill>
                  <a:srgbClr val="243D91"/>
                </a:solidFill>
                <a:latin typeface="Lato" panose="020F0502020204030203" pitchFamily="34" charset="0"/>
                <a:ea typeface="Lato" panose="020F0502020204030203" pitchFamily="34" charset="0"/>
                <a:cs typeface="Lato" panose="020F0502020204030203" pitchFamily="34" charset="0"/>
              </a:rPr>
              <a:t>eroding</a:t>
            </a:r>
            <a:r>
              <a:rPr lang="en-GB" altLang="en-US" sz="2000">
                <a:solidFill>
                  <a:srgbClr val="243D91"/>
                </a:solidFill>
                <a:latin typeface="Lato" panose="020F0502020204030203" pitchFamily="34" charset="0"/>
                <a:ea typeface="Lato" panose="020F0502020204030203" pitchFamily="34" charset="0"/>
                <a:cs typeface="Lato" panose="020F0502020204030203" pitchFamily="34" charset="0"/>
              </a:rPr>
              <a:t> sediment, transporting it off-shore and </a:t>
            </a:r>
            <a:r>
              <a:rPr lang="en-GB" altLang="en-US" sz="2000" b="1">
                <a:solidFill>
                  <a:srgbClr val="243D91"/>
                </a:solidFill>
                <a:latin typeface="Lato" panose="020F0502020204030203" pitchFamily="34" charset="0"/>
                <a:ea typeface="Lato" panose="020F0502020204030203" pitchFamily="34" charset="0"/>
                <a:cs typeface="Lato" panose="020F0502020204030203" pitchFamily="34" charset="0"/>
              </a:rPr>
              <a:t>depositing</a:t>
            </a:r>
            <a:r>
              <a:rPr lang="en-GB" altLang="en-US" sz="2000">
                <a:solidFill>
                  <a:srgbClr val="243D91"/>
                </a:solidFill>
                <a:latin typeface="Lato" panose="020F0502020204030203" pitchFamily="34" charset="0"/>
                <a:ea typeface="Lato" panose="020F0502020204030203" pitchFamily="34" charset="0"/>
                <a:cs typeface="Lato" panose="020F0502020204030203" pitchFamily="34" charset="0"/>
              </a:rPr>
              <a:t> it there. Waves break over the off-shore sediment, dissipating some energy. Low-energy waves now reach the shore, switching to a net on-shore movement of sediment. This begins to rebuild the beach profile – eventually reaching a new equilibrium state.</a:t>
            </a:r>
          </a:p>
        </p:txBody>
      </p:sp>
      <p:pic>
        <p:nvPicPr>
          <p:cNvPr id="46083" name="Picture 2">
            <a:extLst>
              <a:ext uri="{FF2B5EF4-FFF2-40B4-BE49-F238E27FC236}">
                <a16:creationId xmlns:a16="http://schemas.microsoft.com/office/drawing/2014/main" id="{A7C71E27-4259-26BC-4268-90920A8BE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4724400"/>
            <a:ext cx="352266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5BDFE5B0-7BBD-9097-1924-C01EA81F9E51}"/>
              </a:ext>
            </a:extLst>
          </p:cNvPr>
          <p:cNvSpPr>
            <a:spLocks noGrp="1"/>
          </p:cNvSpPr>
          <p:nvPr>
            <p:ph type="title"/>
          </p:nvPr>
        </p:nvSpPr>
        <p:spPr>
          <a:xfrm>
            <a:off x="241300" y="6350"/>
            <a:ext cx="9083675" cy="1325563"/>
          </a:xfrm>
        </p:spPr>
        <p:txBody>
          <a:bodyPr/>
          <a:lstStyle/>
          <a:p>
            <a:pPr eaLnBrk="1" hangingPunct="1"/>
            <a:r>
              <a:rPr lang="en-GB" altLang="en-US">
                <a:solidFill>
                  <a:srgbClr val="002060"/>
                </a:solidFill>
                <a:latin typeface="Arial" panose="020B0604020202020204" pitchFamily="34" charset="0"/>
                <a:cs typeface="Arial" panose="020B0604020202020204" pitchFamily="34" charset="0"/>
              </a:rPr>
              <a:t>Dynamic Equilibrium in the Coastal System</a:t>
            </a:r>
          </a:p>
        </p:txBody>
      </p:sp>
      <p:sp>
        <p:nvSpPr>
          <p:cNvPr id="46085" name="Rectangle 8">
            <a:extLst>
              <a:ext uri="{FF2B5EF4-FFF2-40B4-BE49-F238E27FC236}">
                <a16:creationId xmlns:a16="http://schemas.microsoft.com/office/drawing/2014/main" id="{28492D08-4532-B180-C9A9-9DA54DE43231}"/>
              </a:ext>
            </a:extLst>
          </p:cNvPr>
          <p:cNvSpPr>
            <a:spLocks noChangeArrowheads="1"/>
          </p:cNvSpPr>
          <p:nvPr/>
        </p:nvSpPr>
        <p:spPr bwMode="auto">
          <a:xfrm>
            <a:off x="4427538" y="616426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hlinkClick r:id="rId5"/>
              </a:rPr>
              <a:t>https://www.youtube.com/watch?v=T0XEipEdgN8</a:t>
            </a:r>
            <a:r>
              <a:rPr lang="en-US" altLang="en-US" sz="1200"/>
              <a:t> – recap of systems and feedback (from 3:20 on feedback)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1">
            <a:extLst>
              <a:ext uri="{FF2B5EF4-FFF2-40B4-BE49-F238E27FC236}">
                <a16:creationId xmlns:a16="http://schemas.microsoft.com/office/drawing/2014/main" id="{89AAF25F-14A8-7D67-3F23-CB6107E87D15}"/>
              </a:ext>
            </a:extLst>
          </p:cNvPr>
          <p:cNvSpPr txBox="1">
            <a:spLocks noChangeArrowheads="1"/>
          </p:cNvSpPr>
          <p:nvPr/>
        </p:nvSpPr>
        <p:spPr bwMode="auto">
          <a:xfrm>
            <a:off x="323850" y="55563"/>
            <a:ext cx="88201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400">
                <a:latin typeface="Arial" panose="020B0604020202020204" pitchFamily="34" charset="0"/>
                <a:ea typeface="MS PGothic" panose="020B0600070205080204" pitchFamily="34" charset="-128"/>
              </a:rPr>
              <a:t>Feedback mechanisms are a major determinant of what sort of landscape is formed (as well as geological, climatic and maritime processes). </a:t>
            </a:r>
            <a:r>
              <a:rPr lang="en-GB" altLang="en-US" sz="2400" u="sng">
                <a:latin typeface="Arial" panose="020B0604020202020204" pitchFamily="34" charset="0"/>
                <a:ea typeface="MS PGothic" panose="020B0600070205080204" pitchFamily="34" charset="-128"/>
              </a:rPr>
              <a:t>Negative feedback – towards equilibrium</a:t>
            </a:r>
          </a:p>
          <a:p>
            <a:pPr eaLnBrk="1" hangingPunct="1"/>
            <a:endParaRPr lang="en-GB" altLang="en-US" sz="2400">
              <a:latin typeface="Arial" panose="020B0604020202020204" pitchFamily="34" charset="0"/>
              <a:ea typeface="MS PGothic" panose="020B0600070205080204" pitchFamily="34" charset="-128"/>
            </a:endParaRPr>
          </a:p>
        </p:txBody>
      </p:sp>
      <p:pic>
        <p:nvPicPr>
          <p:cNvPr id="48130" name="Picture 2">
            <a:extLst>
              <a:ext uri="{FF2B5EF4-FFF2-40B4-BE49-F238E27FC236}">
                <a16:creationId xmlns:a16="http://schemas.microsoft.com/office/drawing/2014/main" id="{3AE870FB-1151-4060-11FB-53D8306F40FF}"/>
              </a:ext>
            </a:extLst>
          </p:cNvPr>
          <p:cNvPicPr>
            <a:picLocks noChangeAspect="1"/>
          </p:cNvPicPr>
          <p:nvPr/>
        </p:nvPicPr>
        <p:blipFill>
          <a:blip r:embed="rId3">
            <a:extLst>
              <a:ext uri="{28A0092B-C50C-407E-A947-70E740481C1C}">
                <a14:useLocalDpi xmlns:a14="http://schemas.microsoft.com/office/drawing/2010/main" val="0"/>
              </a:ext>
            </a:extLst>
          </a:blip>
          <a:srcRect l="9555"/>
          <a:stretch>
            <a:fillRect/>
          </a:stretch>
        </p:blipFill>
        <p:spPr bwMode="auto">
          <a:xfrm>
            <a:off x="87313" y="1409700"/>
            <a:ext cx="6524625"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40A87770-4896-967C-EC1B-7F0983282B84}"/>
              </a:ext>
            </a:extLst>
          </p:cNvPr>
          <p:cNvSpPr txBox="1"/>
          <p:nvPr/>
        </p:nvSpPr>
        <p:spPr>
          <a:xfrm>
            <a:off x="4752975" y="4656138"/>
            <a:ext cx="3752850" cy="1570037"/>
          </a:xfrm>
          <a:prstGeom prst="rect">
            <a:avLst/>
          </a:prstGeom>
          <a:solidFill>
            <a:schemeClr val="accent3">
              <a:lumMod val="95000"/>
            </a:schemeClr>
          </a:solidFill>
        </p:spPr>
        <p:txBody>
          <a:bodyPr>
            <a:spAutoFit/>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defRPr/>
            </a:pPr>
            <a:r>
              <a:rPr lang="en-GB" altLang="x-none">
                <a:latin typeface="Arial" charset="0"/>
              </a:rPr>
              <a:t>It</a:t>
            </a:r>
            <a:r>
              <a:rPr lang="en-GB" altLang="en-US">
                <a:latin typeface="Arial" charset="0"/>
              </a:rPr>
              <a:t>’</a:t>
            </a:r>
            <a:r>
              <a:rPr lang="en-GB" altLang="x-none">
                <a:latin typeface="Arial" charset="0"/>
              </a:rPr>
              <a:t>s a bit confusing in that it is called a negative feedback system but is actually a good thing.</a:t>
            </a:r>
          </a:p>
        </p:txBody>
      </p:sp>
      <p:sp>
        <p:nvSpPr>
          <p:cNvPr id="48132" name="TextBox 4">
            <a:extLst>
              <a:ext uri="{FF2B5EF4-FFF2-40B4-BE49-F238E27FC236}">
                <a16:creationId xmlns:a16="http://schemas.microsoft.com/office/drawing/2014/main" id="{6544FC57-0399-0E72-71E0-C3269C4FA3B9}"/>
              </a:ext>
            </a:extLst>
          </p:cNvPr>
          <p:cNvSpPr txBox="1">
            <a:spLocks noChangeArrowheads="1"/>
          </p:cNvSpPr>
          <p:nvPr/>
        </p:nvSpPr>
        <p:spPr bwMode="auto">
          <a:xfrm>
            <a:off x="5951538" y="1409700"/>
            <a:ext cx="3051175" cy="2678113"/>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400">
                <a:latin typeface="Arial" panose="020B0604020202020204" pitchFamily="34" charset="0"/>
                <a:ea typeface="MS PGothic" panose="020B0600070205080204" pitchFamily="34" charset="-128"/>
              </a:rPr>
              <a:t>Negative feedback is then when an action leads to something becoming LESS than it was before; this could be a good or bad thing.</a:t>
            </a:r>
          </a:p>
        </p:txBody>
      </p:sp>
      <p:sp>
        <p:nvSpPr>
          <p:cNvPr id="48133" name="TextBox 5">
            <a:extLst>
              <a:ext uri="{FF2B5EF4-FFF2-40B4-BE49-F238E27FC236}">
                <a16:creationId xmlns:a16="http://schemas.microsoft.com/office/drawing/2014/main" id="{E05743F5-2797-8D24-DC13-27661A0404E9}"/>
              </a:ext>
            </a:extLst>
          </p:cNvPr>
          <p:cNvSpPr txBox="1">
            <a:spLocks noChangeArrowheads="1"/>
          </p:cNvSpPr>
          <p:nvPr/>
        </p:nvSpPr>
        <p:spPr bwMode="auto">
          <a:xfrm>
            <a:off x="0" y="1766888"/>
            <a:ext cx="746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800">
                <a:latin typeface="Times New Roman" panose="02020603050405020304" pitchFamily="18" charset="0"/>
                <a:ea typeface="MS PGothic" panose="020B0600070205080204" pitchFamily="34" charset="-128"/>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a:extLst>
              <a:ext uri="{FF2B5EF4-FFF2-40B4-BE49-F238E27FC236}">
                <a16:creationId xmlns:a16="http://schemas.microsoft.com/office/drawing/2014/main" id="{AAABB25E-FF17-7875-42EE-3C9D9152EC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61988"/>
            <a:ext cx="55848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6968427-5AEF-4ED6-94D0-32347E92F6C8}"/>
              </a:ext>
            </a:extLst>
          </p:cNvPr>
          <p:cNvSpPr txBox="1"/>
          <p:nvPr/>
        </p:nvSpPr>
        <p:spPr>
          <a:xfrm>
            <a:off x="323850" y="5402263"/>
            <a:ext cx="5035550" cy="830262"/>
          </a:xfrm>
          <a:prstGeom prst="rect">
            <a:avLst/>
          </a:prstGeom>
          <a:solidFill>
            <a:schemeClr val="accent3">
              <a:lumMod val="95000"/>
            </a:schemeClr>
          </a:solidFill>
        </p:spPr>
        <p:txBody>
          <a:bodyPr>
            <a:spAutoFit/>
          </a:bodyPr>
          <a:lstStyle/>
          <a:p>
            <a:pPr eaLnBrk="1" hangingPunct="1">
              <a:defRPr/>
            </a:pPr>
            <a:r>
              <a:rPr lang="en-GB" dirty="0">
                <a:latin typeface="Arial" panose="020B0604020202020204" pitchFamily="34" charset="0"/>
                <a:cs typeface="Arial" panose="020B0604020202020204" pitchFamily="34" charset="0"/>
              </a:rPr>
              <a:t>This is a positive feedback system but is actually a bad thing.</a:t>
            </a:r>
          </a:p>
        </p:txBody>
      </p:sp>
      <p:sp>
        <p:nvSpPr>
          <p:cNvPr id="50179" name="TextBox 4">
            <a:extLst>
              <a:ext uri="{FF2B5EF4-FFF2-40B4-BE49-F238E27FC236}">
                <a16:creationId xmlns:a16="http://schemas.microsoft.com/office/drawing/2014/main" id="{CD330699-693E-815D-AF4F-91DDEFF5761F}"/>
              </a:ext>
            </a:extLst>
          </p:cNvPr>
          <p:cNvSpPr txBox="1">
            <a:spLocks noChangeArrowheads="1"/>
          </p:cNvSpPr>
          <p:nvPr/>
        </p:nvSpPr>
        <p:spPr bwMode="auto">
          <a:xfrm>
            <a:off x="5905500" y="1125538"/>
            <a:ext cx="3052763" cy="3416300"/>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2400">
                <a:latin typeface="Arial" panose="020B0604020202020204" pitchFamily="34" charset="0"/>
                <a:ea typeface="MS PGothic" panose="020B0600070205080204" pitchFamily="34" charset="-128"/>
              </a:rPr>
              <a:t>Positive feedback (away from equilibrium) is then when an action leads to something becoming MORE than it was before; this could be a good or bad thing.</a:t>
            </a:r>
          </a:p>
        </p:txBody>
      </p:sp>
      <p:sp>
        <p:nvSpPr>
          <p:cNvPr id="50180" name="TextBox 1">
            <a:extLst>
              <a:ext uri="{FF2B5EF4-FFF2-40B4-BE49-F238E27FC236}">
                <a16:creationId xmlns:a16="http://schemas.microsoft.com/office/drawing/2014/main" id="{948EDEE0-7F42-78A7-9FE3-0DB2E04E1B4F}"/>
              </a:ext>
            </a:extLst>
          </p:cNvPr>
          <p:cNvSpPr txBox="1">
            <a:spLocks noChangeArrowheads="1"/>
          </p:cNvSpPr>
          <p:nvPr/>
        </p:nvSpPr>
        <p:spPr bwMode="auto">
          <a:xfrm>
            <a:off x="6443663" y="4941888"/>
            <a:ext cx="2305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a:t>Think about the impact of a sea wall on the coastal system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5EE5AA7-136F-829F-FBCD-6F5D24E6768A}"/>
              </a:ext>
            </a:extLst>
          </p:cNvPr>
          <p:cNvSpPr>
            <a:spLocks noGrp="1"/>
          </p:cNvSpPr>
          <p:nvPr>
            <p:ph type="title"/>
          </p:nvPr>
        </p:nvSpPr>
        <p:spPr>
          <a:xfrm>
            <a:off x="468313" y="292100"/>
            <a:ext cx="8229600" cy="1384300"/>
          </a:xfrm>
        </p:spPr>
        <p:txBody>
          <a:bodyPr/>
          <a:lstStyle/>
          <a:p>
            <a:pPr eaLnBrk="1" hangingPunct="1"/>
            <a:r>
              <a:rPr lang="en-GB" altLang="en-US">
                <a:solidFill>
                  <a:srgbClr val="FF0000"/>
                </a:solidFill>
                <a:latin typeface="Arial" panose="020B0604020202020204" pitchFamily="34" charset="0"/>
                <a:cs typeface="Arial" panose="020B0604020202020204" pitchFamily="34" charset="0"/>
              </a:rPr>
              <a:t>Home Learning Tasks</a:t>
            </a:r>
          </a:p>
        </p:txBody>
      </p:sp>
      <p:sp>
        <p:nvSpPr>
          <p:cNvPr id="6147" name="Rectangle 3">
            <a:extLst>
              <a:ext uri="{FF2B5EF4-FFF2-40B4-BE49-F238E27FC236}">
                <a16:creationId xmlns:a16="http://schemas.microsoft.com/office/drawing/2014/main" id="{AD6C532A-8B76-D66B-2AD3-2710D9934E7E}"/>
              </a:ext>
            </a:extLst>
          </p:cNvPr>
          <p:cNvSpPr>
            <a:spLocks noGrp="1"/>
          </p:cNvSpPr>
          <p:nvPr>
            <p:ph idx="1"/>
          </p:nvPr>
        </p:nvSpPr>
        <p:spPr>
          <a:xfrm>
            <a:off x="468313" y="1916113"/>
            <a:ext cx="8229600" cy="4392612"/>
          </a:xfrm>
        </p:spPr>
        <p:txBody>
          <a:bodyPr/>
          <a:lstStyle/>
          <a:p>
            <a:pPr eaLnBrk="1" hangingPunct="1"/>
            <a:r>
              <a:rPr lang="en-GB" altLang="en-US" sz="2800">
                <a:solidFill>
                  <a:schemeClr val="accent2"/>
                </a:solidFill>
                <a:latin typeface="Arial" panose="020B0604020202020204" pitchFamily="34" charset="0"/>
                <a:cs typeface="Arial" panose="020B0604020202020204" pitchFamily="34" charset="0"/>
              </a:rPr>
              <a:t>Look at the scan of the Oxford textbook - section 3.1 on pages 102 to 105 (also a copy on Godalming Online). Take additional notes of any new key terms.</a:t>
            </a:r>
          </a:p>
          <a:p>
            <a:pPr eaLnBrk="1" hangingPunct="1"/>
            <a:endParaRPr lang="en-GB" altLang="en-US" sz="2800">
              <a:solidFill>
                <a:schemeClr val="accent2"/>
              </a:solidFill>
              <a:latin typeface="Arial" panose="020B0604020202020204" pitchFamily="34" charset="0"/>
              <a:cs typeface="Arial" panose="020B0604020202020204" pitchFamily="34" charset="0"/>
            </a:endParaRPr>
          </a:p>
          <a:p>
            <a:pPr eaLnBrk="1" hangingPunct="1"/>
            <a:r>
              <a:rPr lang="en-GB" altLang="en-US" sz="2800">
                <a:solidFill>
                  <a:schemeClr val="accent2"/>
                </a:solidFill>
                <a:latin typeface="Arial" panose="020B0604020202020204" pitchFamily="34" charset="0"/>
                <a:cs typeface="Arial" panose="020B0604020202020204" pitchFamily="34" charset="0"/>
              </a:rPr>
              <a:t>Complete activity 3 on page 105 of the textbook scan.</a:t>
            </a:r>
          </a:p>
          <a:p>
            <a:pPr eaLnBrk="1" hangingPunct="1"/>
            <a:endParaRPr lang="en-GB" altLang="en-US" sz="2800">
              <a:solidFill>
                <a:schemeClr val="accent2"/>
              </a:solidFill>
              <a:latin typeface="Arial" panose="020B0604020202020204" pitchFamily="34" charset="0"/>
              <a:cs typeface="Arial" panose="020B0604020202020204" pitchFamily="34" charset="0"/>
            </a:endParaRPr>
          </a:p>
          <a:p>
            <a:pPr eaLnBrk="1" hangingPunct="1"/>
            <a:r>
              <a:rPr lang="en-GB" altLang="en-US" sz="2800">
                <a:solidFill>
                  <a:schemeClr val="accent2"/>
                </a:solidFill>
                <a:latin typeface="Arial" panose="020B0604020202020204" pitchFamily="34" charset="0"/>
                <a:cs typeface="Arial" panose="020B0604020202020204" pitchFamily="34" charset="0"/>
              </a:rPr>
              <a:t>Complete the summary activities in the booklet – page 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6147">
                                            <p:txEl>
                                              <p:pRg st="0" end="0"/>
                                            </p:txEl>
                                          </p:spTgt>
                                        </p:tgtEl>
                                        <p:attrNameLst>
                                          <p:attrName>style.visibility</p:attrName>
                                        </p:attrNameLst>
                                      </p:cBhvr>
                                      <p:to>
                                        <p:strVal val="visible"/>
                                      </p:to>
                                    </p:set>
                                    <p:anim to="" calcmode="lin" valueType="num">
                                      <p:cBhvr>
                                        <p:cTn id="13" dur="1" fill="hold"/>
                                        <p:tgtEl>
                                          <p:spTgt spid="6147">
                                            <p:txEl>
                                              <p:pRg st="0" end="0"/>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6147">
                                            <p:txEl>
                                              <p:pRg st="2" end="2"/>
                                            </p:txEl>
                                          </p:spTgt>
                                        </p:tgtEl>
                                        <p:attrNameLst>
                                          <p:attrName>style.visibility</p:attrName>
                                        </p:attrNameLst>
                                      </p:cBhvr>
                                      <p:to>
                                        <p:strVal val="visible"/>
                                      </p:to>
                                    </p:set>
                                    <p:anim to="" calcmode="lin" valueType="num">
                                      <p:cBhvr>
                                        <p:cTn id="18" dur="1" fill="hold"/>
                                        <p:tgtEl>
                                          <p:spTgt spid="6147">
                                            <p:txEl>
                                              <p:pRg st="2" end="2"/>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anim to="" calcmode="lin" valueType="num">
                                      <p:cBhvr>
                                        <p:cTn id="23" dur="1" fill="hold"/>
                                        <p:tgtEl>
                                          <p:spTgt spid="614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13759CDC-4D89-84AE-6D5A-E1271F0D5DCF}"/>
              </a:ext>
            </a:extLst>
          </p:cNvPr>
          <p:cNvSpPr>
            <a:spLocks noGrp="1"/>
          </p:cNvSpPr>
          <p:nvPr>
            <p:ph type="title"/>
          </p:nvPr>
        </p:nvSpPr>
        <p:spPr/>
        <p:txBody>
          <a:bodyPr/>
          <a:lstStyle/>
          <a:p>
            <a:r>
              <a:rPr lang="en-GB" altLang="en-US" sz="4000" b="1"/>
              <a:t>Summary activities</a:t>
            </a:r>
          </a:p>
        </p:txBody>
      </p:sp>
      <p:sp>
        <p:nvSpPr>
          <p:cNvPr id="53250" name="Content Placeholder 2">
            <a:extLst>
              <a:ext uri="{FF2B5EF4-FFF2-40B4-BE49-F238E27FC236}">
                <a16:creationId xmlns:a16="http://schemas.microsoft.com/office/drawing/2014/main" id="{4A512360-EA63-EA59-660B-4DDBBA08649A}"/>
              </a:ext>
            </a:extLst>
          </p:cNvPr>
          <p:cNvSpPr>
            <a:spLocks noGrp="1"/>
          </p:cNvSpPr>
          <p:nvPr>
            <p:ph idx="1"/>
          </p:nvPr>
        </p:nvSpPr>
        <p:spPr/>
        <p:txBody>
          <a:bodyPr/>
          <a:lstStyle/>
          <a:p>
            <a:pPr marL="457200" indent="-457200">
              <a:buFont typeface="Calibri Light" panose="020F0302020204030204" pitchFamily="34" charset="0"/>
              <a:buAutoNum type="arabicPeriod"/>
            </a:pPr>
            <a:r>
              <a:rPr lang="en-GB" altLang="en-US" sz="2400"/>
              <a:t>Explain why the coastal zone is an open system</a:t>
            </a:r>
          </a:p>
          <a:p>
            <a:pPr marL="457200" indent="-457200">
              <a:buFont typeface="Calibri Light" panose="020F0302020204030204" pitchFamily="34" charset="0"/>
              <a:buAutoNum type="arabicPeriod"/>
            </a:pPr>
            <a:endParaRPr lang="en-GB" altLang="en-US" sz="2400"/>
          </a:p>
          <a:p>
            <a:pPr marL="457200" indent="-457200">
              <a:buFont typeface="Calibri Light" panose="020F0302020204030204" pitchFamily="34" charset="0"/>
              <a:buAutoNum type="arabicPeriod"/>
            </a:pPr>
            <a:r>
              <a:rPr lang="en-GB" altLang="en-US" sz="2400"/>
              <a:t>Why is the foreshore the most important zone for marine processes? (2 marks)</a:t>
            </a:r>
          </a:p>
          <a:p>
            <a:pPr marL="457200" indent="-457200">
              <a:buFont typeface="Calibri Light" panose="020F0302020204030204" pitchFamily="34" charset="0"/>
              <a:buAutoNum type="arabicPeriod"/>
            </a:pPr>
            <a:endParaRPr lang="en-GB" altLang="en-US" sz="2400"/>
          </a:p>
          <a:p>
            <a:pPr marL="457200" indent="-457200">
              <a:buFont typeface="Calibri Light" panose="020F0302020204030204" pitchFamily="34" charset="0"/>
              <a:buAutoNum type="arabicPeriod"/>
            </a:pPr>
            <a:r>
              <a:rPr lang="en-GB" altLang="en-US" sz="2400"/>
              <a:t>Explain a negative feedback mechanism in the coastal system (4 marks) To get full marks you will need to explain what both coastal systems and negative feedback mechanism are and give an example. </a:t>
            </a:r>
          </a:p>
          <a:p>
            <a:pPr marL="457200" indent="-457200">
              <a:buFont typeface="Calibri Light" panose="020F0302020204030204" pitchFamily="34" charset="0"/>
              <a:buAutoNum type="arabicPeriod"/>
            </a:pPr>
            <a:endParaRPr lang="en-GB" altLang="en-US" sz="2400"/>
          </a:p>
          <a:p>
            <a:pPr marL="457200" indent="-457200">
              <a:buFont typeface="Calibri Light" panose="020F0302020204030204" pitchFamily="34" charset="0"/>
              <a:buAutoNum type="arabicPeriod"/>
            </a:pPr>
            <a:endParaRPr lang="en-GB" altLang="en-US" sz="2400"/>
          </a:p>
          <a:p>
            <a:pPr marL="457200" indent="-457200">
              <a:buFont typeface="Calibri Light" panose="020F0302020204030204" pitchFamily="34" charset="0"/>
              <a:buAutoNum type="arabicPeriod"/>
            </a:pPr>
            <a:endParaRPr lang="en-GB"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6AE12EDF-A246-CA74-D7B7-035DB5A08674}"/>
              </a:ext>
            </a:extLst>
          </p:cNvPr>
          <p:cNvSpPr>
            <a:spLocks noGrp="1"/>
          </p:cNvSpPr>
          <p:nvPr>
            <p:ph type="title"/>
          </p:nvPr>
        </p:nvSpPr>
        <p:spPr/>
        <p:txBody>
          <a:bodyPr/>
          <a:lstStyle/>
          <a:p>
            <a:r>
              <a:rPr lang="en-US" altLang="en-US" sz="4000" b="1"/>
              <a:t>Feedback</a:t>
            </a:r>
          </a:p>
        </p:txBody>
      </p:sp>
      <p:sp>
        <p:nvSpPr>
          <p:cNvPr id="54274" name="Content Placeholder 2">
            <a:extLst>
              <a:ext uri="{FF2B5EF4-FFF2-40B4-BE49-F238E27FC236}">
                <a16:creationId xmlns:a16="http://schemas.microsoft.com/office/drawing/2014/main" id="{F52C30CD-A06D-5F7D-73F3-B1EEE21EAAA3}"/>
              </a:ext>
            </a:extLst>
          </p:cNvPr>
          <p:cNvSpPr>
            <a:spLocks noGrp="1"/>
          </p:cNvSpPr>
          <p:nvPr>
            <p:ph idx="1"/>
          </p:nvPr>
        </p:nvSpPr>
        <p:spPr/>
        <p:txBody>
          <a:bodyPr/>
          <a:lstStyle/>
          <a:p>
            <a:r>
              <a:rPr lang="en-US" altLang="en-US"/>
              <a:t>Positive feedback (change causes further effect):</a:t>
            </a:r>
          </a:p>
          <a:p>
            <a:pPr lvl="1"/>
            <a:r>
              <a:rPr lang="en-US" altLang="en-US"/>
              <a:t>Sea walls may prevent flooding, but they also limit cliff erosion </a:t>
            </a:r>
            <a:r>
              <a:rPr lang="en-US" altLang="en-US" b="1"/>
              <a:t>---&gt;</a:t>
            </a:r>
            <a:r>
              <a:rPr lang="en-US" altLang="en-US"/>
              <a:t> this restricts the release of sediment into the system </a:t>
            </a:r>
            <a:r>
              <a:rPr lang="en-US" altLang="en-US" b="1"/>
              <a:t>-----&gt;</a:t>
            </a:r>
            <a:r>
              <a:rPr lang="en-US" altLang="en-US"/>
              <a:t> this sediment might have been redeposited, so helping to protect the coastline ( erosion is therefore allowed to continue in unprotected areas)</a:t>
            </a:r>
          </a:p>
          <a:p>
            <a:pPr lvl="1"/>
            <a:endParaRPr lang="en-US" altLang="en-US"/>
          </a:p>
          <a:p>
            <a:r>
              <a:rPr lang="en-US" altLang="en-US"/>
              <a:t>Negative feedback (lessens the effect):</a:t>
            </a:r>
          </a:p>
          <a:p>
            <a:pPr lvl="1"/>
            <a:r>
              <a:rPr lang="en-US" altLang="en-US"/>
              <a:t>Sediment eroded from the beach during a storm is deposited offshore to form a bar </a:t>
            </a:r>
            <a:r>
              <a:rPr lang="en-US" altLang="en-US" b="1"/>
              <a:t>---&gt;</a:t>
            </a:r>
            <a:r>
              <a:rPr lang="en-US" altLang="en-US"/>
              <a:t> waves break before reaching the beach, dissipating their energy and leading to reduced erosion of the beach </a:t>
            </a:r>
            <a:r>
              <a:rPr lang="en-US" altLang="en-US" b="1"/>
              <a:t>----&gt;</a:t>
            </a:r>
            <a:r>
              <a:rPr lang="en-US" altLang="en-US"/>
              <a:t>  normal wave conditions rework offshore deposits back to the beach</a:t>
            </a:r>
          </a:p>
          <a:p>
            <a:pPr lvl="1"/>
            <a:endParaRPr lang="en-US" altLang="en-US"/>
          </a:p>
          <a:p>
            <a:pPr lvl="1"/>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6" descr="lulworth cove1">
            <a:extLst>
              <a:ext uri="{FF2B5EF4-FFF2-40B4-BE49-F238E27FC236}">
                <a16:creationId xmlns:a16="http://schemas.microsoft.com/office/drawing/2014/main" id="{218B92B7-11F8-9254-9E64-09EA52C3A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9588"/>
            <a:ext cx="4572000"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Rectangle 3">
            <a:extLst>
              <a:ext uri="{FF2B5EF4-FFF2-40B4-BE49-F238E27FC236}">
                <a16:creationId xmlns:a16="http://schemas.microsoft.com/office/drawing/2014/main" id="{506D81DE-094A-95B6-29A1-5C786831E9B8}"/>
              </a:ext>
            </a:extLst>
          </p:cNvPr>
          <p:cNvSpPr txBox="1">
            <a:spLocks noChangeArrowheads="1"/>
          </p:cNvSpPr>
          <p:nvPr/>
        </p:nvSpPr>
        <p:spPr bwMode="auto">
          <a:xfrm>
            <a:off x="4716463" y="615950"/>
            <a:ext cx="457200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r>
              <a:rPr lang="en-GB" altLang="en-US" sz="2200">
                <a:ea typeface="MS PGothic" panose="020B0600070205080204" pitchFamily="34" charset="-128"/>
                <a:cs typeface="Calibri" panose="020F0502020204030204" pitchFamily="34" charset="0"/>
              </a:rPr>
              <a:t>As a result of </a:t>
            </a:r>
            <a:r>
              <a:rPr lang="en-GB" altLang="en-US" sz="2200">
                <a:solidFill>
                  <a:srgbClr val="FF0000"/>
                </a:solidFill>
                <a:ea typeface="MS PGothic" panose="020B0600070205080204" pitchFamily="34" charset="-128"/>
                <a:cs typeface="Calibri" panose="020F0502020204030204" pitchFamily="34" charset="0"/>
              </a:rPr>
              <a:t>feedback mechanisms </a:t>
            </a:r>
            <a:r>
              <a:rPr lang="en-GB" altLang="en-US" sz="2200">
                <a:ea typeface="MS PGothic" panose="020B0600070205080204" pitchFamily="34" charset="-128"/>
                <a:cs typeface="Calibri" panose="020F0502020204030204" pitchFamily="34" charset="0"/>
              </a:rPr>
              <a:t>and constantly changing weather conditions, </a:t>
            </a:r>
            <a:r>
              <a:rPr lang="en-GB" altLang="en-US" sz="2200">
                <a:solidFill>
                  <a:srgbClr val="FF0000"/>
                </a:solidFill>
                <a:ea typeface="MS PGothic" panose="020B0600070205080204" pitchFamily="34" charset="-128"/>
                <a:cs typeface="Calibri" panose="020F0502020204030204" pitchFamily="34" charset="0"/>
              </a:rPr>
              <a:t>dynamic equilibrium </a:t>
            </a:r>
            <a:r>
              <a:rPr lang="en-GB" altLang="en-US" sz="2200">
                <a:ea typeface="MS PGothic" panose="020B0600070205080204" pitchFamily="34" charset="-128"/>
                <a:cs typeface="Calibri" panose="020F0502020204030204" pitchFamily="34" charset="0"/>
              </a:rPr>
              <a:t>is rare in a coastal landscape.</a:t>
            </a:r>
          </a:p>
          <a:p>
            <a:pPr eaLnBrk="1" hangingPunct="1">
              <a:spcBef>
                <a:spcPct val="20000"/>
              </a:spcBef>
              <a:buFont typeface="Arial" panose="020B0604020202020204" pitchFamily="34" charset="0"/>
              <a:buNone/>
            </a:pPr>
            <a:endParaRPr lang="en-GB" altLang="en-US" sz="2200">
              <a:ea typeface="MS PGothic" panose="020B0600070205080204" pitchFamily="34" charset="-128"/>
              <a:cs typeface="Calibri" panose="020F0502020204030204" pitchFamily="34" charset="0"/>
            </a:endParaRPr>
          </a:p>
          <a:p>
            <a:pPr eaLnBrk="1" hangingPunct="1">
              <a:spcBef>
                <a:spcPct val="20000"/>
              </a:spcBef>
              <a:buFont typeface="Arial" panose="020B0604020202020204" pitchFamily="34" charset="0"/>
              <a:buNone/>
            </a:pPr>
            <a:r>
              <a:rPr lang="en-GB" altLang="en-US" sz="2200">
                <a:ea typeface="MS PGothic" panose="020B0600070205080204" pitchFamily="34" charset="-128"/>
                <a:cs typeface="Calibri" panose="020F0502020204030204" pitchFamily="34" charset="0"/>
              </a:rPr>
              <a:t>Coastal landscapes are made up of </a:t>
            </a:r>
            <a:r>
              <a:rPr lang="en-GB" altLang="en-US" sz="2000">
                <a:latin typeface="Arial" panose="020B0604020202020204" pitchFamily="34" charset="0"/>
                <a:ea typeface="MS PGothic" panose="020B0600070205080204" pitchFamily="34" charset="-128"/>
                <a:cs typeface="Arial" panose="020B0604020202020204" pitchFamily="34" charset="0"/>
              </a:rPr>
              <a:t>a combination of wide-ranging landforms, which are constantly undergoing change.</a:t>
            </a:r>
            <a:r>
              <a:rPr lang="en-GB" altLang="en-US" sz="2200">
                <a:ea typeface="MS PGothic" panose="020B0600070205080204" pitchFamily="34" charset="-128"/>
                <a:cs typeface="Calibri" panose="020F0502020204030204" pitchFamily="34" charset="0"/>
              </a:rPr>
              <a:t> The various landforms of coastal areas are mainly the result of the action of </a:t>
            </a:r>
            <a:r>
              <a:rPr lang="en-GB" altLang="en-US" sz="2200" b="1">
                <a:solidFill>
                  <a:srgbClr val="FF0000"/>
                </a:solidFill>
                <a:ea typeface="MS PGothic" panose="020B0600070205080204" pitchFamily="34" charset="-128"/>
                <a:cs typeface="Calibri" panose="020F0502020204030204" pitchFamily="34" charset="0"/>
              </a:rPr>
              <a:t>ocean waves</a:t>
            </a:r>
            <a:r>
              <a:rPr lang="en-GB" altLang="en-US" sz="2200">
                <a:solidFill>
                  <a:srgbClr val="FF0000"/>
                </a:solidFill>
                <a:ea typeface="MS PGothic" panose="020B0600070205080204" pitchFamily="34" charset="-128"/>
                <a:cs typeface="Calibri" panose="020F0502020204030204" pitchFamily="34" charset="0"/>
              </a:rPr>
              <a:t> </a:t>
            </a:r>
            <a:r>
              <a:rPr lang="en-GB" altLang="en-US" sz="2200">
                <a:ea typeface="MS PGothic" panose="020B0600070205080204" pitchFamily="34" charset="-128"/>
                <a:cs typeface="Calibri" panose="020F0502020204030204" pitchFamily="34" charset="0"/>
              </a:rPr>
              <a:t>(and </a:t>
            </a:r>
            <a:r>
              <a:rPr lang="en-GB" altLang="en-US" sz="2200">
                <a:solidFill>
                  <a:srgbClr val="FF0000"/>
                </a:solidFill>
                <a:ea typeface="MS PGothic" panose="020B0600070205080204" pitchFamily="34" charset="-128"/>
                <a:cs typeface="Calibri" panose="020F0502020204030204" pitchFamily="34" charset="0"/>
              </a:rPr>
              <a:t>sub-aerial action</a:t>
            </a:r>
            <a:r>
              <a:rPr lang="en-GB" altLang="en-US" sz="2200">
                <a:ea typeface="MS PGothic" panose="020B0600070205080204" pitchFamily="34" charset="-128"/>
                <a:cs typeface="Calibri" panose="020F0502020204030204" pitchFamily="34" charset="0"/>
              </a:rPr>
              <a:t>). </a:t>
            </a:r>
          </a:p>
          <a:p>
            <a:pPr eaLnBrk="1" hangingPunct="1">
              <a:spcBef>
                <a:spcPct val="20000"/>
              </a:spcBef>
              <a:buFont typeface="Arial" panose="020B0604020202020204" pitchFamily="34" charset="0"/>
              <a:buNone/>
            </a:pPr>
            <a:endParaRPr lang="en-GB" altLang="en-US" sz="2200">
              <a:ea typeface="MS PGothic" panose="020B0600070205080204" pitchFamily="34" charset="-128"/>
              <a:cs typeface="Calibri" panose="020F0502020204030204" pitchFamily="34" charset="0"/>
            </a:endParaRPr>
          </a:p>
          <a:p>
            <a:pPr eaLnBrk="1" hangingPunct="1">
              <a:spcBef>
                <a:spcPct val="20000"/>
              </a:spcBef>
              <a:buFont typeface="Arial" panose="020B0604020202020204" pitchFamily="34" charset="0"/>
              <a:buNone/>
            </a:pPr>
            <a:r>
              <a:rPr lang="en-GB" altLang="en-US" sz="2200">
                <a:ea typeface="MS PGothic" panose="020B0600070205080204" pitchFamily="34" charset="-128"/>
                <a:cs typeface="Calibri" panose="020F0502020204030204" pitchFamily="34" charset="0"/>
              </a:rPr>
              <a:t>Wave action creates some of the world’s most spectacular </a:t>
            </a:r>
            <a:r>
              <a:rPr lang="en-GB" altLang="en-US" sz="2200" b="1">
                <a:solidFill>
                  <a:srgbClr val="FF0000"/>
                </a:solidFill>
                <a:ea typeface="MS PGothic" panose="020B0600070205080204" pitchFamily="34" charset="-128"/>
                <a:cs typeface="Calibri" panose="020F0502020204030204" pitchFamily="34" charset="0"/>
              </a:rPr>
              <a:t>erosional landforms</a:t>
            </a:r>
            <a:r>
              <a:rPr lang="en-GB" altLang="en-US" sz="2200">
                <a:ea typeface="MS PGothic" panose="020B0600070205080204" pitchFamily="34" charset="-128"/>
                <a:cs typeface="Calibri" panose="020F0502020204030204" pitchFamily="34" charset="0"/>
              </a:rPr>
              <a:t>. Where wave energy is reduced </a:t>
            </a:r>
            <a:r>
              <a:rPr lang="en-GB" altLang="en-US" sz="2200" b="1">
                <a:solidFill>
                  <a:srgbClr val="FF0000"/>
                </a:solidFill>
                <a:ea typeface="MS PGothic" panose="020B0600070205080204" pitchFamily="34" charset="-128"/>
                <a:cs typeface="Calibri" panose="020F0502020204030204" pitchFamily="34" charset="0"/>
              </a:rPr>
              <a:t>depositional landforms</a:t>
            </a:r>
            <a:r>
              <a:rPr lang="en-GB" altLang="en-US" sz="2200">
                <a:ea typeface="MS PGothic" panose="020B0600070205080204" pitchFamily="34" charset="-128"/>
                <a:cs typeface="Calibri" panose="020F0502020204030204" pitchFamily="34" charset="0"/>
              </a:rPr>
              <a:t>, like beaches are created. </a:t>
            </a:r>
            <a:endParaRPr lang="en-US" altLang="en-US" sz="2200">
              <a:ea typeface="MS PGothic" panose="020B0600070205080204" pitchFamily="34" charset="-128"/>
              <a:cs typeface="Calibri" panose="020F0502020204030204" pitchFamily="34" charset="0"/>
            </a:endParaRPr>
          </a:p>
        </p:txBody>
      </p:sp>
      <p:sp>
        <p:nvSpPr>
          <p:cNvPr id="55299" name="Text Box 3">
            <a:extLst>
              <a:ext uri="{FF2B5EF4-FFF2-40B4-BE49-F238E27FC236}">
                <a16:creationId xmlns:a16="http://schemas.microsoft.com/office/drawing/2014/main" id="{E1ABFFDA-AA0E-95EB-CB8D-9A4A103824BD}"/>
              </a:ext>
            </a:extLst>
          </p:cNvPr>
          <p:cNvSpPr txBox="1">
            <a:spLocks noChangeArrowheads="1"/>
          </p:cNvSpPr>
          <p:nvPr/>
        </p:nvSpPr>
        <p:spPr bwMode="auto">
          <a:xfrm>
            <a:off x="0" y="0"/>
            <a:ext cx="9432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3200" b="1">
                <a:solidFill>
                  <a:srgbClr val="002060"/>
                </a:solidFill>
                <a:latin typeface="Arial" panose="020B0604020202020204" pitchFamily="34" charset="0"/>
                <a:cs typeface="Arial" panose="020B0604020202020204" pitchFamily="34" charset="0"/>
              </a:rPr>
              <a:t>The Study of Coasts: Landscape Vs landform</a:t>
            </a:r>
            <a:endParaRPr lang="en-GB" altLang="en-US" sz="3200">
              <a:solidFill>
                <a:srgbClr val="002060"/>
              </a:solidFill>
              <a:latin typeface="Arial" panose="020B0604020202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3">
            <a:extLst>
              <a:ext uri="{FF2B5EF4-FFF2-40B4-BE49-F238E27FC236}">
                <a16:creationId xmlns:a16="http://schemas.microsoft.com/office/drawing/2014/main" id="{11720A9C-CA70-8C6D-9472-067F524DBF25}"/>
              </a:ext>
            </a:extLst>
          </p:cNvPr>
          <p:cNvSpPr txBox="1">
            <a:spLocks noChangeArrowheads="1"/>
          </p:cNvSpPr>
          <p:nvPr/>
        </p:nvSpPr>
        <p:spPr bwMode="auto">
          <a:xfrm>
            <a:off x="492125" y="1557338"/>
            <a:ext cx="8651875"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2400">
                <a:latin typeface="Arial" panose="020B0604020202020204" pitchFamily="34" charset="0"/>
                <a:ea typeface="MS PGothic" panose="020B0600070205080204" pitchFamily="34" charset="-128"/>
              </a:rPr>
              <a:t>Think:</a:t>
            </a:r>
          </a:p>
          <a:p>
            <a:r>
              <a:rPr lang="en-GB" altLang="en-US" sz="2400">
                <a:latin typeface="Arial" panose="020B0604020202020204" pitchFamily="34" charset="0"/>
                <a:ea typeface="MS PGothic" panose="020B0600070205080204" pitchFamily="34" charset="-128"/>
              </a:rPr>
              <a:t>What is the difference between landform and landscape?</a:t>
            </a:r>
          </a:p>
          <a:p>
            <a:endParaRPr lang="en-GB" altLang="en-US" sz="2400">
              <a:latin typeface="Arial" panose="020B0604020202020204" pitchFamily="34" charset="0"/>
              <a:ea typeface="MS PGothic" panose="020B0600070205080204" pitchFamily="34" charset="-128"/>
            </a:endParaRPr>
          </a:p>
          <a:p>
            <a:r>
              <a:rPr lang="en-GB" altLang="en-US" sz="2400">
                <a:latin typeface="Arial" panose="020B0604020202020204" pitchFamily="34" charset="0"/>
                <a:ea typeface="MS PGothic" panose="020B0600070205080204" pitchFamily="34" charset="-128"/>
              </a:rPr>
              <a:t>Pair:</a:t>
            </a:r>
          </a:p>
          <a:p>
            <a:r>
              <a:rPr lang="en-GB" altLang="en-US" sz="2400">
                <a:latin typeface="Arial" panose="020B0604020202020204" pitchFamily="34" charset="0"/>
                <a:ea typeface="MS PGothic" panose="020B0600070205080204" pitchFamily="34" charset="-128"/>
              </a:rPr>
              <a:t>Use your whiteboards and between you come up with a definition for each.</a:t>
            </a:r>
          </a:p>
          <a:p>
            <a:endParaRPr lang="en-GB" altLang="en-US" sz="2400">
              <a:latin typeface="Arial" panose="020B0604020202020204" pitchFamily="34" charset="0"/>
              <a:ea typeface="MS PGothic" panose="020B0600070205080204" pitchFamily="34" charset="-128"/>
            </a:endParaRPr>
          </a:p>
          <a:p>
            <a:r>
              <a:rPr lang="en-GB" altLang="en-US" sz="2400">
                <a:latin typeface="Arial" panose="020B0604020202020204" pitchFamily="34" charset="0"/>
                <a:ea typeface="MS PGothic" panose="020B0600070205080204" pitchFamily="34" charset="-128"/>
              </a:rPr>
              <a:t>Share:</a:t>
            </a:r>
          </a:p>
          <a:p>
            <a:endParaRPr lang="en-GB" altLang="en-US" sz="2400">
              <a:latin typeface="Arial" panose="020B0604020202020204" pitchFamily="34" charset="0"/>
              <a:ea typeface="MS PGothic" panose="020B0600070205080204" pitchFamily="34" charset="-128"/>
            </a:endParaRPr>
          </a:p>
          <a:p>
            <a:r>
              <a:rPr lang="en-GB" altLang="en-US" sz="2400">
                <a:latin typeface="Arial" panose="020B0604020202020204" pitchFamily="34" charset="0"/>
                <a:ea typeface="MS PGothic" panose="020B0600070205080204" pitchFamily="34" charset="-128"/>
              </a:rPr>
              <a:t>Join up with another pair and further refine your answers.</a:t>
            </a:r>
          </a:p>
          <a:p>
            <a:endParaRPr lang="en-GB" altLang="en-US" sz="2400">
              <a:latin typeface="Arial" panose="020B0604020202020204" pitchFamily="34" charset="0"/>
              <a:ea typeface="MS PGothic" panose="020B0600070205080204" pitchFamily="34" charset="-128"/>
            </a:endParaRPr>
          </a:p>
          <a:p>
            <a:endParaRPr lang="en-GB" altLang="en-US" sz="2400">
              <a:latin typeface="Arial" panose="020B0604020202020204" pitchFamily="34" charset="0"/>
              <a:ea typeface="MS PGothic" panose="020B0600070205080204" pitchFamily="34" charset="-128"/>
            </a:endParaRPr>
          </a:p>
          <a:p>
            <a:r>
              <a:rPr lang="en-GB" altLang="en-US" sz="2400">
                <a:latin typeface="Arial" panose="020B0604020202020204" pitchFamily="34" charset="0"/>
                <a:ea typeface="MS PGothic" panose="020B0600070205080204" pitchFamily="34" charset="-128"/>
              </a:rPr>
              <a:t>Check them and add to your key terms</a:t>
            </a:r>
          </a:p>
        </p:txBody>
      </p:sp>
      <p:sp>
        <p:nvSpPr>
          <p:cNvPr id="56322" name="Title 1">
            <a:extLst>
              <a:ext uri="{FF2B5EF4-FFF2-40B4-BE49-F238E27FC236}">
                <a16:creationId xmlns:a16="http://schemas.microsoft.com/office/drawing/2014/main" id="{5D30DFFA-8EBC-68F1-C035-E17CE6022F01}"/>
              </a:ext>
            </a:extLst>
          </p:cNvPr>
          <p:cNvSpPr>
            <a:spLocks noGrp="1"/>
          </p:cNvSpPr>
          <p:nvPr>
            <p:ph type="title"/>
          </p:nvPr>
        </p:nvSpPr>
        <p:spPr>
          <a:xfrm>
            <a:off x="492125" y="231775"/>
            <a:ext cx="7886700" cy="1325563"/>
          </a:xfrm>
        </p:spPr>
        <p:txBody>
          <a:bodyPr/>
          <a:lstStyle/>
          <a:p>
            <a:pPr eaLnBrk="1" hangingPunct="1"/>
            <a:r>
              <a:rPr lang="en-GB" altLang="en-US" sz="3200">
                <a:solidFill>
                  <a:srgbClr val="002060"/>
                </a:solidFill>
                <a:latin typeface="Arial" panose="020B0604020202020204" pitchFamily="34" charset="0"/>
                <a:cs typeface="Arial" panose="020B0604020202020204" pitchFamily="34" charset="0"/>
              </a:rPr>
              <a:t>The concept of landform and landscape – characteristic landscapes</a:t>
            </a:r>
            <a:br>
              <a:rPr lang="en-GB" altLang="en-US" sz="3200">
                <a:solidFill>
                  <a:srgbClr val="002060"/>
                </a:solidFill>
                <a:latin typeface="Arial" panose="020B0604020202020204" pitchFamily="34" charset="0"/>
                <a:cs typeface="Arial" panose="020B0604020202020204" pitchFamily="34" charset="0"/>
              </a:rPr>
            </a:br>
            <a:endParaRPr lang="en-US" altLang="en-US" sz="3200">
              <a:solidFill>
                <a:srgbClr val="00206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F51FBD9C-CE05-CD88-43BA-3B8966151685}"/>
              </a:ext>
            </a:extLst>
          </p:cNvPr>
          <p:cNvSpPr>
            <a:spLocks noGrp="1"/>
          </p:cNvSpPr>
          <p:nvPr>
            <p:ph type="title"/>
          </p:nvPr>
        </p:nvSpPr>
        <p:spPr/>
        <p:txBody>
          <a:bodyPr/>
          <a:lstStyle/>
          <a:p>
            <a:r>
              <a:rPr lang="en-GB" altLang="en-US" sz="4000"/>
              <a:t>Coastal landscapes and landforms</a:t>
            </a:r>
          </a:p>
        </p:txBody>
      </p:sp>
      <p:sp>
        <p:nvSpPr>
          <p:cNvPr id="57346" name="Content Placeholder 2">
            <a:extLst>
              <a:ext uri="{FF2B5EF4-FFF2-40B4-BE49-F238E27FC236}">
                <a16:creationId xmlns:a16="http://schemas.microsoft.com/office/drawing/2014/main" id="{2CA745B1-83C3-0E96-4CE2-2EDCC53A87CA}"/>
              </a:ext>
            </a:extLst>
          </p:cNvPr>
          <p:cNvSpPr>
            <a:spLocks noGrp="1"/>
          </p:cNvSpPr>
          <p:nvPr>
            <p:ph idx="1"/>
          </p:nvPr>
        </p:nvSpPr>
        <p:spPr/>
        <p:txBody>
          <a:bodyPr/>
          <a:lstStyle/>
          <a:p>
            <a:pPr marL="0" indent="0">
              <a:buFont typeface="Arial" panose="020B0604020202020204" pitchFamily="34" charset="0"/>
              <a:buNone/>
            </a:pPr>
            <a:r>
              <a:rPr lang="en-GB" altLang="en-US" sz="2400"/>
              <a:t>Definition of a </a:t>
            </a:r>
            <a:r>
              <a:rPr lang="en-GB" altLang="en-US" sz="2400" b="1"/>
              <a:t>landscape</a:t>
            </a:r>
            <a:r>
              <a:rPr lang="en-GB" altLang="en-US" sz="2400"/>
              <a:t> -  An expanse of land/scenery that can be seen in a single view. It covers all aspects of the view, both natural landforms and human created features.</a:t>
            </a:r>
          </a:p>
          <a:p>
            <a:pPr marL="0" indent="0">
              <a:buFont typeface="Arial" panose="020B0604020202020204" pitchFamily="34" charset="0"/>
              <a:buNone/>
            </a:pPr>
            <a:endParaRPr lang="en-GB" altLang="en-US" sz="2400"/>
          </a:p>
          <a:p>
            <a:pPr marL="0" indent="0">
              <a:buFont typeface="Arial" panose="020B0604020202020204" pitchFamily="34" charset="0"/>
              <a:buNone/>
            </a:pPr>
            <a:r>
              <a:rPr lang="en-GB" altLang="en-US" sz="2400"/>
              <a:t>Definition of a </a:t>
            </a:r>
            <a:r>
              <a:rPr lang="en-GB" altLang="en-US" sz="2400" b="1"/>
              <a:t>landform</a:t>
            </a:r>
            <a:r>
              <a:rPr lang="en-GB" altLang="en-US" sz="2400"/>
              <a:t> - A single natural feature (such as a cliff or beach) found in a landscape.</a:t>
            </a:r>
          </a:p>
          <a:p>
            <a:pPr marL="0" indent="0">
              <a:buFont typeface="Arial" panose="020B0604020202020204" pitchFamily="34" charset="0"/>
              <a:buNone/>
            </a:pPr>
            <a:endParaRPr lang="en-GB"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C73C69D-D740-8466-2B75-C507CCD2B5B4}"/>
              </a:ext>
            </a:extLst>
          </p:cNvPr>
          <p:cNvSpPr>
            <a:spLocks noGrp="1"/>
          </p:cNvSpPr>
          <p:nvPr>
            <p:ph type="title"/>
          </p:nvPr>
        </p:nvSpPr>
        <p:spPr>
          <a:xfrm>
            <a:off x="468313" y="292100"/>
            <a:ext cx="8229600" cy="1384300"/>
          </a:xfrm>
        </p:spPr>
        <p:txBody>
          <a:bodyPr/>
          <a:lstStyle/>
          <a:p>
            <a:pPr eaLnBrk="1" hangingPunct="1"/>
            <a:r>
              <a:rPr lang="en-GB" altLang="en-US" b="1">
                <a:solidFill>
                  <a:srgbClr val="002060"/>
                </a:solidFill>
                <a:latin typeface="Arial" panose="020B0604020202020204" pitchFamily="34" charset="0"/>
                <a:cs typeface="Arial" panose="020B0604020202020204" pitchFamily="34" charset="0"/>
              </a:rPr>
              <a:t>The Coast (definition):</a:t>
            </a:r>
          </a:p>
        </p:txBody>
      </p:sp>
      <p:sp>
        <p:nvSpPr>
          <p:cNvPr id="5123" name="Rectangle 3">
            <a:extLst>
              <a:ext uri="{FF2B5EF4-FFF2-40B4-BE49-F238E27FC236}">
                <a16:creationId xmlns:a16="http://schemas.microsoft.com/office/drawing/2014/main" id="{75214CFF-F38C-80FE-BF2F-BD67772F6990}"/>
              </a:ext>
            </a:extLst>
          </p:cNvPr>
          <p:cNvSpPr>
            <a:spLocks noGrp="1"/>
          </p:cNvSpPr>
          <p:nvPr>
            <p:ph idx="1"/>
          </p:nvPr>
        </p:nvSpPr>
        <p:spPr>
          <a:xfrm>
            <a:off x="446088" y="1371600"/>
            <a:ext cx="8251825" cy="4002088"/>
          </a:xfrm>
        </p:spPr>
        <p:txBody>
          <a:bodyPr/>
          <a:lstStyle/>
          <a:p>
            <a:pPr eaLnBrk="1" hangingPunct="1">
              <a:buFontTx/>
              <a:buNone/>
            </a:pPr>
            <a:r>
              <a:rPr lang="en-GB" altLang="en-US">
                <a:latin typeface="Arial" panose="020B0604020202020204" pitchFamily="34" charset="0"/>
                <a:cs typeface="Arial" panose="020B0604020202020204" pitchFamily="34" charset="0"/>
              </a:rPr>
              <a:t>   </a:t>
            </a:r>
            <a:r>
              <a:rPr lang="en-GB" altLang="en-US">
                <a:solidFill>
                  <a:srgbClr val="FF0000"/>
                </a:solidFill>
                <a:latin typeface="Arial" panose="020B0604020202020204" pitchFamily="34" charset="0"/>
                <a:cs typeface="Arial" panose="020B0604020202020204" pitchFamily="34" charset="0"/>
              </a:rPr>
              <a:t>“Is a narrow zone where the land and the sea overlap and directly interact. Its development is affected by terrestrial, atmospheric, marine and human processes and their interrelationships. The coast is the most varied and rapidly changing of all landforms and ecosystems.”</a:t>
            </a:r>
          </a:p>
          <a:p>
            <a:pPr eaLnBrk="1" hangingPunct="1">
              <a:buFontTx/>
              <a:buNone/>
            </a:pPr>
            <a:endParaRPr lang="en-GB" altLang="en-US">
              <a:solidFill>
                <a:srgbClr val="FF0000"/>
              </a:solidFill>
              <a:latin typeface="Arial" panose="020B0604020202020204" pitchFamily="34" charset="0"/>
              <a:cs typeface="Arial" panose="020B0604020202020204" pitchFamily="34" charset="0"/>
            </a:endParaRPr>
          </a:p>
          <a:p>
            <a:pPr eaLnBrk="1" hangingPunct="1">
              <a:lnSpc>
                <a:spcPct val="80000"/>
              </a:lnSpc>
              <a:spcBef>
                <a:spcPct val="20000"/>
              </a:spcBef>
            </a:pPr>
            <a:r>
              <a:rPr lang="en-GB" altLang="en-US" sz="2400">
                <a:latin typeface="Arial" panose="020B0604020202020204" pitchFamily="34" charset="0"/>
                <a:ea typeface="MS PGothic" panose="020B0600070205080204" pitchFamily="34" charset="-128"/>
              </a:rPr>
              <a:t>50% of the worlds population live on coastal plains and in other locations with easy access to the sea. 10% live actually along the coast.</a:t>
            </a:r>
          </a:p>
          <a:p>
            <a:pPr eaLnBrk="1" hangingPunct="1">
              <a:lnSpc>
                <a:spcPct val="80000"/>
              </a:lnSpc>
              <a:spcBef>
                <a:spcPct val="20000"/>
              </a:spcBef>
            </a:pPr>
            <a:r>
              <a:rPr lang="en-GB" altLang="en-US" sz="2400">
                <a:latin typeface="Arial" panose="020B0604020202020204" pitchFamily="34" charset="0"/>
                <a:ea typeface="MS PGothic" panose="020B0600070205080204" pitchFamily="34" charset="-128"/>
              </a:rPr>
              <a:t>The littoral zone (coastal zone) is a constantly changing environment. There are many processes happening creating new landforms and landscapes</a:t>
            </a:r>
            <a:r>
              <a:rPr lang="en-GB" altLang="en-US">
                <a:solidFill>
                  <a:srgbClr val="FF0000"/>
                </a:solidFill>
                <a:latin typeface="Arial" panose="020B0604020202020204" pitchFamily="34" charset="0"/>
                <a:cs typeface="Arial" panose="020B0604020202020204" pitchFamily="34" charset="0"/>
              </a:rPr>
              <a:t>.</a:t>
            </a:r>
            <a:endParaRPr lang="en-GB" altLang="en-US" sz="2400">
              <a:latin typeface="Arial" panose="020B0604020202020204" pitchFamily="34" charset="0"/>
              <a:ea typeface="MS PGothic" panose="020B0600070205080204" pitchFamily="34" charset="-128"/>
            </a:endParaRPr>
          </a:p>
        </p:txBody>
      </p:sp>
      <p:sp>
        <p:nvSpPr>
          <p:cNvPr id="5" name="TextBox 3">
            <a:extLst>
              <a:ext uri="{FF2B5EF4-FFF2-40B4-BE49-F238E27FC236}">
                <a16:creationId xmlns:a16="http://schemas.microsoft.com/office/drawing/2014/main" id="{3DFF457F-F38D-CA17-1988-D5E9F8B80B42}"/>
              </a:ext>
            </a:extLst>
          </p:cNvPr>
          <p:cNvSpPr txBox="1">
            <a:spLocks noChangeArrowheads="1"/>
          </p:cNvSpPr>
          <p:nvPr/>
        </p:nvSpPr>
        <p:spPr bwMode="auto">
          <a:xfrm>
            <a:off x="2195513" y="5918200"/>
            <a:ext cx="53625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a:hlinkClick r:id="rId3"/>
              </a:rPr>
              <a:t>https://www.youtube.com/watch?v=Bh2fyeLKdsM</a:t>
            </a:r>
            <a:r>
              <a:rPr lang="en-GB" altLang="en-US"/>
              <a:t> </a:t>
            </a:r>
          </a:p>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5123">
                                            <p:txEl>
                                              <p:pRg st="0" end="0"/>
                                            </p:txEl>
                                          </p:spTgt>
                                        </p:tgtEl>
                                        <p:attrNameLst>
                                          <p:attrName>style.visibility</p:attrName>
                                        </p:attrNameLst>
                                      </p:cBhvr>
                                      <p:to>
                                        <p:strVal val="visible"/>
                                      </p:to>
                                    </p:set>
                                    <p:anim to="" calcmode="lin" valueType="num">
                                      <p:cBhvr>
                                        <p:cTn id="13" dur="1" fill="hold"/>
                                        <p:tgtEl>
                                          <p:spTgt spid="5123">
                                            <p:txEl>
                                              <p:pRg st="0" end="0"/>
                                            </p:txEl>
                                          </p:spTgt>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5123">
                                            <p:txEl>
                                              <p:pRg st="2" end="2"/>
                                            </p:txEl>
                                          </p:spTgt>
                                        </p:tgtEl>
                                        <p:attrNameLst>
                                          <p:attrName>style.visibility</p:attrName>
                                        </p:attrNameLst>
                                      </p:cBhvr>
                                      <p:to>
                                        <p:strVal val="visible"/>
                                      </p:to>
                                    </p:set>
                                    <p:anim to="" calcmode="lin" valueType="num">
                                      <p:cBhvr>
                                        <p:cTn id="18" dur="1" fill="hold"/>
                                        <p:tgtEl>
                                          <p:spTgt spid="5123">
                                            <p:txEl>
                                              <p:pRg st="2" end="2"/>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5123">
                                            <p:txEl>
                                              <p:pRg st="3" end="3"/>
                                            </p:txEl>
                                          </p:spTgt>
                                        </p:tgtEl>
                                        <p:attrNameLst>
                                          <p:attrName>style.visibility</p:attrName>
                                        </p:attrNameLst>
                                      </p:cBhvr>
                                      <p:to>
                                        <p:strVal val="visible"/>
                                      </p:to>
                                    </p:set>
                                    <p:anim to="" calcmode="lin" valueType="num">
                                      <p:cBhvr>
                                        <p:cTn id="23" dur="1" fill="hold"/>
                                        <p:tgtEl>
                                          <p:spTgt spid="5123">
                                            <p:txEl>
                                              <p:pRg st="3" end="3"/>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a:extLst>
              <a:ext uri="{FF2B5EF4-FFF2-40B4-BE49-F238E27FC236}">
                <a16:creationId xmlns:a16="http://schemas.microsoft.com/office/drawing/2014/main" id="{BA123750-AD3C-ED90-A336-FBC6C3F18A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725" y="3675063"/>
            <a:ext cx="16192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0">
            <a:extLst>
              <a:ext uri="{FF2B5EF4-FFF2-40B4-BE49-F238E27FC236}">
                <a16:creationId xmlns:a16="http://schemas.microsoft.com/office/drawing/2014/main" id="{0DD2C70F-4585-171A-E272-3765ED735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4637088"/>
            <a:ext cx="31242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a:extLst>
              <a:ext uri="{FF2B5EF4-FFF2-40B4-BE49-F238E27FC236}">
                <a16:creationId xmlns:a16="http://schemas.microsoft.com/office/drawing/2014/main" id="{75CD7558-9E4F-9FEC-7026-AD61DC077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77800"/>
            <a:ext cx="22193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a:extLst>
              <a:ext uri="{FF2B5EF4-FFF2-40B4-BE49-F238E27FC236}">
                <a16:creationId xmlns:a16="http://schemas.microsoft.com/office/drawing/2014/main" id="{11CD93C7-1659-8162-E0D0-50E33D1387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738" y="4745038"/>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3">
            <a:extLst>
              <a:ext uri="{FF2B5EF4-FFF2-40B4-BE49-F238E27FC236}">
                <a16:creationId xmlns:a16="http://schemas.microsoft.com/office/drawing/2014/main" id="{B65DEFFF-7B20-E554-045C-CF34B7D0BD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3" y="168275"/>
            <a:ext cx="4919662"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5">
            <a:extLst>
              <a:ext uri="{FF2B5EF4-FFF2-40B4-BE49-F238E27FC236}">
                <a16:creationId xmlns:a16="http://schemas.microsoft.com/office/drawing/2014/main" id="{FEC182D5-8399-BE26-6127-F071982A6D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1524000"/>
            <a:ext cx="2209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16">
            <a:extLst>
              <a:ext uri="{FF2B5EF4-FFF2-40B4-BE49-F238E27FC236}">
                <a16:creationId xmlns:a16="http://schemas.microsoft.com/office/drawing/2014/main" id="{36C1FDF9-2AE8-2212-D4E6-443BC2AE53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613" y="1538288"/>
            <a:ext cx="8953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a:extLst>
              <a:ext uri="{FF2B5EF4-FFF2-40B4-BE49-F238E27FC236}">
                <a16:creationId xmlns:a16="http://schemas.microsoft.com/office/drawing/2014/main" id="{75A39A1E-3240-5F7B-5CDB-581F8A0C88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38938" y="3124200"/>
            <a:ext cx="22860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8">
            <a:extLst>
              <a:ext uri="{FF2B5EF4-FFF2-40B4-BE49-F238E27FC236}">
                <a16:creationId xmlns:a16="http://schemas.microsoft.com/office/drawing/2014/main" id="{2286A5C4-EAB7-D9B5-2172-1AEFF7339A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69988" y="1570038"/>
            <a:ext cx="18986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a:extLst>
              <a:ext uri="{FF2B5EF4-FFF2-40B4-BE49-F238E27FC236}">
                <a16:creationId xmlns:a16="http://schemas.microsoft.com/office/drawing/2014/main" id="{12323BED-8167-6B26-3DDA-45807420B0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2788" y="182563"/>
            <a:ext cx="17018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9" name="Text Box 20">
            <a:extLst>
              <a:ext uri="{FF2B5EF4-FFF2-40B4-BE49-F238E27FC236}">
                <a16:creationId xmlns:a16="http://schemas.microsoft.com/office/drawing/2014/main" id="{1D60184D-A67D-4E43-7835-EABF2141BB7E}"/>
              </a:ext>
            </a:extLst>
          </p:cNvPr>
          <p:cNvSpPr txBox="1">
            <a:spLocks noChangeArrowheads="1"/>
          </p:cNvSpPr>
          <p:nvPr/>
        </p:nvSpPr>
        <p:spPr bwMode="auto">
          <a:xfrm>
            <a:off x="3651250" y="6281738"/>
            <a:ext cx="4951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1600" b="1">
                <a:solidFill>
                  <a:schemeClr val="accent2"/>
                </a:solidFill>
                <a:ea typeface="MS PGothic" panose="020B0600070205080204" pitchFamily="34" charset="-128"/>
              </a:rPr>
              <a:t>Erosional &amp; Depositional Coastal Landforms – </a:t>
            </a:r>
          </a:p>
          <a:p>
            <a:r>
              <a:rPr lang="en-GB" altLang="en-US" sz="1600" b="1">
                <a:solidFill>
                  <a:schemeClr val="accent2"/>
                </a:solidFill>
                <a:ea typeface="MS PGothic" panose="020B0600070205080204" pitchFamily="34" charset="-128"/>
              </a:rPr>
              <a:t>which do you think is which?</a:t>
            </a:r>
            <a:endParaRPr lang="en-GB" altLang="en-US" sz="1600">
              <a:solidFill>
                <a:schemeClr val="accent2"/>
              </a:solidFill>
              <a:ea typeface="MS PGothic" panose="020B0600070205080204" pitchFamily="34" charset="-128"/>
            </a:endParaRPr>
          </a:p>
        </p:txBody>
      </p:sp>
      <p:pic>
        <p:nvPicPr>
          <p:cNvPr id="5127" name="Picture 7">
            <a:extLst>
              <a:ext uri="{FF2B5EF4-FFF2-40B4-BE49-F238E27FC236}">
                <a16:creationId xmlns:a16="http://schemas.microsoft.com/office/drawing/2014/main" id="{A7477D68-CD7E-32CE-5CD2-8F377996D3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338" y="2955925"/>
            <a:ext cx="320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a:extLst>
              <a:ext uri="{FF2B5EF4-FFF2-40B4-BE49-F238E27FC236}">
                <a16:creationId xmlns:a16="http://schemas.microsoft.com/office/drawing/2014/main" id="{9E03F977-164B-22F1-ACB3-2961423F32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0275" y="1538288"/>
            <a:ext cx="32004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a16="http://schemas.microsoft.com/office/drawing/2014/main" id="{E91FA737-BE2F-5BE3-287C-BCAB3ADC7BD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92538" y="187325"/>
            <a:ext cx="28559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a:extLst>
              <a:ext uri="{FF2B5EF4-FFF2-40B4-BE49-F238E27FC236}">
                <a16:creationId xmlns:a16="http://schemas.microsoft.com/office/drawing/2014/main" id="{D1F45718-5871-F7BB-AD15-7520603645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11538" y="3665538"/>
            <a:ext cx="15811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33"/>
                                        </p:tgtEl>
                                        <p:attrNameLst>
                                          <p:attrName>style.visibility</p:attrName>
                                        </p:attrNameLst>
                                      </p:cBhvr>
                                      <p:to>
                                        <p:strVal val="visible"/>
                                      </p:to>
                                    </p:set>
                                    <p:anim calcmode="lin" valueType="num">
                                      <p:cBhvr additive="base">
                                        <p:cTn id="7" dur="500" fill="hold"/>
                                        <p:tgtEl>
                                          <p:spTgt spid="5133"/>
                                        </p:tgtEl>
                                        <p:attrNameLst>
                                          <p:attrName>ppt_x</p:attrName>
                                        </p:attrNameLst>
                                      </p:cBhvr>
                                      <p:tavLst>
                                        <p:tav tm="0">
                                          <p:val>
                                            <p:strVal val="0-#ppt_w/2"/>
                                          </p:val>
                                        </p:tav>
                                        <p:tav tm="100000">
                                          <p:val>
                                            <p:strVal val="#ppt_x"/>
                                          </p:val>
                                        </p:tav>
                                      </p:tavLst>
                                    </p:anim>
                                    <p:anim calcmode="lin" valueType="num">
                                      <p:cBhvr additive="base">
                                        <p:cTn id="8"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0-#ppt_w/2"/>
                                          </p:val>
                                        </p:tav>
                                        <p:tav tm="100000">
                                          <p:val>
                                            <p:strVal val="#ppt_x"/>
                                          </p:val>
                                        </p:tav>
                                      </p:tavLst>
                                    </p:anim>
                                    <p:anim calcmode="lin" valueType="num">
                                      <p:cBhvr additive="base">
                                        <p:cTn id="14"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additive="base">
                                        <p:cTn id="19" dur="500" fill="hold"/>
                                        <p:tgtEl>
                                          <p:spTgt spid="5125"/>
                                        </p:tgtEl>
                                        <p:attrNameLst>
                                          <p:attrName>ppt_x</p:attrName>
                                        </p:attrNameLst>
                                      </p:cBhvr>
                                      <p:tavLst>
                                        <p:tav tm="0">
                                          <p:val>
                                            <p:strVal val="0-#ppt_w/2"/>
                                          </p:val>
                                        </p:tav>
                                        <p:tav tm="100000">
                                          <p:val>
                                            <p:strVal val="#ppt_x"/>
                                          </p:val>
                                        </p:tav>
                                      </p:tavLst>
                                    </p:anim>
                                    <p:anim calcmode="lin" valueType="num">
                                      <p:cBhvr additive="base">
                                        <p:cTn id="20"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additive="base">
                                        <p:cTn id="25" dur="500" fill="hold"/>
                                        <p:tgtEl>
                                          <p:spTgt spid="5127"/>
                                        </p:tgtEl>
                                        <p:attrNameLst>
                                          <p:attrName>ppt_x</p:attrName>
                                        </p:attrNameLst>
                                      </p:cBhvr>
                                      <p:tavLst>
                                        <p:tav tm="0">
                                          <p:val>
                                            <p:strVal val="0-#ppt_w/2"/>
                                          </p:val>
                                        </p:tav>
                                        <p:tav tm="100000">
                                          <p:val>
                                            <p:strVal val="#ppt_x"/>
                                          </p:val>
                                        </p:tav>
                                      </p:tavLst>
                                    </p:anim>
                                    <p:anim calcmode="lin" valueType="num">
                                      <p:cBhvr additive="base">
                                        <p:cTn id="26"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128"/>
                                        </p:tgtEl>
                                        <p:attrNameLst>
                                          <p:attrName>style.visibility</p:attrName>
                                        </p:attrNameLst>
                                      </p:cBhvr>
                                      <p:to>
                                        <p:strVal val="visible"/>
                                      </p:to>
                                    </p:set>
                                    <p:anim calcmode="lin" valueType="num">
                                      <p:cBhvr additive="base">
                                        <p:cTn id="31" dur="500" fill="hold"/>
                                        <p:tgtEl>
                                          <p:spTgt spid="5128"/>
                                        </p:tgtEl>
                                        <p:attrNameLst>
                                          <p:attrName>ppt_x</p:attrName>
                                        </p:attrNameLst>
                                      </p:cBhvr>
                                      <p:tavLst>
                                        <p:tav tm="0">
                                          <p:val>
                                            <p:strVal val="0-#ppt_w/2"/>
                                          </p:val>
                                        </p:tav>
                                        <p:tav tm="100000">
                                          <p:val>
                                            <p:strVal val="#ppt_x"/>
                                          </p:val>
                                        </p:tav>
                                      </p:tavLst>
                                    </p:anim>
                                    <p:anim calcmode="lin" valueType="num">
                                      <p:cBhvr additive="base">
                                        <p:cTn id="32"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129"/>
                                        </p:tgtEl>
                                        <p:attrNameLst>
                                          <p:attrName>style.visibility</p:attrName>
                                        </p:attrNameLst>
                                      </p:cBhvr>
                                      <p:to>
                                        <p:strVal val="visible"/>
                                      </p:to>
                                    </p:set>
                                    <p:anim calcmode="lin" valueType="num">
                                      <p:cBhvr additive="base">
                                        <p:cTn id="37" dur="500" fill="hold"/>
                                        <p:tgtEl>
                                          <p:spTgt spid="5129"/>
                                        </p:tgtEl>
                                        <p:attrNameLst>
                                          <p:attrName>ppt_x</p:attrName>
                                        </p:attrNameLst>
                                      </p:cBhvr>
                                      <p:tavLst>
                                        <p:tav tm="0">
                                          <p:val>
                                            <p:strVal val="0-#ppt_w/2"/>
                                          </p:val>
                                        </p:tav>
                                        <p:tav tm="100000">
                                          <p:val>
                                            <p:strVal val="#ppt_x"/>
                                          </p:val>
                                        </p:tav>
                                      </p:tavLst>
                                    </p:anim>
                                    <p:anim calcmode="lin" valueType="num">
                                      <p:cBhvr additive="base">
                                        <p:cTn id="38"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130"/>
                                        </p:tgtEl>
                                        <p:attrNameLst>
                                          <p:attrName>style.visibility</p:attrName>
                                        </p:attrNameLst>
                                      </p:cBhvr>
                                      <p:to>
                                        <p:strVal val="visible"/>
                                      </p:to>
                                    </p:set>
                                    <p:anim calcmode="lin" valueType="num">
                                      <p:cBhvr additive="base">
                                        <p:cTn id="43" dur="500" fill="hold"/>
                                        <p:tgtEl>
                                          <p:spTgt spid="5130"/>
                                        </p:tgtEl>
                                        <p:attrNameLst>
                                          <p:attrName>ppt_x</p:attrName>
                                        </p:attrNameLst>
                                      </p:cBhvr>
                                      <p:tavLst>
                                        <p:tav tm="0">
                                          <p:val>
                                            <p:strVal val="0-#ppt_w/2"/>
                                          </p:val>
                                        </p:tav>
                                        <p:tav tm="100000">
                                          <p:val>
                                            <p:strVal val="#ppt_x"/>
                                          </p:val>
                                        </p:tav>
                                      </p:tavLst>
                                    </p:anim>
                                    <p:anim calcmode="lin" valueType="num">
                                      <p:cBhvr additive="base">
                                        <p:cTn id="44" dur="500" fill="hold"/>
                                        <p:tgtEl>
                                          <p:spTgt spid="513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5131"/>
                                        </p:tgtEl>
                                        <p:attrNameLst>
                                          <p:attrName>style.visibility</p:attrName>
                                        </p:attrNameLst>
                                      </p:cBhvr>
                                      <p:to>
                                        <p:strVal val="visible"/>
                                      </p:to>
                                    </p:set>
                                    <p:anim calcmode="lin" valueType="num">
                                      <p:cBhvr additive="base">
                                        <p:cTn id="49" dur="500" fill="hold"/>
                                        <p:tgtEl>
                                          <p:spTgt spid="5131"/>
                                        </p:tgtEl>
                                        <p:attrNameLst>
                                          <p:attrName>ppt_x</p:attrName>
                                        </p:attrNameLst>
                                      </p:cBhvr>
                                      <p:tavLst>
                                        <p:tav tm="0">
                                          <p:val>
                                            <p:strVal val="0-#ppt_w/2"/>
                                          </p:val>
                                        </p:tav>
                                        <p:tav tm="100000">
                                          <p:val>
                                            <p:strVal val="#ppt_x"/>
                                          </p:val>
                                        </p:tav>
                                      </p:tavLst>
                                    </p:anim>
                                    <p:anim calcmode="lin" valueType="num">
                                      <p:cBhvr additive="base">
                                        <p:cTn id="50" dur="500" fill="hold"/>
                                        <p:tgtEl>
                                          <p:spTgt spid="513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5132"/>
                                        </p:tgtEl>
                                        <p:attrNameLst>
                                          <p:attrName>style.visibility</p:attrName>
                                        </p:attrNameLst>
                                      </p:cBhvr>
                                      <p:to>
                                        <p:strVal val="visible"/>
                                      </p:to>
                                    </p:set>
                                    <p:anim calcmode="lin" valueType="num">
                                      <p:cBhvr additive="base">
                                        <p:cTn id="55" dur="500" fill="hold"/>
                                        <p:tgtEl>
                                          <p:spTgt spid="5132"/>
                                        </p:tgtEl>
                                        <p:attrNameLst>
                                          <p:attrName>ppt_x</p:attrName>
                                        </p:attrNameLst>
                                      </p:cBhvr>
                                      <p:tavLst>
                                        <p:tav tm="0">
                                          <p:val>
                                            <p:strVal val="0-#ppt_w/2"/>
                                          </p:val>
                                        </p:tav>
                                        <p:tav tm="100000">
                                          <p:val>
                                            <p:strVal val="#ppt_x"/>
                                          </p:val>
                                        </p:tav>
                                      </p:tavLst>
                                    </p:anim>
                                    <p:anim calcmode="lin" valueType="num">
                                      <p:cBhvr additive="base">
                                        <p:cTn id="56"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5135"/>
                                        </p:tgtEl>
                                        <p:attrNameLst>
                                          <p:attrName>style.visibility</p:attrName>
                                        </p:attrNameLst>
                                      </p:cBhvr>
                                      <p:to>
                                        <p:strVal val="visible"/>
                                      </p:to>
                                    </p:set>
                                    <p:anim calcmode="lin" valueType="num">
                                      <p:cBhvr additive="base">
                                        <p:cTn id="61" dur="500" fill="hold"/>
                                        <p:tgtEl>
                                          <p:spTgt spid="5135"/>
                                        </p:tgtEl>
                                        <p:attrNameLst>
                                          <p:attrName>ppt_x</p:attrName>
                                        </p:attrNameLst>
                                      </p:cBhvr>
                                      <p:tavLst>
                                        <p:tav tm="0">
                                          <p:val>
                                            <p:strVal val="0-#ppt_w/2"/>
                                          </p:val>
                                        </p:tav>
                                        <p:tav tm="100000">
                                          <p:val>
                                            <p:strVal val="#ppt_x"/>
                                          </p:val>
                                        </p:tav>
                                      </p:tavLst>
                                    </p:anim>
                                    <p:anim calcmode="lin" valueType="num">
                                      <p:cBhvr additive="base">
                                        <p:cTn id="62"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5137"/>
                                        </p:tgtEl>
                                        <p:attrNameLst>
                                          <p:attrName>style.visibility</p:attrName>
                                        </p:attrNameLst>
                                      </p:cBhvr>
                                      <p:to>
                                        <p:strVal val="visible"/>
                                      </p:to>
                                    </p:set>
                                    <p:anim calcmode="lin" valueType="num">
                                      <p:cBhvr additive="base">
                                        <p:cTn id="67" dur="500" fill="hold"/>
                                        <p:tgtEl>
                                          <p:spTgt spid="5137"/>
                                        </p:tgtEl>
                                        <p:attrNameLst>
                                          <p:attrName>ppt_x</p:attrName>
                                        </p:attrNameLst>
                                      </p:cBhvr>
                                      <p:tavLst>
                                        <p:tav tm="0">
                                          <p:val>
                                            <p:strVal val="0-#ppt_w/2"/>
                                          </p:val>
                                        </p:tav>
                                        <p:tav tm="100000">
                                          <p:val>
                                            <p:strVal val="#ppt_x"/>
                                          </p:val>
                                        </p:tav>
                                      </p:tavLst>
                                    </p:anim>
                                    <p:anim calcmode="lin" valueType="num">
                                      <p:cBhvr additive="base">
                                        <p:cTn id="68"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5136"/>
                                        </p:tgtEl>
                                        <p:attrNameLst>
                                          <p:attrName>style.visibility</p:attrName>
                                        </p:attrNameLst>
                                      </p:cBhvr>
                                      <p:to>
                                        <p:strVal val="visible"/>
                                      </p:to>
                                    </p:set>
                                    <p:anim calcmode="lin" valueType="num">
                                      <p:cBhvr additive="base">
                                        <p:cTn id="73" dur="500" fill="hold"/>
                                        <p:tgtEl>
                                          <p:spTgt spid="5136"/>
                                        </p:tgtEl>
                                        <p:attrNameLst>
                                          <p:attrName>ppt_x</p:attrName>
                                        </p:attrNameLst>
                                      </p:cBhvr>
                                      <p:tavLst>
                                        <p:tav tm="0">
                                          <p:val>
                                            <p:strVal val="0-#ppt_w/2"/>
                                          </p:val>
                                        </p:tav>
                                        <p:tav tm="100000">
                                          <p:val>
                                            <p:strVal val="#ppt_x"/>
                                          </p:val>
                                        </p:tav>
                                      </p:tavLst>
                                    </p:anim>
                                    <p:anim calcmode="lin" valueType="num">
                                      <p:cBhvr additive="base">
                                        <p:cTn id="74"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5138"/>
                                        </p:tgtEl>
                                        <p:attrNameLst>
                                          <p:attrName>style.visibility</p:attrName>
                                        </p:attrNameLst>
                                      </p:cBhvr>
                                      <p:to>
                                        <p:strVal val="visible"/>
                                      </p:to>
                                    </p:set>
                                    <p:anim calcmode="lin" valueType="num">
                                      <p:cBhvr additive="base">
                                        <p:cTn id="79" dur="500" fill="hold"/>
                                        <p:tgtEl>
                                          <p:spTgt spid="5138"/>
                                        </p:tgtEl>
                                        <p:attrNameLst>
                                          <p:attrName>ppt_x</p:attrName>
                                        </p:attrNameLst>
                                      </p:cBhvr>
                                      <p:tavLst>
                                        <p:tav tm="0">
                                          <p:val>
                                            <p:strVal val="0-#ppt_w/2"/>
                                          </p:val>
                                        </p:tav>
                                        <p:tav tm="100000">
                                          <p:val>
                                            <p:strVal val="#ppt_x"/>
                                          </p:val>
                                        </p:tav>
                                      </p:tavLst>
                                    </p:anim>
                                    <p:anim calcmode="lin" valueType="num">
                                      <p:cBhvr additive="base">
                                        <p:cTn id="80"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5139"/>
                                        </p:tgtEl>
                                        <p:attrNameLst>
                                          <p:attrName>style.visibility</p:attrName>
                                        </p:attrNameLst>
                                      </p:cBhvr>
                                      <p:to>
                                        <p:strVal val="visible"/>
                                      </p:to>
                                    </p:set>
                                    <p:anim calcmode="lin" valueType="num">
                                      <p:cBhvr additive="base">
                                        <p:cTn id="85" dur="500" fill="hold"/>
                                        <p:tgtEl>
                                          <p:spTgt spid="5139"/>
                                        </p:tgtEl>
                                        <p:attrNameLst>
                                          <p:attrName>ppt_x</p:attrName>
                                        </p:attrNameLst>
                                      </p:cBhvr>
                                      <p:tavLst>
                                        <p:tav tm="0">
                                          <p:val>
                                            <p:strVal val="0-#ppt_w/2"/>
                                          </p:val>
                                        </p:tav>
                                        <p:tav tm="100000">
                                          <p:val>
                                            <p:strVal val="#ppt_x"/>
                                          </p:val>
                                        </p:tav>
                                      </p:tavLst>
                                    </p:anim>
                                    <p:anim calcmode="lin" valueType="num">
                                      <p:cBhvr additive="base">
                                        <p:cTn id="86"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Image result for coastal landscape">
            <a:extLst>
              <a:ext uri="{FF2B5EF4-FFF2-40B4-BE49-F238E27FC236}">
                <a16:creationId xmlns:a16="http://schemas.microsoft.com/office/drawing/2014/main" id="{B69BE960-22DA-5363-D2C6-0BA52C892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5940425"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Box 4">
            <a:extLst>
              <a:ext uri="{FF2B5EF4-FFF2-40B4-BE49-F238E27FC236}">
                <a16:creationId xmlns:a16="http://schemas.microsoft.com/office/drawing/2014/main" id="{BB895AC6-2D9E-B75B-C0DB-C73B28F2A064}"/>
              </a:ext>
            </a:extLst>
          </p:cNvPr>
          <p:cNvSpPr txBox="1">
            <a:spLocks noChangeArrowheads="1"/>
          </p:cNvSpPr>
          <p:nvPr/>
        </p:nvSpPr>
        <p:spPr bwMode="auto">
          <a:xfrm>
            <a:off x="4833938" y="908050"/>
            <a:ext cx="410368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2200">
                <a:solidFill>
                  <a:srgbClr val="FF0000"/>
                </a:solidFill>
              </a:rPr>
              <a:t>Examine this stretch of landscape and label the landforms that you can see in the image</a:t>
            </a:r>
          </a:p>
        </p:txBody>
      </p:sp>
      <p:sp>
        <p:nvSpPr>
          <p:cNvPr id="6" name="TextBox 5">
            <a:extLst>
              <a:ext uri="{FF2B5EF4-FFF2-40B4-BE49-F238E27FC236}">
                <a16:creationId xmlns:a16="http://schemas.microsoft.com/office/drawing/2014/main" id="{55BCDCFD-1A09-4055-07D8-E2647081DFD7}"/>
              </a:ext>
            </a:extLst>
          </p:cNvPr>
          <p:cNvSpPr txBox="1"/>
          <p:nvPr/>
        </p:nvSpPr>
        <p:spPr>
          <a:xfrm>
            <a:off x="311150" y="4076700"/>
            <a:ext cx="8820150" cy="3078163"/>
          </a:xfrm>
          <a:prstGeom prst="rect">
            <a:avLst/>
          </a:prstGeom>
          <a:noFill/>
        </p:spPr>
        <p:txBody>
          <a:bodyPr>
            <a:spAutoFit/>
          </a:bodyPr>
          <a:lstStyle/>
          <a:p>
            <a:pPr>
              <a:defRPr/>
            </a:pPr>
            <a:r>
              <a:rPr lang="en-GB" sz="2200" dirty="0"/>
              <a:t>Main points:</a:t>
            </a:r>
          </a:p>
          <a:p>
            <a:pPr marL="285750" indent="-285750">
              <a:buFont typeface="Arial" panose="020B0604020202020204" pitchFamily="34" charset="0"/>
              <a:buChar char="•"/>
              <a:defRPr/>
            </a:pPr>
            <a:r>
              <a:rPr lang="en-GB" sz="2200" dirty="0"/>
              <a:t>As a result of feedback mechanisms, and constantly changing weather conditions, </a:t>
            </a:r>
            <a:r>
              <a:rPr lang="en-GB" sz="2200" b="1" dirty="0"/>
              <a:t>dynamic equilibrium</a:t>
            </a:r>
            <a:r>
              <a:rPr lang="en-GB" sz="2200" dirty="0"/>
              <a:t> is rare in a coastal </a:t>
            </a:r>
            <a:r>
              <a:rPr lang="en-GB" sz="2200" b="1" dirty="0"/>
              <a:t>landscape</a:t>
            </a:r>
            <a:r>
              <a:rPr lang="en-GB" sz="2200" dirty="0"/>
              <a:t>. </a:t>
            </a:r>
          </a:p>
          <a:p>
            <a:pPr marL="285750" indent="-285750">
              <a:buFont typeface="Arial" panose="020B0604020202020204" pitchFamily="34" charset="0"/>
              <a:buChar char="•"/>
              <a:defRPr/>
            </a:pPr>
            <a:r>
              <a:rPr lang="en-GB" sz="2200" dirty="0"/>
              <a:t>Coastal landscapes are made up a combination of a wide range of erosional and depositional </a:t>
            </a:r>
            <a:r>
              <a:rPr lang="en-GB" sz="2200" b="1" dirty="0"/>
              <a:t>landforms</a:t>
            </a:r>
            <a:r>
              <a:rPr lang="en-GB" sz="2200" dirty="0"/>
              <a:t>, which are constantly undergoing change. They may also be affected by human activities including management.</a:t>
            </a:r>
          </a:p>
          <a:p>
            <a:pPr>
              <a:defRPr/>
            </a:pP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a:extLst>
              <a:ext uri="{FF2B5EF4-FFF2-40B4-BE49-F238E27FC236}">
                <a16:creationId xmlns:a16="http://schemas.microsoft.com/office/drawing/2014/main" id="{8DCDDFA1-82C9-4E13-B0E8-840544154C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5250"/>
            <a:ext cx="6696075"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B42BC1A-DD7F-5DAF-BF0F-EE3EE7B5F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98900"/>
            <a:ext cx="22447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Content Placeholder 2">
            <a:extLst>
              <a:ext uri="{FF2B5EF4-FFF2-40B4-BE49-F238E27FC236}">
                <a16:creationId xmlns:a16="http://schemas.microsoft.com/office/drawing/2014/main" id="{5E3A6180-84A0-AF03-C83E-D01EF2F0C957}"/>
              </a:ext>
            </a:extLst>
          </p:cNvPr>
          <p:cNvSpPr>
            <a:spLocks noGrp="1"/>
          </p:cNvSpPr>
          <p:nvPr>
            <p:ph idx="1"/>
          </p:nvPr>
        </p:nvSpPr>
        <p:spPr>
          <a:xfrm>
            <a:off x="623888" y="1989138"/>
            <a:ext cx="7261225" cy="719137"/>
          </a:xfrm>
        </p:spPr>
        <p:txBody>
          <a:bodyPr/>
          <a:lstStyle/>
          <a:p>
            <a:pPr marL="0" indent="0">
              <a:buFont typeface="Arial" panose="020B0604020202020204" pitchFamily="34" charset="0"/>
              <a:buNone/>
            </a:pPr>
            <a:r>
              <a:rPr lang="en-GB" altLang="en-US"/>
              <a:t>Do you have a memorable experience at the coast, or a favourite place to visit?</a:t>
            </a:r>
          </a:p>
          <a:p>
            <a:pPr marL="0" indent="0">
              <a:buFont typeface="Arial" panose="020B0604020202020204" pitchFamily="34" charset="0"/>
              <a:buNone/>
            </a:pPr>
            <a:endParaRPr lang="en-GB" altLang="en-US"/>
          </a:p>
        </p:txBody>
      </p:sp>
      <p:sp>
        <p:nvSpPr>
          <p:cNvPr id="7172" name="Title 4">
            <a:extLst>
              <a:ext uri="{FF2B5EF4-FFF2-40B4-BE49-F238E27FC236}">
                <a16:creationId xmlns:a16="http://schemas.microsoft.com/office/drawing/2014/main" id="{42EAB5E4-248C-7D2C-38D1-637A878BB777}"/>
              </a:ext>
            </a:extLst>
          </p:cNvPr>
          <p:cNvSpPr>
            <a:spLocks noGrp="1"/>
          </p:cNvSpPr>
          <p:nvPr>
            <p:ph type="title"/>
          </p:nvPr>
        </p:nvSpPr>
        <p:spPr>
          <a:xfrm>
            <a:off x="628650" y="525463"/>
            <a:ext cx="7886700" cy="1004887"/>
          </a:xfrm>
          <a:noFill/>
        </p:spPr>
        <p:txBody>
          <a:bodyPr>
            <a:spAutoFit/>
          </a:bodyPr>
          <a:lstStyle/>
          <a:p>
            <a:r>
              <a:rPr lang="en-GB" altLang="en-US">
                <a:solidFill>
                  <a:schemeClr val="accent2"/>
                </a:solidFill>
                <a:latin typeface="Arial" panose="020B0604020202020204" pitchFamily="34" charset="0"/>
                <a:cs typeface="Arial" panose="020B0604020202020204" pitchFamily="34" charset="0"/>
              </a:rPr>
              <a:t>Think of any experience you have of the coast – land or sea. </a:t>
            </a:r>
          </a:p>
        </p:txBody>
      </p:sp>
      <p:pic>
        <p:nvPicPr>
          <p:cNvPr id="21508" name="Picture 2">
            <a:extLst>
              <a:ext uri="{FF2B5EF4-FFF2-40B4-BE49-F238E27FC236}">
                <a16:creationId xmlns:a16="http://schemas.microsoft.com/office/drawing/2014/main" id="{6814097E-2C20-4F2A-9AB0-AA739B8D83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13" y="2924175"/>
            <a:ext cx="554513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9C71A2A2-528D-B4FC-ADD8-B09A46317827}"/>
              </a:ext>
            </a:extLst>
          </p:cNvPr>
          <p:cNvSpPr>
            <a:spLocks noGrp="1"/>
          </p:cNvSpPr>
          <p:nvPr>
            <p:ph type="title"/>
          </p:nvPr>
        </p:nvSpPr>
        <p:spPr>
          <a:xfrm>
            <a:off x="6350" y="0"/>
            <a:ext cx="8229600" cy="777875"/>
          </a:xfrm>
        </p:spPr>
        <p:txBody>
          <a:bodyPr/>
          <a:lstStyle/>
          <a:p>
            <a:r>
              <a:rPr lang="en-GB" altLang="en-US" b="1"/>
              <a:t>The littoral (coastal) zone</a:t>
            </a:r>
          </a:p>
        </p:txBody>
      </p:sp>
      <p:sp>
        <p:nvSpPr>
          <p:cNvPr id="3" name="Content Placeholder 2">
            <a:extLst>
              <a:ext uri="{FF2B5EF4-FFF2-40B4-BE49-F238E27FC236}">
                <a16:creationId xmlns:a16="http://schemas.microsoft.com/office/drawing/2014/main" id="{34C62A13-61C9-F8A7-B73E-FC655DF2CC07}"/>
              </a:ext>
            </a:extLst>
          </p:cNvPr>
          <p:cNvSpPr>
            <a:spLocks noGrp="1"/>
          </p:cNvSpPr>
          <p:nvPr>
            <p:ph idx="1"/>
          </p:nvPr>
        </p:nvSpPr>
        <p:spPr>
          <a:xfrm>
            <a:off x="119063" y="663575"/>
            <a:ext cx="9024937" cy="1008063"/>
          </a:xfrm>
        </p:spPr>
        <p:txBody>
          <a:bodyPr/>
          <a:lstStyle/>
          <a:p>
            <a:pPr>
              <a:buFont typeface="Arial" charset="0"/>
              <a:buChar char="•"/>
              <a:defRPr/>
            </a:pPr>
            <a:r>
              <a:rPr lang="en-GB" dirty="0"/>
              <a:t>The boundary between the land and sea. This is a very dynamic zone which means that it is constantly changing.  Different zones exist and are labelled here:</a:t>
            </a:r>
          </a:p>
          <a:p>
            <a:pPr marL="0" indent="0">
              <a:buFont typeface="Arial" charset="0"/>
              <a:buNone/>
              <a:defRPr/>
            </a:pPr>
            <a:endParaRPr lang="en-GB" dirty="0"/>
          </a:p>
          <a:p>
            <a:pPr>
              <a:buFont typeface="Arial" charset="0"/>
              <a:buChar char="•"/>
              <a:defRPr/>
            </a:pPr>
            <a:endParaRPr lang="en-GB" dirty="0"/>
          </a:p>
          <a:p>
            <a:pPr marL="0" indent="0">
              <a:buFont typeface="Arial" charset="0"/>
              <a:buNone/>
              <a:defRPr/>
            </a:pPr>
            <a:endParaRPr lang="en-GB" dirty="0"/>
          </a:p>
        </p:txBody>
      </p:sp>
      <p:grpSp>
        <p:nvGrpSpPr>
          <p:cNvPr id="23555" name="Group 5">
            <a:extLst>
              <a:ext uri="{FF2B5EF4-FFF2-40B4-BE49-F238E27FC236}">
                <a16:creationId xmlns:a16="http://schemas.microsoft.com/office/drawing/2014/main" id="{E6EBA63D-EB0A-ECD4-DBFE-639CE408C127}"/>
              </a:ext>
            </a:extLst>
          </p:cNvPr>
          <p:cNvGrpSpPr>
            <a:grpSpLocks/>
          </p:cNvGrpSpPr>
          <p:nvPr/>
        </p:nvGrpSpPr>
        <p:grpSpPr bwMode="auto">
          <a:xfrm>
            <a:off x="3175" y="1341438"/>
            <a:ext cx="8672513" cy="5462587"/>
            <a:chOff x="107504" y="269318"/>
            <a:chExt cx="8731447" cy="5895986"/>
          </a:xfrm>
        </p:grpSpPr>
        <p:pic>
          <p:nvPicPr>
            <p:cNvPr id="23556" name="Picture 5">
              <a:extLst>
                <a:ext uri="{FF2B5EF4-FFF2-40B4-BE49-F238E27FC236}">
                  <a16:creationId xmlns:a16="http://schemas.microsoft.com/office/drawing/2014/main" id="{3208CF0F-E9E3-197E-65EC-98DA036677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75" y="1124744"/>
              <a:ext cx="839197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a:extLst>
                <a:ext uri="{FF2B5EF4-FFF2-40B4-BE49-F238E27FC236}">
                  <a16:creationId xmlns:a16="http://schemas.microsoft.com/office/drawing/2014/main" id="{D4A01186-209F-5321-8030-F718B04A2CDF}"/>
                </a:ext>
              </a:extLst>
            </p:cNvPr>
            <p:cNvSpPr>
              <a:spLocks noChangeArrowheads="1"/>
            </p:cNvSpPr>
            <p:nvPr/>
          </p:nvSpPr>
          <p:spPr bwMode="auto">
            <a:xfrm>
              <a:off x="6392128" y="1944488"/>
              <a:ext cx="22507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1200">
                  <a:latin typeface="Calibri" panose="020F0502020204030204" pitchFamily="34" charset="0"/>
                  <a:cs typeface="Calibri" panose="020F0502020204030204" pitchFamily="34" charset="0"/>
                </a:rPr>
                <a:t>Only affected by waves during exceptionally high tides and major storms</a:t>
              </a:r>
            </a:p>
          </p:txBody>
        </p:sp>
        <p:sp>
          <p:nvSpPr>
            <p:cNvPr id="23558" name="Rectangle 8">
              <a:extLst>
                <a:ext uri="{FF2B5EF4-FFF2-40B4-BE49-F238E27FC236}">
                  <a16:creationId xmlns:a16="http://schemas.microsoft.com/office/drawing/2014/main" id="{20B0621D-7CC7-60F6-FF1C-213E7DF9EDC6}"/>
                </a:ext>
              </a:extLst>
            </p:cNvPr>
            <p:cNvSpPr>
              <a:spLocks noChangeArrowheads="1"/>
            </p:cNvSpPr>
            <p:nvPr/>
          </p:nvSpPr>
          <p:spPr bwMode="auto">
            <a:xfrm>
              <a:off x="4499992" y="269318"/>
              <a:ext cx="2088232" cy="89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GB" altLang="en-US" sz="1200" b="1">
                  <a:latin typeface="Calibri" panose="020F0502020204030204" pitchFamily="34" charset="0"/>
                  <a:cs typeface="Calibri" panose="020F0502020204030204" pitchFamily="34" charset="0"/>
                </a:rPr>
                <a:t>Most important zone for marine processes</a:t>
              </a:r>
              <a:r>
                <a:rPr lang="en-GB" altLang="en-US" sz="1200">
                  <a:latin typeface="Calibri" panose="020F0502020204030204" pitchFamily="34" charset="0"/>
                  <a:cs typeface="Calibri" panose="020F0502020204030204" pitchFamily="34" charset="0"/>
                </a:rPr>
                <a:t> in times that are not influenced by storm activity</a:t>
              </a:r>
            </a:p>
          </p:txBody>
        </p:sp>
        <p:sp>
          <p:nvSpPr>
            <p:cNvPr id="23559" name="Rectangle 9">
              <a:extLst>
                <a:ext uri="{FF2B5EF4-FFF2-40B4-BE49-F238E27FC236}">
                  <a16:creationId xmlns:a16="http://schemas.microsoft.com/office/drawing/2014/main" id="{1C5F3F0A-D74E-609E-84EE-F79BF95D9698}"/>
                </a:ext>
              </a:extLst>
            </p:cNvPr>
            <p:cNvSpPr>
              <a:spLocks noChangeArrowheads="1"/>
            </p:cNvSpPr>
            <p:nvPr/>
          </p:nvSpPr>
          <p:spPr bwMode="auto">
            <a:xfrm>
              <a:off x="2267744" y="2570980"/>
              <a:ext cx="23082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GB" altLang="en-US" sz="1200">
                  <a:latin typeface="Calibri" panose="020F0502020204030204" pitchFamily="34" charset="0"/>
                  <a:cs typeface="Calibri" panose="020F0502020204030204" pitchFamily="34" charset="0"/>
                </a:rPr>
                <a:t>Waves cease to have any influence on the land beneath them</a:t>
              </a:r>
            </a:p>
          </p:txBody>
        </p:sp>
        <p:sp>
          <p:nvSpPr>
            <p:cNvPr id="23560" name="Rectangle 10">
              <a:extLst>
                <a:ext uri="{FF2B5EF4-FFF2-40B4-BE49-F238E27FC236}">
                  <a16:creationId xmlns:a16="http://schemas.microsoft.com/office/drawing/2014/main" id="{A8D36B66-1FF4-0696-6413-660F86F0D7A7}"/>
                </a:ext>
              </a:extLst>
            </p:cNvPr>
            <p:cNvSpPr>
              <a:spLocks noChangeArrowheads="1"/>
            </p:cNvSpPr>
            <p:nvPr/>
          </p:nvSpPr>
          <p:spPr bwMode="auto">
            <a:xfrm>
              <a:off x="107504" y="2155482"/>
              <a:ext cx="18722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GB" altLang="en-US" sz="1200">
                  <a:latin typeface="Calibri" panose="020F0502020204030204" pitchFamily="34" charset="0"/>
                  <a:cs typeface="Calibri" panose="020F0502020204030204" pitchFamily="34" charset="0"/>
                </a:rPr>
                <a:t>Waves cease to impact upon the seabed. Activity is limited to deposition of sediments.</a:t>
              </a:r>
            </a:p>
          </p:txBody>
        </p:sp>
        <p:sp>
          <p:nvSpPr>
            <p:cNvPr id="23561" name="Rectangle 11">
              <a:extLst>
                <a:ext uri="{FF2B5EF4-FFF2-40B4-BE49-F238E27FC236}">
                  <a16:creationId xmlns:a16="http://schemas.microsoft.com/office/drawing/2014/main" id="{271D593A-F251-3082-7573-1540EE3FD8C5}"/>
                </a:ext>
              </a:extLst>
            </p:cNvPr>
            <p:cNvSpPr>
              <a:spLocks noChangeArrowheads="1"/>
            </p:cNvSpPr>
            <p:nvPr/>
          </p:nvSpPr>
          <p:spPr bwMode="auto">
            <a:xfrm>
              <a:off x="6057504" y="2926199"/>
              <a:ext cx="7312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a:latin typeface="Calibri" panose="020F0502020204030204" pitchFamily="34" charset="0"/>
                  <a:cs typeface="Calibri" panose="020F0502020204030204" pitchFamily="34" charset="0"/>
                </a:rPr>
                <a:t>HWM</a:t>
              </a:r>
              <a:endParaRPr lang="en-GB" altLang="en-US"/>
            </a:p>
          </p:txBody>
        </p:sp>
        <p:sp>
          <p:nvSpPr>
            <p:cNvPr id="23562" name="Rectangle 12">
              <a:extLst>
                <a:ext uri="{FF2B5EF4-FFF2-40B4-BE49-F238E27FC236}">
                  <a16:creationId xmlns:a16="http://schemas.microsoft.com/office/drawing/2014/main" id="{A03DB8EA-5BC9-5031-99ED-1287DB85BAC0}"/>
                </a:ext>
              </a:extLst>
            </p:cNvPr>
            <p:cNvSpPr>
              <a:spLocks noChangeArrowheads="1"/>
            </p:cNvSpPr>
            <p:nvPr/>
          </p:nvSpPr>
          <p:spPr bwMode="auto">
            <a:xfrm>
              <a:off x="4563006" y="3032645"/>
              <a:ext cx="6715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a:latin typeface="Calibri" panose="020F0502020204030204" pitchFamily="34" charset="0"/>
                  <a:cs typeface="Calibri" panose="020F0502020204030204" pitchFamily="34" charset="0"/>
                </a:rPr>
                <a:t>LWM</a:t>
              </a:r>
              <a:endParaRPr lang="en-GB" altLang="en-US"/>
            </a:p>
          </p:txBody>
        </p:sp>
        <p:cxnSp>
          <p:nvCxnSpPr>
            <p:cNvPr id="14" name="Straight Arrow Connector 13">
              <a:extLst>
                <a:ext uri="{FF2B5EF4-FFF2-40B4-BE49-F238E27FC236}">
                  <a16:creationId xmlns:a16="http://schemas.microsoft.com/office/drawing/2014/main" id="{480CAECE-63B3-7650-D685-F43E8FE1673D}"/>
                </a:ext>
              </a:extLst>
            </p:cNvPr>
            <p:cNvCxnSpPr>
              <a:stCxn id="23558" idx="2"/>
            </p:cNvCxnSpPr>
            <p:nvPr/>
          </p:nvCxnSpPr>
          <p:spPr>
            <a:xfrm>
              <a:off x="5544879" y="1165453"/>
              <a:ext cx="250932" cy="46263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a:extLst>
              <a:ext uri="{FF2B5EF4-FFF2-40B4-BE49-F238E27FC236}">
                <a16:creationId xmlns:a16="http://schemas.microsoft.com/office/drawing/2014/main" id="{D6951C5A-C3E1-970B-5DC2-7750145C4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875"/>
            <a:ext cx="7437437"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DBB86BC-859B-9D1F-3C7D-B5536DD9BEF2}"/>
              </a:ext>
            </a:extLst>
          </p:cNvPr>
          <p:cNvSpPr>
            <a:spLocks noChangeArrowheads="1"/>
          </p:cNvSpPr>
          <p:nvPr/>
        </p:nvSpPr>
        <p:spPr bwMode="auto">
          <a:xfrm>
            <a:off x="0" y="4483100"/>
            <a:ext cx="88201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GB" altLang="en-US" sz="1600" b="1" u="sng">
                <a:latin typeface="Calibri" panose="020F0502020204030204" pitchFamily="34" charset="0"/>
                <a:cs typeface="Calibri" panose="020F0502020204030204" pitchFamily="34" charset="0"/>
              </a:rPr>
              <a:t>Backshore Zone </a:t>
            </a:r>
            <a:r>
              <a:rPr lang="en-GB" altLang="en-US" sz="1600">
                <a:latin typeface="Calibri" panose="020F0502020204030204" pitchFamily="34" charset="0"/>
                <a:cs typeface="Calibri" panose="020F0502020204030204" pitchFamily="34" charset="0"/>
              </a:rPr>
              <a:t>– above high tide level and only affected by waves during exceptionally high tides and major storms</a:t>
            </a:r>
          </a:p>
          <a:p>
            <a:r>
              <a:rPr lang="en-GB" altLang="en-US" sz="1600" b="1" u="sng">
                <a:latin typeface="Calibri" panose="020F0502020204030204" pitchFamily="34" charset="0"/>
                <a:cs typeface="Calibri" panose="020F0502020204030204" pitchFamily="34" charset="0"/>
              </a:rPr>
              <a:t>Foreshore Zone </a:t>
            </a:r>
            <a:r>
              <a:rPr lang="en-GB" altLang="en-US" sz="1600">
                <a:latin typeface="Calibri" panose="020F0502020204030204" pitchFamily="34" charset="0"/>
                <a:cs typeface="Calibri" panose="020F0502020204030204" pitchFamily="34" charset="0"/>
              </a:rPr>
              <a:t>– lies between the HWM and the LWM. It is the most important zone for marine processes in times that are not influenced by storm activity</a:t>
            </a:r>
          </a:p>
          <a:p>
            <a:r>
              <a:rPr lang="en-GB" altLang="en-US" sz="1600" b="1" u="sng">
                <a:latin typeface="Calibri" panose="020F0502020204030204" pitchFamily="34" charset="0"/>
                <a:cs typeface="Calibri" panose="020F0502020204030204" pitchFamily="34" charset="0"/>
              </a:rPr>
              <a:t>Inshore  Zone </a:t>
            </a:r>
            <a:r>
              <a:rPr lang="en-GB" altLang="en-US" sz="1600">
                <a:latin typeface="Calibri" panose="020F0502020204030204" pitchFamily="34" charset="0"/>
                <a:cs typeface="Calibri" panose="020F0502020204030204" pitchFamily="34" charset="0"/>
              </a:rPr>
              <a:t>– the area between the LWM and the points where waves cease to have any influence on the land beneath them</a:t>
            </a:r>
          </a:p>
          <a:p>
            <a:r>
              <a:rPr lang="en-GB" altLang="en-US" sz="1600" b="1" u="sng">
                <a:latin typeface="Calibri" panose="020F0502020204030204" pitchFamily="34" charset="0"/>
                <a:cs typeface="Calibri" panose="020F0502020204030204" pitchFamily="34" charset="0"/>
              </a:rPr>
              <a:t>Offshore Zone </a:t>
            </a:r>
            <a:r>
              <a:rPr lang="en-GB" altLang="en-US" sz="1600">
                <a:latin typeface="Calibri" panose="020F0502020204030204" pitchFamily="34" charset="0"/>
                <a:cs typeface="Calibri" panose="020F0502020204030204" pitchFamily="34" charset="0"/>
              </a:rPr>
              <a:t>– the area beyond the point where waves cease to impact upon the seabed and in which activity is limited to deposition of sediments.</a:t>
            </a:r>
          </a:p>
          <a:p>
            <a:r>
              <a:rPr lang="en-GB" altLang="en-US" sz="1600" b="1" u="sng">
                <a:latin typeface="Calibri" panose="020F0502020204030204" pitchFamily="34" charset="0"/>
                <a:cs typeface="Calibri" panose="020F0502020204030204" pitchFamily="34" charset="0"/>
              </a:rPr>
              <a:t>Nearshore Zone – </a:t>
            </a:r>
            <a:r>
              <a:rPr lang="en-GB" altLang="en-US" sz="1600">
                <a:latin typeface="Calibri" panose="020F0502020204030204" pitchFamily="34" charset="0"/>
                <a:cs typeface="Calibri" panose="020F0502020204030204" pitchFamily="34" charset="0"/>
              </a:rPr>
              <a:t>the area extending seaward from the HWM to the area where waves begin to break. It includes the swash zone, surf zone and breaker zone</a:t>
            </a:r>
            <a:endParaRPr lang="en-GB" altLang="en-US" sz="1600" b="1" u="sng">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824104BD-BD04-604D-DC75-2E49A0E77CAC}"/>
              </a:ext>
            </a:extLst>
          </p:cNvPr>
          <p:cNvSpPr>
            <a:spLocks noGrp="1"/>
          </p:cNvSpPr>
          <p:nvPr>
            <p:ph type="title"/>
          </p:nvPr>
        </p:nvSpPr>
        <p:spPr>
          <a:xfrm>
            <a:off x="623888" y="1709738"/>
            <a:ext cx="7886700" cy="2852737"/>
          </a:xfrm>
        </p:spPr>
        <p:txBody>
          <a:bodyPr/>
          <a:lstStyle/>
          <a:p>
            <a:r>
              <a:rPr lang="en-US" altLang="en-US"/>
              <a:t>The coast as a natural system</a:t>
            </a:r>
          </a:p>
        </p:txBody>
      </p:sp>
      <p:sp>
        <p:nvSpPr>
          <p:cNvPr id="3" name="Text Placeholder 2">
            <a:extLst>
              <a:ext uri="{FF2B5EF4-FFF2-40B4-BE49-F238E27FC236}">
                <a16:creationId xmlns:a16="http://schemas.microsoft.com/office/drawing/2014/main" id="{91D23567-9350-7C90-FD31-E77C675773D4}"/>
              </a:ext>
            </a:extLst>
          </p:cNvPr>
          <p:cNvSpPr>
            <a:spLocks noGrp="1"/>
          </p:cNvSpPr>
          <p:nvPr>
            <p:ph type="body" idx="1"/>
          </p:nvPr>
        </p:nvSpPr>
        <p:spPr>
          <a:xfrm>
            <a:off x="623888" y="4589463"/>
            <a:ext cx="7886700" cy="1500187"/>
          </a:xfrm>
        </p:spPr>
        <p:txBody>
          <a:bodyPr/>
          <a:lstStyle/>
          <a:p>
            <a:pPr>
              <a:defRPr/>
            </a:pPr>
            <a:r>
              <a:rPr lang="en-US" dirty="0"/>
              <a:t>What is a ‘system’ in Geography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7681F-39F8-1B66-9FBF-86D148A9C999}"/>
              </a:ext>
            </a:extLst>
          </p:cNvPr>
          <p:cNvSpPr>
            <a:spLocks noGrp="1"/>
          </p:cNvSpPr>
          <p:nvPr>
            <p:ph idx="1"/>
          </p:nvPr>
        </p:nvSpPr>
        <p:spPr>
          <a:xfrm>
            <a:off x="396875" y="2032000"/>
            <a:ext cx="7847013" cy="5256213"/>
          </a:xfrm>
        </p:spPr>
        <p:txBody>
          <a:bodyPr/>
          <a:lstStyle/>
          <a:p>
            <a:r>
              <a:rPr lang="en-GB" altLang="en-US">
                <a:latin typeface="Arial" panose="020B0604020202020204" pitchFamily="34" charset="0"/>
                <a:cs typeface="Arial" panose="020B0604020202020204" pitchFamily="34" charset="0"/>
              </a:rPr>
              <a:t>What is a system?</a:t>
            </a:r>
          </a:p>
          <a:p>
            <a:pPr lvl="1"/>
            <a:r>
              <a:rPr lang="en-GB" altLang="en-US">
                <a:latin typeface="Arial" panose="020B0604020202020204" pitchFamily="34" charset="0"/>
                <a:cs typeface="Arial" panose="020B0604020202020204" pitchFamily="34" charset="0"/>
              </a:rPr>
              <a:t>A system has a structure: </a:t>
            </a:r>
            <a:r>
              <a:rPr lang="en-GB" altLang="en-US">
                <a:solidFill>
                  <a:srgbClr val="E9511D"/>
                </a:solidFill>
                <a:latin typeface="Arial" panose="020B0604020202020204" pitchFamily="34" charset="0"/>
                <a:cs typeface="Arial" panose="020B0604020202020204" pitchFamily="34" charset="0"/>
              </a:rPr>
              <a:t>It has </a:t>
            </a:r>
            <a:r>
              <a:rPr lang="en-GB" altLang="en-US">
                <a:solidFill>
                  <a:srgbClr val="0070C0"/>
                </a:solidFill>
                <a:latin typeface="Arial" panose="020B0604020202020204" pitchFamily="34" charset="0"/>
                <a:cs typeface="Arial" panose="020B0604020202020204" pitchFamily="34" charset="0"/>
              </a:rPr>
              <a:t>inputs (of material and energy) </a:t>
            </a:r>
            <a:r>
              <a:rPr lang="en-GB" altLang="en-US">
                <a:solidFill>
                  <a:srgbClr val="E9511D"/>
                </a:solidFill>
                <a:latin typeface="Arial" panose="020B0604020202020204" pitchFamily="34" charset="0"/>
                <a:cs typeface="Arial" panose="020B0604020202020204" pitchFamily="34" charset="0"/>
              </a:rPr>
              <a:t>– components (stores) – flows (processes) – </a:t>
            </a:r>
            <a:r>
              <a:rPr lang="en-GB" altLang="en-US">
                <a:solidFill>
                  <a:srgbClr val="0070C0"/>
                </a:solidFill>
                <a:latin typeface="Arial" panose="020B0604020202020204" pitchFamily="34" charset="0"/>
                <a:cs typeface="Arial" panose="020B0604020202020204" pitchFamily="34" charset="0"/>
              </a:rPr>
              <a:t>outputs (of material and energy). </a:t>
            </a:r>
          </a:p>
          <a:p>
            <a:pPr lvl="1"/>
            <a:endParaRPr lang="en-GB" altLang="en-US">
              <a:solidFill>
                <a:srgbClr val="E9511D"/>
              </a:solidFill>
              <a:latin typeface="Arial" panose="020B0604020202020204" pitchFamily="34" charset="0"/>
              <a:cs typeface="Arial" panose="020B0604020202020204" pitchFamily="34" charset="0"/>
            </a:endParaRPr>
          </a:p>
          <a:p>
            <a:pPr lvl="1"/>
            <a:endParaRPr lang="en-GB" altLang="en-US">
              <a:solidFill>
                <a:srgbClr val="E9511D"/>
              </a:solidFill>
              <a:latin typeface="Arial" panose="020B0604020202020204" pitchFamily="34" charset="0"/>
              <a:cs typeface="Arial" panose="020B0604020202020204" pitchFamily="34" charset="0"/>
            </a:endParaRPr>
          </a:p>
          <a:p>
            <a:pPr lvl="1"/>
            <a:endParaRPr lang="en-GB" altLang="en-US">
              <a:solidFill>
                <a:srgbClr val="E9511D"/>
              </a:solidFill>
              <a:latin typeface="Arial" panose="020B0604020202020204" pitchFamily="34" charset="0"/>
              <a:cs typeface="Arial" panose="020B0604020202020204" pitchFamily="34" charset="0"/>
            </a:endParaRPr>
          </a:p>
          <a:p>
            <a:pPr lvl="1"/>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endParaRPr lang="en-GB" altLang="en-US">
              <a:latin typeface="Arial" panose="020B0604020202020204" pitchFamily="34" charset="0"/>
              <a:cs typeface="Arial" panose="020B0604020202020204" pitchFamily="34" charset="0"/>
            </a:endParaRPr>
          </a:p>
          <a:p>
            <a:r>
              <a:rPr lang="en-GB" altLang="en-US">
                <a:latin typeface="Arial" panose="020B0604020202020204" pitchFamily="34" charset="0"/>
                <a:cs typeface="Arial" panose="020B0604020202020204" pitchFamily="34" charset="0"/>
              </a:rPr>
              <a:t>Where have you come across a systems approach in your studies at KS3 and KS4?</a:t>
            </a:r>
          </a:p>
        </p:txBody>
      </p:sp>
      <p:sp>
        <p:nvSpPr>
          <p:cNvPr id="6" name="Rectangle 2">
            <a:extLst>
              <a:ext uri="{FF2B5EF4-FFF2-40B4-BE49-F238E27FC236}">
                <a16:creationId xmlns:a16="http://schemas.microsoft.com/office/drawing/2014/main" id="{3BD9EA2A-AEDB-4458-B041-D0C535543DCE}"/>
              </a:ext>
            </a:extLst>
          </p:cNvPr>
          <p:cNvSpPr>
            <a:spLocks noGrp="1"/>
          </p:cNvSpPr>
          <p:nvPr>
            <p:ph type="title"/>
          </p:nvPr>
        </p:nvSpPr>
        <p:spPr>
          <a:xfrm>
            <a:off x="412750" y="115888"/>
            <a:ext cx="8264525" cy="2051050"/>
          </a:xfrm>
        </p:spPr>
        <p:txBody>
          <a:bodyPr/>
          <a:lstStyle/>
          <a:p>
            <a:pPr algn="ctr" eaLnBrk="1" hangingPunct="1"/>
            <a:r>
              <a:rPr lang="en-GB" altLang="en-US" sz="2900">
                <a:solidFill>
                  <a:srgbClr val="002060"/>
                </a:solidFill>
                <a:latin typeface="Arial" panose="020B0604020202020204" pitchFamily="34" charset="0"/>
                <a:cs typeface="Arial" panose="020B0604020202020204" pitchFamily="34" charset="0"/>
              </a:rPr>
              <a:t>SYSTEMS APPROACH IN GEOGRAPHY</a:t>
            </a:r>
            <a:br>
              <a:rPr lang="en-GB" altLang="en-US" sz="2900">
                <a:solidFill>
                  <a:srgbClr val="002060"/>
                </a:solidFill>
                <a:latin typeface="Arial" panose="020B0604020202020204" pitchFamily="34" charset="0"/>
                <a:cs typeface="Arial" panose="020B0604020202020204" pitchFamily="34" charset="0"/>
              </a:rPr>
            </a:br>
            <a:br>
              <a:rPr lang="en-GB" altLang="en-US" sz="2900">
                <a:solidFill>
                  <a:srgbClr val="002060"/>
                </a:solidFill>
                <a:latin typeface="Arial" panose="020B0604020202020204" pitchFamily="34" charset="0"/>
                <a:cs typeface="Arial" panose="020B0604020202020204" pitchFamily="34" charset="0"/>
              </a:rPr>
            </a:br>
            <a:r>
              <a:rPr lang="en-GB" altLang="en-US" sz="2000">
                <a:latin typeface="Arial" panose="020B0604020202020204" pitchFamily="34" charset="0"/>
                <a:cs typeface="Arial" panose="020B0604020202020204" pitchFamily="34" charset="0"/>
              </a:rPr>
              <a:t>The idea of systems is a way of thinking used by geographers and scientists to simplify and help make sense of a complex world. It is one of the key A level concepts</a:t>
            </a:r>
            <a:br>
              <a:rPr lang="en-US" altLang="en-US" sz="2400">
                <a:latin typeface="Arial" panose="020B0604020202020204" pitchFamily="34" charset="0"/>
                <a:cs typeface="Arial" panose="020B0604020202020204" pitchFamily="34" charset="0"/>
              </a:rPr>
            </a:br>
            <a:endParaRPr lang="en-GB" altLang="en-US" sz="2100">
              <a:solidFill>
                <a:srgbClr val="002060"/>
              </a:solidFill>
              <a:latin typeface="Arial" panose="020B0604020202020204" pitchFamily="34" charset="0"/>
              <a:cs typeface="Arial" panose="020B0604020202020204" pitchFamily="34" charset="0"/>
            </a:endParaRPr>
          </a:p>
        </p:txBody>
      </p:sp>
      <p:pic>
        <p:nvPicPr>
          <p:cNvPr id="26627" name="Picture 1">
            <a:extLst>
              <a:ext uri="{FF2B5EF4-FFF2-40B4-BE49-F238E27FC236}">
                <a16:creationId xmlns:a16="http://schemas.microsoft.com/office/drawing/2014/main" id="{E3FA9D94-2364-2E50-8827-5ECE29A64A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3068638"/>
            <a:ext cx="3848100" cy="24209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8" name="Rectangle 8">
            <a:extLst>
              <a:ext uri="{FF2B5EF4-FFF2-40B4-BE49-F238E27FC236}">
                <a16:creationId xmlns:a16="http://schemas.microsoft.com/office/drawing/2014/main" id="{F3CA61EE-01C5-17FC-E49A-6D8BC60C370D}"/>
              </a:ext>
            </a:extLst>
          </p:cNvPr>
          <p:cNvSpPr>
            <a:spLocks noChangeArrowheads="1"/>
          </p:cNvSpPr>
          <p:nvPr/>
        </p:nvSpPr>
        <p:spPr bwMode="auto">
          <a:xfrm>
            <a:off x="4427538" y="6164263"/>
            <a:ext cx="457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1200">
                <a:hlinkClick r:id="rId4"/>
              </a:rPr>
              <a:t>https://www.youtube.com/watch?v=T0XEipEdgN8</a:t>
            </a:r>
            <a:r>
              <a:rPr lang="en-US" altLang="en-US" sz="1200"/>
              <a:t> –systems (up to 1.45)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4"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anim to="" calcmode="lin" valueType="num">
                                      <p:cBhvr>
                                        <p:cTn id="11"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6">
            <a:extLst>
              <a:ext uri="{FF2B5EF4-FFF2-40B4-BE49-F238E27FC236}">
                <a16:creationId xmlns:a16="http://schemas.microsoft.com/office/drawing/2014/main" id="{5FFACDB3-8BF6-A1A1-CD04-F289ECE79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047750"/>
            <a:ext cx="73533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B71E1456-1C76-A9CA-7C6E-D68A78AEBEA5}"/>
              </a:ext>
            </a:extLst>
          </p:cNvPr>
          <p:cNvSpPr>
            <a:spLocks noGrp="1"/>
          </p:cNvSpPr>
          <p:nvPr>
            <p:ph type="subTitle" idx="1"/>
          </p:nvPr>
        </p:nvSpPr>
        <p:spPr>
          <a:xfrm>
            <a:off x="290513" y="4781550"/>
            <a:ext cx="8858250" cy="2012950"/>
          </a:xfrm>
          <a:solidFill>
            <a:schemeClr val="accent2">
              <a:lumMod val="40000"/>
              <a:lumOff val="60000"/>
            </a:schemeClr>
          </a:solidFill>
          <a:ln>
            <a:solidFill>
              <a:srgbClr val="0070C0"/>
            </a:solidFill>
          </a:ln>
        </p:spPr>
        <p:txBody>
          <a:bodyPr>
            <a:noAutofit/>
          </a:bodyPr>
          <a:lstStyle/>
          <a:p>
            <a:pPr algn="l">
              <a:defRPr/>
            </a:pPr>
            <a:r>
              <a:rPr lang="en-GB" b="1" dirty="0">
                <a:solidFill>
                  <a:srgbClr val="26367D"/>
                </a:solidFill>
              </a:rPr>
              <a:t>Activity </a:t>
            </a:r>
          </a:p>
          <a:p>
            <a:pPr algn="l">
              <a:defRPr/>
            </a:pPr>
            <a:r>
              <a:rPr lang="en-GB" altLang="en-US" dirty="0">
                <a:solidFill>
                  <a:schemeClr val="accent1"/>
                </a:solidFill>
                <a:latin typeface="Arial" panose="020B0604020202020204" pitchFamily="34" charset="0"/>
                <a:cs typeface="Arial" panose="020B0604020202020204" pitchFamily="34" charset="0"/>
              </a:rPr>
              <a:t>A ‘system’ is </a:t>
            </a:r>
            <a:r>
              <a:rPr lang="en-GB" altLang="en-US" dirty="0">
                <a:solidFill>
                  <a:srgbClr val="E9511D"/>
                </a:solidFill>
                <a:latin typeface="Arial" panose="020B0604020202020204" pitchFamily="34" charset="0"/>
                <a:cs typeface="Arial" panose="020B0604020202020204" pitchFamily="34" charset="0"/>
              </a:rPr>
              <a:t>- a series of interacting components (stores) linked by flows (or transfers and processes) of material and energy entering and leaving the systems as inputs and outputs</a:t>
            </a:r>
            <a:endParaRPr lang="en-GB" altLang="en-US" dirty="0">
              <a:latin typeface="Arial" panose="020B0604020202020204" pitchFamily="34" charset="0"/>
              <a:cs typeface="Arial" panose="020B0604020202020204" pitchFamily="34" charset="0"/>
            </a:endParaRPr>
          </a:p>
          <a:p>
            <a:pPr algn="l">
              <a:defRPr/>
            </a:pPr>
            <a:r>
              <a:rPr lang="en-GB" dirty="0">
                <a:solidFill>
                  <a:srgbClr val="26367D"/>
                </a:solidFill>
              </a:rPr>
              <a:t>Can you name any stores?</a:t>
            </a:r>
          </a:p>
          <a:p>
            <a:pPr algn="l">
              <a:defRPr/>
            </a:pPr>
            <a:r>
              <a:rPr lang="en-GB" dirty="0">
                <a:solidFill>
                  <a:srgbClr val="26367D"/>
                </a:solidFill>
              </a:rPr>
              <a:t>Can you name processes?</a:t>
            </a:r>
          </a:p>
          <a:p>
            <a:pPr algn="l">
              <a:defRPr/>
            </a:pPr>
            <a:endParaRPr lang="en-GB" dirty="0"/>
          </a:p>
        </p:txBody>
      </p:sp>
      <p:sp>
        <p:nvSpPr>
          <p:cNvPr id="28675" name="Title 1">
            <a:extLst>
              <a:ext uri="{FF2B5EF4-FFF2-40B4-BE49-F238E27FC236}">
                <a16:creationId xmlns:a16="http://schemas.microsoft.com/office/drawing/2014/main" id="{A82CC39B-7B77-B623-84F2-A975741C915C}"/>
              </a:ext>
            </a:extLst>
          </p:cNvPr>
          <p:cNvSpPr txBox="1">
            <a:spLocks noChangeArrowheads="1"/>
          </p:cNvSpPr>
          <p:nvPr/>
        </p:nvSpPr>
        <p:spPr bwMode="auto">
          <a:xfrm>
            <a:off x="-25400" y="106363"/>
            <a:ext cx="7918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GB" altLang="en-US" sz="3600" b="1">
                <a:solidFill>
                  <a:schemeClr val="tx2"/>
                </a:solidFill>
                <a:latin typeface="Arial" panose="020B0604020202020204" pitchFamily="34" charset="0"/>
                <a:ea typeface="Lato" panose="020F0502020204030203" pitchFamily="34" charset="0"/>
                <a:cs typeface="Arial" panose="020B0604020202020204" pitchFamily="34" charset="0"/>
              </a:rPr>
              <a:t>The global water cycle – closed system</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159</TotalTime>
  <Words>2593</Words>
  <Application>Microsoft Office PowerPoint</Application>
  <PresentationFormat>On-screen Show (4:3)</PresentationFormat>
  <Paragraphs>246</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3.1.3.1: Coasts as natural systems </vt:lpstr>
      <vt:lpstr>3.1.3 COASTAL SYSTEMS AND LANDSCAPES  A focus on coastal zones which are dynamic environments in which landscapes develop via coastal and geomorphological processes</vt:lpstr>
      <vt:lpstr>The Coast (definition):</vt:lpstr>
      <vt:lpstr>Think of any experience you have of the coast – land or sea. </vt:lpstr>
      <vt:lpstr>The littoral (coastal) zone</vt:lpstr>
      <vt:lpstr>PowerPoint Presentation</vt:lpstr>
      <vt:lpstr>The coast as a natural system</vt:lpstr>
      <vt:lpstr>SYSTEMS APPROACH IN GEOGRAPHY  The idea of systems is a way of thinking used by geographers and scientists to simplify and help make sense of a complex world. It is one of the key A level concepts </vt:lpstr>
      <vt:lpstr>PowerPoint Presentation</vt:lpstr>
      <vt:lpstr>Closed and Open Systems</vt:lpstr>
      <vt:lpstr>Natural systems have inputs, throughputs and outputs</vt:lpstr>
      <vt:lpstr>Systems approach in geography</vt:lpstr>
      <vt:lpstr>The Coast as a Natural System</vt:lpstr>
      <vt:lpstr>The coast is an open system</vt:lpstr>
      <vt:lpstr>Activity: the coasts as a natural system</vt:lpstr>
      <vt:lpstr>PowerPoint Presentation</vt:lpstr>
      <vt:lpstr>PowerPoint Presentation</vt:lpstr>
      <vt:lpstr>PowerPoint Presentation</vt:lpstr>
      <vt:lpstr>Storms of 2014: Enrolment Work</vt:lpstr>
      <vt:lpstr>Storms of 2014: Enrolment Work</vt:lpstr>
      <vt:lpstr>Dynamic Equilibrium in the Coastal System</vt:lpstr>
      <vt:lpstr>PowerPoint Presentation</vt:lpstr>
      <vt:lpstr>PowerPoint Presentation</vt:lpstr>
      <vt:lpstr>Home Learning Tasks</vt:lpstr>
      <vt:lpstr>Summary activities</vt:lpstr>
      <vt:lpstr>Feedback</vt:lpstr>
      <vt:lpstr>PowerPoint Presentation</vt:lpstr>
      <vt:lpstr>The concept of landform and landscape – characteristic landscapes </vt:lpstr>
      <vt:lpstr>Coastal landscapes and landforms</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COASTS- PROCESSES AND PROBLEMS.</dc:title>
  <dc:creator>IT User</dc:creator>
  <cp:lastModifiedBy>Lorna Cansfield</cp:lastModifiedBy>
  <cp:revision>176</cp:revision>
  <cp:lastPrinted>2019-09-19T08:09:46Z</cp:lastPrinted>
  <dcterms:created xsi:type="dcterms:W3CDTF">2004-06-21T09:18:23Z</dcterms:created>
  <dcterms:modified xsi:type="dcterms:W3CDTF">2022-09-14T13:06:31Z</dcterms:modified>
</cp:coreProperties>
</file>