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1"/>
  </p:notesMasterIdLst>
  <p:handoutMasterIdLst>
    <p:handoutMasterId r:id="rId22"/>
  </p:handoutMasterIdLst>
  <p:sldIdLst>
    <p:sldId id="305" r:id="rId2"/>
    <p:sldId id="256" r:id="rId3"/>
    <p:sldId id="294" r:id="rId4"/>
    <p:sldId id="297" r:id="rId5"/>
    <p:sldId id="313" r:id="rId6"/>
    <p:sldId id="303" r:id="rId7"/>
    <p:sldId id="295" r:id="rId8"/>
    <p:sldId id="310" r:id="rId9"/>
    <p:sldId id="323" r:id="rId10"/>
    <p:sldId id="324" r:id="rId11"/>
    <p:sldId id="314" r:id="rId12"/>
    <p:sldId id="301" r:id="rId13"/>
    <p:sldId id="325" r:id="rId14"/>
    <p:sldId id="306" r:id="rId15"/>
    <p:sldId id="316" r:id="rId16"/>
    <p:sldId id="307" r:id="rId17"/>
    <p:sldId id="317" r:id="rId18"/>
    <p:sldId id="302" r:id="rId19"/>
    <p:sldId id="322"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5"/>
    <p:restoredTop sz="94686"/>
  </p:normalViewPr>
  <p:slideViewPr>
    <p:cSldViewPr>
      <p:cViewPr varScale="1">
        <p:scale>
          <a:sx n="67" d="100"/>
          <a:sy n="67" d="100"/>
        </p:scale>
        <p:origin x="192" y="1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8C028-4918-68E6-E863-E88B88B573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ahom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3EB5BDA0-B5A4-E86E-E430-390A8A085C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ahoma" charset="0"/>
                <a:ea typeface="ＭＳ Ｐゴシック" charset="-128"/>
              </a:defRPr>
            </a:lvl1pPr>
          </a:lstStyle>
          <a:p>
            <a:pPr>
              <a:defRPr/>
            </a:pPr>
            <a:fld id="{25A6011D-2009-2845-B278-43EE3D209C1C}" type="datetimeFigureOut">
              <a:rPr lang="en-US"/>
              <a:pPr>
                <a:defRPr/>
              </a:pPr>
              <a:t>9/29/22</a:t>
            </a:fld>
            <a:endParaRPr lang="en-US"/>
          </a:p>
        </p:txBody>
      </p:sp>
      <p:sp>
        <p:nvSpPr>
          <p:cNvPr id="4" name="Footer Placeholder 3">
            <a:extLst>
              <a:ext uri="{FF2B5EF4-FFF2-40B4-BE49-F238E27FC236}">
                <a16:creationId xmlns:a16="http://schemas.microsoft.com/office/drawing/2014/main" id="{844B4A5F-2607-285B-20C1-40B13CCA35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ahom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1A9F358-0E4C-3BE7-2E04-0EFDA3B67A6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63351535-AD87-4546-A0CC-3568F69DE9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901AFE8-1841-4F7A-621E-298140AE115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defRPr>
            </a:lvl1pPr>
          </a:lstStyle>
          <a:p>
            <a:pPr>
              <a:defRPr/>
            </a:pPr>
            <a:endParaRPr lang="en-GB"/>
          </a:p>
        </p:txBody>
      </p:sp>
      <p:sp>
        <p:nvSpPr>
          <p:cNvPr id="48131" name="Rectangle 3">
            <a:extLst>
              <a:ext uri="{FF2B5EF4-FFF2-40B4-BE49-F238E27FC236}">
                <a16:creationId xmlns:a16="http://schemas.microsoft.com/office/drawing/2014/main" id="{07B8775D-D3DF-1957-6AEC-43BD827750E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ea typeface="+mn-ea"/>
              </a:defRPr>
            </a:lvl1pPr>
          </a:lstStyle>
          <a:p>
            <a:pPr>
              <a:defRPr/>
            </a:pPr>
            <a:endParaRPr lang="en-GB"/>
          </a:p>
        </p:txBody>
      </p:sp>
      <p:sp>
        <p:nvSpPr>
          <p:cNvPr id="13316" name="Rectangle 4">
            <a:extLst>
              <a:ext uri="{FF2B5EF4-FFF2-40B4-BE49-F238E27FC236}">
                <a16:creationId xmlns:a16="http://schemas.microsoft.com/office/drawing/2014/main" id="{44F9F540-14F1-A939-0A3C-E518342D1EC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54D726AF-A5D2-6DD6-9A27-5C5A0F74694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8134" name="Rectangle 6">
            <a:extLst>
              <a:ext uri="{FF2B5EF4-FFF2-40B4-BE49-F238E27FC236}">
                <a16:creationId xmlns:a16="http://schemas.microsoft.com/office/drawing/2014/main" id="{F52868B9-1EC4-04DF-EAA5-D9F59ED68CB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defRPr>
            </a:lvl1pPr>
          </a:lstStyle>
          <a:p>
            <a:pPr>
              <a:defRPr/>
            </a:pPr>
            <a:endParaRPr lang="en-GB"/>
          </a:p>
        </p:txBody>
      </p:sp>
      <p:sp>
        <p:nvSpPr>
          <p:cNvPr id="48135" name="Rectangle 7">
            <a:extLst>
              <a:ext uri="{FF2B5EF4-FFF2-40B4-BE49-F238E27FC236}">
                <a16:creationId xmlns:a16="http://schemas.microsoft.com/office/drawing/2014/main" id="{A24C608B-2249-3B3B-CFCD-6B3E219376B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fld id="{2DF59491-DD67-2848-81D3-88D9C3C6250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E2FE3D3A-EB1B-70A2-2D7F-B31ED0603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pPr>
            <a:fld id="{791611B8-690A-B946-BB4A-36020911FE89}" type="slidenum">
              <a:rPr lang="en-GB" altLang="en-US" smtClean="0"/>
              <a:pPr fontAlgn="base">
                <a:spcBef>
                  <a:spcPct val="0"/>
                </a:spcBef>
                <a:spcAft>
                  <a:spcPct val="0"/>
                </a:spcAft>
              </a:pPr>
              <a:t>2</a:t>
            </a:fld>
            <a:endParaRPr lang="en-GB" altLang="en-US"/>
          </a:p>
        </p:txBody>
      </p:sp>
      <p:sp>
        <p:nvSpPr>
          <p:cNvPr id="17410" name="Rectangle 2">
            <a:extLst>
              <a:ext uri="{FF2B5EF4-FFF2-40B4-BE49-F238E27FC236}">
                <a16:creationId xmlns:a16="http://schemas.microsoft.com/office/drawing/2014/main" id="{9B36A0CE-7C67-6842-55BD-B326A37FAAE2}"/>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2E814AF7-873D-6707-18DC-AD008F0EEE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0B880B47-387A-60C9-7B93-5992E4BB6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pPr>
            <a:fld id="{A50F284E-371F-594F-A5D3-5B391C18CC2F}" type="slidenum">
              <a:rPr lang="en-GB" altLang="en-US" smtClean="0"/>
              <a:pPr fontAlgn="base">
                <a:spcBef>
                  <a:spcPct val="0"/>
                </a:spcBef>
                <a:spcAft>
                  <a:spcPct val="0"/>
                </a:spcAft>
              </a:pPr>
              <a:t>3</a:t>
            </a:fld>
            <a:endParaRPr lang="en-GB" altLang="en-US"/>
          </a:p>
        </p:txBody>
      </p:sp>
      <p:sp>
        <p:nvSpPr>
          <p:cNvPr id="19458" name="Rectangle 2">
            <a:extLst>
              <a:ext uri="{FF2B5EF4-FFF2-40B4-BE49-F238E27FC236}">
                <a16:creationId xmlns:a16="http://schemas.microsoft.com/office/drawing/2014/main" id="{68271DA7-E54B-4C1E-7515-04D34A0447E1}"/>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422A13F4-13D8-0D02-3FE3-44B55E4526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F235C04-7EB2-6552-746E-972D28779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pPr>
            <a:fld id="{E0F922FF-6786-D64D-BC8E-B20E92077CA5}" type="slidenum">
              <a:rPr lang="en-GB" altLang="en-US" smtClean="0"/>
              <a:pPr fontAlgn="base">
                <a:spcBef>
                  <a:spcPct val="0"/>
                </a:spcBef>
                <a:spcAft>
                  <a:spcPct val="0"/>
                </a:spcAft>
              </a:pPr>
              <a:t>7</a:t>
            </a:fld>
            <a:endParaRPr lang="en-GB" altLang="en-US"/>
          </a:p>
        </p:txBody>
      </p:sp>
      <p:sp>
        <p:nvSpPr>
          <p:cNvPr id="24578" name="Rectangle 2">
            <a:extLst>
              <a:ext uri="{FF2B5EF4-FFF2-40B4-BE49-F238E27FC236}">
                <a16:creationId xmlns:a16="http://schemas.microsoft.com/office/drawing/2014/main" id="{7BF85067-6598-2902-1FCF-2B15CD84BE78}"/>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D80C8255-B1C7-8F02-C307-1C05813F5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06BF0291-0C6E-2C30-B1C7-F5CE209037AB}"/>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EAA60C51-51DA-437D-B277-1BB9A01847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Extra slide for starter / plenary</a:t>
            </a:r>
          </a:p>
        </p:txBody>
      </p:sp>
      <p:sp>
        <p:nvSpPr>
          <p:cNvPr id="35843" name="Slide Number Placeholder 3">
            <a:extLst>
              <a:ext uri="{FF2B5EF4-FFF2-40B4-BE49-F238E27FC236}">
                <a16:creationId xmlns:a16="http://schemas.microsoft.com/office/drawing/2014/main" id="{ED4B72FF-5A76-8550-EDDE-2EEBB355F2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FF1CF9-2649-E242-ABA7-01E8C4C20247}" type="slidenum">
              <a:rPr lang="en-GB"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18</a:t>
            </a:fld>
            <a:endParaRPr lang="en-GB"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EE80D14-19C9-6038-DF7B-CFC6D011EAB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F8FAA76-E9E6-BBA4-D734-F98C980478A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9FDC699-0678-1128-334D-F9CED45328BC}"/>
              </a:ext>
            </a:extLst>
          </p:cNvPr>
          <p:cNvSpPr>
            <a:spLocks noGrp="1"/>
          </p:cNvSpPr>
          <p:nvPr>
            <p:ph type="sldNum" sz="quarter" idx="12"/>
          </p:nvPr>
        </p:nvSpPr>
        <p:spPr/>
        <p:txBody>
          <a:bodyPr/>
          <a:lstStyle>
            <a:lvl1pPr>
              <a:defRPr/>
            </a:lvl1pPr>
          </a:lstStyle>
          <a:p>
            <a:pPr>
              <a:defRPr/>
            </a:pPr>
            <a:fld id="{D4642306-0949-204B-B3BE-957567180934}" type="slidenum">
              <a:rPr lang="en-GB" altLang="en-US"/>
              <a:pPr>
                <a:defRPr/>
              </a:pPr>
              <a:t>‹#›</a:t>
            </a:fld>
            <a:endParaRPr lang="en-GB" altLang="en-US"/>
          </a:p>
        </p:txBody>
      </p:sp>
    </p:spTree>
    <p:extLst>
      <p:ext uri="{BB962C8B-B14F-4D97-AF65-F5344CB8AC3E}">
        <p14:creationId xmlns:p14="http://schemas.microsoft.com/office/powerpoint/2010/main" val="37139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013910-3470-7358-714A-D165B0BF690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247D26C-4DFD-FFF9-C332-3CC4361D66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07D499E-B254-3130-62FE-7C1BD3580E39}"/>
              </a:ext>
            </a:extLst>
          </p:cNvPr>
          <p:cNvSpPr>
            <a:spLocks noGrp="1"/>
          </p:cNvSpPr>
          <p:nvPr>
            <p:ph type="sldNum" sz="quarter" idx="12"/>
          </p:nvPr>
        </p:nvSpPr>
        <p:spPr/>
        <p:txBody>
          <a:bodyPr/>
          <a:lstStyle>
            <a:lvl1pPr>
              <a:defRPr/>
            </a:lvl1pPr>
          </a:lstStyle>
          <a:p>
            <a:pPr>
              <a:defRPr/>
            </a:pPr>
            <a:fld id="{8100AC35-6268-D741-8755-07B63A09EEF7}" type="slidenum">
              <a:rPr lang="en-GB" altLang="en-US"/>
              <a:pPr>
                <a:defRPr/>
              </a:pPr>
              <a:t>‹#›</a:t>
            </a:fld>
            <a:endParaRPr lang="en-GB" altLang="en-US"/>
          </a:p>
        </p:txBody>
      </p:sp>
    </p:spTree>
    <p:extLst>
      <p:ext uri="{BB962C8B-B14F-4D97-AF65-F5344CB8AC3E}">
        <p14:creationId xmlns:p14="http://schemas.microsoft.com/office/powerpoint/2010/main" val="124193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72CBD7-C55A-E627-5961-AEF90101F84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85CCE32-004F-108D-D7AA-E490D2D38E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FC9255-E66E-75F3-83DE-3454FA6A2CB6}"/>
              </a:ext>
            </a:extLst>
          </p:cNvPr>
          <p:cNvSpPr>
            <a:spLocks noGrp="1"/>
          </p:cNvSpPr>
          <p:nvPr>
            <p:ph type="sldNum" sz="quarter" idx="12"/>
          </p:nvPr>
        </p:nvSpPr>
        <p:spPr/>
        <p:txBody>
          <a:bodyPr/>
          <a:lstStyle>
            <a:lvl1pPr>
              <a:defRPr/>
            </a:lvl1pPr>
          </a:lstStyle>
          <a:p>
            <a:pPr>
              <a:defRPr/>
            </a:pPr>
            <a:fld id="{F11FACDA-E1E2-204A-81A4-F71D698B2A66}" type="slidenum">
              <a:rPr lang="en-GB" altLang="en-US"/>
              <a:pPr>
                <a:defRPr/>
              </a:pPr>
              <a:t>‹#›</a:t>
            </a:fld>
            <a:endParaRPr lang="en-GB" altLang="en-US"/>
          </a:p>
        </p:txBody>
      </p:sp>
    </p:spTree>
    <p:extLst>
      <p:ext uri="{BB962C8B-B14F-4D97-AF65-F5344CB8AC3E}">
        <p14:creationId xmlns:p14="http://schemas.microsoft.com/office/powerpoint/2010/main" val="14793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C010B6-78E7-6D18-1DD7-CB0FFDDF1F1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67A2DBC-8A65-8632-9E23-987A0264D7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A9749E2-E303-1D0C-8B88-14C38367DFAC}"/>
              </a:ext>
            </a:extLst>
          </p:cNvPr>
          <p:cNvSpPr>
            <a:spLocks noGrp="1"/>
          </p:cNvSpPr>
          <p:nvPr>
            <p:ph type="sldNum" sz="quarter" idx="12"/>
          </p:nvPr>
        </p:nvSpPr>
        <p:spPr/>
        <p:txBody>
          <a:bodyPr/>
          <a:lstStyle>
            <a:lvl1pPr>
              <a:defRPr/>
            </a:lvl1pPr>
          </a:lstStyle>
          <a:p>
            <a:pPr>
              <a:defRPr/>
            </a:pPr>
            <a:fld id="{EA9761B6-8F97-4740-A034-1434E2BCDD1B}" type="slidenum">
              <a:rPr lang="en-GB" altLang="en-US"/>
              <a:pPr>
                <a:defRPr/>
              </a:pPr>
              <a:t>‹#›</a:t>
            </a:fld>
            <a:endParaRPr lang="en-GB" altLang="en-US"/>
          </a:p>
        </p:txBody>
      </p:sp>
    </p:spTree>
    <p:extLst>
      <p:ext uri="{BB962C8B-B14F-4D97-AF65-F5344CB8AC3E}">
        <p14:creationId xmlns:p14="http://schemas.microsoft.com/office/powerpoint/2010/main" val="276942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BE4CB0-BC98-03FB-4134-13B978C1E38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90D191B-A899-99E2-D90C-661F35B35D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C50D3A-5342-2826-8979-254989D7B74E}"/>
              </a:ext>
            </a:extLst>
          </p:cNvPr>
          <p:cNvSpPr>
            <a:spLocks noGrp="1"/>
          </p:cNvSpPr>
          <p:nvPr>
            <p:ph type="sldNum" sz="quarter" idx="12"/>
          </p:nvPr>
        </p:nvSpPr>
        <p:spPr/>
        <p:txBody>
          <a:bodyPr/>
          <a:lstStyle>
            <a:lvl1pPr>
              <a:defRPr/>
            </a:lvl1pPr>
          </a:lstStyle>
          <a:p>
            <a:pPr>
              <a:defRPr/>
            </a:pPr>
            <a:fld id="{EA7CAD02-E96F-D245-824E-728485A6AB38}" type="slidenum">
              <a:rPr lang="en-GB" altLang="en-US"/>
              <a:pPr>
                <a:defRPr/>
              </a:pPr>
              <a:t>‹#›</a:t>
            </a:fld>
            <a:endParaRPr lang="en-GB" altLang="en-US"/>
          </a:p>
        </p:txBody>
      </p:sp>
    </p:spTree>
    <p:extLst>
      <p:ext uri="{BB962C8B-B14F-4D97-AF65-F5344CB8AC3E}">
        <p14:creationId xmlns:p14="http://schemas.microsoft.com/office/powerpoint/2010/main" val="331731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F8B204F8-B1E3-4A13-678D-97DF2399F33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4ECC6E2A-A6B3-032A-D260-CD0BF9654C5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C104B65-48B6-0F6D-C168-254C04E6895B}"/>
              </a:ext>
            </a:extLst>
          </p:cNvPr>
          <p:cNvSpPr>
            <a:spLocks noGrp="1"/>
          </p:cNvSpPr>
          <p:nvPr>
            <p:ph type="sldNum" sz="quarter" idx="12"/>
          </p:nvPr>
        </p:nvSpPr>
        <p:spPr/>
        <p:txBody>
          <a:bodyPr/>
          <a:lstStyle>
            <a:lvl1pPr>
              <a:defRPr/>
            </a:lvl1pPr>
          </a:lstStyle>
          <a:p>
            <a:pPr>
              <a:defRPr/>
            </a:pPr>
            <a:fld id="{5373B76F-B437-E845-9016-B58DCC81DE7D}" type="slidenum">
              <a:rPr lang="en-GB" altLang="en-US"/>
              <a:pPr>
                <a:defRPr/>
              </a:pPr>
              <a:t>‹#›</a:t>
            </a:fld>
            <a:endParaRPr lang="en-GB" altLang="en-US"/>
          </a:p>
        </p:txBody>
      </p:sp>
    </p:spTree>
    <p:extLst>
      <p:ext uri="{BB962C8B-B14F-4D97-AF65-F5344CB8AC3E}">
        <p14:creationId xmlns:p14="http://schemas.microsoft.com/office/powerpoint/2010/main" val="235611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275839E-7025-C530-BAD1-A92C32FC5B56}"/>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F16DF86F-FDCD-F4E0-453A-7025E9AA8BD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56F3FC1-C833-59F8-B5D2-BDFE4A42CC37}"/>
              </a:ext>
            </a:extLst>
          </p:cNvPr>
          <p:cNvSpPr>
            <a:spLocks noGrp="1"/>
          </p:cNvSpPr>
          <p:nvPr>
            <p:ph type="sldNum" sz="quarter" idx="12"/>
          </p:nvPr>
        </p:nvSpPr>
        <p:spPr/>
        <p:txBody>
          <a:bodyPr/>
          <a:lstStyle>
            <a:lvl1pPr>
              <a:defRPr/>
            </a:lvl1pPr>
          </a:lstStyle>
          <a:p>
            <a:pPr>
              <a:defRPr/>
            </a:pPr>
            <a:fld id="{26F7D341-F23F-1141-9A2C-19C208CFB348}" type="slidenum">
              <a:rPr lang="en-GB" altLang="en-US"/>
              <a:pPr>
                <a:defRPr/>
              </a:pPr>
              <a:t>‹#›</a:t>
            </a:fld>
            <a:endParaRPr lang="en-GB" altLang="en-US"/>
          </a:p>
        </p:txBody>
      </p:sp>
    </p:spTree>
    <p:extLst>
      <p:ext uri="{BB962C8B-B14F-4D97-AF65-F5344CB8AC3E}">
        <p14:creationId xmlns:p14="http://schemas.microsoft.com/office/powerpoint/2010/main" val="368985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5B1C268-DAA8-4364-100D-9CF9F676393D}"/>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262CE589-AB66-766D-08A5-3F04784E8DE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95D9B63-5EAF-A9D8-3DFE-10C4FC3A1A31}"/>
              </a:ext>
            </a:extLst>
          </p:cNvPr>
          <p:cNvSpPr>
            <a:spLocks noGrp="1"/>
          </p:cNvSpPr>
          <p:nvPr>
            <p:ph type="sldNum" sz="quarter" idx="12"/>
          </p:nvPr>
        </p:nvSpPr>
        <p:spPr/>
        <p:txBody>
          <a:bodyPr/>
          <a:lstStyle>
            <a:lvl1pPr>
              <a:defRPr/>
            </a:lvl1pPr>
          </a:lstStyle>
          <a:p>
            <a:pPr>
              <a:defRPr/>
            </a:pPr>
            <a:fld id="{DF0BEEFB-B8D8-184B-9B12-C19B7671C6D6}" type="slidenum">
              <a:rPr lang="en-GB" altLang="en-US"/>
              <a:pPr>
                <a:defRPr/>
              </a:pPr>
              <a:t>‹#›</a:t>
            </a:fld>
            <a:endParaRPr lang="en-GB" altLang="en-US"/>
          </a:p>
        </p:txBody>
      </p:sp>
    </p:spTree>
    <p:extLst>
      <p:ext uri="{BB962C8B-B14F-4D97-AF65-F5344CB8AC3E}">
        <p14:creationId xmlns:p14="http://schemas.microsoft.com/office/powerpoint/2010/main" val="17577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64BA14-C9A0-6A21-0A54-D7BE820E5081}"/>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A19F37DC-CDAE-60BC-B7C4-C2571DE8D4E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56F72BE-3947-2388-04B1-D17CC10250F4}"/>
              </a:ext>
            </a:extLst>
          </p:cNvPr>
          <p:cNvSpPr>
            <a:spLocks noGrp="1"/>
          </p:cNvSpPr>
          <p:nvPr>
            <p:ph type="sldNum" sz="quarter" idx="12"/>
          </p:nvPr>
        </p:nvSpPr>
        <p:spPr/>
        <p:txBody>
          <a:bodyPr/>
          <a:lstStyle>
            <a:lvl1pPr>
              <a:defRPr/>
            </a:lvl1pPr>
          </a:lstStyle>
          <a:p>
            <a:pPr>
              <a:defRPr/>
            </a:pPr>
            <a:fld id="{C82B3923-6467-4447-A706-938026D7B8FB}" type="slidenum">
              <a:rPr lang="en-GB" altLang="en-US"/>
              <a:pPr>
                <a:defRPr/>
              </a:pPr>
              <a:t>‹#›</a:t>
            </a:fld>
            <a:endParaRPr lang="en-GB" altLang="en-US"/>
          </a:p>
        </p:txBody>
      </p:sp>
    </p:spTree>
    <p:extLst>
      <p:ext uri="{BB962C8B-B14F-4D97-AF65-F5344CB8AC3E}">
        <p14:creationId xmlns:p14="http://schemas.microsoft.com/office/powerpoint/2010/main" val="19635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8BC74BE9-3DA0-CA08-52A8-7B25A1230EC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0CF5651-F3AE-93E6-43A1-E3DB920EC2A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720BA19-A540-36D5-DAD0-0C6524D1FBCC}"/>
              </a:ext>
            </a:extLst>
          </p:cNvPr>
          <p:cNvSpPr>
            <a:spLocks noGrp="1"/>
          </p:cNvSpPr>
          <p:nvPr>
            <p:ph type="sldNum" sz="quarter" idx="12"/>
          </p:nvPr>
        </p:nvSpPr>
        <p:spPr/>
        <p:txBody>
          <a:bodyPr/>
          <a:lstStyle>
            <a:lvl1pPr>
              <a:defRPr/>
            </a:lvl1pPr>
          </a:lstStyle>
          <a:p>
            <a:pPr>
              <a:defRPr/>
            </a:pPr>
            <a:fld id="{0FA3FD0E-220C-E84B-A69C-1DA9512AC97C}" type="slidenum">
              <a:rPr lang="en-GB" altLang="en-US"/>
              <a:pPr>
                <a:defRPr/>
              </a:pPr>
              <a:t>‹#›</a:t>
            </a:fld>
            <a:endParaRPr lang="en-GB" altLang="en-US"/>
          </a:p>
        </p:txBody>
      </p:sp>
    </p:spTree>
    <p:extLst>
      <p:ext uri="{BB962C8B-B14F-4D97-AF65-F5344CB8AC3E}">
        <p14:creationId xmlns:p14="http://schemas.microsoft.com/office/powerpoint/2010/main" val="66165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27CC8F10-4F83-C334-5F50-93B55885714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6EC0744-BB21-CAEB-EED4-5599B241210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67E8EDB-E221-0875-406D-A256889F72FC}"/>
              </a:ext>
            </a:extLst>
          </p:cNvPr>
          <p:cNvSpPr>
            <a:spLocks noGrp="1"/>
          </p:cNvSpPr>
          <p:nvPr>
            <p:ph type="sldNum" sz="quarter" idx="12"/>
          </p:nvPr>
        </p:nvSpPr>
        <p:spPr/>
        <p:txBody>
          <a:bodyPr/>
          <a:lstStyle>
            <a:lvl1pPr>
              <a:defRPr/>
            </a:lvl1pPr>
          </a:lstStyle>
          <a:p>
            <a:pPr>
              <a:defRPr/>
            </a:pPr>
            <a:fld id="{89D6674C-F746-3E46-9A12-11D778BF3AC1}" type="slidenum">
              <a:rPr lang="en-GB" altLang="en-US"/>
              <a:pPr>
                <a:defRPr/>
              </a:pPr>
              <a:t>‹#›</a:t>
            </a:fld>
            <a:endParaRPr lang="en-GB" altLang="en-US"/>
          </a:p>
        </p:txBody>
      </p:sp>
    </p:spTree>
    <p:extLst>
      <p:ext uri="{BB962C8B-B14F-4D97-AF65-F5344CB8AC3E}">
        <p14:creationId xmlns:p14="http://schemas.microsoft.com/office/powerpoint/2010/main" val="1815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9BFB4D-FD8C-ECF2-2DAF-681435F5FC2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6CAA6F0B-A663-7D67-3D60-572FA68BAE8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BEDEA1D-9CA9-9509-0E07-75131FD28A0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D39AA529-B03B-00D1-7376-30371632CA1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5D7A0753-A01C-E1B3-81C3-3D47852957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24EEBAFF-75BE-FD43-B99A-0E73C15E6C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HHcFiI8rx_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6C75-02C6-522E-3737-E24CE7A8883B}"/>
              </a:ext>
            </a:extLst>
          </p:cNvPr>
          <p:cNvSpPr>
            <a:spLocks noGrp="1"/>
          </p:cNvSpPr>
          <p:nvPr>
            <p:ph type="ctrTitle"/>
          </p:nvPr>
        </p:nvSpPr>
        <p:spPr>
          <a:xfrm>
            <a:off x="31750" y="0"/>
            <a:ext cx="9112250" cy="1863725"/>
          </a:xfrm>
          <a:solidFill>
            <a:schemeClr val="accent1"/>
          </a:solidFill>
          <a:ln w="38100" cap="flat">
            <a:solidFill>
              <a:schemeClr val="tx1"/>
            </a:solidFill>
            <a:miter lim="800000"/>
            <a:headEnd/>
            <a:tailEnd/>
          </a:ln>
          <a:effectLst>
            <a:outerShdw blurRad="40000" dist="20000" dir="5400000" rotWithShape="0">
              <a:srgbClr val="000000">
                <a:alpha val="37999"/>
              </a:srgbClr>
            </a:outerShdw>
          </a:effectLst>
        </p:spPr>
        <p:txBody>
          <a:bodyPr rtlCol="0">
            <a:normAutofit/>
          </a:bodyPr>
          <a:lstStyle/>
          <a:p>
            <a:pPr eaLnBrk="1" fontAlgn="auto" hangingPunct="1">
              <a:spcAft>
                <a:spcPts val="0"/>
              </a:spcAft>
              <a:defRPr/>
            </a:pPr>
            <a:r>
              <a:rPr lang="en-GB" altLang="x-none" sz="4400">
                <a:solidFill>
                  <a:srgbClr val="FFFFFF"/>
                </a:solidFill>
                <a:latin typeface="Arial" charset="0"/>
                <a:ea typeface="ＭＳ Ｐゴシック" charset="-128"/>
              </a:rPr>
              <a:t>3.1.3.2: Sources of energy at the coast: sediment</a:t>
            </a:r>
          </a:p>
        </p:txBody>
      </p:sp>
      <p:sp>
        <p:nvSpPr>
          <p:cNvPr id="3" name="Subtitle 2">
            <a:extLst>
              <a:ext uri="{FF2B5EF4-FFF2-40B4-BE49-F238E27FC236}">
                <a16:creationId xmlns:a16="http://schemas.microsoft.com/office/drawing/2014/main" id="{361AEC3D-14E7-A5AC-97C3-9B744E4E88D4}"/>
              </a:ext>
            </a:extLst>
          </p:cNvPr>
          <p:cNvSpPr>
            <a:spLocks noGrp="1"/>
          </p:cNvSpPr>
          <p:nvPr>
            <p:ph type="subTitle" idx="1"/>
          </p:nvPr>
        </p:nvSpPr>
        <p:spPr>
          <a:xfrm>
            <a:off x="228600" y="1993900"/>
            <a:ext cx="8785225" cy="2214563"/>
          </a:xfrm>
          <a:solidFill>
            <a:srgbClr val="00B300"/>
          </a:solidFill>
          <a:ln w="38100" cap="flat">
            <a:solidFill>
              <a:schemeClr val="tx1"/>
            </a:solidFill>
            <a:miter lim="800000"/>
            <a:headEnd/>
            <a:tailEnd/>
          </a:ln>
          <a:effectLst>
            <a:outerShdw blurRad="40000" dist="20000" dir="5400000" rotWithShape="0">
              <a:srgbClr val="000000">
                <a:alpha val="37999"/>
              </a:srgbClr>
            </a:outerShdw>
          </a:effectLst>
        </p:spPr>
        <p:txBody>
          <a:bodyPr rtlCol="0">
            <a:normAutofit/>
          </a:bodyPr>
          <a:lstStyle/>
          <a:p>
            <a:pPr eaLnBrk="1" fontAlgn="auto" hangingPunct="1">
              <a:spcBef>
                <a:spcPct val="0"/>
              </a:spcBef>
              <a:spcAft>
                <a:spcPts val="0"/>
              </a:spcAft>
              <a:defRPr/>
            </a:pPr>
            <a:r>
              <a:rPr lang="en-GB" altLang="en-US" sz="2400" dirty="0">
                <a:solidFill>
                  <a:schemeClr val="bg1"/>
                </a:solidFill>
                <a:latin typeface="Arial" panose="020B0604020202020204" pitchFamily="34" charset="0"/>
                <a:ea typeface="ＭＳ Ｐゴシック" panose="020B0600070205080204" pitchFamily="34" charset="-128"/>
              </a:rPr>
              <a:t>Learning Objectives</a:t>
            </a:r>
          </a:p>
          <a:p>
            <a:pPr algn="l" eaLnBrk="1" fontAlgn="auto" hangingPunct="1">
              <a:spcBef>
                <a:spcPct val="0"/>
              </a:spcBef>
              <a:spcAft>
                <a:spcPts val="0"/>
              </a:spcAft>
              <a:buFontTx/>
              <a:buChar char="•"/>
              <a:defRPr/>
            </a:pPr>
            <a:r>
              <a:rPr lang="en-GB" altLang="en-US" sz="2400" dirty="0">
                <a:solidFill>
                  <a:srgbClr val="FFFFFF"/>
                </a:solidFill>
                <a:latin typeface="Arial" panose="020B0604020202020204" pitchFamily="34" charset="0"/>
                <a:ea typeface="ＭＳ Ｐゴシック" panose="020B0600070205080204" pitchFamily="34" charset="-128"/>
              </a:rPr>
              <a:t>To understand the sources of energy in the coastal environments</a:t>
            </a:r>
          </a:p>
          <a:p>
            <a:pPr algn="l" eaLnBrk="1" fontAlgn="auto" hangingPunct="1">
              <a:spcBef>
                <a:spcPct val="0"/>
              </a:spcBef>
              <a:spcAft>
                <a:spcPts val="0"/>
              </a:spcAft>
              <a:buFontTx/>
              <a:buChar char="•"/>
              <a:defRPr/>
            </a:pPr>
            <a:r>
              <a:rPr lang="en-GB" altLang="en-US" sz="2400" dirty="0">
                <a:solidFill>
                  <a:srgbClr val="FFFFFF"/>
                </a:solidFill>
                <a:latin typeface="Arial" panose="020B0604020202020204" pitchFamily="34" charset="0"/>
                <a:ea typeface="ＭＳ Ｐゴシック" panose="020B0600070205080204" pitchFamily="34" charset="-128"/>
              </a:rPr>
              <a:t>To understand sediment inputs – where sediment comes from</a:t>
            </a:r>
          </a:p>
          <a:p>
            <a:pPr algn="l" eaLnBrk="1" fontAlgn="auto" hangingPunct="1">
              <a:spcBef>
                <a:spcPct val="0"/>
              </a:spcBef>
              <a:spcAft>
                <a:spcPts val="0"/>
              </a:spcAft>
              <a:buFontTx/>
              <a:buChar char="•"/>
              <a:defRPr/>
            </a:pPr>
            <a:r>
              <a:rPr lang="en-GB" altLang="en-US" sz="2400" dirty="0">
                <a:solidFill>
                  <a:srgbClr val="FFFFFF"/>
                </a:solidFill>
                <a:latin typeface="Arial" panose="020B0604020202020204" pitchFamily="34" charset="0"/>
                <a:ea typeface="ＭＳ Ｐゴシック" panose="020B0600070205080204" pitchFamily="34" charset="-128"/>
              </a:rPr>
              <a:t>To understand sediment cells – transfer and budgets</a:t>
            </a:r>
            <a:endParaRPr lang="en-GB" altLang="en-US" sz="2400" dirty="0">
              <a:solidFill>
                <a:schemeClr val="bg1"/>
              </a:solidFill>
              <a:latin typeface="Arial" panose="020B0604020202020204" pitchFamily="34" charset="0"/>
              <a:ea typeface="ＭＳ Ｐゴシック" panose="020B0600070205080204" pitchFamily="34" charset="-128"/>
            </a:endParaRPr>
          </a:p>
          <a:p>
            <a:pPr eaLnBrk="1" fontAlgn="auto" hangingPunct="1">
              <a:spcBef>
                <a:spcPct val="0"/>
              </a:spcBef>
              <a:spcAft>
                <a:spcPts val="0"/>
              </a:spcAft>
              <a:defRPr/>
            </a:pPr>
            <a:endParaRPr lang="en-GB" altLang="en-US" sz="2400" dirty="0">
              <a:solidFill>
                <a:schemeClr val="bg1"/>
              </a:solidFill>
              <a:latin typeface="Arial" panose="020B0604020202020204" pitchFamily="34" charset="0"/>
              <a:ea typeface="ＭＳ Ｐゴシック" panose="020B0600070205080204" pitchFamily="34" charset="-128"/>
            </a:endParaRPr>
          </a:p>
        </p:txBody>
      </p:sp>
      <p:sp>
        <p:nvSpPr>
          <p:cNvPr id="4" name="TextBox 3">
            <a:extLst>
              <a:ext uri="{FF2B5EF4-FFF2-40B4-BE49-F238E27FC236}">
                <a16:creationId xmlns:a16="http://schemas.microsoft.com/office/drawing/2014/main" id="{83EDFF1F-51EB-60A0-3DD8-CF13636A44AB}"/>
              </a:ext>
            </a:extLst>
          </p:cNvPr>
          <p:cNvSpPr txBox="1">
            <a:spLocks noChangeArrowheads="1"/>
          </p:cNvSpPr>
          <p:nvPr/>
        </p:nvSpPr>
        <p:spPr bwMode="auto">
          <a:xfrm>
            <a:off x="204788" y="4848225"/>
            <a:ext cx="2163762" cy="1476375"/>
          </a:xfrm>
          <a:prstGeom prst="rect">
            <a:avLst/>
          </a:prstGeom>
          <a:solidFill>
            <a:srgbClr val="AAAACA"/>
          </a:solidFill>
          <a:ln w="38100">
            <a:solidFill>
              <a:schemeClr val="tx1"/>
            </a:solidFill>
            <a:miter lim="800000"/>
            <a:headEnd/>
            <a:tailEnd/>
          </a:ln>
          <a:effectLst>
            <a:outerShdw blurRad="40000" dist="20000" dir="5400000" rotWithShape="0">
              <a:srgbClr val="808080">
                <a:alpha val="37999"/>
              </a:srgbClr>
            </a:outerShdw>
          </a:effectLst>
        </p:spPr>
        <p:txBody>
          <a:bodyPr>
            <a:spAutoFit/>
          </a:bodyPr>
          <a:lstStyle/>
          <a:p>
            <a:pPr eaLnBrk="1" fontAlgn="auto" hangingPunct="1">
              <a:spcBef>
                <a:spcPts val="0"/>
              </a:spcBef>
              <a:spcAft>
                <a:spcPts val="0"/>
              </a:spcAft>
              <a:defRPr/>
            </a:pPr>
            <a:r>
              <a:rPr lang="en-GB" b="1" u="sng" dirty="0">
                <a:solidFill>
                  <a:srgbClr val="002060"/>
                </a:solidFill>
                <a:latin typeface="Arial" charset="0"/>
                <a:ea typeface="Arial" charset="0"/>
                <a:cs typeface="Arial" charset="0"/>
              </a:rPr>
              <a:t>Key words</a:t>
            </a:r>
            <a:r>
              <a:rPr lang="en-GB" dirty="0">
                <a:solidFill>
                  <a:srgbClr val="002060"/>
                </a:solidFill>
                <a:latin typeface="Arial" charset="0"/>
                <a:ea typeface="Arial" charset="0"/>
                <a:cs typeface="Arial" charset="0"/>
              </a:rPr>
              <a:t>:</a:t>
            </a:r>
          </a:p>
          <a:p>
            <a:pPr eaLnBrk="1" fontAlgn="auto" hangingPunct="1">
              <a:spcBef>
                <a:spcPts val="0"/>
              </a:spcBef>
              <a:spcAft>
                <a:spcPts val="0"/>
              </a:spcAft>
              <a:defRPr/>
            </a:pPr>
            <a:r>
              <a:rPr lang="en-GB" dirty="0">
                <a:solidFill>
                  <a:srgbClr val="002060"/>
                </a:solidFill>
                <a:latin typeface="Arial" charset="0"/>
                <a:ea typeface="Arial" charset="0"/>
                <a:cs typeface="Arial" charset="0"/>
              </a:rPr>
              <a:t>Sediment Cell</a:t>
            </a:r>
          </a:p>
          <a:p>
            <a:pPr eaLnBrk="1" fontAlgn="auto" hangingPunct="1">
              <a:spcBef>
                <a:spcPts val="0"/>
              </a:spcBef>
              <a:spcAft>
                <a:spcPts val="0"/>
              </a:spcAft>
              <a:defRPr/>
            </a:pPr>
            <a:r>
              <a:rPr lang="en-GB" dirty="0">
                <a:solidFill>
                  <a:srgbClr val="002060"/>
                </a:solidFill>
                <a:latin typeface="Arial" charset="0"/>
                <a:ea typeface="Arial" charset="0"/>
                <a:cs typeface="Arial" charset="0"/>
              </a:rPr>
              <a:t>Sediment Budget</a:t>
            </a:r>
          </a:p>
          <a:p>
            <a:pPr eaLnBrk="1" fontAlgn="auto" hangingPunct="1">
              <a:spcBef>
                <a:spcPts val="0"/>
              </a:spcBef>
              <a:spcAft>
                <a:spcPts val="0"/>
              </a:spcAft>
              <a:defRPr/>
            </a:pPr>
            <a:r>
              <a:rPr lang="en-GB" dirty="0">
                <a:solidFill>
                  <a:srgbClr val="002060"/>
                </a:solidFill>
                <a:latin typeface="Arial" charset="0"/>
                <a:ea typeface="Arial" charset="0"/>
                <a:cs typeface="Arial" charset="0"/>
              </a:rPr>
              <a:t>Longshore drift</a:t>
            </a:r>
          </a:p>
          <a:p>
            <a:pPr eaLnBrk="1" fontAlgn="auto" hangingPunct="1">
              <a:spcBef>
                <a:spcPts val="0"/>
              </a:spcBef>
              <a:spcAft>
                <a:spcPts val="0"/>
              </a:spcAft>
              <a:defRPr/>
            </a:pPr>
            <a:r>
              <a:rPr lang="en-GB" dirty="0">
                <a:solidFill>
                  <a:srgbClr val="002060"/>
                </a:solidFill>
                <a:latin typeface="Arial" charset="0"/>
                <a:ea typeface="Arial" charset="0"/>
                <a:cs typeface="Arial" charset="0"/>
              </a:rPr>
              <a:t>Sediment sinks</a:t>
            </a:r>
          </a:p>
        </p:txBody>
      </p:sp>
      <p:sp>
        <p:nvSpPr>
          <p:cNvPr id="5" name="TextBox 4">
            <a:extLst>
              <a:ext uri="{FF2B5EF4-FFF2-40B4-BE49-F238E27FC236}">
                <a16:creationId xmlns:a16="http://schemas.microsoft.com/office/drawing/2014/main" id="{1D92EE9F-C73E-371D-F182-252BABE9C58E}"/>
              </a:ext>
            </a:extLst>
          </p:cNvPr>
          <p:cNvSpPr txBox="1">
            <a:spLocks noChangeArrowheads="1"/>
          </p:cNvSpPr>
          <p:nvPr/>
        </p:nvSpPr>
        <p:spPr bwMode="auto">
          <a:xfrm>
            <a:off x="3289300" y="4524375"/>
            <a:ext cx="5724525" cy="2124075"/>
          </a:xfrm>
          <a:prstGeom prst="rect">
            <a:avLst/>
          </a:prstGeom>
          <a:solidFill>
            <a:srgbClr val="DADADA"/>
          </a:solidFill>
          <a:ln w="38100">
            <a:solidFill>
              <a:schemeClr val="tx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en-GB" altLang="en-US" sz="2200" b="1" u="sng" dirty="0">
                <a:solidFill>
                  <a:srgbClr val="002060"/>
                </a:solidFill>
                <a:latin typeface="Arial" panose="020B0604020202020204" pitchFamily="34" charset="0"/>
              </a:rPr>
              <a:t>Concept Checker</a:t>
            </a:r>
            <a:r>
              <a:rPr lang="en-GB" altLang="en-US" sz="2200" dirty="0">
                <a:solidFill>
                  <a:srgbClr val="002060"/>
                </a:solidFill>
                <a:latin typeface="Arial" panose="020B0604020202020204" pitchFamily="34" charset="0"/>
              </a:rPr>
              <a:t>:</a:t>
            </a:r>
          </a:p>
          <a:p>
            <a:pPr eaLnBrk="1" fontAlgn="auto" hangingPunct="1">
              <a:spcBef>
                <a:spcPts val="0"/>
              </a:spcBef>
              <a:spcAft>
                <a:spcPts val="0"/>
              </a:spcAft>
              <a:buFont typeface="Wingdings" pitchFamily="2" charset="2"/>
              <a:buChar char="q"/>
              <a:defRPr/>
            </a:pPr>
            <a:r>
              <a:rPr lang="en-GB" altLang="en-US" sz="2200" dirty="0">
                <a:solidFill>
                  <a:srgbClr val="002060"/>
                </a:solidFill>
                <a:latin typeface="Arial" panose="020B0604020202020204" pitchFamily="34" charset="0"/>
              </a:rPr>
              <a:t>The concept of the </a:t>
            </a:r>
            <a:r>
              <a:rPr lang="en-GB" altLang="en-US" sz="2200" b="1" dirty="0">
                <a:solidFill>
                  <a:srgbClr val="002060"/>
                </a:solidFill>
                <a:latin typeface="Arial" panose="020B0604020202020204" pitchFamily="34" charset="0"/>
              </a:rPr>
              <a:t>coastal system</a:t>
            </a:r>
          </a:p>
          <a:p>
            <a:pPr eaLnBrk="1" fontAlgn="auto" hangingPunct="1">
              <a:spcBef>
                <a:spcPts val="0"/>
              </a:spcBef>
              <a:spcAft>
                <a:spcPts val="0"/>
              </a:spcAft>
              <a:buFont typeface="Wingdings" pitchFamily="2" charset="2"/>
              <a:buChar char="q"/>
              <a:defRPr/>
            </a:pPr>
            <a:endParaRPr lang="en-GB" altLang="en-US" sz="2200" dirty="0">
              <a:solidFill>
                <a:srgbClr val="002060"/>
              </a:solidFill>
              <a:latin typeface="Arial" panose="020B0604020202020204" pitchFamily="34" charset="0"/>
            </a:endParaRPr>
          </a:p>
          <a:p>
            <a:pPr eaLnBrk="1" fontAlgn="auto" hangingPunct="1">
              <a:spcBef>
                <a:spcPts val="0"/>
              </a:spcBef>
              <a:spcAft>
                <a:spcPts val="0"/>
              </a:spcAft>
              <a:buFont typeface="Wingdings" pitchFamily="2" charset="2"/>
              <a:buChar char="q"/>
              <a:defRPr/>
            </a:pPr>
            <a:r>
              <a:rPr lang="en-GB" altLang="en-US" sz="2200" dirty="0">
                <a:solidFill>
                  <a:srgbClr val="002060"/>
                </a:solidFill>
                <a:latin typeface="Arial" panose="020B0604020202020204" pitchFamily="34" charset="0"/>
              </a:rPr>
              <a:t>The concept of different energy types – wind, wave (how waves are formed), tides (types), currents, </a:t>
            </a:r>
            <a:r>
              <a:rPr lang="en-GB" altLang="en-US" sz="2200" b="1" dirty="0">
                <a:solidFill>
                  <a:srgbClr val="002060"/>
                </a:solidFill>
                <a:latin typeface="Arial" panose="020B0604020202020204" pitchFamily="34" charset="0"/>
              </a:rPr>
              <a:t>sediment flows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5A9CD34A-67CA-4AAE-8AC2-D94C08DC8062}"/>
              </a:ext>
            </a:extLst>
          </p:cNvPr>
          <p:cNvSpPr>
            <a:spLocks noChangeArrowheads="1"/>
          </p:cNvSpPr>
          <p:nvPr/>
        </p:nvSpPr>
        <p:spPr bwMode="auto">
          <a:xfrm>
            <a:off x="0" y="260350"/>
            <a:ext cx="9144000" cy="50482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7650" name="WordArt 6">
            <a:extLst>
              <a:ext uri="{FF2B5EF4-FFF2-40B4-BE49-F238E27FC236}">
                <a16:creationId xmlns:a16="http://schemas.microsoft.com/office/drawing/2014/main" id="{9A47C05C-7645-4966-9262-5A2067EAE722}"/>
              </a:ext>
            </a:extLst>
          </p:cNvPr>
          <p:cNvSpPr>
            <a:spLocks noChangeArrowheads="1" noChangeShapeType="1" noTextEdit="1"/>
          </p:cNvSpPr>
          <p:nvPr/>
        </p:nvSpPr>
        <p:spPr bwMode="auto">
          <a:xfrm>
            <a:off x="179388" y="333375"/>
            <a:ext cx="8124825" cy="431800"/>
          </a:xfrm>
          <a:prstGeom prst="rect">
            <a:avLst/>
          </a:prstGeom>
        </p:spPr>
        <p:txBody>
          <a:bodyPr wrap="none" fromWordArt="1">
            <a:prstTxWarp prst="textPlain">
              <a:avLst>
                <a:gd name="adj" fmla="val 50000"/>
              </a:avLst>
            </a:prstTxWarp>
          </a:bodyPr>
          <a:lstStyle/>
          <a:p>
            <a:pPr algn="ctr"/>
            <a:r>
              <a:rPr lang="en-GB" sz="3600" kern="10" normalizeH="1">
                <a:ln w="25400">
                  <a:solidFill>
                    <a:srgbClr val="000000"/>
                  </a:solidFill>
                  <a:round/>
                  <a:headEnd/>
                  <a:tailEnd/>
                </a:ln>
                <a:solidFill>
                  <a:srgbClr val="FFFFFF"/>
                </a:solidFill>
                <a:latin typeface="Arial Black" panose="020B0A04020102020204" pitchFamily="34" charset="0"/>
              </a:rPr>
              <a:t>Sediment Cells</a:t>
            </a:r>
          </a:p>
        </p:txBody>
      </p:sp>
      <p:sp>
        <p:nvSpPr>
          <p:cNvPr id="7" name="Content Placeholder 6">
            <a:extLst>
              <a:ext uri="{FF2B5EF4-FFF2-40B4-BE49-F238E27FC236}">
                <a16:creationId xmlns:a16="http://schemas.microsoft.com/office/drawing/2014/main" id="{6EDD9299-7566-413E-B249-45292D0878CC}"/>
              </a:ext>
            </a:extLst>
          </p:cNvPr>
          <p:cNvSpPr>
            <a:spLocks noGrp="1" noChangeArrowheads="1"/>
          </p:cNvSpPr>
          <p:nvPr>
            <p:ph idx="1"/>
          </p:nvPr>
        </p:nvSpPr>
        <p:spPr>
          <a:xfrm>
            <a:off x="465138" y="1282700"/>
            <a:ext cx="8124825" cy="5191607"/>
          </a:xfrm>
        </p:spPr>
        <p:txBody>
          <a:bodyPr/>
          <a:lstStyle/>
          <a:p>
            <a:pPr marL="0" indent="0" eaLnBrk="1" hangingPunct="1">
              <a:buFont typeface="Arial" panose="020B0604020202020204" pitchFamily="34" charset="0"/>
              <a:buNone/>
            </a:pPr>
            <a:r>
              <a:rPr lang="en-US" altLang="en-US" sz="2400" dirty="0">
                <a:solidFill>
                  <a:srgbClr val="CF1C00"/>
                </a:solidFill>
                <a:latin typeface="Helvetica"/>
                <a:ea typeface="ＭＳ Ｐゴシック"/>
                <a:cs typeface="Helvetica"/>
              </a:rPr>
              <a:t>Exam style question (tutor 2 u):</a:t>
            </a:r>
          </a:p>
          <a:p>
            <a:pPr marL="0" indent="0" eaLnBrk="1" hangingPunct="1">
              <a:buFont typeface="Arial" panose="020B0604020202020204" pitchFamily="34" charset="0"/>
              <a:buNone/>
            </a:pPr>
            <a:r>
              <a:rPr lang="en-US" altLang="en-US" sz="2400" dirty="0">
                <a:latin typeface="Helvetica"/>
                <a:ea typeface="ＭＳ Ｐゴシック"/>
                <a:cs typeface="Helvetica"/>
              </a:rPr>
              <a:t>Outline the sediment cell concept</a:t>
            </a:r>
          </a:p>
          <a:p>
            <a:pPr marL="0" indent="0" eaLnBrk="1" hangingPunct="1">
              <a:buFont typeface="Arial" panose="020B0604020202020204" pitchFamily="34" charset="0"/>
              <a:buNone/>
            </a:pPr>
            <a:endParaRPr lang="en-US" altLang="en-US" sz="2400" dirty="0">
              <a:latin typeface="Helvetica"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en-US" altLang="en-US" sz="2400" dirty="0">
              <a:latin typeface="Helvetica"/>
              <a:ea typeface="ＭＳ Ｐゴシック"/>
              <a:cs typeface="Arial" panose="020B0604020202020204" pitchFamily="34" charset="0"/>
            </a:endParaRPr>
          </a:p>
          <a:p>
            <a:pPr marL="0" indent="0">
              <a:buFont typeface="Arial" panose="020B0604020202020204" pitchFamily="34" charset="0"/>
              <a:buNone/>
            </a:pPr>
            <a:endParaRPr lang="en-US" altLang="en-US" sz="2400" dirty="0">
              <a:latin typeface="Helvetica"/>
              <a:ea typeface="ＭＳ Ｐゴシック"/>
              <a:cs typeface="Arial" panose="020B0604020202020204" pitchFamily="34" charset="0"/>
            </a:endParaRPr>
          </a:p>
          <a:p>
            <a:pPr marL="0" indent="0">
              <a:buFont typeface="Arial" panose="020B0604020202020204" pitchFamily="34" charset="0"/>
              <a:buNone/>
            </a:pPr>
            <a:endParaRPr lang="en-US" altLang="en-US" sz="2400" dirty="0">
              <a:latin typeface="Helvetica"/>
              <a:ea typeface="ＭＳ Ｐゴシック"/>
              <a:cs typeface="Arial" panose="020B0604020202020204" pitchFamily="34" charset="0"/>
            </a:endParaRPr>
          </a:p>
          <a:p>
            <a:pPr marL="0" indent="0">
              <a:buFont typeface="Arial" panose="020B0604020202020204" pitchFamily="34" charset="0"/>
              <a:buNone/>
            </a:pPr>
            <a:endParaRPr lang="en-US" altLang="en-US" sz="2400" dirty="0">
              <a:latin typeface="Helvetica"/>
              <a:ea typeface="ＭＳ Ｐゴシック"/>
              <a:cs typeface="Arial" panose="020B0604020202020204" pitchFamily="34" charset="0"/>
            </a:endParaRPr>
          </a:p>
          <a:p>
            <a:pPr marL="0" indent="0">
              <a:buFont typeface="Arial" panose="020B0604020202020204" pitchFamily="34" charset="0"/>
              <a:buNone/>
            </a:pPr>
            <a:endParaRPr lang="en-US" altLang="en-US" sz="2400" dirty="0">
              <a:latin typeface="Helvetica"/>
              <a:ea typeface="ＭＳ Ｐゴシック"/>
              <a:cs typeface="Arial"/>
            </a:endParaRPr>
          </a:p>
          <a:p>
            <a:pPr marL="0" indent="0" eaLnBrk="1" hangingPunct="1">
              <a:buFont typeface="Arial" panose="020B0604020202020204" pitchFamily="34" charset="0"/>
              <a:buNone/>
            </a:pPr>
            <a:endParaRPr lang="en-GB" altLang="en-US" sz="2400" dirty="0">
              <a:latin typeface="Arial" panose="020B0604020202020204" pitchFamily="34" charset="0"/>
              <a:cs typeface="Arial" panose="020B0604020202020204" pitchFamily="34" charset="0"/>
            </a:endParaRPr>
          </a:p>
          <a:p>
            <a:pPr marL="0" indent="0" eaLnBrk="1" hangingPunct="1">
              <a:buFont typeface="Garamond" panose="02020404030301010803" pitchFamily="18" charset="0"/>
              <a:buNone/>
            </a:pPr>
            <a:r>
              <a:rPr lang="en-GB" altLang="en-US" sz="2400" dirty="0">
                <a:latin typeface="Arial"/>
                <a:cs typeface="Arial"/>
              </a:rPr>
              <a:t>How can people affect the equilibrium of a sediment cell?</a:t>
            </a:r>
          </a:p>
        </p:txBody>
      </p:sp>
      <p:pic>
        <p:nvPicPr>
          <p:cNvPr id="2" name="Picture 4" descr="Graphical user interface, text&#10;&#10;Description automatically generated">
            <a:extLst>
              <a:ext uri="{FF2B5EF4-FFF2-40B4-BE49-F238E27FC236}">
                <a16:creationId xmlns:a16="http://schemas.microsoft.com/office/drawing/2014/main" id="{DE98A33C-2EB9-4A30-8828-4BF373B562D1}"/>
              </a:ext>
            </a:extLst>
          </p:cNvPr>
          <p:cNvPicPr>
            <a:picLocks noChangeAspect="1"/>
          </p:cNvPicPr>
          <p:nvPr/>
        </p:nvPicPr>
        <p:blipFill>
          <a:blip r:embed="rId2"/>
          <a:stretch>
            <a:fillRect/>
          </a:stretch>
        </p:blipFill>
        <p:spPr bwMode="auto">
          <a:xfrm>
            <a:off x="465138" y="2780928"/>
            <a:ext cx="7886700" cy="192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4">
            <a:extLst>
              <a:ext uri="{FF2B5EF4-FFF2-40B4-BE49-F238E27FC236}">
                <a16:creationId xmlns:a16="http://schemas.microsoft.com/office/drawing/2014/main" id="{33C30198-CC30-333D-FA03-D345D5AC1FB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30163"/>
            <a:ext cx="4610100" cy="6513512"/>
          </a:xfrm>
        </p:spPr>
      </p:pic>
      <p:sp>
        <p:nvSpPr>
          <p:cNvPr id="9220" name="Content Placeholder 3">
            <a:extLst>
              <a:ext uri="{FF2B5EF4-FFF2-40B4-BE49-F238E27FC236}">
                <a16:creationId xmlns:a16="http://schemas.microsoft.com/office/drawing/2014/main" id="{B8DD2B1D-EAD8-9CC0-2DC1-97F7F96C9590}"/>
              </a:ext>
            </a:extLst>
          </p:cNvPr>
          <p:cNvSpPr>
            <a:spLocks noGrp="1"/>
          </p:cNvSpPr>
          <p:nvPr>
            <p:ph sz="half" idx="2"/>
          </p:nvPr>
        </p:nvSpPr>
        <p:spPr>
          <a:xfrm>
            <a:off x="6084888" y="908050"/>
            <a:ext cx="2660650" cy="4351338"/>
          </a:xfrm>
        </p:spPr>
        <p:txBody>
          <a:bodyPr rtlCol="0">
            <a:normAutofit/>
          </a:bodyPr>
          <a:lstStyle/>
          <a:p>
            <a:pPr marL="0" indent="0" eaLnBrk="1" fontAlgn="auto" hangingPunct="1">
              <a:spcAft>
                <a:spcPts val="0"/>
              </a:spcAft>
              <a:buFont typeface="Arial" panose="020B0604020202020204" pitchFamily="34" charset="0"/>
              <a:buNone/>
              <a:defRPr/>
            </a:pPr>
            <a:r>
              <a:rPr lang="en-GB" altLang="en-US" dirty="0">
                <a:latin typeface="Arial" panose="020B0604020202020204" pitchFamily="34" charset="0"/>
                <a:cs typeface="Arial" panose="020B0604020202020204" pitchFamily="34" charset="0"/>
              </a:rPr>
              <a:t>Use the two diagrams to:-</a:t>
            </a:r>
          </a:p>
          <a:p>
            <a:pPr eaLnBrk="1" fontAlgn="auto" hangingPunct="1">
              <a:spcAft>
                <a:spcPts val="0"/>
              </a:spcAft>
              <a:defRPr/>
            </a:pPr>
            <a:r>
              <a:rPr lang="en-GB" altLang="en-US" dirty="0">
                <a:latin typeface="Arial" panose="020B0604020202020204" pitchFamily="34" charset="0"/>
                <a:cs typeface="Arial" panose="020B0604020202020204" pitchFamily="34" charset="0"/>
              </a:rPr>
              <a:t>Describe the changes that humans have made to the sediment cell</a:t>
            </a:r>
          </a:p>
          <a:p>
            <a:pPr eaLnBrk="1" fontAlgn="auto" hangingPunct="1">
              <a:spcAft>
                <a:spcPts val="0"/>
              </a:spcAft>
              <a:defRPr/>
            </a:pPr>
            <a:r>
              <a:rPr lang="en-GB" altLang="en-US" dirty="0">
                <a:latin typeface="Arial" panose="020B0604020202020204" pitchFamily="34" charset="0"/>
                <a:cs typeface="Arial" panose="020B0604020202020204" pitchFamily="34" charset="0"/>
              </a:rPr>
              <a:t>Explain the impacts the changes have had on this section of coastline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CBFC986D-9E6A-4581-7B05-91DF8592F39C}"/>
              </a:ext>
            </a:extLst>
          </p:cNvPr>
          <p:cNvSpPr>
            <a:spLocks noChangeArrowheads="1"/>
          </p:cNvSpPr>
          <p:nvPr/>
        </p:nvSpPr>
        <p:spPr bwMode="auto">
          <a:xfrm>
            <a:off x="0" y="260350"/>
            <a:ext cx="9144000" cy="50482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9698" name="WordArt 6">
            <a:extLst>
              <a:ext uri="{FF2B5EF4-FFF2-40B4-BE49-F238E27FC236}">
                <a16:creationId xmlns:a16="http://schemas.microsoft.com/office/drawing/2014/main" id="{2FE41A83-07A1-9972-9C85-F29E06D995B0}"/>
              </a:ext>
            </a:extLst>
          </p:cNvPr>
          <p:cNvSpPr>
            <a:spLocks noChangeArrowheads="1" noChangeShapeType="1" noTextEdit="1"/>
          </p:cNvSpPr>
          <p:nvPr/>
        </p:nvSpPr>
        <p:spPr bwMode="auto">
          <a:xfrm>
            <a:off x="179388" y="333375"/>
            <a:ext cx="8124825"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South Downs sediment subcells</a:t>
            </a:r>
          </a:p>
        </p:txBody>
      </p:sp>
      <p:pic>
        <p:nvPicPr>
          <p:cNvPr id="29699" name="Picture 1">
            <a:extLst>
              <a:ext uri="{FF2B5EF4-FFF2-40B4-BE49-F238E27FC236}">
                <a16:creationId xmlns:a16="http://schemas.microsoft.com/office/drawing/2014/main" id="{7536EEC0-B7B2-F0E2-6081-FB05C69966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1087438"/>
            <a:ext cx="720407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a:extLst>
              <a:ext uri="{FF2B5EF4-FFF2-40B4-BE49-F238E27FC236}">
                <a16:creationId xmlns:a16="http://schemas.microsoft.com/office/drawing/2014/main" id="{871389AB-68E2-A58A-D467-3F91522D12EA}"/>
              </a:ext>
            </a:extLst>
          </p:cNvPr>
          <p:cNvSpPr>
            <a:spLocks noChangeArrowheads="1"/>
          </p:cNvSpPr>
          <p:nvPr/>
        </p:nvSpPr>
        <p:spPr bwMode="auto">
          <a:xfrm>
            <a:off x="468313" y="5549900"/>
            <a:ext cx="8466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dirty="0">
                <a:latin typeface="Tahoma" panose="020B0604030504040204" pitchFamily="34" charset="0"/>
                <a:ea typeface="ＭＳ Ｐゴシック" panose="020B0600070205080204" pitchFamily="34" charset="-128"/>
              </a:rPr>
              <a:t>Identify the sources, transfers and sinks within the South Downs sediment cell from </a:t>
            </a:r>
            <a:r>
              <a:rPr lang="en-GB" altLang="en-US" dirty="0" err="1">
                <a:latin typeface="Tahoma" panose="020B0604030504040204" pitchFamily="34" charset="0"/>
                <a:ea typeface="ＭＳ Ｐゴシック" panose="020B0600070205080204" pitchFamily="34" charset="-128"/>
              </a:rPr>
              <a:t>Geofile</a:t>
            </a:r>
            <a:r>
              <a:rPr lang="en-GB" altLang="en-US" dirty="0">
                <a:latin typeface="Tahoma" panose="020B0604030504040204" pitchFamily="34" charset="0"/>
                <a:ea typeface="ＭＳ Ｐゴシック" panose="020B0600070205080204" pitchFamily="34" charset="-128"/>
              </a:rPr>
              <a:t> 575.</a:t>
            </a:r>
          </a:p>
          <a:p>
            <a:pPr eaLnBrk="1" hangingPunct="1"/>
            <a:r>
              <a:rPr lang="en-GB" altLang="en-US" dirty="0">
                <a:latin typeface="Tahoma" panose="020B0604030504040204" pitchFamily="34" charset="0"/>
                <a:ea typeface="ＭＳ Ｐゴシック" panose="020B0600070205080204" pitchFamily="34" charset="-128"/>
              </a:rPr>
              <a:t>How might human activity have affected this cell?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FBF7F-1A92-423B-0397-35177C546D94}"/>
              </a:ext>
            </a:extLst>
          </p:cNvPr>
          <p:cNvPicPr>
            <a:picLocks noChangeAspect="1"/>
          </p:cNvPicPr>
          <p:nvPr/>
        </p:nvPicPr>
        <p:blipFill>
          <a:blip r:embed="rId2"/>
          <a:stretch>
            <a:fillRect/>
          </a:stretch>
        </p:blipFill>
        <p:spPr>
          <a:xfrm>
            <a:off x="1763688" y="65753"/>
            <a:ext cx="5760639" cy="6898971"/>
          </a:xfrm>
          <a:prstGeom prst="rect">
            <a:avLst/>
          </a:prstGeom>
        </p:spPr>
      </p:pic>
    </p:spTree>
    <p:extLst>
      <p:ext uri="{BB962C8B-B14F-4D97-AF65-F5344CB8AC3E}">
        <p14:creationId xmlns:p14="http://schemas.microsoft.com/office/powerpoint/2010/main" val="395303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1DA9ADFF-A4A8-BE1F-EC7C-2616FA1C77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98625"/>
            <a:ext cx="5786438"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2" name="Group 2">
            <a:extLst>
              <a:ext uri="{FF2B5EF4-FFF2-40B4-BE49-F238E27FC236}">
                <a16:creationId xmlns:a16="http://schemas.microsoft.com/office/drawing/2014/main" id="{9822622C-77C9-25D8-39F1-F55909AD590F}"/>
              </a:ext>
            </a:extLst>
          </p:cNvPr>
          <p:cNvGrpSpPr>
            <a:grpSpLocks/>
          </p:cNvGrpSpPr>
          <p:nvPr/>
        </p:nvGrpSpPr>
        <p:grpSpPr bwMode="auto">
          <a:xfrm>
            <a:off x="179388" y="188913"/>
            <a:ext cx="8964612" cy="576262"/>
            <a:chOff x="179388" y="188640"/>
            <a:chExt cx="8964611" cy="576535"/>
          </a:xfrm>
        </p:grpSpPr>
        <p:sp>
          <p:nvSpPr>
            <p:cNvPr id="30723" name="Rectangle 3">
              <a:extLst>
                <a:ext uri="{FF2B5EF4-FFF2-40B4-BE49-F238E27FC236}">
                  <a16:creationId xmlns:a16="http://schemas.microsoft.com/office/drawing/2014/main" id="{24936E03-4DD3-3E88-50DA-A1A883992AB1}"/>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30724" name="WordArt 6">
              <a:extLst>
                <a:ext uri="{FF2B5EF4-FFF2-40B4-BE49-F238E27FC236}">
                  <a16:creationId xmlns:a16="http://schemas.microsoft.com/office/drawing/2014/main" id="{E7CC8BAA-F298-9E8E-1CFC-C24999EB068A}"/>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Cells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16DF1371-9EC2-2173-C02C-3349A22587EB}"/>
              </a:ext>
            </a:extLst>
          </p:cNvPr>
          <p:cNvPicPr>
            <a:picLocks noChangeAspect="1"/>
          </p:cNvPicPr>
          <p:nvPr/>
        </p:nvPicPr>
        <p:blipFill>
          <a:blip r:embed="rId2">
            <a:extLst>
              <a:ext uri="{28A0092B-C50C-407E-A947-70E740481C1C}">
                <a14:useLocalDpi xmlns:a14="http://schemas.microsoft.com/office/drawing/2010/main" val="0"/>
              </a:ext>
            </a:extLst>
          </a:blip>
          <a:srcRect l="10400" t="11095" b="6812"/>
          <a:stretch>
            <a:fillRect/>
          </a:stretch>
        </p:blipFill>
        <p:spPr bwMode="auto">
          <a:xfrm>
            <a:off x="179388" y="404813"/>
            <a:ext cx="93059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27C33BB6-3CFB-D0F6-CFDC-0084647310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757396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0" name="Group 2">
            <a:extLst>
              <a:ext uri="{FF2B5EF4-FFF2-40B4-BE49-F238E27FC236}">
                <a16:creationId xmlns:a16="http://schemas.microsoft.com/office/drawing/2014/main" id="{0D07482E-44C5-B8E3-F052-FEE2B4BC996D}"/>
              </a:ext>
            </a:extLst>
          </p:cNvPr>
          <p:cNvGrpSpPr>
            <a:grpSpLocks/>
          </p:cNvGrpSpPr>
          <p:nvPr/>
        </p:nvGrpSpPr>
        <p:grpSpPr bwMode="auto">
          <a:xfrm>
            <a:off x="179388" y="188913"/>
            <a:ext cx="8964612" cy="576262"/>
            <a:chOff x="179388" y="188640"/>
            <a:chExt cx="8964611" cy="576535"/>
          </a:xfrm>
        </p:grpSpPr>
        <p:sp>
          <p:nvSpPr>
            <p:cNvPr id="32771" name="Rectangle 3">
              <a:extLst>
                <a:ext uri="{FF2B5EF4-FFF2-40B4-BE49-F238E27FC236}">
                  <a16:creationId xmlns:a16="http://schemas.microsoft.com/office/drawing/2014/main" id="{5A64CC2D-2E1C-4F4F-AA9F-F75287F06F1A}"/>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32772" name="WordArt 6">
              <a:extLst>
                <a:ext uri="{FF2B5EF4-FFF2-40B4-BE49-F238E27FC236}">
                  <a16:creationId xmlns:a16="http://schemas.microsoft.com/office/drawing/2014/main" id="{EB2FCFB8-FFF1-8E16-6955-95692FAF1688}"/>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Cells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3A6452D9-6D64-AFA9-5895-A1BDE7E5B0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3"/>
            <a:ext cx="8424862"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4A397588-042A-90D3-CAC0-C94F52166C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981075"/>
            <a:ext cx="848042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8" name="Group 3">
            <a:extLst>
              <a:ext uri="{FF2B5EF4-FFF2-40B4-BE49-F238E27FC236}">
                <a16:creationId xmlns:a16="http://schemas.microsoft.com/office/drawing/2014/main" id="{6B707DE5-EB4E-F99A-0702-30563CCEB321}"/>
              </a:ext>
            </a:extLst>
          </p:cNvPr>
          <p:cNvGrpSpPr>
            <a:grpSpLocks/>
          </p:cNvGrpSpPr>
          <p:nvPr/>
        </p:nvGrpSpPr>
        <p:grpSpPr bwMode="auto">
          <a:xfrm>
            <a:off x="179388" y="188913"/>
            <a:ext cx="8964612" cy="576262"/>
            <a:chOff x="179388" y="188640"/>
            <a:chExt cx="8964611" cy="576535"/>
          </a:xfrm>
        </p:grpSpPr>
        <p:sp>
          <p:nvSpPr>
            <p:cNvPr id="34819" name="Rectangle 4">
              <a:extLst>
                <a:ext uri="{FF2B5EF4-FFF2-40B4-BE49-F238E27FC236}">
                  <a16:creationId xmlns:a16="http://schemas.microsoft.com/office/drawing/2014/main" id="{CA63251F-F329-CE08-2437-74EB2E29BC49}"/>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34820" name="WordArt 6">
              <a:extLst>
                <a:ext uri="{FF2B5EF4-FFF2-40B4-BE49-F238E27FC236}">
                  <a16:creationId xmlns:a16="http://schemas.microsoft.com/office/drawing/2014/main" id="{9BCB7EF9-9B16-0901-D983-40AB464BB95F}"/>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Cells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AE77ED89-88CE-26A6-51DB-F222F82447B9}"/>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Types of weathering</a:t>
            </a:r>
          </a:p>
          <a:p>
            <a:pPr marL="0" indent="0" eaLnBrk="1" hangingPunct="1">
              <a:buFont typeface="Arial" panose="020B0604020202020204" pitchFamily="34" charset="0"/>
              <a:buNone/>
            </a:pPr>
            <a:endParaRPr lang="en-GB" altLang="en-US">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Use the Hodder, Cambridge and Oxford textbooks to create notes on the different types of weathering. Whenever possible use diagrams to illustrate the processes.</a:t>
            </a:r>
          </a:p>
          <a:p>
            <a:pPr marL="0" indent="0" eaLnBrk="1" hangingPunct="1">
              <a:buFont typeface="Arial" panose="020B0604020202020204" pitchFamily="34" charset="0"/>
              <a:buNone/>
            </a:pPr>
            <a:endParaRPr lang="en-GB" altLang="en-US">
              <a:latin typeface="Arial" panose="020B0604020202020204" pitchFamily="34" charset="0"/>
              <a:cs typeface="Arial" panose="020B0604020202020204" pitchFamily="34" charset="0"/>
            </a:endParaRPr>
          </a:p>
        </p:txBody>
      </p:sp>
      <p:grpSp>
        <p:nvGrpSpPr>
          <p:cNvPr id="36866" name="Group 3">
            <a:extLst>
              <a:ext uri="{FF2B5EF4-FFF2-40B4-BE49-F238E27FC236}">
                <a16:creationId xmlns:a16="http://schemas.microsoft.com/office/drawing/2014/main" id="{D9D9989E-8030-7D4E-DACE-363A90525747}"/>
              </a:ext>
            </a:extLst>
          </p:cNvPr>
          <p:cNvGrpSpPr>
            <a:grpSpLocks/>
          </p:cNvGrpSpPr>
          <p:nvPr/>
        </p:nvGrpSpPr>
        <p:grpSpPr bwMode="auto">
          <a:xfrm>
            <a:off x="179388" y="404813"/>
            <a:ext cx="8964612" cy="576262"/>
            <a:chOff x="179388" y="188640"/>
            <a:chExt cx="8964611" cy="576535"/>
          </a:xfrm>
        </p:grpSpPr>
        <p:sp>
          <p:nvSpPr>
            <p:cNvPr id="36867" name="Rectangle 4">
              <a:extLst>
                <a:ext uri="{FF2B5EF4-FFF2-40B4-BE49-F238E27FC236}">
                  <a16:creationId xmlns:a16="http://schemas.microsoft.com/office/drawing/2014/main" id="{D545CA4C-D54D-227F-E3DE-16006C5B00A7}"/>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36868" name="WordArt 6">
              <a:extLst>
                <a:ext uri="{FF2B5EF4-FFF2-40B4-BE49-F238E27FC236}">
                  <a16:creationId xmlns:a16="http://schemas.microsoft.com/office/drawing/2014/main" id="{064AA6A7-D821-E6F8-DC12-C3E9D2D9183D}"/>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Flip learning for next week: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C8833B2-7A80-6D29-B616-E9A5C3BDA966}"/>
              </a:ext>
            </a:extLst>
          </p:cNvPr>
          <p:cNvSpPr>
            <a:spLocks noChangeArrowheads="1"/>
          </p:cNvSpPr>
          <p:nvPr/>
        </p:nvSpPr>
        <p:spPr bwMode="auto">
          <a:xfrm>
            <a:off x="846138" y="771525"/>
            <a:ext cx="76311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108585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One of the main activities of the coastal system is the sourcing, transfer and deposition of sediment along a stretch of coastline called a </a:t>
            </a:r>
            <a:r>
              <a:rPr lang="en-US" altLang="en-US" sz="2400" b="1">
                <a:latin typeface="Arial" panose="020B0604020202020204" pitchFamily="34" charset="0"/>
                <a:ea typeface="ＭＳ Ｐゴシック" panose="020B0600070205080204" pitchFamily="34" charset="-128"/>
                <a:cs typeface="Arial" panose="020B0604020202020204" pitchFamily="34" charset="0"/>
              </a:rPr>
              <a:t>sediment or littoral cell</a:t>
            </a:r>
            <a:r>
              <a:rPr lang="en-US" altLang="en-US" sz="2400">
                <a:latin typeface="Arial" panose="020B0604020202020204" pitchFamily="34" charset="0"/>
                <a:ea typeface="ＭＳ Ｐゴシック" panose="020B0600070205080204" pitchFamily="34" charset="-128"/>
                <a:cs typeface="Arial" panose="020B0604020202020204" pitchFamily="34" charset="0"/>
              </a:rPr>
              <a:t>.</a:t>
            </a:r>
          </a:p>
          <a:p>
            <a:pPr eaLnBrk="1" hangingPunct="1"/>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DEFRA (the Department for Environment, Farming and Rural Affairs) defines a sediment cell as:</a:t>
            </a:r>
          </a:p>
          <a:p>
            <a:pPr eaLnBrk="1" hangingPunct="1"/>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buFont typeface="Arial" panose="020B0604020202020204" pitchFamily="34" charset="0"/>
              <a:buChar char="•"/>
            </a:pPr>
            <a:r>
              <a:rPr lang="en-US" altLang="en-US" sz="2400">
                <a:latin typeface="Arial" panose="020B0604020202020204" pitchFamily="34" charset="0"/>
                <a:ea typeface="ＭＳ Ｐゴシック" panose="020B0600070205080204" pitchFamily="34" charset="-128"/>
                <a:cs typeface="Arial" panose="020B0604020202020204" pitchFamily="34" charset="0"/>
              </a:rPr>
              <a:t>‘A length of coastline and its associated nearshore area within which the movement of coarse sediment (sand and shingle) is largely self-contained. Interruptions to the movement of sand and shingle within one cell should not affect beaches in a neighbouring sediment cell.’</a:t>
            </a:r>
          </a:p>
        </p:txBody>
      </p:sp>
      <p:grpSp>
        <p:nvGrpSpPr>
          <p:cNvPr id="16386" name="Group 4">
            <a:extLst>
              <a:ext uri="{FF2B5EF4-FFF2-40B4-BE49-F238E27FC236}">
                <a16:creationId xmlns:a16="http://schemas.microsoft.com/office/drawing/2014/main" id="{E54DFE96-D01C-A430-081D-4F6AE0216665}"/>
              </a:ext>
            </a:extLst>
          </p:cNvPr>
          <p:cNvGrpSpPr>
            <a:grpSpLocks/>
          </p:cNvGrpSpPr>
          <p:nvPr/>
        </p:nvGrpSpPr>
        <p:grpSpPr bwMode="auto">
          <a:xfrm>
            <a:off x="179388" y="188913"/>
            <a:ext cx="8964612" cy="576262"/>
            <a:chOff x="179388" y="188640"/>
            <a:chExt cx="8964611" cy="576535"/>
          </a:xfrm>
        </p:grpSpPr>
        <p:sp>
          <p:nvSpPr>
            <p:cNvPr id="16388" name="Rectangle 5">
              <a:extLst>
                <a:ext uri="{FF2B5EF4-FFF2-40B4-BE49-F238E27FC236}">
                  <a16:creationId xmlns:a16="http://schemas.microsoft.com/office/drawing/2014/main" id="{2466F623-5E98-416A-DC8F-5997E44FBB48}"/>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16389" name="WordArt 6">
              <a:extLst>
                <a:ext uri="{FF2B5EF4-FFF2-40B4-BE49-F238E27FC236}">
                  <a16:creationId xmlns:a16="http://schemas.microsoft.com/office/drawing/2014/main" id="{0B7C0412-7927-D30F-0556-9E5A858E3524}"/>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sources and Cells</a:t>
              </a:r>
            </a:p>
          </p:txBody>
        </p:sp>
      </p:grpSp>
      <p:sp>
        <p:nvSpPr>
          <p:cNvPr id="16387" name="TextBox 1">
            <a:extLst>
              <a:ext uri="{FF2B5EF4-FFF2-40B4-BE49-F238E27FC236}">
                <a16:creationId xmlns:a16="http://schemas.microsoft.com/office/drawing/2014/main" id="{94B25E3E-31EF-4E59-CF35-356CB605CE1F}"/>
              </a:ext>
            </a:extLst>
          </p:cNvPr>
          <p:cNvSpPr txBox="1">
            <a:spLocks noChangeArrowheads="1"/>
          </p:cNvSpPr>
          <p:nvPr/>
        </p:nvSpPr>
        <p:spPr bwMode="auto">
          <a:xfrm>
            <a:off x="1503363" y="6076950"/>
            <a:ext cx="7110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latin typeface="Tahoma" panose="020B0604030504040204" pitchFamily="34" charset="0"/>
                <a:ea typeface="ＭＳ Ｐゴシック" panose="020B0600070205080204" pitchFamily="34" charset="-128"/>
              </a:rPr>
              <a:t>A sediment cell in theory, is therefore a ___________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AE41B1DF-6826-FC0F-3624-85D1A1C50F4D}"/>
              </a:ext>
            </a:extLst>
          </p:cNvPr>
          <p:cNvGrpSpPr>
            <a:grpSpLocks/>
          </p:cNvGrpSpPr>
          <p:nvPr/>
        </p:nvGrpSpPr>
        <p:grpSpPr bwMode="auto">
          <a:xfrm>
            <a:off x="827088" y="3213100"/>
            <a:ext cx="7094537" cy="3327400"/>
            <a:chOff x="528" y="1388"/>
            <a:chExt cx="4469" cy="2096"/>
          </a:xfrm>
        </p:grpSpPr>
        <p:pic>
          <p:nvPicPr>
            <p:cNvPr id="39938" name="Picture 2">
              <a:extLst>
                <a:ext uri="{FF2B5EF4-FFF2-40B4-BE49-F238E27FC236}">
                  <a16:creationId xmlns:a16="http://schemas.microsoft.com/office/drawing/2014/main" id="{C8800CA8-8787-2D1F-5004-A1BCF90D227A}"/>
                </a:ext>
              </a:extLst>
            </p:cNvPr>
            <p:cNvPicPr>
              <a:picLocks noChangeAspect="1" noChangeArrowheads="1"/>
            </p:cNvPicPr>
            <p:nvPr/>
          </p:nvPicPr>
          <p:blipFill>
            <a:blip r:embed="rId3"/>
            <a:srcRect/>
            <a:stretch>
              <a:fillRect/>
            </a:stretch>
          </p:blipFill>
          <p:spPr bwMode="auto">
            <a:xfrm>
              <a:off x="632" y="1388"/>
              <a:ext cx="4365" cy="2096"/>
            </a:xfrm>
            <a:prstGeom prst="rect">
              <a:avLst/>
            </a:prstGeom>
            <a:solidFill>
              <a:schemeClr val="bg1">
                <a:lumMod val="50000"/>
              </a:schemeClr>
            </a:solidFill>
          </p:spPr>
        </p:pic>
        <p:sp>
          <p:nvSpPr>
            <p:cNvPr id="39939" name="Text Box 3">
              <a:extLst>
                <a:ext uri="{FF2B5EF4-FFF2-40B4-BE49-F238E27FC236}">
                  <a16:creationId xmlns:a16="http://schemas.microsoft.com/office/drawing/2014/main" id="{B174264B-E6B2-F53D-93BA-85013724B806}"/>
                </a:ext>
              </a:extLst>
            </p:cNvPr>
            <p:cNvSpPr txBox="1">
              <a:spLocks noChangeArrowheads="1"/>
            </p:cNvSpPr>
            <p:nvPr/>
          </p:nvSpPr>
          <p:spPr bwMode="auto">
            <a:xfrm>
              <a:off x="3787" y="1661"/>
              <a:ext cx="1089" cy="404"/>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GB" b="1" u="sng" dirty="0">
                  <a:solidFill>
                    <a:schemeClr val="bg2">
                      <a:lumMod val="75000"/>
                    </a:schemeClr>
                  </a:solidFill>
                  <a:latin typeface="Comic Sans MS" pitchFamily="66" charset="0"/>
                  <a:cs typeface="Times New Roman" pitchFamily="18" charset="0"/>
                </a:rPr>
                <a:t>Littoral or sediment cell</a:t>
              </a:r>
            </a:p>
          </p:txBody>
        </p:sp>
        <p:sp>
          <p:nvSpPr>
            <p:cNvPr id="39940" name="Freeform 4">
              <a:extLst>
                <a:ext uri="{FF2B5EF4-FFF2-40B4-BE49-F238E27FC236}">
                  <a16:creationId xmlns:a16="http://schemas.microsoft.com/office/drawing/2014/main" id="{F2E57590-A549-8414-19F4-74DAFFF5F2AD}"/>
                </a:ext>
              </a:extLst>
            </p:cNvPr>
            <p:cNvSpPr>
              <a:spLocks/>
            </p:cNvSpPr>
            <p:nvPr/>
          </p:nvSpPr>
          <p:spPr bwMode="auto">
            <a:xfrm>
              <a:off x="1519" y="2568"/>
              <a:ext cx="442" cy="433"/>
            </a:xfrm>
            <a:custGeom>
              <a:avLst/>
              <a:gdLst/>
              <a:ahLst/>
              <a:cxnLst>
                <a:cxn ang="0">
                  <a:pos x="40" y="3"/>
                </a:cxn>
                <a:cxn ang="0">
                  <a:pos x="37" y="81"/>
                </a:cxn>
                <a:cxn ang="0">
                  <a:pos x="145" y="252"/>
                </a:cxn>
                <a:cxn ang="0">
                  <a:pos x="262" y="369"/>
                </a:cxn>
                <a:cxn ang="0">
                  <a:pos x="361" y="432"/>
                </a:cxn>
                <a:cxn ang="0">
                  <a:pos x="433" y="423"/>
                </a:cxn>
                <a:cxn ang="0">
                  <a:pos x="442" y="396"/>
                </a:cxn>
                <a:cxn ang="0">
                  <a:pos x="424" y="297"/>
                </a:cxn>
                <a:cxn ang="0">
                  <a:pos x="361" y="216"/>
                </a:cxn>
                <a:cxn ang="0">
                  <a:pos x="307" y="180"/>
                </a:cxn>
                <a:cxn ang="0">
                  <a:pos x="217" y="81"/>
                </a:cxn>
                <a:cxn ang="0">
                  <a:pos x="190" y="72"/>
                </a:cxn>
                <a:cxn ang="0">
                  <a:pos x="109" y="18"/>
                </a:cxn>
                <a:cxn ang="0">
                  <a:pos x="82" y="0"/>
                </a:cxn>
                <a:cxn ang="0">
                  <a:pos x="40" y="3"/>
                </a:cxn>
              </a:cxnLst>
              <a:rect l="0" t="0" r="r" b="b"/>
              <a:pathLst>
                <a:path w="442" h="433">
                  <a:moveTo>
                    <a:pt x="40" y="3"/>
                  </a:moveTo>
                  <a:cubicBezTo>
                    <a:pt x="0" y="32"/>
                    <a:pt x="27" y="41"/>
                    <a:pt x="37" y="81"/>
                  </a:cubicBezTo>
                  <a:cubicBezTo>
                    <a:pt x="53" y="145"/>
                    <a:pt x="88" y="214"/>
                    <a:pt x="145" y="252"/>
                  </a:cubicBezTo>
                  <a:cubicBezTo>
                    <a:pt x="179" y="303"/>
                    <a:pt x="210" y="335"/>
                    <a:pt x="262" y="369"/>
                  </a:cubicBezTo>
                  <a:cubicBezTo>
                    <a:pt x="284" y="403"/>
                    <a:pt x="322" y="419"/>
                    <a:pt x="361" y="432"/>
                  </a:cubicBezTo>
                  <a:cubicBezTo>
                    <a:pt x="385" y="429"/>
                    <a:pt x="411" y="433"/>
                    <a:pt x="433" y="423"/>
                  </a:cubicBezTo>
                  <a:cubicBezTo>
                    <a:pt x="442" y="419"/>
                    <a:pt x="442" y="405"/>
                    <a:pt x="442" y="396"/>
                  </a:cubicBezTo>
                  <a:cubicBezTo>
                    <a:pt x="442" y="384"/>
                    <a:pt x="437" y="320"/>
                    <a:pt x="424" y="297"/>
                  </a:cubicBezTo>
                  <a:cubicBezTo>
                    <a:pt x="409" y="270"/>
                    <a:pt x="387" y="236"/>
                    <a:pt x="361" y="216"/>
                  </a:cubicBezTo>
                  <a:cubicBezTo>
                    <a:pt x="344" y="203"/>
                    <a:pt x="307" y="180"/>
                    <a:pt x="307" y="180"/>
                  </a:cubicBezTo>
                  <a:cubicBezTo>
                    <a:pt x="281" y="141"/>
                    <a:pt x="261" y="103"/>
                    <a:pt x="217" y="81"/>
                  </a:cubicBezTo>
                  <a:cubicBezTo>
                    <a:pt x="209" y="77"/>
                    <a:pt x="198" y="77"/>
                    <a:pt x="190" y="72"/>
                  </a:cubicBezTo>
                  <a:cubicBezTo>
                    <a:pt x="162" y="56"/>
                    <a:pt x="136" y="36"/>
                    <a:pt x="109" y="18"/>
                  </a:cubicBezTo>
                  <a:cubicBezTo>
                    <a:pt x="100" y="12"/>
                    <a:pt x="82" y="0"/>
                    <a:pt x="82" y="0"/>
                  </a:cubicBezTo>
                  <a:cubicBezTo>
                    <a:pt x="24" y="10"/>
                    <a:pt x="12" y="17"/>
                    <a:pt x="40" y="3"/>
                  </a:cubicBezTo>
                  <a:close/>
                </a:path>
              </a:pathLst>
            </a:custGeom>
            <a:solidFill>
              <a:srgbClr val="FFFF00"/>
            </a:solidFill>
            <a:ln w="9525">
              <a:solidFill>
                <a:schemeClr val="tx1"/>
              </a:solidFill>
              <a:round/>
              <a:headEnd/>
              <a:tailEnd/>
            </a:ln>
            <a:effectLst/>
          </p:spPr>
          <p:txBody>
            <a:bodyP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1" name="Text Box 5">
              <a:extLst>
                <a:ext uri="{FF2B5EF4-FFF2-40B4-BE49-F238E27FC236}">
                  <a16:creationId xmlns:a16="http://schemas.microsoft.com/office/drawing/2014/main" id="{6E6C7AA5-BDC8-40F1-AD0E-7070F46321F1}"/>
                </a:ext>
              </a:extLst>
            </p:cNvPr>
            <p:cNvSpPr txBox="1">
              <a:spLocks noChangeArrowheads="1"/>
            </p:cNvSpPr>
            <p:nvPr/>
          </p:nvSpPr>
          <p:spPr bwMode="auto">
            <a:xfrm>
              <a:off x="1728" y="1392"/>
              <a:ext cx="1536" cy="231"/>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GB">
                  <a:solidFill>
                    <a:schemeClr val="bg2">
                      <a:lumMod val="75000"/>
                    </a:schemeClr>
                  </a:solidFill>
                  <a:latin typeface="Comic Sans MS" pitchFamily="66" charset="0"/>
                  <a:cs typeface="Times New Roman" pitchFamily="18" charset="0"/>
                </a:rPr>
                <a:t>headlands</a:t>
              </a:r>
            </a:p>
          </p:txBody>
        </p:sp>
        <p:sp>
          <p:nvSpPr>
            <p:cNvPr id="39942" name="Line 6">
              <a:extLst>
                <a:ext uri="{FF2B5EF4-FFF2-40B4-BE49-F238E27FC236}">
                  <a16:creationId xmlns:a16="http://schemas.microsoft.com/office/drawing/2014/main" id="{E178D251-91EA-37A2-398C-9F7A1CFB6999}"/>
                </a:ext>
              </a:extLst>
            </p:cNvPr>
            <p:cNvSpPr>
              <a:spLocks noChangeShapeType="1"/>
            </p:cNvSpPr>
            <p:nvPr/>
          </p:nvSpPr>
          <p:spPr bwMode="auto">
            <a:xfrm flipH="1">
              <a:off x="1536" y="1632"/>
              <a:ext cx="864" cy="480"/>
            </a:xfrm>
            <a:prstGeom prst="line">
              <a:avLst/>
            </a:prstGeom>
            <a:noFill/>
            <a:ln w="28575">
              <a:solidFill>
                <a:schemeClr val="tx1"/>
              </a:solidFill>
              <a:round/>
              <a:headEnd/>
              <a:tailEnd type="triangle" w="med" len="med"/>
            </a:ln>
            <a:effectLst/>
          </p:spPr>
          <p:txBody>
            <a:bodyP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3" name="Line 7">
              <a:extLst>
                <a:ext uri="{FF2B5EF4-FFF2-40B4-BE49-F238E27FC236}">
                  <a16:creationId xmlns:a16="http://schemas.microsoft.com/office/drawing/2014/main" id="{DFDD0A8E-AE6F-EBB5-8FBD-B6044D8C6417}"/>
                </a:ext>
              </a:extLst>
            </p:cNvPr>
            <p:cNvSpPr>
              <a:spLocks noChangeShapeType="1"/>
            </p:cNvSpPr>
            <p:nvPr/>
          </p:nvSpPr>
          <p:spPr bwMode="auto">
            <a:xfrm>
              <a:off x="2448" y="1632"/>
              <a:ext cx="528" cy="1392"/>
            </a:xfrm>
            <a:prstGeom prst="line">
              <a:avLst/>
            </a:prstGeom>
            <a:solidFill>
              <a:schemeClr val="bg1">
                <a:lumMod val="50000"/>
              </a:schemeClr>
            </a:solidFill>
            <a:ln w="28575">
              <a:solidFill>
                <a:schemeClr val="tx1"/>
              </a:solidFill>
              <a:round/>
              <a:headEnd/>
              <a:tailEnd type="triangle" w="med" len="med"/>
            </a:ln>
            <a:effectLst/>
          </p:spPr>
          <p:txBody>
            <a:bodyP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4" name="AutoShape 8">
              <a:extLst>
                <a:ext uri="{FF2B5EF4-FFF2-40B4-BE49-F238E27FC236}">
                  <a16:creationId xmlns:a16="http://schemas.microsoft.com/office/drawing/2014/main" id="{1BEF6FE8-6EB4-584B-1F5D-E9FFA9677D4C}"/>
                </a:ext>
              </a:extLst>
            </p:cNvPr>
            <p:cNvSpPr>
              <a:spLocks/>
            </p:cNvSpPr>
            <p:nvPr/>
          </p:nvSpPr>
          <p:spPr bwMode="auto">
            <a:xfrm rot="-2482706">
              <a:off x="930" y="2024"/>
              <a:ext cx="96" cy="1392"/>
            </a:xfrm>
            <a:prstGeom prst="leftBrace">
              <a:avLst>
                <a:gd name="adj1" fmla="val 120833"/>
                <a:gd name="adj2" fmla="val 50000"/>
              </a:avLst>
            </a:prstGeom>
            <a:noFill/>
            <a:ln w="28575">
              <a:solidFill>
                <a:schemeClr val="tx1"/>
              </a:solidFill>
              <a:round/>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5" name="AutoShape 9">
              <a:extLst>
                <a:ext uri="{FF2B5EF4-FFF2-40B4-BE49-F238E27FC236}">
                  <a16:creationId xmlns:a16="http://schemas.microsoft.com/office/drawing/2014/main" id="{C9DA3572-9FE6-CA83-4BC1-21A719A72DCD}"/>
                </a:ext>
              </a:extLst>
            </p:cNvPr>
            <p:cNvSpPr>
              <a:spLocks noChangeArrowheads="1"/>
            </p:cNvSpPr>
            <p:nvPr/>
          </p:nvSpPr>
          <p:spPr bwMode="auto">
            <a:xfrm rot="-4633603">
              <a:off x="1641" y="2176"/>
              <a:ext cx="137" cy="288"/>
            </a:xfrm>
            <a:prstGeom prst="downArrow">
              <a:avLst>
                <a:gd name="adj1" fmla="val 50000"/>
                <a:gd name="adj2" fmla="val 52555"/>
              </a:avLst>
            </a:pr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6" name="AutoShape 10">
              <a:extLst>
                <a:ext uri="{FF2B5EF4-FFF2-40B4-BE49-F238E27FC236}">
                  <a16:creationId xmlns:a16="http://schemas.microsoft.com/office/drawing/2014/main" id="{6DB76867-15BA-405B-C0D8-A5C04693995C}"/>
                </a:ext>
              </a:extLst>
            </p:cNvPr>
            <p:cNvSpPr>
              <a:spLocks noChangeArrowheads="1"/>
            </p:cNvSpPr>
            <p:nvPr/>
          </p:nvSpPr>
          <p:spPr bwMode="auto">
            <a:xfrm rot="-3546671">
              <a:off x="1958" y="2311"/>
              <a:ext cx="136" cy="288"/>
            </a:xfrm>
            <a:prstGeom prst="downArrow">
              <a:avLst>
                <a:gd name="adj1" fmla="val 50000"/>
                <a:gd name="adj2" fmla="val 52941"/>
              </a:avLst>
            </a:pr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7" name="AutoShape 11">
              <a:extLst>
                <a:ext uri="{FF2B5EF4-FFF2-40B4-BE49-F238E27FC236}">
                  <a16:creationId xmlns:a16="http://schemas.microsoft.com/office/drawing/2014/main" id="{C6945F3A-19A1-3FA9-D283-73C521996E97}"/>
                </a:ext>
              </a:extLst>
            </p:cNvPr>
            <p:cNvSpPr>
              <a:spLocks noChangeArrowheads="1"/>
            </p:cNvSpPr>
            <p:nvPr/>
          </p:nvSpPr>
          <p:spPr bwMode="auto">
            <a:xfrm rot="-2618129">
              <a:off x="2245" y="2523"/>
              <a:ext cx="128" cy="288"/>
            </a:xfrm>
            <a:prstGeom prst="down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8" name="AutoShape 12">
              <a:extLst>
                <a:ext uri="{FF2B5EF4-FFF2-40B4-BE49-F238E27FC236}">
                  <a16:creationId xmlns:a16="http://schemas.microsoft.com/office/drawing/2014/main" id="{38998B44-E25D-3128-FD3B-6B19D8BA10AD}"/>
                </a:ext>
              </a:extLst>
            </p:cNvPr>
            <p:cNvSpPr>
              <a:spLocks noChangeArrowheads="1"/>
            </p:cNvSpPr>
            <p:nvPr/>
          </p:nvSpPr>
          <p:spPr bwMode="auto">
            <a:xfrm rot="6532867">
              <a:off x="2092" y="2766"/>
              <a:ext cx="140" cy="288"/>
            </a:xfrm>
            <a:prstGeom prst="downArrow">
              <a:avLst>
                <a:gd name="adj1" fmla="val 50000"/>
                <a:gd name="adj2" fmla="val 51429"/>
              </a:avLst>
            </a:pr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49" name="Text Box 13">
              <a:extLst>
                <a:ext uri="{FF2B5EF4-FFF2-40B4-BE49-F238E27FC236}">
                  <a16:creationId xmlns:a16="http://schemas.microsoft.com/office/drawing/2014/main" id="{5689C093-EC71-6E6F-4640-DAFB1DFD86B2}"/>
                </a:ext>
              </a:extLst>
            </p:cNvPr>
            <p:cNvSpPr txBox="1">
              <a:spLocks noChangeArrowheads="1"/>
            </p:cNvSpPr>
            <p:nvPr/>
          </p:nvSpPr>
          <p:spPr bwMode="auto">
            <a:xfrm>
              <a:off x="528" y="1392"/>
              <a:ext cx="1056" cy="404"/>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GB" dirty="0">
                  <a:solidFill>
                    <a:schemeClr val="bg2">
                      <a:lumMod val="75000"/>
                    </a:schemeClr>
                  </a:solidFill>
                  <a:latin typeface="Comic Sans MS" pitchFamily="66" charset="0"/>
                  <a:cs typeface="Times New Roman" pitchFamily="18" charset="0"/>
                </a:rPr>
                <a:t>submarine canyon</a:t>
              </a:r>
            </a:p>
          </p:txBody>
        </p:sp>
        <p:sp>
          <p:nvSpPr>
            <p:cNvPr id="39950" name="Line 14">
              <a:extLst>
                <a:ext uri="{FF2B5EF4-FFF2-40B4-BE49-F238E27FC236}">
                  <a16:creationId xmlns:a16="http://schemas.microsoft.com/office/drawing/2014/main" id="{119D61C0-0EBC-BB50-0873-F9E988D247BF}"/>
                </a:ext>
              </a:extLst>
            </p:cNvPr>
            <p:cNvSpPr>
              <a:spLocks noChangeShapeType="1"/>
            </p:cNvSpPr>
            <p:nvPr/>
          </p:nvSpPr>
          <p:spPr bwMode="auto">
            <a:xfrm>
              <a:off x="1056" y="1824"/>
              <a:ext cx="690" cy="1016"/>
            </a:xfrm>
            <a:prstGeom prst="line">
              <a:avLst/>
            </a:prstGeom>
            <a:solidFill>
              <a:schemeClr val="bg1">
                <a:lumMod val="50000"/>
              </a:schemeClr>
            </a:solidFill>
            <a:ln w="28575">
              <a:solidFill>
                <a:schemeClr val="tx1"/>
              </a:solidFill>
              <a:round/>
              <a:headEnd/>
              <a:tailEnd type="triangle" w="med" len="med"/>
            </a:ln>
            <a:effectLst/>
          </p:spPr>
          <p:txBody>
            <a:bodyP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51" name="AutoShape 15">
              <a:extLst>
                <a:ext uri="{FF2B5EF4-FFF2-40B4-BE49-F238E27FC236}">
                  <a16:creationId xmlns:a16="http://schemas.microsoft.com/office/drawing/2014/main" id="{FCEE12DE-0831-3221-D4D1-11902749421A}"/>
                </a:ext>
              </a:extLst>
            </p:cNvPr>
            <p:cNvSpPr>
              <a:spLocks noChangeArrowheads="1"/>
            </p:cNvSpPr>
            <p:nvPr/>
          </p:nvSpPr>
          <p:spPr bwMode="auto">
            <a:xfrm rot="8421444">
              <a:off x="2290" y="2840"/>
              <a:ext cx="272" cy="227"/>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52" name="AutoShape 16">
              <a:extLst>
                <a:ext uri="{FF2B5EF4-FFF2-40B4-BE49-F238E27FC236}">
                  <a16:creationId xmlns:a16="http://schemas.microsoft.com/office/drawing/2014/main" id="{12461A67-D076-E546-AECA-565142F1BD8E}"/>
                </a:ext>
              </a:extLst>
            </p:cNvPr>
            <p:cNvSpPr>
              <a:spLocks noChangeArrowheads="1"/>
            </p:cNvSpPr>
            <p:nvPr/>
          </p:nvSpPr>
          <p:spPr bwMode="auto">
            <a:xfrm rot="-3755672">
              <a:off x="1291" y="2252"/>
              <a:ext cx="272" cy="227"/>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sp>
          <p:nvSpPr>
            <p:cNvPr id="39953" name="Freeform 17">
              <a:extLst>
                <a:ext uri="{FF2B5EF4-FFF2-40B4-BE49-F238E27FC236}">
                  <a16:creationId xmlns:a16="http://schemas.microsoft.com/office/drawing/2014/main" id="{67DEB4F4-396E-687E-AFDF-CD9B10CDA3FD}"/>
                </a:ext>
              </a:extLst>
            </p:cNvPr>
            <p:cNvSpPr>
              <a:spLocks/>
            </p:cNvSpPr>
            <p:nvPr/>
          </p:nvSpPr>
          <p:spPr bwMode="auto">
            <a:xfrm>
              <a:off x="2397" y="2118"/>
              <a:ext cx="1189" cy="338"/>
            </a:xfrm>
            <a:custGeom>
              <a:avLst/>
              <a:gdLst/>
              <a:ahLst/>
              <a:cxnLst>
                <a:cxn ang="0">
                  <a:pos x="0" y="338"/>
                </a:cxn>
                <a:cxn ang="0">
                  <a:pos x="170" y="279"/>
                </a:cxn>
                <a:cxn ang="0">
                  <a:pos x="280" y="322"/>
                </a:cxn>
                <a:cxn ang="0">
                  <a:pos x="381" y="305"/>
                </a:cxn>
                <a:cxn ang="0">
                  <a:pos x="483" y="245"/>
                </a:cxn>
                <a:cxn ang="0">
                  <a:pos x="686" y="211"/>
                </a:cxn>
                <a:cxn ang="0">
                  <a:pos x="746" y="194"/>
                </a:cxn>
                <a:cxn ang="0">
                  <a:pos x="822" y="144"/>
                </a:cxn>
                <a:cxn ang="0">
                  <a:pos x="957" y="67"/>
                </a:cxn>
                <a:cxn ang="0">
                  <a:pos x="1084" y="59"/>
                </a:cxn>
                <a:cxn ang="0">
                  <a:pos x="1161" y="0"/>
                </a:cxn>
                <a:cxn ang="0">
                  <a:pos x="1118" y="42"/>
                </a:cxn>
              </a:cxnLst>
              <a:rect l="0" t="0" r="r" b="b"/>
              <a:pathLst>
                <a:path w="1189" h="338">
                  <a:moveTo>
                    <a:pt x="0" y="338"/>
                  </a:moveTo>
                  <a:cubicBezTo>
                    <a:pt x="89" y="276"/>
                    <a:pt x="77" y="267"/>
                    <a:pt x="170" y="279"/>
                  </a:cubicBezTo>
                  <a:cubicBezTo>
                    <a:pt x="207" y="292"/>
                    <a:pt x="243" y="309"/>
                    <a:pt x="280" y="322"/>
                  </a:cubicBezTo>
                  <a:cubicBezTo>
                    <a:pt x="299" y="320"/>
                    <a:pt x="354" y="318"/>
                    <a:pt x="381" y="305"/>
                  </a:cubicBezTo>
                  <a:cubicBezTo>
                    <a:pt x="412" y="290"/>
                    <a:pt x="453" y="255"/>
                    <a:pt x="483" y="245"/>
                  </a:cubicBezTo>
                  <a:cubicBezTo>
                    <a:pt x="552" y="222"/>
                    <a:pt x="611" y="218"/>
                    <a:pt x="686" y="211"/>
                  </a:cubicBezTo>
                  <a:cubicBezTo>
                    <a:pt x="702" y="207"/>
                    <a:pt x="730" y="202"/>
                    <a:pt x="746" y="194"/>
                  </a:cubicBezTo>
                  <a:cubicBezTo>
                    <a:pt x="777" y="179"/>
                    <a:pt x="788" y="154"/>
                    <a:pt x="822" y="144"/>
                  </a:cubicBezTo>
                  <a:cubicBezTo>
                    <a:pt x="861" y="118"/>
                    <a:pt x="907" y="72"/>
                    <a:pt x="957" y="67"/>
                  </a:cubicBezTo>
                  <a:cubicBezTo>
                    <a:pt x="999" y="63"/>
                    <a:pt x="1042" y="62"/>
                    <a:pt x="1084" y="59"/>
                  </a:cubicBezTo>
                  <a:cubicBezTo>
                    <a:pt x="1103" y="50"/>
                    <a:pt x="1189" y="28"/>
                    <a:pt x="1161" y="0"/>
                  </a:cubicBezTo>
                  <a:lnTo>
                    <a:pt x="1118" y="42"/>
                  </a:lnTo>
                </a:path>
              </a:pathLst>
            </a:custGeom>
            <a:noFill/>
            <a:ln w="38100" cmpd="sng">
              <a:solidFill>
                <a:srgbClr val="3366FF"/>
              </a:solidFill>
              <a:round/>
              <a:headEnd/>
              <a:tailEnd/>
            </a:ln>
            <a:effectLst/>
          </p:spPr>
          <p:txBody>
            <a:bodyPr/>
            <a:lstStyle/>
            <a:p>
              <a:pPr eaLnBrk="1" fontAlgn="auto" hangingPunct="1">
                <a:spcBef>
                  <a:spcPts val="0"/>
                </a:spcBef>
                <a:spcAft>
                  <a:spcPts val="0"/>
                </a:spcAft>
                <a:defRPr/>
              </a:pPr>
              <a:endParaRPr lang="en-US">
                <a:solidFill>
                  <a:schemeClr val="bg2">
                    <a:lumMod val="75000"/>
                  </a:schemeClr>
                </a:solidFill>
                <a:latin typeface="Comic Sans MS" pitchFamily="66" charset="0"/>
              </a:endParaRPr>
            </a:p>
          </p:txBody>
        </p:sp>
      </p:grpSp>
      <p:sp>
        <p:nvSpPr>
          <p:cNvPr id="39954" name="Rectangle 18">
            <a:extLst>
              <a:ext uri="{FF2B5EF4-FFF2-40B4-BE49-F238E27FC236}">
                <a16:creationId xmlns:a16="http://schemas.microsoft.com/office/drawing/2014/main" id="{468FBCB7-A36B-958B-4C23-AA1DE93BDB75}"/>
              </a:ext>
            </a:extLst>
          </p:cNvPr>
          <p:cNvSpPr>
            <a:spLocks noChangeArrowheads="1"/>
          </p:cNvSpPr>
          <p:nvPr/>
        </p:nvSpPr>
        <p:spPr bwMode="auto">
          <a:xfrm>
            <a:off x="311150" y="800100"/>
            <a:ext cx="8351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A littoral or sediment cell is section of coastline that is involved in the complete cycle of sediment transport and deposition.</a:t>
            </a:r>
          </a:p>
          <a:p>
            <a:pPr eaLnBrk="1" hangingPunct="1"/>
            <a:br>
              <a:rPr lang="en-GB" altLang="en-US">
                <a:latin typeface="Arial" panose="020B0604020202020204" pitchFamily="34" charset="0"/>
                <a:ea typeface="ＭＳ Ｐゴシック" panose="020B0600070205080204" pitchFamily="34" charset="-128"/>
                <a:cs typeface="Arial" panose="020B0604020202020204" pitchFamily="34" charset="0"/>
              </a:rPr>
            </a:br>
            <a:r>
              <a:rPr lang="en-GB" altLang="en-US">
                <a:latin typeface="Arial" panose="020B0604020202020204" pitchFamily="34" charset="0"/>
                <a:ea typeface="ＭＳ Ｐゴシック" panose="020B0600070205080204" pitchFamily="34" charset="-128"/>
                <a:cs typeface="Arial" panose="020B0604020202020204" pitchFamily="34" charset="0"/>
              </a:rPr>
              <a:t>Sediment budget describes the movement of sand sized particles and larger sediments into, within and out of a defined coastal segment (littoral cell).</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The </a:t>
            </a:r>
            <a:r>
              <a:rPr lang="en-GB" altLang="en-US" b="1">
                <a:latin typeface="Arial" panose="020B0604020202020204" pitchFamily="34" charset="0"/>
                <a:ea typeface="ＭＳ Ｐゴシック" panose="020B0600070205080204" pitchFamily="34" charset="-128"/>
                <a:cs typeface="Arial" panose="020B0604020202020204" pitchFamily="34" charset="0"/>
              </a:rPr>
              <a:t>coastal sediment budget </a:t>
            </a:r>
            <a:r>
              <a:rPr lang="en-GB" altLang="en-US">
                <a:latin typeface="Arial" panose="020B0604020202020204" pitchFamily="34" charset="0"/>
                <a:ea typeface="ＭＳ Ｐゴシック" panose="020B0600070205080204" pitchFamily="34" charset="-128"/>
                <a:cs typeface="Arial" panose="020B0604020202020204" pitchFamily="34" charset="0"/>
              </a:rPr>
              <a:t>= the balance between sediment being added to and removed from the coastal system</a:t>
            </a:r>
          </a:p>
        </p:txBody>
      </p:sp>
      <p:grpSp>
        <p:nvGrpSpPr>
          <p:cNvPr id="18435" name="Group 4">
            <a:extLst>
              <a:ext uri="{FF2B5EF4-FFF2-40B4-BE49-F238E27FC236}">
                <a16:creationId xmlns:a16="http://schemas.microsoft.com/office/drawing/2014/main" id="{D9F6F2E3-1662-C511-9DF5-535795DEA37D}"/>
              </a:ext>
            </a:extLst>
          </p:cNvPr>
          <p:cNvGrpSpPr>
            <a:grpSpLocks/>
          </p:cNvGrpSpPr>
          <p:nvPr/>
        </p:nvGrpSpPr>
        <p:grpSpPr bwMode="auto">
          <a:xfrm>
            <a:off x="179388" y="188913"/>
            <a:ext cx="8964612" cy="576262"/>
            <a:chOff x="179388" y="188640"/>
            <a:chExt cx="8964611" cy="576535"/>
          </a:xfrm>
        </p:grpSpPr>
        <p:sp>
          <p:nvSpPr>
            <p:cNvPr id="18436" name="Rectangle 5">
              <a:extLst>
                <a:ext uri="{FF2B5EF4-FFF2-40B4-BE49-F238E27FC236}">
                  <a16:creationId xmlns:a16="http://schemas.microsoft.com/office/drawing/2014/main" id="{003C97DC-98D1-7442-0E2A-ABE98F895A42}"/>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18437" name="WordArt 6">
              <a:extLst>
                <a:ext uri="{FF2B5EF4-FFF2-40B4-BE49-F238E27FC236}">
                  <a16:creationId xmlns:a16="http://schemas.microsoft.com/office/drawing/2014/main" id="{14409115-77DF-8857-3C5C-DABFE38B1BE6}"/>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sources and cells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09465432-FAAF-AC21-B5FE-9FF47C5F8D89}"/>
              </a:ext>
            </a:extLst>
          </p:cNvPr>
          <p:cNvSpPr>
            <a:spLocks noChangeArrowheads="1"/>
          </p:cNvSpPr>
          <p:nvPr/>
        </p:nvSpPr>
        <p:spPr bwMode="auto">
          <a:xfrm>
            <a:off x="0" y="104775"/>
            <a:ext cx="9144000" cy="73977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0482" name="WordArt 6">
            <a:extLst>
              <a:ext uri="{FF2B5EF4-FFF2-40B4-BE49-F238E27FC236}">
                <a16:creationId xmlns:a16="http://schemas.microsoft.com/office/drawing/2014/main" id="{957B5A2B-F564-D8E2-E0F5-5C328943818B}"/>
              </a:ext>
            </a:extLst>
          </p:cNvPr>
          <p:cNvSpPr>
            <a:spLocks noChangeArrowheads="1" noChangeShapeType="1" noTextEdit="1"/>
          </p:cNvSpPr>
          <p:nvPr/>
        </p:nvSpPr>
        <p:spPr bwMode="auto">
          <a:xfrm>
            <a:off x="323850" y="287338"/>
            <a:ext cx="8124825"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sources in the coastal system</a:t>
            </a:r>
          </a:p>
        </p:txBody>
      </p:sp>
      <p:sp>
        <p:nvSpPr>
          <p:cNvPr id="7" name="Content Placeholder 6">
            <a:extLst>
              <a:ext uri="{FF2B5EF4-FFF2-40B4-BE49-F238E27FC236}">
                <a16:creationId xmlns:a16="http://schemas.microsoft.com/office/drawing/2014/main" id="{92CE6BC8-3017-2137-D9AD-DF621FE0119E}"/>
              </a:ext>
            </a:extLst>
          </p:cNvPr>
          <p:cNvSpPr>
            <a:spLocks noGrp="1" noChangeArrowheads="1"/>
          </p:cNvSpPr>
          <p:nvPr>
            <p:ph idx="1"/>
          </p:nvPr>
        </p:nvSpPr>
        <p:spPr>
          <a:xfrm>
            <a:off x="703263" y="1282700"/>
            <a:ext cx="7886700" cy="3857625"/>
          </a:xfrm>
        </p:spPr>
        <p:txBody>
          <a:bodyPr/>
          <a:lstStyle/>
          <a:p>
            <a:pPr marL="0" indent="0" eaLnBrk="1" hangingPunct="1">
              <a:buFont typeface="Garamond" panose="02020404030301010803" pitchFamily="18" charset="0"/>
              <a:buNone/>
            </a:pPr>
            <a:r>
              <a:rPr lang="en-GB" altLang="en-US">
                <a:latin typeface="Arial" panose="020B0604020202020204" pitchFamily="34" charset="0"/>
                <a:cs typeface="Arial" panose="020B0604020202020204" pitchFamily="34" charset="0"/>
              </a:rPr>
              <a:t>The coastline must receive inputs of sediment, where does it come from?</a:t>
            </a:r>
          </a:p>
          <a:p>
            <a:pPr marL="0" indent="0" eaLnBrk="1" hangingPunct="1"/>
            <a:r>
              <a:rPr lang="en-GB" altLang="en-US" sz="2400">
                <a:latin typeface="Arial" panose="020B0604020202020204" pitchFamily="34" charset="0"/>
                <a:cs typeface="Arial" panose="020B0604020202020204" pitchFamily="34" charset="0"/>
              </a:rPr>
              <a:t>Rivers</a:t>
            </a:r>
          </a:p>
          <a:p>
            <a:pPr marL="0" indent="0" eaLnBrk="1" hangingPunct="1"/>
            <a:r>
              <a:rPr lang="en-GB" altLang="en-US" sz="2400">
                <a:latin typeface="Arial" panose="020B0604020202020204" pitchFamily="34" charset="0"/>
                <a:cs typeface="Arial" panose="020B0604020202020204" pitchFamily="34" charset="0"/>
              </a:rPr>
              <a:t>Seabed</a:t>
            </a:r>
          </a:p>
          <a:p>
            <a:pPr marL="0" indent="0" eaLnBrk="1" hangingPunct="1"/>
            <a:r>
              <a:rPr lang="en-GB" altLang="en-US" sz="2400">
                <a:latin typeface="Arial" panose="020B0604020202020204" pitchFamily="34" charset="0"/>
                <a:cs typeface="Arial" panose="020B0604020202020204" pitchFamily="34" charset="0"/>
              </a:rPr>
              <a:t>Erosion of coastline</a:t>
            </a:r>
          </a:p>
          <a:p>
            <a:pPr marL="0" indent="0" eaLnBrk="1" hangingPunct="1"/>
            <a:r>
              <a:rPr lang="en-GB" altLang="en-US" sz="2400">
                <a:latin typeface="Arial" panose="020B0604020202020204" pitchFamily="34" charset="0"/>
                <a:cs typeface="Arial" panose="020B0604020202020204" pitchFamily="34" charset="0"/>
              </a:rPr>
              <a:t>Other parts of the coastline (LSD)</a:t>
            </a:r>
          </a:p>
          <a:p>
            <a:pPr marL="0" indent="0" eaLnBrk="1" hangingPunct="1"/>
            <a:endParaRPr lang="en-GB" altLang="en-US" sz="2400">
              <a:latin typeface="Arial" panose="020B0604020202020204" pitchFamily="34" charset="0"/>
              <a:cs typeface="Arial" panose="020B0604020202020204" pitchFamily="34" charset="0"/>
            </a:endParaRPr>
          </a:p>
          <a:p>
            <a:pPr marL="0" indent="0" eaLnBrk="1" hangingPunct="1"/>
            <a:r>
              <a:rPr lang="en-GB" altLang="en-US" sz="2400">
                <a:latin typeface="Arial" panose="020B0604020202020204" pitchFamily="34" charset="0"/>
                <a:cs typeface="Arial" panose="020B0604020202020204" pitchFamily="34" charset="0"/>
              </a:rPr>
              <a:t>Shell material </a:t>
            </a:r>
          </a:p>
        </p:txBody>
      </p:sp>
      <p:sp>
        <p:nvSpPr>
          <p:cNvPr id="2" name="Right Brace 1">
            <a:extLst>
              <a:ext uri="{FF2B5EF4-FFF2-40B4-BE49-F238E27FC236}">
                <a16:creationId xmlns:a16="http://schemas.microsoft.com/office/drawing/2014/main" id="{270011B2-F1E9-31C0-9904-A1049CF88FF1}"/>
              </a:ext>
            </a:extLst>
          </p:cNvPr>
          <p:cNvSpPr/>
          <p:nvPr/>
        </p:nvSpPr>
        <p:spPr>
          <a:xfrm>
            <a:off x="5461000" y="2241550"/>
            <a:ext cx="592138" cy="1493838"/>
          </a:xfrm>
          <a:prstGeom prst="rightBrace">
            <a:avLst>
              <a:gd name="adj1" fmla="val 6135"/>
              <a:gd name="adj2" fmla="val 51724"/>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3" name="TextBox 2">
            <a:extLst>
              <a:ext uri="{FF2B5EF4-FFF2-40B4-BE49-F238E27FC236}">
                <a16:creationId xmlns:a16="http://schemas.microsoft.com/office/drawing/2014/main" id="{1899095C-AFBC-753F-CB7B-2EEA7BC0108E}"/>
              </a:ext>
            </a:extLst>
          </p:cNvPr>
          <p:cNvSpPr txBox="1">
            <a:spLocks noChangeArrowheads="1"/>
          </p:cNvSpPr>
          <p:nvPr/>
        </p:nvSpPr>
        <p:spPr bwMode="auto">
          <a:xfrm>
            <a:off x="6142038" y="2803525"/>
            <a:ext cx="785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a:latin typeface="Tahoma" panose="020B0604030504040204" pitchFamily="34" charset="0"/>
                <a:ea typeface="ＭＳ Ｐゴシック" panose="020B0600070205080204" pitchFamily="34" charset="-128"/>
              </a:rPr>
              <a:t>Clastic</a:t>
            </a:r>
          </a:p>
        </p:txBody>
      </p:sp>
      <p:sp>
        <p:nvSpPr>
          <p:cNvPr id="8" name="TextBox 7">
            <a:extLst>
              <a:ext uri="{FF2B5EF4-FFF2-40B4-BE49-F238E27FC236}">
                <a16:creationId xmlns:a16="http://schemas.microsoft.com/office/drawing/2014/main" id="{342AA7B3-135F-C49D-D9FA-E86A8A165AB9}"/>
              </a:ext>
            </a:extLst>
          </p:cNvPr>
          <p:cNvSpPr txBox="1">
            <a:spLocks noChangeArrowheads="1"/>
          </p:cNvSpPr>
          <p:nvPr/>
        </p:nvSpPr>
        <p:spPr bwMode="auto">
          <a:xfrm>
            <a:off x="6142038" y="3971925"/>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a:latin typeface="Tahoma" panose="020B0604030504040204" pitchFamily="34" charset="0"/>
                <a:ea typeface="ＭＳ Ｐゴシック" panose="020B0600070205080204" pitchFamily="34" charset="-128"/>
              </a:rPr>
              <a:t>Biogenic</a:t>
            </a:r>
          </a:p>
        </p:txBody>
      </p:sp>
      <p:sp>
        <p:nvSpPr>
          <p:cNvPr id="20487" name="Rectangle 5">
            <a:extLst>
              <a:ext uri="{FF2B5EF4-FFF2-40B4-BE49-F238E27FC236}">
                <a16:creationId xmlns:a16="http://schemas.microsoft.com/office/drawing/2014/main" id="{4D41CDFB-AB19-BC40-23BF-82A6CE63838C}"/>
              </a:ext>
            </a:extLst>
          </p:cNvPr>
          <p:cNvSpPr>
            <a:spLocks noChangeArrowheads="1"/>
          </p:cNvSpPr>
          <p:nvPr/>
        </p:nvSpPr>
        <p:spPr bwMode="auto">
          <a:xfrm>
            <a:off x="692150" y="4779963"/>
            <a:ext cx="8056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Biogenic sediments from decaying sea creatures, together with clastic sediments transferred into the coastal system by mass movement of weathered and eroded rock are equally as important to the system.</a:t>
            </a:r>
          </a:p>
        </p:txBody>
      </p:sp>
      <p:sp>
        <p:nvSpPr>
          <p:cNvPr id="20488" name="Rectangle 9">
            <a:extLst>
              <a:ext uri="{FF2B5EF4-FFF2-40B4-BE49-F238E27FC236}">
                <a16:creationId xmlns:a16="http://schemas.microsoft.com/office/drawing/2014/main" id="{5450A58B-BCE7-CABF-DEDA-B23FAA1ED4F0}"/>
              </a:ext>
            </a:extLst>
          </p:cNvPr>
          <p:cNvSpPr>
            <a:spLocks noChangeArrowheads="1"/>
          </p:cNvSpPr>
          <p:nvPr/>
        </p:nvSpPr>
        <p:spPr bwMode="auto">
          <a:xfrm>
            <a:off x="703263" y="5803900"/>
            <a:ext cx="804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AQA Chevin Pro Medium"/>
                <a:ea typeface="ＭＳ Ｐゴシック" panose="020B0600070205080204" pitchFamily="34" charset="-128"/>
              </a:rPr>
              <a:t>Short video on ‘</a:t>
            </a:r>
            <a:r>
              <a:rPr lang="en-US" altLang="en-US" u="sng">
                <a:solidFill>
                  <a:srgbClr val="000000"/>
                </a:solidFill>
                <a:latin typeface="AQA Chevin Pro Medium"/>
                <a:ea typeface="ＭＳ Ｐゴシック" panose="020B0600070205080204" pitchFamily="34" charset="-128"/>
                <a:hlinkClick r:id="rId2"/>
              </a:rPr>
              <a:t>where coastal sediment comes from</a:t>
            </a:r>
            <a:r>
              <a:rPr lang="en-US" altLang="en-US">
                <a:solidFill>
                  <a:srgbClr val="000000"/>
                </a:solidFill>
                <a:latin typeface="AQA Chevin Pro Medium"/>
                <a:ea typeface="ＭＳ Ｐゴシック" panose="020B0600070205080204" pitchFamily="34" charset="-128"/>
              </a:rPr>
              <a:t>’ </a:t>
            </a:r>
            <a:endParaRPr lang="en-US" altLang="en-US" sz="2000">
              <a:solidFill>
                <a:srgbClr val="000000"/>
              </a:solidFill>
              <a:latin typeface="AQA Chevin Pro Medium"/>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4">
            <a:extLst>
              <a:ext uri="{FF2B5EF4-FFF2-40B4-BE49-F238E27FC236}">
                <a16:creationId xmlns:a16="http://schemas.microsoft.com/office/drawing/2014/main" id="{3476B18C-45AD-F26B-D889-B64FBB3722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5138" y="476250"/>
            <a:ext cx="5430837" cy="3744913"/>
          </a:xfrm>
        </p:spPr>
      </p:pic>
      <p:sp>
        <p:nvSpPr>
          <p:cNvPr id="21506" name="Content Placeholder 6">
            <a:extLst>
              <a:ext uri="{FF2B5EF4-FFF2-40B4-BE49-F238E27FC236}">
                <a16:creationId xmlns:a16="http://schemas.microsoft.com/office/drawing/2014/main" id="{605AAF45-6E25-C22C-495C-BB2D29FD2294}"/>
              </a:ext>
            </a:extLst>
          </p:cNvPr>
          <p:cNvSpPr>
            <a:spLocks noGrp="1" noChangeArrowheads="1"/>
          </p:cNvSpPr>
          <p:nvPr>
            <p:ph sz="half" idx="2"/>
          </p:nvPr>
        </p:nvSpPr>
        <p:spPr>
          <a:xfrm>
            <a:off x="6156325" y="476250"/>
            <a:ext cx="2430463" cy="4351338"/>
          </a:xfrm>
        </p:spPr>
        <p:txBody>
          <a:bodyPr/>
          <a:lstStyle/>
          <a:p>
            <a:pPr marL="0" indent="0" eaLnBrk="1" hangingPunct="1">
              <a:buFont typeface="Arial" panose="020B0604020202020204" pitchFamily="34" charset="0"/>
              <a:buNone/>
            </a:pPr>
            <a:r>
              <a:rPr lang="en-GB" altLang="en-US"/>
              <a:t>The sediment cells act as systems with sources (inputs), processes (transfers) and sinks (outputs)</a:t>
            </a:r>
          </a:p>
        </p:txBody>
      </p:sp>
      <p:sp>
        <p:nvSpPr>
          <p:cNvPr id="21507" name="TextBox 1">
            <a:extLst>
              <a:ext uri="{FF2B5EF4-FFF2-40B4-BE49-F238E27FC236}">
                <a16:creationId xmlns:a16="http://schemas.microsoft.com/office/drawing/2014/main" id="{3933B417-0848-F2DC-6F1E-A0D5E63DF507}"/>
              </a:ext>
            </a:extLst>
          </p:cNvPr>
          <p:cNvSpPr txBox="1">
            <a:spLocks noChangeArrowheads="1"/>
          </p:cNvSpPr>
          <p:nvPr/>
        </p:nvSpPr>
        <p:spPr bwMode="auto">
          <a:xfrm>
            <a:off x="6372225" y="2420938"/>
            <a:ext cx="221456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a:t>Identify the inputs and outputs from this diagram.</a:t>
            </a:r>
          </a:p>
        </p:txBody>
      </p:sp>
      <p:sp>
        <p:nvSpPr>
          <p:cNvPr id="5" name="TextBox 2">
            <a:extLst>
              <a:ext uri="{FF2B5EF4-FFF2-40B4-BE49-F238E27FC236}">
                <a16:creationId xmlns:a16="http://schemas.microsoft.com/office/drawing/2014/main" id="{4655A50B-1EBE-DF2E-668C-AD7C53306E90}"/>
              </a:ext>
            </a:extLst>
          </p:cNvPr>
          <p:cNvSpPr txBox="1">
            <a:spLocks noChangeArrowheads="1"/>
          </p:cNvSpPr>
          <p:nvPr/>
        </p:nvSpPr>
        <p:spPr bwMode="auto">
          <a:xfrm>
            <a:off x="468313" y="5386388"/>
            <a:ext cx="6911975"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b="1">
                <a:latin typeface="Tahoma" panose="020B0604030504040204" pitchFamily="34" charset="0"/>
                <a:ea typeface="ＭＳ Ｐゴシック" panose="020B0600070205080204" pitchFamily="34" charset="-128"/>
              </a:rPr>
              <a:t>In theory sediment cells can be regarded as </a:t>
            </a:r>
            <a:r>
              <a:rPr lang="en-GB" altLang="en-US" sz="1400" b="1" u="sng">
                <a:latin typeface="Tahoma" panose="020B0604030504040204" pitchFamily="34" charset="0"/>
                <a:ea typeface="ＭＳ Ｐゴシック" panose="020B0600070205080204" pitchFamily="34" charset="-128"/>
              </a:rPr>
              <a:t>closed systems </a:t>
            </a:r>
            <a:r>
              <a:rPr lang="en-GB" altLang="en-US" sz="1400" b="1">
                <a:latin typeface="Tahoma" panose="020B0604030504040204" pitchFamily="34" charset="0"/>
                <a:ea typeface="ＭＳ Ｐゴシック" panose="020B0600070205080204" pitchFamily="34" charset="-128"/>
              </a:rPr>
              <a:t>from which nothing is gained or lost. However, in reality it is easy for fine sediments to find their way around headlands and into neighbouring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7A180312-0267-BECF-2F7A-31ABC55050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82423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3">
            <a:extLst>
              <a:ext uri="{FF2B5EF4-FFF2-40B4-BE49-F238E27FC236}">
                <a16:creationId xmlns:a16="http://schemas.microsoft.com/office/drawing/2014/main" id="{F314F844-7317-5894-CAB2-561C24F873D2}"/>
              </a:ext>
            </a:extLst>
          </p:cNvPr>
          <p:cNvSpPr>
            <a:spLocks noChangeArrowheads="1"/>
          </p:cNvSpPr>
          <p:nvPr/>
        </p:nvSpPr>
        <p:spPr bwMode="auto">
          <a:xfrm>
            <a:off x="0" y="104775"/>
            <a:ext cx="9144000" cy="73977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2531" name="WordArt 6">
            <a:extLst>
              <a:ext uri="{FF2B5EF4-FFF2-40B4-BE49-F238E27FC236}">
                <a16:creationId xmlns:a16="http://schemas.microsoft.com/office/drawing/2014/main" id="{609480F3-0560-63F9-A6FA-5B6251C460C3}"/>
              </a:ext>
            </a:extLst>
          </p:cNvPr>
          <p:cNvSpPr>
            <a:spLocks noChangeArrowheads="1" noChangeShapeType="1" noTextEdit="1"/>
          </p:cNvSpPr>
          <p:nvPr/>
        </p:nvSpPr>
        <p:spPr bwMode="auto">
          <a:xfrm>
            <a:off x="323850" y="287338"/>
            <a:ext cx="8124825"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in the coastal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2788EC3F-1311-2D77-042E-A779097771F6}"/>
              </a:ext>
            </a:extLst>
          </p:cNvPr>
          <p:cNvGrpSpPr>
            <a:grpSpLocks/>
          </p:cNvGrpSpPr>
          <p:nvPr/>
        </p:nvGrpSpPr>
        <p:grpSpPr bwMode="auto">
          <a:xfrm>
            <a:off x="4613275" y="1830388"/>
            <a:ext cx="3500438" cy="3478212"/>
            <a:chOff x="2674" y="1102"/>
            <a:chExt cx="2791" cy="2750"/>
          </a:xfrm>
        </p:grpSpPr>
        <p:sp>
          <p:nvSpPr>
            <p:cNvPr id="23558" name="Rectangle 5">
              <a:extLst>
                <a:ext uri="{FF2B5EF4-FFF2-40B4-BE49-F238E27FC236}">
                  <a16:creationId xmlns:a16="http://schemas.microsoft.com/office/drawing/2014/main" id="{738BC173-B78C-4A91-333F-A010D87D7039}"/>
                </a:ext>
              </a:extLst>
            </p:cNvPr>
            <p:cNvSpPr>
              <a:spLocks noChangeArrowheads="1"/>
            </p:cNvSpPr>
            <p:nvPr/>
          </p:nvSpPr>
          <p:spPr bwMode="auto">
            <a:xfrm>
              <a:off x="2858" y="2169"/>
              <a:ext cx="1950" cy="998"/>
            </a:xfrm>
            <a:prstGeom prst="rect">
              <a:avLst/>
            </a:prstGeom>
            <a:solidFill>
              <a:srgbClr val="3366FF"/>
            </a:solidFill>
            <a:ln w="9525">
              <a:solidFill>
                <a:srgbClr val="CCFFCC"/>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50000"/>
                </a:spcBef>
              </a:pPr>
              <a:r>
                <a:rPr lang="en-GB" altLang="en-US" sz="2400" b="1">
                  <a:solidFill>
                    <a:srgbClr val="FFFF00"/>
                  </a:solidFill>
                  <a:latin typeface="Arial" panose="020B0604020202020204" pitchFamily="34" charset="0"/>
                  <a:ea typeface="ＭＳ Ｐゴシック" panose="020B0600070205080204" pitchFamily="34" charset="-128"/>
                  <a:cs typeface="Arial" panose="020B0604020202020204" pitchFamily="34" charset="0"/>
                </a:rPr>
                <a:t>BEACH</a:t>
              </a:r>
              <a:endParaRPr lang="en-US" altLang="en-US" sz="2400" b="1">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3559" name="AutoShape 6">
              <a:extLst>
                <a:ext uri="{FF2B5EF4-FFF2-40B4-BE49-F238E27FC236}">
                  <a16:creationId xmlns:a16="http://schemas.microsoft.com/office/drawing/2014/main" id="{47A23C10-63DB-D52B-09E8-2653D2007AFB}"/>
                </a:ext>
              </a:extLst>
            </p:cNvPr>
            <p:cNvSpPr>
              <a:spLocks noChangeArrowheads="1"/>
            </p:cNvSpPr>
            <p:nvPr/>
          </p:nvSpPr>
          <p:spPr bwMode="auto">
            <a:xfrm rot="10800000">
              <a:off x="3288" y="1790"/>
              <a:ext cx="182" cy="289"/>
            </a:xfrm>
            <a:prstGeom prst="upArrow">
              <a:avLst>
                <a:gd name="adj1" fmla="val 50000"/>
                <a:gd name="adj2" fmla="val 62362"/>
              </a:avLst>
            </a:prstGeom>
            <a:solidFill>
              <a:schemeClr val="folHlink"/>
            </a:solidFill>
            <a:ln w="9525">
              <a:solidFill>
                <a:srgbClr val="3366F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0" name="AutoShape 7">
              <a:extLst>
                <a:ext uri="{FF2B5EF4-FFF2-40B4-BE49-F238E27FC236}">
                  <a16:creationId xmlns:a16="http://schemas.microsoft.com/office/drawing/2014/main" id="{8790F24B-F89B-78C7-18C1-9FBD38462B05}"/>
                </a:ext>
              </a:extLst>
            </p:cNvPr>
            <p:cNvSpPr>
              <a:spLocks noChangeArrowheads="1"/>
            </p:cNvSpPr>
            <p:nvPr/>
          </p:nvSpPr>
          <p:spPr bwMode="auto">
            <a:xfrm>
              <a:off x="3287" y="3159"/>
              <a:ext cx="180" cy="289"/>
            </a:xfrm>
            <a:prstGeom prst="upArrow">
              <a:avLst>
                <a:gd name="adj1" fmla="val 50000"/>
                <a:gd name="adj2" fmla="val 62914"/>
              </a:avLst>
            </a:prstGeom>
            <a:solidFill>
              <a:schemeClr val="accent2"/>
            </a:solidFill>
            <a:ln w="9525">
              <a:solidFill>
                <a:srgbClr val="3366F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1" name="Text Box 8">
              <a:extLst>
                <a:ext uri="{FF2B5EF4-FFF2-40B4-BE49-F238E27FC236}">
                  <a16:creationId xmlns:a16="http://schemas.microsoft.com/office/drawing/2014/main" id="{995B05D4-01A8-246B-CEE7-FC0ED3B8D668}"/>
                </a:ext>
              </a:extLst>
            </p:cNvPr>
            <p:cNvSpPr txBox="1">
              <a:spLocks noChangeArrowheads="1"/>
            </p:cNvSpPr>
            <p:nvPr/>
          </p:nvSpPr>
          <p:spPr bwMode="auto">
            <a:xfrm>
              <a:off x="2674" y="3448"/>
              <a:ext cx="140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a:latin typeface="Arial" panose="020B0604020202020204" pitchFamily="34" charset="0"/>
                  <a:ea typeface="ＭＳ Ｐゴシック" panose="020B0600070205080204" pitchFamily="34" charset="-128"/>
                  <a:cs typeface="Arial" panose="020B0604020202020204" pitchFamily="34" charset="0"/>
                </a:rPr>
                <a:t>Sand from offshore sand bars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2" name="Text Box 9">
              <a:extLst>
                <a:ext uri="{FF2B5EF4-FFF2-40B4-BE49-F238E27FC236}">
                  <a16:creationId xmlns:a16="http://schemas.microsoft.com/office/drawing/2014/main" id="{1E591402-6279-D6CA-5527-2FD7C1B0D3D6}"/>
                </a:ext>
              </a:extLst>
            </p:cNvPr>
            <p:cNvSpPr txBox="1">
              <a:spLocks noChangeArrowheads="1"/>
            </p:cNvSpPr>
            <p:nvPr/>
          </p:nvSpPr>
          <p:spPr bwMode="auto">
            <a:xfrm>
              <a:off x="2720" y="1102"/>
              <a:ext cx="113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a:latin typeface="Arial" panose="020B0604020202020204" pitchFamily="34" charset="0"/>
                  <a:ea typeface="ＭＳ Ｐゴシック" panose="020B0600070205080204" pitchFamily="34" charset="-128"/>
                  <a:cs typeface="Arial" panose="020B0604020202020204" pitchFamily="34" charset="0"/>
                </a:rPr>
                <a:t>Eroded material from cliffs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3" name="Text Box 10">
              <a:extLst>
                <a:ext uri="{FF2B5EF4-FFF2-40B4-BE49-F238E27FC236}">
                  <a16:creationId xmlns:a16="http://schemas.microsoft.com/office/drawing/2014/main" id="{55F5F064-48D7-B9EA-5BBA-F143EAD48153}"/>
                </a:ext>
              </a:extLst>
            </p:cNvPr>
            <p:cNvSpPr txBox="1">
              <a:spLocks noChangeArrowheads="1"/>
            </p:cNvSpPr>
            <p:nvPr/>
          </p:nvSpPr>
          <p:spPr bwMode="auto">
            <a:xfrm>
              <a:off x="3931" y="1103"/>
              <a:ext cx="104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a:latin typeface="Arial" panose="020B0604020202020204" pitchFamily="34" charset="0"/>
                  <a:ea typeface="ＭＳ Ｐゴシック" panose="020B0600070205080204" pitchFamily="34" charset="-128"/>
                  <a:cs typeface="Arial" panose="020B0604020202020204" pitchFamily="34" charset="0"/>
                </a:rPr>
                <a:t>Sediment from streams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4" name="Text Box 11">
              <a:extLst>
                <a:ext uri="{FF2B5EF4-FFF2-40B4-BE49-F238E27FC236}">
                  <a16:creationId xmlns:a16="http://schemas.microsoft.com/office/drawing/2014/main" id="{D3BE39FF-14B6-A02A-C871-418D8AC6697B}"/>
                </a:ext>
              </a:extLst>
            </p:cNvPr>
            <p:cNvSpPr txBox="1">
              <a:spLocks noChangeArrowheads="1"/>
            </p:cNvSpPr>
            <p:nvPr/>
          </p:nvSpPr>
          <p:spPr bwMode="auto">
            <a:xfrm>
              <a:off x="3968" y="3445"/>
              <a:ext cx="14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a:latin typeface="Arial" panose="020B0604020202020204" pitchFamily="34" charset="0"/>
                  <a:ea typeface="ＭＳ Ｐゴシック" panose="020B0600070205080204" pitchFamily="34" charset="-128"/>
                  <a:cs typeface="Arial" panose="020B0604020202020204" pitchFamily="34" charset="0"/>
                </a:rPr>
                <a:t>Organic material including shells, coral</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5" name="AutoShape 12">
              <a:extLst>
                <a:ext uri="{FF2B5EF4-FFF2-40B4-BE49-F238E27FC236}">
                  <a16:creationId xmlns:a16="http://schemas.microsoft.com/office/drawing/2014/main" id="{0EE2380A-DD20-6EFF-502F-895561C908F4}"/>
                </a:ext>
              </a:extLst>
            </p:cNvPr>
            <p:cNvSpPr>
              <a:spLocks noChangeArrowheads="1"/>
            </p:cNvSpPr>
            <p:nvPr/>
          </p:nvSpPr>
          <p:spPr bwMode="auto">
            <a:xfrm rot="10800000">
              <a:off x="4241" y="1790"/>
              <a:ext cx="182" cy="289"/>
            </a:xfrm>
            <a:prstGeom prst="upArrow">
              <a:avLst>
                <a:gd name="adj1" fmla="val 50000"/>
                <a:gd name="adj2" fmla="val 62362"/>
              </a:avLst>
            </a:prstGeom>
            <a:solidFill>
              <a:schemeClr val="folHlink"/>
            </a:solidFill>
            <a:ln w="9525">
              <a:solidFill>
                <a:srgbClr val="3366F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6" name="AutoShape 13">
              <a:extLst>
                <a:ext uri="{FF2B5EF4-FFF2-40B4-BE49-F238E27FC236}">
                  <a16:creationId xmlns:a16="http://schemas.microsoft.com/office/drawing/2014/main" id="{1EF3F0B7-8CC7-45A8-9D7A-42B49220ADE5}"/>
                </a:ext>
              </a:extLst>
            </p:cNvPr>
            <p:cNvSpPr>
              <a:spLocks noChangeArrowheads="1"/>
            </p:cNvSpPr>
            <p:nvPr/>
          </p:nvSpPr>
          <p:spPr bwMode="auto">
            <a:xfrm>
              <a:off x="4285" y="3159"/>
              <a:ext cx="182" cy="289"/>
            </a:xfrm>
            <a:prstGeom prst="upArrow">
              <a:avLst>
                <a:gd name="adj1" fmla="val 50000"/>
                <a:gd name="adj2" fmla="val 62223"/>
              </a:avLst>
            </a:prstGeom>
            <a:solidFill>
              <a:schemeClr val="accent2"/>
            </a:solidFill>
            <a:ln w="9525">
              <a:solidFill>
                <a:srgbClr val="3366F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67" name="AutoShape 14">
              <a:extLst>
                <a:ext uri="{FF2B5EF4-FFF2-40B4-BE49-F238E27FC236}">
                  <a16:creationId xmlns:a16="http://schemas.microsoft.com/office/drawing/2014/main" id="{352DC0DE-C99D-0674-84B8-7843F7147E60}"/>
                </a:ext>
              </a:extLst>
            </p:cNvPr>
            <p:cNvSpPr>
              <a:spLocks noChangeArrowheads="1"/>
            </p:cNvSpPr>
            <p:nvPr/>
          </p:nvSpPr>
          <p:spPr bwMode="auto">
            <a:xfrm>
              <a:off x="3061" y="2207"/>
              <a:ext cx="1587" cy="462"/>
            </a:xfrm>
            <a:prstGeom prst="rightArrow">
              <a:avLst>
                <a:gd name="adj1" fmla="val 50000"/>
                <a:gd name="adj2" fmla="val 97009"/>
              </a:avLst>
            </a:prstGeom>
            <a:solidFill>
              <a:srgbClr val="FFFF99"/>
            </a:solidFill>
            <a:ln w="9525" algn="ctr">
              <a:solidFill>
                <a:srgbClr val="FFCC00"/>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a:solidFill>
                    <a:srgbClr val="002060"/>
                  </a:solidFill>
                  <a:latin typeface="Arial" panose="020B0604020202020204" pitchFamily="34" charset="0"/>
                  <a:cs typeface="Arial" panose="020B0604020202020204" pitchFamily="34" charset="0"/>
                </a:rPr>
                <a:t>Longshore drift</a:t>
              </a:r>
              <a:endParaRPr lang="en-US" altLang="en-US">
                <a:solidFill>
                  <a:srgbClr val="002060"/>
                </a:solidFill>
                <a:latin typeface="Arial" panose="020B0604020202020204" pitchFamily="34" charset="0"/>
                <a:cs typeface="Arial" panose="020B0604020202020204" pitchFamily="34" charset="0"/>
              </a:endParaRPr>
            </a:p>
          </p:txBody>
        </p:sp>
      </p:grpSp>
      <p:sp>
        <p:nvSpPr>
          <p:cNvPr id="23554" name="Text Box 16">
            <a:extLst>
              <a:ext uri="{FF2B5EF4-FFF2-40B4-BE49-F238E27FC236}">
                <a16:creationId xmlns:a16="http://schemas.microsoft.com/office/drawing/2014/main" id="{B91511AC-BCA6-E2BD-4E31-E675AEB15002}"/>
              </a:ext>
            </a:extLst>
          </p:cNvPr>
          <p:cNvSpPr txBox="1">
            <a:spLocks noChangeArrowheads="1"/>
          </p:cNvSpPr>
          <p:nvPr/>
        </p:nvSpPr>
        <p:spPr bwMode="auto">
          <a:xfrm>
            <a:off x="252413" y="839788"/>
            <a:ext cx="82089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a:latin typeface="Arial" panose="020B0604020202020204" pitchFamily="34" charset="0"/>
                <a:ea typeface="ＭＳ Ｐゴシック" panose="020B0600070205080204" pitchFamily="34" charset="-128"/>
                <a:cs typeface="Arial" panose="020B0604020202020204" pitchFamily="34" charset="0"/>
              </a:rPr>
              <a:t>There are </a:t>
            </a:r>
            <a:r>
              <a:rPr lang="en-GB" altLang="en-US" b="1">
                <a:latin typeface="Arial" panose="020B0604020202020204" pitchFamily="34" charset="0"/>
                <a:ea typeface="ＭＳ Ｐゴシック" panose="020B0600070205080204" pitchFamily="34" charset="-128"/>
                <a:cs typeface="Arial" panose="020B0604020202020204" pitchFamily="34" charset="0"/>
              </a:rPr>
              <a:t>eleven</a:t>
            </a:r>
            <a:r>
              <a:rPr lang="en-GB" altLang="en-US">
                <a:latin typeface="Arial" panose="020B0604020202020204" pitchFamily="34" charset="0"/>
                <a:ea typeface="ＭＳ Ｐゴシック" panose="020B0600070205080204" pitchFamily="34" charset="-128"/>
                <a:cs typeface="Arial" panose="020B0604020202020204" pitchFamily="34" charset="0"/>
              </a:rPr>
              <a:t> major littoral cells operating around the coast of England   and Wales. Within these there are many sub-cells e.g. Christchurch Bay sub-cell in cell 5 (Dorset). Sediment comes from a variety of onshore and offshore sources and processes.</a:t>
            </a:r>
          </a:p>
        </p:txBody>
      </p:sp>
      <p:sp>
        <p:nvSpPr>
          <p:cNvPr id="23555" name="Text Box 17">
            <a:extLst>
              <a:ext uri="{FF2B5EF4-FFF2-40B4-BE49-F238E27FC236}">
                <a16:creationId xmlns:a16="http://schemas.microsoft.com/office/drawing/2014/main" id="{1BD4887C-CA4B-81D6-6D00-6493211BBCF1}"/>
              </a:ext>
            </a:extLst>
          </p:cNvPr>
          <p:cNvSpPr txBox="1">
            <a:spLocks noChangeArrowheads="1"/>
          </p:cNvSpPr>
          <p:nvPr/>
        </p:nvSpPr>
        <p:spPr bwMode="auto">
          <a:xfrm>
            <a:off x="250825" y="333375"/>
            <a:ext cx="2519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2800" b="1" u="sng">
                <a:solidFill>
                  <a:srgbClr val="002060"/>
                </a:solidFill>
                <a:latin typeface="Arial" panose="020B0604020202020204" pitchFamily="34" charset="0"/>
                <a:cs typeface="Arial" panose="020B0604020202020204" pitchFamily="34" charset="0"/>
              </a:rPr>
              <a:t>Littoral cells</a:t>
            </a:r>
          </a:p>
        </p:txBody>
      </p:sp>
      <p:pic>
        <p:nvPicPr>
          <p:cNvPr id="23556" name="Picture 2" descr="http://thebritishgeographer.weebly.com/uploads/1/1/8/1/11812015/7595653_orig.gif">
            <a:extLst>
              <a:ext uri="{FF2B5EF4-FFF2-40B4-BE49-F238E27FC236}">
                <a16:creationId xmlns:a16="http://schemas.microsoft.com/office/drawing/2014/main" id="{FADBD447-CCB4-5004-67F7-20B78896D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300288"/>
            <a:ext cx="359092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a:extLst>
              <a:ext uri="{FF2B5EF4-FFF2-40B4-BE49-F238E27FC236}">
                <a16:creationId xmlns:a16="http://schemas.microsoft.com/office/drawing/2014/main" id="{37EF750B-B3FE-0BA1-5BF7-DCEE5E4D586C}"/>
              </a:ext>
            </a:extLst>
          </p:cNvPr>
          <p:cNvSpPr txBox="1">
            <a:spLocks noChangeArrowheads="1"/>
          </p:cNvSpPr>
          <p:nvPr/>
        </p:nvSpPr>
        <p:spPr bwMode="auto">
          <a:xfrm>
            <a:off x="1214438" y="5908675"/>
            <a:ext cx="691197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b="1">
                <a:latin typeface="Tahoma" panose="020B0604030504040204" pitchFamily="34" charset="0"/>
                <a:ea typeface="ＭＳ Ｐゴシック" panose="020B0600070205080204" pitchFamily="34" charset="-128"/>
              </a:rPr>
              <a:t>In theory sediment cells can be regarded as </a:t>
            </a:r>
            <a:r>
              <a:rPr lang="en-GB" altLang="en-US" sz="1400" b="1" u="sng">
                <a:latin typeface="Tahoma" panose="020B0604030504040204" pitchFamily="34" charset="0"/>
                <a:ea typeface="ＭＳ Ｐゴシック" panose="020B0600070205080204" pitchFamily="34" charset="-128"/>
              </a:rPr>
              <a:t>closed systems </a:t>
            </a:r>
            <a:r>
              <a:rPr lang="en-GB" altLang="en-US" sz="1400" b="1">
                <a:latin typeface="Tahoma" panose="020B0604030504040204" pitchFamily="34" charset="0"/>
                <a:ea typeface="ＭＳ Ｐゴシック" panose="020B0600070205080204" pitchFamily="34" charset="-128"/>
              </a:rPr>
              <a:t>from which nothing is gained or lost. However, in reality it is easy for fine sediments to find their way around headlands and into neighbouring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1">
            <a:extLst>
              <a:ext uri="{FF2B5EF4-FFF2-40B4-BE49-F238E27FC236}">
                <a16:creationId xmlns:a16="http://schemas.microsoft.com/office/drawing/2014/main" id="{C31C2E6A-F2F9-3D81-BBFC-FE1897B09C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10800000">
            <a:off x="527050" y="955675"/>
            <a:ext cx="8269288" cy="2914650"/>
          </a:xfrm>
        </p:spPr>
      </p:pic>
      <p:sp>
        <p:nvSpPr>
          <p:cNvPr id="25602" name="TextBox 2">
            <a:extLst>
              <a:ext uri="{FF2B5EF4-FFF2-40B4-BE49-F238E27FC236}">
                <a16:creationId xmlns:a16="http://schemas.microsoft.com/office/drawing/2014/main" id="{C4134582-A696-398C-A20C-2DB1A05E910E}"/>
              </a:ext>
            </a:extLst>
          </p:cNvPr>
          <p:cNvSpPr txBox="1">
            <a:spLocks noChangeArrowheads="1"/>
          </p:cNvSpPr>
          <p:nvPr/>
        </p:nvSpPr>
        <p:spPr bwMode="auto">
          <a:xfrm>
            <a:off x="303213" y="4032250"/>
            <a:ext cx="86614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Tahoma" panose="020B0604030504040204" pitchFamily="34" charset="0"/>
                <a:ea typeface="ＭＳ Ｐゴシック" panose="020B0600070205080204" pitchFamily="34" charset="-128"/>
              </a:rPr>
              <a:t>For a sandy beach to exist – material has to come from somewhere and remains there – action of waves, tides and currents</a:t>
            </a:r>
          </a:p>
          <a:p>
            <a:pPr eaLnBrk="1" hangingPunct="1"/>
            <a:endParaRPr lang="en-US" altLang="en-US" sz="1600">
              <a:latin typeface="Tahoma" panose="020B0604030504040204" pitchFamily="34" charset="0"/>
              <a:ea typeface="ＭＳ Ｐゴシック" panose="020B0600070205080204" pitchFamily="34" charset="-128"/>
            </a:endParaRPr>
          </a:p>
          <a:p>
            <a:pPr eaLnBrk="1" hangingPunct="1"/>
            <a:r>
              <a:rPr lang="en-US" altLang="en-US" sz="1600">
                <a:latin typeface="Tahoma" panose="020B0604030504040204" pitchFamily="34" charset="0"/>
                <a:ea typeface="ＭＳ Ｐゴシック" panose="020B0600070205080204" pitchFamily="34" charset="-128"/>
              </a:rPr>
              <a:t>Processes of coastal erosion controls the level of deficit as they remove material from the shoreline</a:t>
            </a:r>
          </a:p>
          <a:p>
            <a:pPr eaLnBrk="1" hangingPunct="1"/>
            <a:endParaRPr lang="en-US" altLang="en-US" sz="1600">
              <a:latin typeface="Tahoma" panose="020B0604030504040204" pitchFamily="34" charset="0"/>
              <a:ea typeface="ＭＳ Ｐゴシック" panose="020B0600070205080204" pitchFamily="34" charset="-128"/>
            </a:endParaRPr>
          </a:p>
          <a:p>
            <a:pPr eaLnBrk="1" hangingPunct="1"/>
            <a:r>
              <a:rPr lang="en-US" altLang="en-US" sz="1600">
                <a:latin typeface="Tahoma" panose="020B0604030504040204" pitchFamily="34" charset="0"/>
                <a:ea typeface="ＭＳ Ｐゴシック" panose="020B0600070205080204" pitchFamily="34" charset="-128"/>
              </a:rPr>
              <a:t>Sediment sources and sinks need to be identified too</a:t>
            </a:r>
          </a:p>
          <a:p>
            <a:pPr eaLnBrk="1" hangingPunct="1"/>
            <a:endParaRPr lang="en-US" altLang="en-US" sz="1600">
              <a:latin typeface="Tahoma" panose="020B0604030504040204" pitchFamily="34" charset="0"/>
              <a:ea typeface="ＭＳ Ｐゴシック" panose="020B0600070205080204" pitchFamily="34" charset="-128"/>
            </a:endParaRPr>
          </a:p>
          <a:p>
            <a:pPr eaLnBrk="1" hangingPunct="1"/>
            <a:r>
              <a:rPr lang="en-US" altLang="en-US" sz="1600">
                <a:latin typeface="Tahoma" panose="020B0604030504040204" pitchFamily="34" charset="0"/>
                <a:ea typeface="ＭＳ Ｐゴシック" panose="020B0600070205080204" pitchFamily="34" charset="-128"/>
              </a:rPr>
              <a:t>Calculating budgets is extremely difficult – requiring complex models and calculations</a:t>
            </a:r>
          </a:p>
        </p:txBody>
      </p:sp>
      <p:grpSp>
        <p:nvGrpSpPr>
          <p:cNvPr id="25603" name="Group 4">
            <a:extLst>
              <a:ext uri="{FF2B5EF4-FFF2-40B4-BE49-F238E27FC236}">
                <a16:creationId xmlns:a16="http://schemas.microsoft.com/office/drawing/2014/main" id="{86B38A95-6C5C-CA8F-FABC-D67160A7B654}"/>
              </a:ext>
            </a:extLst>
          </p:cNvPr>
          <p:cNvGrpSpPr>
            <a:grpSpLocks/>
          </p:cNvGrpSpPr>
          <p:nvPr/>
        </p:nvGrpSpPr>
        <p:grpSpPr bwMode="auto">
          <a:xfrm>
            <a:off x="179388" y="188913"/>
            <a:ext cx="8964612" cy="576262"/>
            <a:chOff x="179388" y="188640"/>
            <a:chExt cx="8964611" cy="576535"/>
          </a:xfrm>
        </p:grpSpPr>
        <p:sp>
          <p:nvSpPr>
            <p:cNvPr id="25604" name="Rectangle 5">
              <a:extLst>
                <a:ext uri="{FF2B5EF4-FFF2-40B4-BE49-F238E27FC236}">
                  <a16:creationId xmlns:a16="http://schemas.microsoft.com/office/drawing/2014/main" id="{907DF3C6-2139-5CA3-88DA-BFDDE12A7D67}"/>
                </a:ext>
              </a:extLst>
            </p:cNvPr>
            <p:cNvSpPr>
              <a:spLocks noChangeArrowheads="1"/>
            </p:cNvSpPr>
            <p:nvPr/>
          </p:nvSpPr>
          <p:spPr bwMode="auto">
            <a:xfrm>
              <a:off x="179388" y="188640"/>
              <a:ext cx="8964611" cy="576535"/>
            </a:xfrm>
            <a:prstGeom prst="rect">
              <a:avLst/>
            </a:prstGeom>
            <a:solidFill>
              <a:srgbClr val="FFFF99"/>
            </a:solidFill>
            <a:ln w="38100">
              <a:solidFill>
                <a:srgbClr val="FFC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a typeface="ＭＳ Ｐゴシック" panose="020B0600070205080204" pitchFamily="34" charset="-128"/>
              </a:endParaRPr>
            </a:p>
          </p:txBody>
        </p:sp>
        <p:sp>
          <p:nvSpPr>
            <p:cNvPr id="25605" name="WordArt 6">
              <a:extLst>
                <a:ext uri="{FF2B5EF4-FFF2-40B4-BE49-F238E27FC236}">
                  <a16:creationId xmlns:a16="http://schemas.microsoft.com/office/drawing/2014/main" id="{58940A7A-6F65-FFF1-0396-E3E4B4B0A69F}"/>
                </a:ext>
              </a:extLst>
            </p:cNvPr>
            <p:cNvSpPr>
              <a:spLocks noChangeArrowheads="1" noChangeShapeType="1" noTextEdit="1"/>
            </p:cNvSpPr>
            <p:nvPr/>
          </p:nvSpPr>
          <p:spPr bwMode="auto">
            <a:xfrm>
              <a:off x="425293" y="261007"/>
              <a:ext cx="8124353" cy="431800"/>
            </a:xfrm>
            <a:prstGeom prst="rect">
              <a:avLst/>
            </a:prstGeom>
          </p:spPr>
          <p:txBody>
            <a:bodyPr wrap="none" fromWordArt="1">
              <a:prstTxWarp prst="textPlain">
                <a:avLst>
                  <a:gd name="adj" fmla="val 50000"/>
                </a:avLst>
              </a:prstTxWarp>
            </a:bodyPr>
            <a:lstStyle/>
            <a:p>
              <a:pPr algn="ctr"/>
              <a:r>
                <a:rPr lang="en-US" sz="3600" kern="10" normalizeH="1">
                  <a:ln w="25400">
                    <a:solidFill>
                      <a:srgbClr val="000000"/>
                    </a:solidFill>
                    <a:round/>
                    <a:headEnd/>
                    <a:tailEnd/>
                  </a:ln>
                  <a:solidFill>
                    <a:srgbClr val="FFFFFF"/>
                  </a:solidFill>
                  <a:latin typeface="Arial Black" panose="020B0604020202020204" pitchFamily="34" charset="0"/>
                  <a:cs typeface="Arial Black" panose="020B0604020202020204" pitchFamily="34" charset="0"/>
                </a:rPr>
                <a:t>Sediment cells and budgets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E58D9F9-FE14-0516-7037-BC9E71239A63}"/>
              </a:ext>
            </a:extLst>
          </p:cNvPr>
          <p:cNvSpPr>
            <a:spLocks noGrp="1" noChangeArrowheads="1"/>
          </p:cNvSpPr>
          <p:nvPr>
            <p:ph type="title"/>
          </p:nvPr>
        </p:nvSpPr>
        <p:spPr/>
        <p:txBody>
          <a:bodyPr/>
          <a:lstStyle/>
          <a:p>
            <a:pPr eaLnBrk="1" hangingPunct="1"/>
            <a:r>
              <a:rPr lang="en-GB" altLang="en-US" b="1"/>
              <a:t>Case Study 1: Cape Naturaliste to Moore River – Western Australia. </a:t>
            </a:r>
            <a:endParaRPr lang="en-US" altLang="en-US"/>
          </a:p>
        </p:txBody>
      </p:sp>
      <p:sp>
        <p:nvSpPr>
          <p:cNvPr id="3" name="Content Placeholder 2">
            <a:extLst>
              <a:ext uri="{FF2B5EF4-FFF2-40B4-BE49-F238E27FC236}">
                <a16:creationId xmlns:a16="http://schemas.microsoft.com/office/drawing/2014/main" id="{1E164C50-D9D7-7528-E456-2321327212D3}"/>
              </a:ext>
            </a:extLst>
          </p:cNvPr>
          <p:cNvSpPr>
            <a:spLocks noGrp="1"/>
          </p:cNvSpPr>
          <p:nvPr>
            <p:ph sz="half" idx="1"/>
          </p:nvPr>
        </p:nvSpPr>
        <p:spPr>
          <a:xfrm>
            <a:off x="628650" y="1825625"/>
            <a:ext cx="4879975" cy="4351338"/>
          </a:xfrm>
        </p:spPr>
        <p:txBody>
          <a:bodyPr rtlCol="0">
            <a:normAutofit fontScale="85000" lnSpcReduction="20000"/>
          </a:bodyPr>
          <a:lstStyle/>
          <a:p>
            <a:pPr eaLnBrk="1" fontAlgn="auto" hangingPunct="1">
              <a:spcAft>
                <a:spcPts val="0"/>
              </a:spcAft>
              <a:defRPr/>
            </a:pPr>
            <a:r>
              <a:rPr lang="en-GB" dirty="0"/>
              <a:t>Starting in the south at Cape Naturaliste, longshore drift moves material from the Cape, northwards towards the Moore River. </a:t>
            </a:r>
          </a:p>
          <a:p>
            <a:pPr eaLnBrk="1" fontAlgn="auto" hangingPunct="1">
              <a:spcAft>
                <a:spcPts val="0"/>
              </a:spcAft>
              <a:defRPr/>
            </a:pPr>
            <a:r>
              <a:rPr lang="en-GB" dirty="0"/>
              <a:t>Material is deposited at certain locations along the stretch of coastline as spits, </a:t>
            </a:r>
            <a:r>
              <a:rPr lang="en-GB" dirty="0" err="1"/>
              <a:t>tombolos</a:t>
            </a:r>
            <a:r>
              <a:rPr lang="en-GB" dirty="0"/>
              <a:t> and bars. </a:t>
            </a:r>
          </a:p>
          <a:p>
            <a:pPr eaLnBrk="1" fontAlgn="auto" hangingPunct="1">
              <a:spcAft>
                <a:spcPts val="0"/>
              </a:spcAft>
              <a:defRPr/>
            </a:pPr>
            <a:r>
              <a:rPr lang="en-GB" dirty="0"/>
              <a:t>Material is picked up by waves and currents travelling seaward and is carried out from the shore, but a large amount of this sediment is intercepted by incoming waves and carried back towards the shore. Some sediment is lost from the cell in offshore deposition. </a:t>
            </a:r>
          </a:p>
          <a:p>
            <a:pPr eaLnBrk="1" fontAlgn="auto" hangingPunct="1">
              <a:spcAft>
                <a:spcPts val="0"/>
              </a:spcAft>
              <a:defRPr/>
            </a:pPr>
            <a:r>
              <a:rPr lang="en-US" dirty="0"/>
              <a:t>Loss of sediment is replenished by clastic sediments deposited by rivers where they enter the ocean in the shallow bay areas. This is added to by shoreline weathering and mass movement of cliffs. Deposited sediments will then be carried along the coast by longshore drift. </a:t>
            </a:r>
          </a:p>
        </p:txBody>
      </p:sp>
      <p:pic>
        <p:nvPicPr>
          <p:cNvPr id="26627" name="Content Placeholder 4">
            <a:extLst>
              <a:ext uri="{FF2B5EF4-FFF2-40B4-BE49-F238E27FC236}">
                <a16:creationId xmlns:a16="http://schemas.microsoft.com/office/drawing/2014/main" id="{87B2C9CC-B52B-F344-9289-987219E5819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2425" y="1252538"/>
            <a:ext cx="1924050" cy="4352925"/>
          </a:xfrm>
        </p:spPr>
      </p:pic>
      <p:pic>
        <p:nvPicPr>
          <p:cNvPr id="26628" name="Picture 2" descr="Sediment Cell Scale Example for Cape Naturaliste to Cape Bouvard This... |  Download Scientific Diagram">
            <a:extLst>
              <a:ext uri="{FF2B5EF4-FFF2-40B4-BE49-F238E27FC236}">
                <a16:creationId xmlns:a16="http://schemas.microsoft.com/office/drawing/2014/main" id="{A22814E4-CCC2-F91F-9BEB-E13FF11B7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708275"/>
            <a:ext cx="17827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1250</TotalTime>
  <Words>882</Words>
  <Application>Microsoft Macintosh PowerPoint</Application>
  <PresentationFormat>On-screen Show (4:3)</PresentationFormat>
  <Paragraphs>97</Paragraphs>
  <Slides>19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Calibri</vt:lpstr>
      <vt:lpstr>Arial</vt:lpstr>
      <vt:lpstr>Calibri Light</vt:lpstr>
      <vt:lpstr>Times New Roman</vt:lpstr>
      <vt:lpstr>ＭＳ Ｐゴシック</vt:lpstr>
      <vt:lpstr>Tahoma</vt:lpstr>
      <vt:lpstr>Wingdings</vt:lpstr>
      <vt:lpstr>Comic Sans MS</vt:lpstr>
      <vt:lpstr>Garamond</vt:lpstr>
      <vt:lpstr>AQA Chevin Pro Medium</vt:lpstr>
      <vt:lpstr>Helvetica</vt:lpstr>
      <vt:lpstr>Office Theme</vt:lpstr>
      <vt:lpstr>3.1.3.2: Sources of energy at the coast: sediment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1: Cape Naturaliste to Moore River – Western Australia.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 PROCESSES AND PROBLEMS.</dc:title>
  <dc:creator>IT User</dc:creator>
  <cp:lastModifiedBy>Lorna Cansfield</cp:lastModifiedBy>
  <cp:revision>114</cp:revision>
  <dcterms:created xsi:type="dcterms:W3CDTF">2004-06-21T09:18:23Z</dcterms:created>
  <dcterms:modified xsi:type="dcterms:W3CDTF">2022-09-29T21:05:41Z</dcterms:modified>
</cp:coreProperties>
</file>