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9"/>
  </p:notesMasterIdLst>
  <p:handoutMasterIdLst>
    <p:handoutMasterId r:id="rId30"/>
  </p:handoutMasterIdLst>
  <p:sldIdLst>
    <p:sldId id="326" r:id="rId4"/>
    <p:sldId id="271" r:id="rId5"/>
    <p:sldId id="270" r:id="rId6"/>
    <p:sldId id="257" r:id="rId7"/>
    <p:sldId id="258" r:id="rId8"/>
    <p:sldId id="274" r:id="rId9"/>
    <p:sldId id="273" r:id="rId10"/>
    <p:sldId id="327" r:id="rId11"/>
    <p:sldId id="323" r:id="rId12"/>
    <p:sldId id="260" r:id="rId13"/>
    <p:sldId id="261" r:id="rId14"/>
    <p:sldId id="262" r:id="rId15"/>
    <p:sldId id="317" r:id="rId16"/>
    <p:sldId id="318" r:id="rId17"/>
    <p:sldId id="264" r:id="rId18"/>
    <p:sldId id="263" r:id="rId19"/>
    <p:sldId id="265" r:id="rId20"/>
    <p:sldId id="266" r:id="rId21"/>
    <p:sldId id="267" r:id="rId22"/>
    <p:sldId id="268" r:id="rId23"/>
    <p:sldId id="269" r:id="rId24"/>
    <p:sldId id="275" r:id="rId25"/>
    <p:sldId id="325" r:id="rId26"/>
    <p:sldId id="328" r:id="rId27"/>
    <p:sldId id="276" r:id="rId28"/>
  </p:sldIdLst>
  <p:sldSz cx="9144000" cy="6858000" type="screen4x3"/>
  <p:notesSz cx="68580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9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9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FE672-43FF-4163-B103-CA10E8F12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18662-85AA-48BD-B579-3E5A5CF027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7DE0D88-94FA-490B-AD8E-260C42F79896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4C8A2-3E68-48D6-B518-815C889BC9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807DD-34F7-486C-8BD9-FBB5A46F14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8389E2-CD36-4538-9EBB-3AB659ADA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14DD03-9BB9-4AED-A803-974CF4D0E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CBAE89B-BE2C-448D-B3FB-D6175001A0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B126E9F-DDBF-4F8A-9771-31CE637B23C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542ECD6-8FA4-4EFF-BD49-6BB6A1049B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8E784C1-1AD4-4516-AA9D-4384DCD290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22A6C19-DEEC-4EF7-B8F1-83FA6AAF9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0F6CB0-5F14-452F-90F6-AC8FE3BEEB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32F67C0-2914-45C1-B115-EBB81BF99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88FE1D-927F-4F6B-AE9E-A1CCF4AC5725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F57E46B-3A25-4BA4-9682-F3F7B58639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CBE9072-892B-4F2A-B5F7-A4961E9D0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14875"/>
            <a:ext cx="50292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F46516AC-D3A3-4A86-89B1-43EF5C946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A34960-7192-439D-AF61-4A0EDF117985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FE9D82C-BD87-4B76-B741-7B85B4E17D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06132B6-0170-48B5-B53B-9351843FA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64E296E-71FF-4DCC-81FE-66A81FB86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1F4008-9F98-491E-9825-21B0C21CBB5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1B984D6-E517-4693-B64F-309089972F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93EDE48-95B8-46BF-942B-AFD63856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1324676A-49A0-4CE9-ACC5-9A35FA3EB685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903B3D0-E28F-4DE9-A20C-BCF545F9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722F3AB-4492-460F-B55A-501A26F4037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6B3564-FC76-451A-A9F0-669A1DD4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9A911A-90C2-41DC-BFDA-70EA87AB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BA516-F381-4646-9CAD-AF744DB5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960D-9832-4187-AAD2-E978FD6E36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26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341F-CB3A-4201-B3FA-AC2C1BD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AC188-7912-4D45-AE05-9318F019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0A03-15DF-4DD6-B19B-455FFF5E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DAC2-FD88-4E8E-B4C0-41A5DD6FE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9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B699-AF7E-4767-9170-E75F8603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2881D-2F5D-452B-960F-44C3C6E7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FA1A-67D9-4543-A82B-C942A503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0209-E94C-418E-A696-2C87876535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04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71B05B1-B7F9-4752-BC0D-0F81237BF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EEED87D-312E-44CD-A71A-07D7C3390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3CED9A16-E10B-40F7-BE8B-D4A244677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E0F5-CA91-40D7-8519-9AAE6C521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30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0DEFE-E906-4170-86A2-0CDA69A7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DC621-F98A-4254-B675-361B7C06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A9C4-0BA4-4689-A722-A7B2721D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1BFA-C8EF-4C94-80AC-441927283C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80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3D831292-C9CD-43FD-A545-8F740F8EE046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10" title="Crop Mark">
            <a:extLst>
              <a:ext uri="{FF2B5EF4-FFF2-40B4-BE49-F238E27FC236}">
                <a16:creationId xmlns:a16="http://schemas.microsoft.com/office/drawing/2014/main" id="{2D7E4DFC-90EA-46EC-BF92-3870FC9151EC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F5EBE8-EC1F-4F25-BB9E-B8579F91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3F4E4B-F799-4D65-B3DA-35287BAC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6767D2-986F-4E04-91ED-3D41391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E79AB-6B08-4EBF-A151-3CBF1C6157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8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93270-A641-4349-AE5C-F76DADF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A448E8-8913-40D6-ACEF-ECF0FF97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2FCF49-D238-4AF1-8DED-D483B4BF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B489-27F8-48E9-B949-1CEFC74BAB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68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DA2A7F-9656-43E8-8E01-86B4F78A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8063EE-3DD6-463C-BBCE-4727EA10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558A49-EE02-4F37-B49C-B4B56F60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BFB2-88EF-4278-B4B8-312B42934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91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3FE03D-F872-4A7D-8529-A181FE04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937F8A-32F1-4B7A-8D10-63ED6C08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6A201F-A76C-4FFB-BC5D-07B6444D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A359-776C-4978-B63E-EF45A27200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3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50525C-E1E1-4605-AE5F-E01A984C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D32D69-80C7-4D67-804A-5570BD2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24436F-34C5-4BEC-8B4C-E238DD64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B511-35C6-4814-BC1D-A6FB5D64CA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22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45927437-CFB4-41BD-B6A5-F431C980ED83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9B385-10F5-4FC7-BF58-2A9DBEB6813A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EF1C9313-D701-45FE-B883-0013157E92FA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B813A8E-CE7C-4F92-AA13-D620DE6D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577C212-AD0E-4A75-A13B-0BBAF9E8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E910559-3C6C-48F0-8089-CEBAEDFA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AD0C-E8C0-4460-8B0B-4CC9A4BCED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67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DA7E5A95-0DD1-4B1E-9929-7602DE445A11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897A-A266-4B0C-BB9C-7A487E4287BB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78398E10-7A91-48A7-9682-C54686FC3577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3855D47-78B5-49C2-AFE6-2B009C62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A7D06B8-A9CB-4114-9530-63885DDD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A8F759F-FBD2-43B8-B1ED-A3E59CCE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987-3286-43ED-A2B9-03DD7EA00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856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4A5BE30-4C52-4441-BC4F-61087EAEAC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0EC260-82C8-4C5A-831A-190001B1B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C1C8-C4A7-409C-9998-D7C587E48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aseline="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E04B3-A631-48C9-BD3A-8AB4171B2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aseline="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940F-BA01-417F-B60D-A17339BC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B5F3E4-AD05-4147-9252-1C8742AF94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EA141-FF60-4780-BB03-FFAF84251AF8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7FE5F327-4B0A-4FC3-B5FB-08ADC6D0D175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5" r:id="rId2"/>
    <p:sldLayoutId id="2147483903" r:id="rId3"/>
    <p:sldLayoutId id="2147483896" r:id="rId4"/>
    <p:sldLayoutId id="2147483897" r:id="rId5"/>
    <p:sldLayoutId id="2147483898" r:id="rId6"/>
    <p:sldLayoutId id="2147483899" r:id="rId7"/>
    <p:sldLayoutId id="2147483904" r:id="rId8"/>
    <p:sldLayoutId id="2147483905" r:id="rId9"/>
    <p:sldLayoutId id="2147483900" r:id="rId10"/>
    <p:sldLayoutId id="2147483901" r:id="rId11"/>
    <p:sldLayoutId id="2147483906" r:id="rId12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av/uk-22402387/dorset-caution-on-cliffs-advised-following-landsli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alevelgeography.com/sub-aerial-processes/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astbourneherald.co.uk/news/video-footage-shows-extent-of-massive-seaford-head-cliff-fall-1-802048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UdBdVpucyY" TargetMode="External"/><Relationship Id="rId2" Type="http://schemas.openxmlformats.org/officeDocument/2006/relationships/hyperlink" Target="https://www.thesun.co.uk/news/2907411/reckless-kids-risk-lives-horror-cliff-collaps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Ran4DVbn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2311yO5opV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A1583FF-FB6C-40A8-A03A-6B2AD4E3A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688" y="1789113"/>
            <a:ext cx="6270625" cy="2097087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386" name="Subtitle 2">
            <a:extLst>
              <a:ext uri="{FF2B5EF4-FFF2-40B4-BE49-F238E27FC236}">
                <a16:creationId xmlns:a16="http://schemas.microsoft.com/office/drawing/2014/main" id="{F0E879DE-EA28-41CC-9C06-48138FCC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5" y="3956050"/>
            <a:ext cx="5124450" cy="10858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GB" altLang="en-US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53DC8707-5215-4916-A765-45E020DF4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20300" r="6560" b="13507"/>
          <a:stretch>
            <a:fillRect/>
          </a:stretch>
        </p:blipFill>
        <p:spPr>
          <a:xfrm>
            <a:off x="107950" y="365125"/>
            <a:ext cx="8836025" cy="42592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779B64B-F013-4AEA-9926-C12AFFD4B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985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x-none" sz="3600" dirty="0">
                <a:solidFill>
                  <a:srgbClr val="000099"/>
                </a:solidFill>
                <a:latin typeface="Comic Sans MS" charset="0"/>
                <a:ea typeface="ＭＳ Ｐゴシック" charset="-128"/>
              </a:rPr>
              <a:t>Geomorphological Processes – Mass movement</a:t>
            </a:r>
            <a:br>
              <a:rPr lang="en-GB" altLang="x-none" dirty="0">
                <a:ea typeface="ＭＳ Ｐゴシック" charset="-128"/>
              </a:rPr>
            </a:br>
            <a:endParaRPr lang="en-GB" altLang="x-none" dirty="0">
              <a:ea typeface="ＭＳ Ｐゴシック" charset="-128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96ABC6E1-5482-49F7-AFA6-23719B34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1913"/>
            <a:ext cx="8420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D71624A8-C8BA-4B6E-A8CD-8E061BE0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5389563"/>
            <a:ext cx="806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Dorset land slip - Watch video.</a:t>
            </a:r>
            <a:r>
              <a:rPr lang="en-US" altLang="en-US" sz="1200">
                <a:hlinkClick r:id="rId4"/>
              </a:rPr>
              <a:t> http://www.bbc.co.uk/news/av/uk-22402387/dorset-caution-on-cliffs-advised-following-landslips</a:t>
            </a:r>
            <a:endParaRPr lang="en-US" altLang="en-US" sz="1200"/>
          </a:p>
          <a:p>
            <a:endParaRPr lang="en-US" altLang="en-US" sz="2400"/>
          </a:p>
          <a:p>
            <a:r>
              <a:rPr lang="en-US" altLang="en-US" sz="2400"/>
              <a:t>List and explain the main causes of mass movement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>
            <a:extLst>
              <a:ext uri="{FF2B5EF4-FFF2-40B4-BE49-F238E27FC236}">
                <a16:creationId xmlns:a16="http://schemas.microsoft.com/office/drawing/2014/main" id="{99E8A375-D49E-4FAC-8CA0-7B41144577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Mass movement - causes</a:t>
            </a:r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29698" name="Picture 3" descr="Causes">
            <a:extLst>
              <a:ext uri="{FF2B5EF4-FFF2-40B4-BE49-F238E27FC236}">
                <a16:creationId xmlns:a16="http://schemas.microsoft.com/office/drawing/2014/main" id="{3E18088C-259A-4FC7-9B44-71A5487D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81438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33311D2-6E5B-44C6-BCA1-D0AE81E1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1158875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latin typeface="Comic Sans MS" panose="030F0702030302020204" pitchFamily="66" charset="0"/>
              </a:rPr>
              <a:t>A flow type of mass movement in which a major section of regolith, soil, or weakened bedrock comes down a steep slope as a backward-rotating slump block.  Common along coastlines and on verges of main roads.  Usually occur on weak rock (clay) or in soil.  Human activity can intensify the condition, e.g. </a:t>
            </a:r>
            <a:r>
              <a:rPr lang="en-GB" altLang="en-US" sz="1400" b="1">
                <a:latin typeface="Comic Sans MS" panose="030F0702030302020204" pitchFamily="66" charset="0"/>
              </a:rPr>
              <a:t>Holbeck Hall Hotel, Scarborough</a:t>
            </a:r>
            <a:r>
              <a:rPr lang="en-GB" altLang="en-US" sz="14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0722" name="Rectangle 8">
            <a:extLst>
              <a:ext uri="{FF2B5EF4-FFF2-40B4-BE49-F238E27FC236}">
                <a16:creationId xmlns:a16="http://schemas.microsoft.com/office/drawing/2014/main" id="{87FE01C5-6666-40B6-86F5-A8FF462E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373438"/>
            <a:ext cx="45418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latin typeface="Comic Sans MS" panose="030F0702030302020204" pitchFamily="66" charset="0"/>
              </a:rPr>
              <a:t>Fastest form of mass movement that involves the free fall or downslope rolling of rock pieces loosened by weathering; these boulders form a talus cone or scree slope at the base of the cliff from which they broke away</a:t>
            </a:r>
          </a:p>
        </p:txBody>
      </p:sp>
      <p:pic>
        <p:nvPicPr>
          <p:cNvPr id="30723" name="Picture 9" descr="Movement 3">
            <a:extLst>
              <a:ext uri="{FF2B5EF4-FFF2-40B4-BE49-F238E27FC236}">
                <a16:creationId xmlns:a16="http://schemas.microsoft.com/office/drawing/2014/main" id="{EDAD15C9-9F51-43C4-B011-B945402C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274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>
            <a:extLst>
              <a:ext uri="{FF2B5EF4-FFF2-40B4-BE49-F238E27FC236}">
                <a16:creationId xmlns:a16="http://schemas.microsoft.com/office/drawing/2014/main" id="{AC2AF47F-4B0C-4F68-8989-0E8C189E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4267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latin typeface="Comic Sans MS" panose="030F0702030302020204" pitchFamily="66" charset="0"/>
              </a:rPr>
              <a:t>Soil creep is a heave process whereby individual particles expand and contract due to the physical environment.  Very common in UK and on clay slopes</a:t>
            </a:r>
          </a:p>
        </p:txBody>
      </p:sp>
      <p:sp>
        <p:nvSpPr>
          <p:cNvPr id="30725" name="Text Box 13">
            <a:extLst>
              <a:ext uri="{FF2B5EF4-FFF2-40B4-BE49-F238E27FC236}">
                <a16:creationId xmlns:a16="http://schemas.microsoft.com/office/drawing/2014/main" id="{D1641ED6-0E76-4EE5-9DA2-432C7F51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800">
                <a:latin typeface="Comic Sans MS" panose="030F0702030302020204" pitchFamily="66" charset="0"/>
              </a:rPr>
              <a:t>Draw your own!</a:t>
            </a:r>
          </a:p>
        </p:txBody>
      </p:sp>
      <p:pic>
        <p:nvPicPr>
          <p:cNvPr id="30726" name="Picture 14" descr="mmo026">
            <a:extLst>
              <a:ext uri="{FF2B5EF4-FFF2-40B4-BE49-F238E27FC236}">
                <a16:creationId xmlns:a16="http://schemas.microsoft.com/office/drawing/2014/main" id="{81CE8F36-5201-4163-8F84-73E7D723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8716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diagram2">
            <a:extLst>
              <a:ext uri="{FF2B5EF4-FFF2-40B4-BE49-F238E27FC236}">
                <a16:creationId xmlns:a16="http://schemas.microsoft.com/office/drawing/2014/main" id="{911184B8-0508-434D-AB6E-A8F1ABAD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03300"/>
            <a:ext cx="27416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">
            <a:extLst>
              <a:ext uri="{FF2B5EF4-FFF2-40B4-BE49-F238E27FC236}">
                <a16:creationId xmlns:a16="http://schemas.microsoft.com/office/drawing/2014/main" id="{00CE692A-557D-42B8-B7F2-1002E69FE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6419850"/>
            <a:ext cx="653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5"/>
              </a:rPr>
              <a:t>http://www.alevelgeography.com/sub-aerial-processes/</a:t>
            </a:r>
            <a:r>
              <a:rPr lang="en-US" altLang="en-US"/>
              <a:t> </a:t>
            </a:r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4BBC2C72-8269-488D-B4BA-9F58F2E5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9291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Soil creep</a:t>
            </a:r>
          </a:p>
        </p:txBody>
      </p:sp>
      <p:sp>
        <p:nvSpPr>
          <p:cNvPr id="30730" name="Rectangle 3">
            <a:extLst>
              <a:ext uri="{FF2B5EF4-FFF2-40B4-BE49-F238E27FC236}">
                <a16:creationId xmlns:a16="http://schemas.microsoft.com/office/drawing/2014/main" id="{3BEBC3A3-10BF-46D8-975E-1B6D7DB2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5116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Rockfall</a:t>
            </a:r>
          </a:p>
        </p:txBody>
      </p:sp>
      <p:sp>
        <p:nvSpPr>
          <p:cNvPr id="30731" name="Rectangle 4">
            <a:extLst>
              <a:ext uri="{FF2B5EF4-FFF2-40B4-BE49-F238E27FC236}">
                <a16:creationId xmlns:a16="http://schemas.microsoft.com/office/drawing/2014/main" id="{2906C924-4734-4F61-BC2D-5D992AC4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811213"/>
            <a:ext cx="123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Slumping</a:t>
            </a:r>
          </a:p>
        </p:txBody>
      </p:sp>
      <p:pic>
        <p:nvPicPr>
          <p:cNvPr id="30732" name="Picture 10" descr="Movement 4">
            <a:extLst>
              <a:ext uri="{FF2B5EF4-FFF2-40B4-BE49-F238E27FC236}">
                <a16:creationId xmlns:a16="http://schemas.microsoft.com/office/drawing/2014/main" id="{0B59C47B-8A91-4136-B5F7-0B3868F9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82650"/>
            <a:ext cx="1152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itle 4">
            <a:extLst>
              <a:ext uri="{FF2B5EF4-FFF2-40B4-BE49-F238E27FC236}">
                <a16:creationId xmlns:a16="http://schemas.microsoft.com/office/drawing/2014/main" id="{5BF44B66-3DF5-409A-8400-B27F453D802C}"/>
              </a:ext>
            </a:extLst>
          </p:cNvPr>
          <p:cNvSpPr txBox="1">
            <a:spLocks/>
          </p:cNvSpPr>
          <p:nvPr/>
        </p:nvSpPr>
        <p:spPr bwMode="auto">
          <a:xfrm>
            <a:off x="9715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Mass movement - types</a:t>
            </a:r>
            <a:endParaRPr lang="en-US" altLang="en-US" sz="4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5E52D04-035A-4DC0-9F2A-FD7F0230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5" y="1725613"/>
            <a:ext cx="1728788" cy="360362"/>
          </a:xfrm>
        </p:spPr>
        <p:txBody>
          <a:bodyPr/>
          <a:lstStyle/>
          <a:p>
            <a:pPr eaLnBrk="1" hangingPunct="1"/>
            <a:r>
              <a:rPr lang="en-GB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B65EBB2-FF30-45B8-9D7B-DCA1DC40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679575"/>
            <a:ext cx="28844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3">
            <a:extLst>
              <a:ext uri="{FF2B5EF4-FFF2-40B4-BE49-F238E27FC236}">
                <a16:creationId xmlns:a16="http://schemas.microsoft.com/office/drawing/2014/main" id="{27ED9E3E-0BB9-487B-B5CB-225C6121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825" y="2082800"/>
            <a:ext cx="4503738" cy="649288"/>
          </a:xfrm>
        </p:spPr>
        <p:txBody>
          <a:bodyPr/>
          <a:lstStyle/>
          <a:p>
            <a:pPr marL="0" indent="0" eaLnBrk="1" hangingPunct="1">
              <a:buFont typeface="Franklin Gothic Book" panose="020B0503020102020204" pitchFamily="34" charset="0"/>
              <a:buNone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Occur when there is plentiful water and a higher clay content</a:t>
            </a: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FD81670C-01C4-41E4-A864-D688527B4D29}"/>
              </a:ext>
            </a:extLst>
          </p:cNvPr>
          <p:cNvSpPr txBox="1">
            <a:spLocks/>
          </p:cNvSpPr>
          <p:nvPr/>
        </p:nvSpPr>
        <p:spPr bwMode="auto">
          <a:xfrm>
            <a:off x="827088" y="749300"/>
            <a:ext cx="80660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Mass movement - types</a:t>
            </a:r>
            <a:endParaRPr lang="en-US" altLang="en-US" sz="4400">
              <a:latin typeface="Comic Sans MS" panose="030F0702030302020204" pitchFamily="66" charset="0"/>
            </a:endParaRPr>
          </a:p>
        </p:txBody>
      </p:sp>
      <p:sp>
        <p:nvSpPr>
          <p:cNvPr id="31749" name="Content Placeholder 4">
            <a:extLst>
              <a:ext uri="{FF2B5EF4-FFF2-40B4-BE49-F238E27FC236}">
                <a16:creationId xmlns:a16="http://schemas.microsoft.com/office/drawing/2014/main" id="{3D47FC2F-0B0C-476A-9CAD-44714BB7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857750"/>
            <a:ext cx="36718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Font typeface="Franklin Gothic Book" panose="020B0503020102020204" pitchFamily="34" charset="0"/>
              <a:buNone/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A significant section of the cliff becomes detached and slides down.  Often a block of rock moving along a plane or a slump but can be rotational or a flow.</a:t>
            </a:r>
          </a:p>
          <a:p>
            <a:pPr eaLnBrk="1" hangingPunct="1">
              <a:buFont typeface="Franklin Gothic Book" panose="020B0503020102020204" pitchFamily="34" charset="0"/>
              <a:buNone/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Franklin Gothic Book" panose="020B0503020102020204" pitchFamily="34" charset="0"/>
              <a:buNone/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2" descr="Image result for landslide">
            <a:extLst>
              <a:ext uri="{FF2B5EF4-FFF2-40B4-BE49-F238E27FC236}">
                <a16:creationId xmlns:a16="http://schemas.microsoft.com/office/drawing/2014/main" id="{741D67E8-8390-47B2-B8CF-5367ECB7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64138"/>
            <a:ext cx="29114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Image result for landslide diagram">
            <a:extLst>
              <a:ext uri="{FF2B5EF4-FFF2-40B4-BE49-F238E27FC236}">
                <a16:creationId xmlns:a16="http://schemas.microsoft.com/office/drawing/2014/main" id="{2BF9F807-06FD-4993-88EC-2AD12F2C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201988"/>
            <a:ext cx="25796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itle 1">
            <a:extLst>
              <a:ext uri="{FF2B5EF4-FFF2-40B4-BE49-F238E27FC236}">
                <a16:creationId xmlns:a16="http://schemas.microsoft.com/office/drawing/2014/main" id="{D53DABE4-B69E-40BB-9AA0-A43AD5948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37063"/>
            <a:ext cx="19446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Landslides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0A880D1-B8FA-43DB-888D-375556B6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Booklet task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69A3B63A-59DF-4C59-BD2B-26C2891D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Use p116-117 Oxford textbook to complete notes on the different types of mass movement.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What role does run-off have in sub-aerial processes? P117 Oxford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6A7CF5A-A218-411B-815C-06AC84D1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27075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Case Studies</a:t>
            </a:r>
          </a:p>
        </p:txBody>
      </p:sp>
      <p:pic>
        <p:nvPicPr>
          <p:cNvPr id="33794" name="Picture 3" descr="uk_blank_map.pdf">
            <a:extLst>
              <a:ext uri="{FF2B5EF4-FFF2-40B4-BE49-F238E27FC236}">
                <a16:creationId xmlns:a16="http://schemas.microsoft.com/office/drawing/2014/main" id="{E6912EE9-8CE1-4EA3-99B1-BF00F6B6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"/>
          <a:stretch>
            <a:fillRect/>
          </a:stretch>
        </p:blipFill>
        <p:spPr bwMode="auto">
          <a:xfrm>
            <a:off x="4948238" y="2178050"/>
            <a:ext cx="39512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998690A8-051D-49FF-A63E-0A2BD8FC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181350"/>
            <a:ext cx="3041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Holbeck Hall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Barton-on-sea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Holderness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Norfolk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Beachy 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7F797-4A77-4D32-8AF9-FA45C9A773C7}"/>
              </a:ext>
            </a:extLst>
          </p:cNvPr>
          <p:cNvSpPr/>
          <p:nvPr/>
        </p:nvSpPr>
        <p:spPr>
          <a:xfrm>
            <a:off x="611188" y="1444625"/>
            <a:ext cx="6569075" cy="149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cs typeface="Arial" panose="020B0604020202020204" pitchFamily="34" charset="0"/>
              </a:rPr>
              <a:t>Using the textbooks and internet, c</a:t>
            </a:r>
            <a:r>
              <a:rPr lang="en-GB" sz="1400" dirty="0">
                <a:cs typeface="Arial" panose="020B0604020202020204" pitchFamily="34" charset="0"/>
              </a:rPr>
              <a:t>omplete the two tasks below:</a:t>
            </a:r>
          </a:p>
          <a:p>
            <a:pPr>
              <a:defRPr/>
            </a:pPr>
            <a:endParaRPr lang="en-GB" sz="1100" b="1" dirty="0"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100" b="1" dirty="0">
                <a:cs typeface="Arial" panose="020B0604020202020204" pitchFamily="34" charset="0"/>
              </a:rPr>
              <a:t>Task 1:	Locate the case studies, listed below, on the map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100" b="1" dirty="0">
                <a:cs typeface="Arial" panose="020B0604020202020204" pitchFamily="34" charset="0"/>
              </a:rPr>
              <a:t>Task 2:	Next to each image:</a:t>
            </a:r>
          </a:p>
          <a:p>
            <a:pPr marL="1143000" lvl="2" indent="-228600">
              <a:buFontTx/>
              <a:buAutoNum type="alphaLcPeriod"/>
              <a:defRPr/>
            </a:pPr>
            <a:r>
              <a:rPr lang="en-GB" sz="1100" b="1" dirty="0">
                <a:cs typeface="Arial" panose="020B0604020202020204" pitchFamily="34" charset="0"/>
              </a:rPr>
              <a:t>Annotate the image to </a:t>
            </a:r>
            <a:r>
              <a:rPr lang="en-GB" sz="1100" b="1" u="sng" dirty="0">
                <a:cs typeface="Arial" panose="020B0604020202020204" pitchFamily="34" charset="0"/>
              </a:rPr>
              <a:t>highlight  evidence </a:t>
            </a:r>
            <a:r>
              <a:rPr lang="en-GB" sz="1100" b="1" dirty="0">
                <a:cs typeface="Arial" panose="020B0604020202020204" pitchFamily="34" charset="0"/>
              </a:rPr>
              <a:t>that shows mass movement has occurred in each photo </a:t>
            </a:r>
          </a:p>
          <a:p>
            <a:pPr marL="1143000" lvl="2" indent="-228600">
              <a:buFontTx/>
              <a:buAutoNum type="alphaLcPeriod"/>
              <a:defRPr/>
            </a:pPr>
            <a:r>
              <a:rPr lang="en-GB" sz="1100" b="1" u="sng" dirty="0">
                <a:cs typeface="Arial" panose="020B0604020202020204" pitchFamily="34" charset="0"/>
              </a:rPr>
              <a:t>detail the processes at work</a:t>
            </a:r>
          </a:p>
          <a:p>
            <a:pPr>
              <a:defRPr/>
            </a:pPr>
            <a:endParaRPr lang="en-US" sz="1100" b="1" dirty="0">
              <a:cs typeface="Arial" panose="020B0604020202020204" pitchFamily="34" charset="0"/>
            </a:endParaRPr>
          </a:p>
        </p:txBody>
      </p:sp>
      <p:sp>
        <p:nvSpPr>
          <p:cNvPr id="33797" name="Slide Number Placeholder 3">
            <a:extLst>
              <a:ext uri="{FF2B5EF4-FFF2-40B4-BE49-F238E27FC236}">
                <a16:creationId xmlns:a16="http://schemas.microsoft.com/office/drawing/2014/main" id="{76A1380D-1910-4591-B92B-E3F864FA8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914900" y="8475663"/>
            <a:ext cx="1600200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156F89-EF13-4C5E-B7C7-D5F8F770EFCB}" type="slidenum">
              <a:rPr lang="en-US" altLang="en-US" smtClean="0">
                <a:solidFill>
                  <a:schemeClr val="tx2"/>
                </a:solidFill>
                <a:cs typeface="Arial" panose="020B0604020202020204" pitchFamily="34" charset="0"/>
              </a:rPr>
              <a:pPr/>
              <a:t>15</a:t>
            </a:fld>
            <a:endParaRPr lang="en-US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40AADE90-E9CC-4D20-B2AB-0F7634F8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582E970-3DFE-4A15-A8E7-2FAB9036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4819" name="Picture 4" descr="mso870EE">
            <a:extLst>
              <a:ext uri="{FF2B5EF4-FFF2-40B4-BE49-F238E27FC236}">
                <a16:creationId xmlns:a16="http://schemas.microsoft.com/office/drawing/2014/main" id="{32082E20-7F66-42A9-ADD1-3E072BF0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1250" r="7889" b="8749"/>
          <a:stretch>
            <a:fillRect/>
          </a:stretch>
        </p:blipFill>
        <p:spPr bwMode="auto">
          <a:xfrm>
            <a:off x="500063" y="714375"/>
            <a:ext cx="81359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B5BB5F5-59F7-4614-908B-A43D5941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8CC8FED-2B80-4EC6-A3A4-C5CBC12E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                                 Barton</a:t>
            </a:r>
          </a:p>
        </p:txBody>
      </p:sp>
      <p:pic>
        <p:nvPicPr>
          <p:cNvPr id="35843" name="Picture 5" descr="800Barton-west-rotate">
            <a:extLst>
              <a:ext uri="{FF2B5EF4-FFF2-40B4-BE49-F238E27FC236}">
                <a16:creationId xmlns:a16="http://schemas.microsoft.com/office/drawing/2014/main" id="{BB12592B-2F0A-4A48-9F48-44BC66AD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620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C650CEC-3F39-4B54-AF59-27D762A8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5F8012F-73B0-4B12-B79A-CA172AE7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                       Holderness</a:t>
            </a:r>
          </a:p>
        </p:txBody>
      </p:sp>
      <p:pic>
        <p:nvPicPr>
          <p:cNvPr id="36867" name="Picture 5" descr="slump2">
            <a:extLst>
              <a:ext uri="{FF2B5EF4-FFF2-40B4-BE49-F238E27FC236}">
                <a16:creationId xmlns:a16="http://schemas.microsoft.com/office/drawing/2014/main" id="{CB5E5987-85A7-4DF3-8AFE-FD996C6A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48823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A1888F0-1C72-45B0-9709-B4342750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7D7EFF4-71A8-4662-9DEF-69E51C3D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                                                        </a:t>
            </a: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                                                        Norfolk</a:t>
            </a:r>
          </a:p>
        </p:txBody>
      </p:sp>
      <p:pic>
        <p:nvPicPr>
          <p:cNvPr id="37891" name="Picture 5" descr="cliff_erosion_pat_gowen400_400x300">
            <a:extLst>
              <a:ext uri="{FF2B5EF4-FFF2-40B4-BE49-F238E27FC236}">
                <a16:creationId xmlns:a16="http://schemas.microsoft.com/office/drawing/2014/main" id="{EBC5578D-54A2-4C89-BF75-95153536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cliff3328">
            <a:extLst>
              <a:ext uri="{FF2B5EF4-FFF2-40B4-BE49-F238E27FC236}">
                <a16:creationId xmlns:a16="http://schemas.microsoft.com/office/drawing/2014/main" id="{96412C3A-C62D-4EDD-9B42-93CF65D2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wr_cliff">
            <a:extLst>
              <a:ext uri="{FF2B5EF4-FFF2-40B4-BE49-F238E27FC236}">
                <a16:creationId xmlns:a16="http://schemas.microsoft.com/office/drawing/2014/main" id="{FFD024BB-4375-4F18-BABB-D32FB613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2399-B21A-4013-92C8-4EB75B9CC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63725"/>
          </a:xfr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GB" altLang="en-US" sz="32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3.1.3.4: Weathering, mass movement and runoff</a:t>
            </a:r>
            <a:br>
              <a:rPr lang="en-GB" altLang="en-US" sz="32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200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98DDF-98E5-4ABF-9BB8-48EEEDDCD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700" y="1989138"/>
            <a:ext cx="9144000" cy="194468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different types of weathering (physical, biological, chemical) in coastal environments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and locate different types of mass movement (geology types)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87205-C462-42A5-B7A0-61DED037696F}"/>
              </a:ext>
            </a:extLst>
          </p:cNvPr>
          <p:cNvSpPr txBox="1"/>
          <p:nvPr/>
        </p:nvSpPr>
        <p:spPr>
          <a:xfrm>
            <a:off x="468313" y="3952875"/>
            <a:ext cx="2482850" cy="2586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u="sng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Key words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Sub-aerial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Weathering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Freeze-thaw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Salt crystallization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Carbonation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Oxidation</a:t>
            </a:r>
          </a:p>
          <a:p>
            <a:pPr eaLnBrk="1" hangingPunct="1">
              <a:defRPr/>
            </a:pPr>
            <a:r>
              <a:rPr lang="en-GB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Solifluction</a:t>
            </a:r>
            <a:endParaRPr lang="en-GB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Runoff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A9255-E26D-4CFB-854C-DBE4806AD35E}"/>
              </a:ext>
            </a:extLst>
          </p:cNvPr>
          <p:cNvSpPr txBox="1"/>
          <p:nvPr/>
        </p:nvSpPr>
        <p:spPr>
          <a:xfrm>
            <a:off x="3105150" y="4294188"/>
            <a:ext cx="4751388" cy="1303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altLang="x-none" sz="1500" b="1" u="sng">
                <a:solidFill>
                  <a:srgbClr val="FFFFFF"/>
                </a:solidFill>
              </a:rPr>
              <a:t>Concept Checker</a:t>
            </a:r>
            <a:r>
              <a:rPr lang="en-GB" altLang="x-none" sz="1500">
                <a:solidFill>
                  <a:srgbClr val="FFFFFF"/>
                </a:solidFill>
              </a:rPr>
              <a:t>: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GB" altLang="x-none" sz="1500" b="1">
                <a:solidFill>
                  <a:srgbClr val="FFFFFF"/>
                </a:solidFill>
              </a:rPr>
              <a:t>The concept of geomorphological processes</a:t>
            </a:r>
          </a:p>
          <a:p>
            <a:pPr eaLnBrk="1" hangingPunct="1">
              <a:buFont typeface="Wingdings" charset="2"/>
              <a:buChar char="q"/>
              <a:defRPr/>
            </a:pPr>
            <a:endParaRPr lang="en-GB" altLang="x-none" sz="1500" b="1">
              <a:solidFill>
                <a:srgbClr val="FFFFFF"/>
              </a:solidFill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GB" altLang="x-none" sz="1500" b="1">
                <a:solidFill>
                  <a:srgbClr val="FFFFFF"/>
                </a:solidFill>
              </a:rPr>
              <a:t>The supply of sediment to the coastal system from various rock types and movements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4EEB63D-72CA-4461-99A2-1250FA33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4813"/>
            <a:ext cx="7200900" cy="1485900"/>
          </a:xfrm>
        </p:spPr>
        <p:txBody>
          <a:bodyPr/>
          <a:lstStyle/>
          <a:p>
            <a:pPr eaLnBrk="1" hangingPunct="1"/>
            <a:r>
              <a:rPr lang="en-GB" altLang="en-US" sz="4000">
                <a:ea typeface="ＭＳ Ｐゴシック" panose="020B0600070205080204" pitchFamily="34" charset="-128"/>
              </a:rPr>
              <a:t>                                 Beachy</a:t>
            </a:r>
            <a:br>
              <a:rPr lang="en-GB" altLang="en-US" sz="4000">
                <a:ea typeface="ＭＳ Ｐゴシック" panose="020B0600070205080204" pitchFamily="34" charset="-128"/>
              </a:rPr>
            </a:br>
            <a:r>
              <a:rPr lang="en-GB" altLang="en-US" sz="4000">
                <a:ea typeface="ＭＳ Ｐゴシック" panose="020B0600070205080204" pitchFamily="34" charset="-128"/>
              </a:rPr>
              <a:t>                              Head</a:t>
            </a:r>
            <a:br>
              <a:rPr lang="en-GB" altLang="en-US" sz="4000">
                <a:ea typeface="ＭＳ Ｐゴシック" panose="020B0600070205080204" pitchFamily="34" charset="-128"/>
              </a:rPr>
            </a:br>
            <a:r>
              <a:rPr lang="en-GB" altLang="en-US" sz="4000">
                <a:ea typeface="ＭＳ Ｐゴシック" panose="020B0600070205080204" pitchFamily="34" charset="-128"/>
                <a:hlinkClick r:id="rId2"/>
              </a:rPr>
              <a:t>http://</a:t>
            </a:r>
            <a:r>
              <a:rPr lang="en-GB" altLang="en-US" sz="1200">
                <a:ea typeface="ＭＳ Ｐゴシック" panose="020B0600070205080204" pitchFamily="34" charset="-128"/>
                <a:hlinkClick r:id="rId2"/>
              </a:rPr>
              <a:t>www.eastbourneherald.co.uk/news/video-footage-shows-extent-of-massive-seaford-head-cliff-fall-1-8020482</a:t>
            </a:r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8914" name="Picture 5" descr="06160042">
            <a:extLst>
              <a:ext uri="{FF2B5EF4-FFF2-40B4-BE49-F238E27FC236}">
                <a16:creationId xmlns:a16="http://schemas.microsoft.com/office/drawing/2014/main" id="{D8469D24-E463-4BD8-B8FB-43CCE99F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4702175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DBC10B8-2507-40A3-8DAC-DFD45C79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Video Footage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99FE91F-62D9-4762-A981-E8572D2B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N Norfolk coast…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  <a:hlinkClick r:id="rId2"/>
              </a:rPr>
              <a:t>https://www.thesun.co.uk/news/2907411/reckless-kids-risk-lives-horror-cliff-collapse/</a:t>
            </a:r>
            <a:r>
              <a:rPr lang="en-GB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  <a:hlinkClick r:id="rId3"/>
              </a:rPr>
              <a:t>https://www.youtube.com/watch?v=4UdBdVpucyY</a:t>
            </a:r>
            <a:r>
              <a:rPr lang="en-GB" altLang="en-US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29CB2BC-0DC6-4B0B-9DA4-00CF1A20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Fieldwork Opportunities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565199E-EA65-43DD-9A9C-10427277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215188" cy="3230563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Visit a local beach and investigate which are the dominant weathering processes and why.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latin typeface="Comic Sans MS" panose="030F0702030302020204" pitchFamily="66" charset="0"/>
              </a:rPr>
              <a:t>We will be visiting West Wittering Beach and East Head Spit after half term</a:t>
            </a:r>
          </a:p>
          <a:p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8A6B1F9-0931-4D8D-AFED-DF96D953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/>
              <a:t>Questions 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A6EC-671E-4B8A-A600-50396F6B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78867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sz="1800" b="1" dirty="0"/>
              <a:t>What are sub-aerial processes and where do they operate?</a:t>
            </a:r>
            <a:endParaRPr lang="en-GB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To what extent do weathering, mass movement and runoff play a role in coastal retreat?</a:t>
            </a:r>
            <a:endParaRPr lang="en-GB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Why do rates of weathering vary around the world?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Assess the impact that mass movement has on the supply of sediment in a sediment cell.</a:t>
            </a:r>
            <a:endParaRPr lang="en-GB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Explain how the methods by which sediment are supplied to the coastal system are likely to vary between areas of resistant and weak geology.</a:t>
            </a:r>
            <a:endParaRPr lang="en-GB" sz="18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7F69B19-9552-4EB4-8F43-0B151193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Flip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8A0C2C9A-0210-4EC1-8533-77C2E806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341438"/>
            <a:ext cx="7258050" cy="4535487"/>
          </a:xfrm>
        </p:spPr>
        <p:txBody>
          <a:bodyPr/>
          <a:lstStyle/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n-GB" alt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Coastal processes of erosion, transportation and deposition – complete the homework in the booklet in preparation:</a:t>
            </a:r>
          </a:p>
          <a:p>
            <a:pPr>
              <a:defRPr/>
            </a:pPr>
            <a:endParaRPr lang="en-GB" altLang="en-US" dirty="0">
              <a:latin typeface="Comic Sans MS" panose="030F0702030302020204" pitchFamily="66" charset="0"/>
            </a:endParaRPr>
          </a:p>
          <a:p>
            <a:pPr lvl="2"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 to Godalming Online/ Geography Y1 /3.1.3Coastal Systems and Landscapes / 4 Weathering and Mass Movement</a:t>
            </a:r>
          </a:p>
          <a:p>
            <a:pPr lvl="2"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questions 1 and 2 from GF_388_-_L1_HW_Coastal_Erosion_-_Back_to_Nature.pdf</a:t>
            </a:r>
          </a:p>
          <a:p>
            <a:pPr lvl="2"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 the tutor 2 u 17 Geomorphological and Coastal Processes CS.pdf – (Case Study: The Holderness Coastline) and summarise the marine processes affecting the Holderness Coastline. Use the headings: Erosion, Transportation and Deposition and complete as a mind map or list.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0A9E2D09-BB0C-4DD3-ABBE-EC365094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0599" r="7475" b="16402"/>
          <a:stretch>
            <a:fillRect/>
          </a:stretch>
        </p:blipFill>
        <p:spPr bwMode="auto">
          <a:xfrm>
            <a:off x="1331913" y="188913"/>
            <a:ext cx="681196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2">
            <a:extLst>
              <a:ext uri="{FF2B5EF4-FFF2-40B4-BE49-F238E27FC236}">
                <a16:creationId xmlns:a16="http://schemas.microsoft.com/office/drawing/2014/main" id="{6687A566-DC11-4307-B234-10A135CE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652963"/>
            <a:ext cx="547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Outline the links between different parts of the coastal system shown in Figure 1. [4 marks]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9F19DFA-076A-4ABE-B307-7C01A070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7200900" cy="1485900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Starter</a:t>
            </a:r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18434" name="Picture 4" descr="mso870EE">
            <a:extLst>
              <a:ext uri="{FF2B5EF4-FFF2-40B4-BE49-F238E27FC236}">
                <a16:creationId xmlns:a16="http://schemas.microsoft.com/office/drawing/2014/main" id="{C5303ECA-99CE-4249-8C74-CD0314B6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1250" r="7889" b="8749"/>
          <a:stretch>
            <a:fillRect/>
          </a:stretch>
        </p:blipFill>
        <p:spPr bwMode="auto">
          <a:xfrm>
            <a:off x="1258888" y="1412875"/>
            <a:ext cx="72009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5115B272-4E2D-4037-A13A-46B98C46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766763"/>
            <a:ext cx="8326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omic Sans MS" panose="030F0702030302020204" pitchFamily="66" charset="0"/>
              </a:rPr>
              <a:t>Why has Holbeck Hall collapsed? What processes are taking place? What are the factors affecting cliff erosion?</a:t>
            </a:r>
            <a:endParaRPr lang="en-US" altLang="en-US" sz="1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A7483A2-C897-4D56-A43A-2185D13A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255588"/>
            <a:ext cx="785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33CC33"/>
                </a:solidFill>
                <a:latin typeface="Comic Sans MS" panose="030F0702030302020204" pitchFamily="66" charset="0"/>
              </a:rPr>
              <a:t>What factors affect the rate of coastal erosion?</a:t>
            </a: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9C07C6E4-C601-4D8F-8A43-787E016D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36385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extLst>
              <a:ext uri="{FF2B5EF4-FFF2-40B4-BE49-F238E27FC236}">
                <a16:creationId xmlns:a16="http://schemas.microsoft.com/office/drawing/2014/main" id="{772A8DE9-4B65-47CA-9354-7C3B5F48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1381125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The Dorset coast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7B04A6F5-09D8-4143-BB63-EE1B45F0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2563813"/>
            <a:ext cx="1901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66FF"/>
                </a:solidFill>
                <a:latin typeface="Comic Sans MS" panose="030F0702030302020204" pitchFamily="66" charset="0"/>
              </a:rPr>
              <a:t>Rock resistance, structure and dip</a:t>
            </a: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B3A8C9C0-1C7F-40F7-8BB0-3646487D0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2175" y="3021013"/>
            <a:ext cx="1193800" cy="592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251E222D-545E-4323-A4C5-272C926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87813"/>
            <a:ext cx="1922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66FF"/>
                </a:solidFill>
                <a:latin typeface="Comic Sans MS" panose="030F0702030302020204" pitchFamily="66" charset="0"/>
              </a:rPr>
              <a:t>Depth of sea, length of fetch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7FFA58AD-A1D8-4BB3-92FE-C9E86D7BC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4468813"/>
            <a:ext cx="8382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1E5F2772-A609-4B1C-A7E6-50C792E4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154613"/>
            <a:ext cx="198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66FF"/>
                </a:solidFill>
                <a:latin typeface="Comic Sans MS" panose="030F0702030302020204" pitchFamily="66" charset="0"/>
              </a:rPr>
              <a:t>Presence / absence of protective beach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50506305-FED8-4B0A-A949-AA620B614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75" y="5630863"/>
            <a:ext cx="2433638" cy="133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48D303A7-0002-45DC-95E7-E1FD409F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2030413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66FF"/>
                </a:solidFill>
                <a:latin typeface="Comic Sans MS" panose="030F0702030302020204" pitchFamily="66" charset="0"/>
              </a:rPr>
              <a:t>Breaking point of wave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6D79983D-75BE-4093-AE79-0D8082B96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2716213"/>
            <a:ext cx="3124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59349728-2EBD-47BF-8093-93B3E42B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697413"/>
            <a:ext cx="19780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66FF"/>
                </a:solidFill>
                <a:latin typeface="Comic Sans MS" panose="030F0702030302020204" pitchFamily="66" charset="0"/>
              </a:rPr>
              <a:t>Beach shape (steeply shelving beaches create higher energy waves)</a:t>
            </a:r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3B75BB0D-DD75-4C72-BDB2-CC2AFF1D5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3400" y="5383213"/>
            <a:ext cx="1552575" cy="463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9" grpId="0" autoUpdateAnimBg="0"/>
      <p:bldP spid="3081" grpId="0" autoUpdateAnimBg="0"/>
      <p:bldP spid="3083" grpId="0" autoUpdateAnimBg="0"/>
      <p:bldP spid="30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EFF7A0F-77D5-48F3-84A6-63DDB8E4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1300163"/>
            <a:ext cx="7848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Weathering and erosion can occur on both the cliff foot and cliff face.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33CC33"/>
                </a:solidFill>
                <a:latin typeface="Comic Sans MS" panose="030F0702030302020204" pitchFamily="66" charset="0"/>
              </a:rPr>
              <a:t>What are the principal processes operating on these areas? </a:t>
            </a:r>
            <a:r>
              <a:rPr lang="en-GB" altLang="en-US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AD3D088-274A-42B0-935B-354066338D41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043113"/>
            <a:ext cx="3211513" cy="4232275"/>
            <a:chOff x="3515" y="1207"/>
            <a:chExt cx="2023" cy="2666"/>
          </a:xfrm>
        </p:grpSpPr>
        <p:pic>
          <p:nvPicPr>
            <p:cNvPr id="21511" name="Picture 4">
              <a:extLst>
                <a:ext uri="{FF2B5EF4-FFF2-40B4-BE49-F238E27FC236}">
                  <a16:creationId xmlns:a16="http://schemas.microsoft.com/office/drawing/2014/main" id="{CB3A2F25-9967-4B5D-9D47-A2966C373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207"/>
              <a:ext cx="2023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AutoShape 5">
              <a:extLst>
                <a:ext uri="{FF2B5EF4-FFF2-40B4-BE49-F238E27FC236}">
                  <a16:creationId xmlns:a16="http://schemas.microsoft.com/office/drawing/2014/main" id="{F77EBA68-ED9B-4B21-92EB-8E4F8123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1298"/>
              <a:ext cx="409" cy="1768"/>
            </a:xfrm>
            <a:prstGeom prst="leftBrace">
              <a:avLst>
                <a:gd name="adj1" fmla="val 3602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3" name="Text Box 6">
              <a:extLst>
                <a:ext uri="{FF2B5EF4-FFF2-40B4-BE49-F238E27FC236}">
                  <a16:creationId xmlns:a16="http://schemas.microsoft.com/office/drawing/2014/main" id="{C0E86CC9-6438-4AE3-A728-A8EB1AA9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888"/>
              <a:ext cx="95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Cliff face or sub-aerial processes</a:t>
              </a:r>
              <a:endParaRPr lang="en-US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" name="Text Box 7">
              <a:extLst>
                <a:ext uri="{FF2B5EF4-FFF2-40B4-BE49-F238E27FC236}">
                  <a16:creationId xmlns:a16="http://schemas.microsoft.com/office/drawing/2014/main" id="{86780A1A-8190-4637-9527-33EB288ED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294"/>
              <a:ext cx="81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Cliff foot or marine processes</a:t>
              </a:r>
              <a:endParaRPr lang="en-US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5" name="Line 8">
              <a:extLst>
                <a:ext uri="{FF2B5EF4-FFF2-40B4-BE49-F238E27FC236}">
                  <a16:creationId xmlns:a16="http://schemas.microsoft.com/office/drawing/2014/main" id="{16698E57-6592-4038-B112-B58D41C7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3385"/>
              <a:ext cx="408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1516" name="Line 9">
              <a:extLst>
                <a:ext uri="{FF2B5EF4-FFF2-40B4-BE49-F238E27FC236}">
                  <a16:creationId xmlns:a16="http://schemas.microsoft.com/office/drawing/2014/main" id="{ACDD698F-1BB5-464C-8D4D-D357482F0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1298"/>
              <a:ext cx="227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6154" name="Text Box 10">
            <a:extLst>
              <a:ext uri="{FF2B5EF4-FFF2-40B4-BE49-F238E27FC236}">
                <a16:creationId xmlns:a16="http://schemas.microsoft.com/office/drawing/2014/main" id="{5F73683B-C7D5-47D7-B9DB-0A0CD95E2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949950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Once the material has eroded it may be broken down further by attrition.</a:t>
            </a:r>
          </a:p>
        </p:txBody>
      </p:sp>
      <p:sp>
        <p:nvSpPr>
          <p:cNvPr id="20484" name="Text Box 11">
            <a:extLst>
              <a:ext uri="{FF2B5EF4-FFF2-40B4-BE49-F238E27FC236}">
                <a16:creationId xmlns:a16="http://schemas.microsoft.com/office/drawing/2014/main" id="{7551C38C-A1F2-47E7-BE0A-5062EDCF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8100"/>
            <a:ext cx="8497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600">
                <a:solidFill>
                  <a:srgbClr val="000099"/>
                </a:solidFill>
                <a:latin typeface="Comic Sans MS" panose="030F0702030302020204" pitchFamily="66" charset="0"/>
              </a:rPr>
              <a:t>Geomorphological Processes - Weathering and erosion</a:t>
            </a:r>
          </a:p>
        </p:txBody>
      </p:sp>
      <p:pic>
        <p:nvPicPr>
          <p:cNvPr id="20485" name="Picture 12">
            <a:extLst>
              <a:ext uri="{FF2B5EF4-FFF2-40B4-BE49-F238E27FC236}">
                <a16:creationId xmlns:a16="http://schemas.microsoft.com/office/drawing/2014/main" id="{CEF67A31-357E-4BB4-80E8-71793CAF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57425"/>
            <a:ext cx="369093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3015D6-051D-4378-B9AB-612D62794799}"/>
              </a:ext>
            </a:extLst>
          </p:cNvPr>
          <p:cNvSpPr txBox="1"/>
          <p:nvPr/>
        </p:nvSpPr>
        <p:spPr>
          <a:xfrm>
            <a:off x="1763713" y="636588"/>
            <a:ext cx="6102350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Weathering</a:t>
            </a:r>
            <a:r>
              <a:rPr lang="en-GB" dirty="0"/>
              <a:t>: the breakdown (denudation) of rocks in-situ</a:t>
            </a:r>
          </a:p>
          <a:p>
            <a:pPr>
              <a:defRPr/>
            </a:pPr>
            <a:r>
              <a:rPr lang="en-GB" b="1" dirty="0"/>
              <a:t>Erosion</a:t>
            </a:r>
            <a:r>
              <a:rPr lang="en-GB" dirty="0"/>
              <a:t>: the wearing away and removal of the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6154" grpId="0"/>
      <p:bldP spid="2048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5C012DA-B8D7-48EF-9BA9-A0D6C743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0350"/>
            <a:ext cx="7200900" cy="1485900"/>
          </a:xfrm>
        </p:spPr>
        <p:txBody>
          <a:bodyPr/>
          <a:lstStyle/>
          <a:p>
            <a:r>
              <a:rPr lang="en-US" altLang="en-US"/>
              <a:t>Coastal Geomorphological Processes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6AD04BA-CF08-4A3C-B715-791A06A5C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525" y="1609725"/>
            <a:ext cx="3335338" cy="1862138"/>
          </a:xfrm>
        </p:spPr>
        <p:txBody>
          <a:bodyPr/>
          <a:lstStyle/>
          <a:p>
            <a:r>
              <a:rPr lang="en-US" altLang="en-US"/>
              <a:t>Marine processes:</a:t>
            </a:r>
          </a:p>
          <a:p>
            <a:pPr lvl="1"/>
            <a:r>
              <a:rPr lang="en-US" altLang="en-US"/>
              <a:t>Operate upon a coastline connected with the sea, such as wind, waves, tides and longshore drift</a:t>
            </a:r>
          </a:p>
        </p:txBody>
      </p:sp>
      <p:sp>
        <p:nvSpPr>
          <p:cNvPr id="39939" name="Content Placeholder 3">
            <a:extLst>
              <a:ext uri="{FF2B5EF4-FFF2-40B4-BE49-F238E27FC236}">
                <a16:creationId xmlns:a16="http://schemas.microsoft.com/office/drawing/2014/main" id="{D073ABBC-65DE-43E9-B6F2-008EA06A6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804988"/>
            <a:ext cx="3335338" cy="207803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Sub-aerial processes</a:t>
            </a:r>
          </a:p>
          <a:p>
            <a:pPr lvl="1">
              <a:defRPr/>
            </a:pPr>
            <a:r>
              <a:rPr lang="en-US" altLang="en-US" dirty="0"/>
              <a:t>Operate on the land but affect the shape of the coastline, such as </a:t>
            </a:r>
            <a:r>
              <a:rPr lang="en-US" altLang="en-US" b="1" dirty="0"/>
              <a:t>weathering, mass movement </a:t>
            </a:r>
            <a:r>
              <a:rPr lang="en-US" altLang="en-US" dirty="0"/>
              <a:t>and run-off</a:t>
            </a:r>
          </a:p>
          <a:p>
            <a:pPr marL="0" lvl="1" indent="0">
              <a:buFont typeface="Franklin Gothic Book" panose="020B050302010202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440AC6C5-6ED4-4363-80AF-CB5C20B6D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11AA04-9312-4F3A-B119-D902285F9EA4}" type="slidenum">
              <a:rPr lang="en-US" altLang="en-US" smtClean="0">
                <a:solidFill>
                  <a:schemeClr val="tx2"/>
                </a:solidFill>
              </a:rPr>
              <a:pPr/>
              <a:t>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FB567445-CCEE-4843-B45D-44677DC2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127750"/>
            <a:ext cx="7589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</a:rPr>
              <a:t>The interaction of these processes along the coastline is distinctive, creating the range of uniquely coastal landscapes</a:t>
            </a:r>
          </a:p>
        </p:txBody>
      </p:sp>
      <p:sp>
        <p:nvSpPr>
          <p:cNvPr id="23558" name="TextBox 1">
            <a:extLst>
              <a:ext uri="{FF2B5EF4-FFF2-40B4-BE49-F238E27FC236}">
                <a16:creationId xmlns:a16="http://schemas.microsoft.com/office/drawing/2014/main" id="{594C73D1-0BED-4008-9E80-5ED596C7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567238"/>
            <a:ext cx="2908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alibri" panose="020F0502020204030204" pitchFamily="34" charset="0"/>
              </a:rPr>
              <a:t>Mass movement </a:t>
            </a:r>
            <a:r>
              <a:rPr lang="en-GB" altLang="en-US">
                <a:latin typeface="Calibri" panose="020F0502020204030204" pitchFamily="34" charset="0"/>
              </a:rPr>
              <a:t>– the downward movement of material (regolith) due to gravity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165351-27D1-4445-9F2F-0F36F4C681A0}"/>
              </a:ext>
            </a:extLst>
          </p:cNvPr>
          <p:cNvCxnSpPr>
            <a:cxnSpLocks/>
          </p:cNvCxnSpPr>
          <p:nvPr/>
        </p:nvCxnSpPr>
        <p:spPr>
          <a:xfrm flipH="1">
            <a:off x="5365750" y="3629025"/>
            <a:ext cx="877888" cy="892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560" name="TextBox 7">
            <a:extLst>
              <a:ext uri="{FF2B5EF4-FFF2-40B4-BE49-F238E27FC236}">
                <a16:creationId xmlns:a16="http://schemas.microsoft.com/office/drawing/2014/main" id="{58D0FF3B-9D8B-45E3-8437-A4438541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4841875"/>
            <a:ext cx="3335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  <a:latin typeface="Calibri" panose="020F0502020204030204" pitchFamily="34" charset="0"/>
              </a:rPr>
              <a:t>Run off - </a:t>
            </a:r>
            <a:r>
              <a:rPr lang="en-GB" altLang="en-US">
                <a:latin typeface="Calibri" panose="020F0502020204030204" pitchFamily="34" charset="0"/>
              </a:rPr>
              <a:t>overland flow where material is washed down a slope potentially forming an input to the sediment cell.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EAAD22-6711-4213-A9A7-CF8C1DE93A89}"/>
              </a:ext>
            </a:extLst>
          </p:cNvPr>
          <p:cNvCxnSpPr>
            <a:cxnSpLocks/>
            <a:endCxn id="23560" idx="0"/>
          </p:cNvCxnSpPr>
          <p:nvPr/>
        </p:nvCxnSpPr>
        <p:spPr>
          <a:xfrm flipH="1">
            <a:off x="7626350" y="3681413"/>
            <a:ext cx="47625" cy="1160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F05EE75-399C-4E40-96E4-734B4D99BCB2}"/>
              </a:ext>
            </a:extLst>
          </p:cNvPr>
          <p:cNvSpPr txBox="1">
            <a:spLocks/>
          </p:cNvSpPr>
          <p:nvPr/>
        </p:nvSpPr>
        <p:spPr bwMode="auto">
          <a:xfrm>
            <a:off x="1046163" y="3714750"/>
            <a:ext cx="3455987" cy="1263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2588" indent="-382588" algn="l" defTabSz="685800" rtl="0" eaLnBrk="0" fontAlgn="base" hangingPunct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2588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2588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2588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2588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Weathering </a:t>
            </a:r>
            <a:r>
              <a:rPr lang="en-US" altLang="en-US" dirty="0"/>
              <a:t>- The weakening and breakdown of rocks in situ (in place)</a:t>
            </a:r>
          </a:p>
          <a:p>
            <a:pPr>
              <a:defRPr/>
            </a:pPr>
            <a:endParaRPr lang="en-US" alt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BEED89-C9F1-4999-B1CB-A65BA963515C}"/>
              </a:ext>
            </a:extLst>
          </p:cNvPr>
          <p:cNvCxnSpPr>
            <a:cxnSpLocks/>
          </p:cNvCxnSpPr>
          <p:nvPr/>
        </p:nvCxnSpPr>
        <p:spPr>
          <a:xfrm flipH="1">
            <a:off x="3846513" y="3259138"/>
            <a:ext cx="1562100" cy="47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CC5106E-94AC-47D5-89B9-DDBD5E27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42875"/>
            <a:ext cx="7772400" cy="1143000"/>
          </a:xfrm>
        </p:spPr>
        <p:txBody>
          <a:bodyPr/>
          <a:lstStyle/>
          <a:p>
            <a:r>
              <a:rPr lang="en-GB" altLang="en-US" sz="3200">
                <a:latin typeface="Comic Sans MS" panose="030F0702030302020204" pitchFamily="66" charset="0"/>
                <a:ea typeface="ＭＳ Ｐゴシック" panose="020B0600070205080204" pitchFamily="34" charset="-128"/>
              </a:rPr>
              <a:t>Sub-aerial processes (“occur at base of atmosphere”) on the coast</a:t>
            </a:r>
            <a:endParaRPr lang="en-GB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0326E34-AB88-4FDC-A4DC-58001446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0" y="1714500"/>
            <a:ext cx="4714875" cy="2428875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Assists Solution</a:t>
            </a:r>
          </a:p>
          <a:p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Limestone attacked by acids</a:t>
            </a:r>
          </a:p>
          <a:p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Other rock types attacked by secretions from blue green algae in inter-tidal zones</a:t>
            </a:r>
          </a:p>
          <a:p>
            <a:r>
              <a:rPr lang="en-GB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Molluscs bore into rock for food and shelter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01BC41C0-1BBA-4805-B01A-5DE929F90B88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357438"/>
            <a:ext cx="2819400" cy="1879600"/>
          </a:xfrm>
          <a:noFill/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571AD5D3-73B6-43D9-BCB6-D9564533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643063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>
                <a:solidFill>
                  <a:srgbClr val="FF6600"/>
                </a:solidFill>
                <a:latin typeface="Comic Sans MS" panose="030F0702030302020204" pitchFamily="66" charset="0"/>
              </a:rPr>
              <a:t>Biological......</a:t>
            </a:r>
            <a:endParaRPr lang="en-GB" altLang="en-US" sz="3600">
              <a:latin typeface="Comic Sans MS" panose="030F0702030302020204" pitchFamily="66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942752C-89E6-439A-B031-9379C644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65625"/>
            <a:ext cx="707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600">
                <a:solidFill>
                  <a:srgbClr val="FF6600"/>
                </a:solidFill>
                <a:latin typeface="Comic Sans MS" panose="030F0702030302020204" pitchFamily="66" charset="0"/>
              </a:rPr>
              <a:t>Chemical and Mechanical Weathering </a:t>
            </a:r>
            <a:r>
              <a:rPr lang="en-GB" altLang="en-US" sz="900">
                <a:solidFill>
                  <a:srgbClr val="FF6600"/>
                </a:solidFill>
                <a:latin typeface="Comic Sans MS" panose="030F0702030302020204" pitchFamily="66" charset="0"/>
                <a:hlinkClick r:id="rId3"/>
              </a:rPr>
              <a:t>https://www.youtube.com/watch?v=1tRan4DVbnQ</a:t>
            </a:r>
            <a:r>
              <a:rPr lang="en-GB" altLang="en-US" sz="900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  <p:sp>
        <p:nvSpPr>
          <p:cNvPr id="24582" name="Rectangle 1">
            <a:extLst>
              <a:ext uri="{FF2B5EF4-FFF2-40B4-BE49-F238E27FC236}">
                <a16:creationId xmlns:a16="http://schemas.microsoft.com/office/drawing/2014/main" id="{D3EEDDAE-44D3-4E3C-8DF9-BF5FB82E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446838"/>
            <a:ext cx="7605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hlinkClick r:id="rId4"/>
              </a:rPr>
              <a:t>https://www.youtube.com/watch?v=2311yO5opVk</a:t>
            </a:r>
            <a:r>
              <a:rPr lang="en-US" altLang="en-US" sz="1200"/>
              <a:t>: Weathering and Erosion Song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F6DB9E-6669-4419-AB24-3812CDC8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818188"/>
            <a:ext cx="70564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382588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8397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2969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7541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211388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Flip learning – feedback task on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  <p:bldP spid="7" grpId="0" build="p" autoUpdateAnimBg="0"/>
      <p:bldP spid="8" grpId="0" build="p" autoUpdateAnimBg="0"/>
      <p:bldP spid="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0B79820-1ACE-49B4-9E2B-BBBEBC85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404813"/>
            <a:ext cx="7200900" cy="936625"/>
          </a:xfrm>
        </p:spPr>
        <p:txBody>
          <a:bodyPr/>
          <a:lstStyle/>
          <a:p>
            <a:pPr eaLnBrk="1" hangingPunct="1"/>
            <a:r>
              <a:rPr lang="en-GB" altLang="en-US" b="1"/>
              <a:t>Types of weathering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E1C1C-D129-48B6-9A70-1D1322AF1D13}"/>
              </a:ext>
            </a:extLst>
          </p:cNvPr>
          <p:cNvSpPr txBox="1"/>
          <p:nvPr/>
        </p:nvSpPr>
        <p:spPr>
          <a:xfrm>
            <a:off x="1042988" y="1484313"/>
            <a:ext cx="20161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Mechanical (Physical)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Frost shattering (freeze thaw)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Wetting and drying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Pressure release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Salt crystallisation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Exfoliation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3DC1A-FDF0-4D93-B8A9-A5AEF384BA76}"/>
              </a:ext>
            </a:extLst>
          </p:cNvPr>
          <p:cNvSpPr txBox="1"/>
          <p:nvPr/>
        </p:nvSpPr>
        <p:spPr>
          <a:xfrm>
            <a:off x="3708400" y="1484313"/>
            <a:ext cx="17272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Biological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Plants and animals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9D048-E12C-40C3-BCB8-281DDCA84DC3}"/>
              </a:ext>
            </a:extLst>
          </p:cNvPr>
          <p:cNvSpPr txBox="1"/>
          <p:nvPr/>
        </p:nvSpPr>
        <p:spPr>
          <a:xfrm>
            <a:off x="6145213" y="1474788"/>
            <a:ext cx="1871662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Chemical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Oxidation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Hydrolysis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Hydration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Carbonation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Solution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Acid rain</a:t>
            </a:r>
          </a:p>
        </p:txBody>
      </p:sp>
      <p:sp>
        <p:nvSpPr>
          <p:cNvPr id="10246" name="TextBox 10">
            <a:extLst>
              <a:ext uri="{FF2B5EF4-FFF2-40B4-BE49-F238E27FC236}">
                <a16:creationId xmlns:a16="http://schemas.microsoft.com/office/drawing/2014/main" id="{F53EB866-ED57-4BAF-8FAE-386C6B545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59363"/>
            <a:ext cx="8424863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rgbClr val="FF0000"/>
                </a:solidFill>
              </a:rPr>
              <a:t>Flip learning feedback task: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altLang="en-US" b="1" dirty="0">
                <a:solidFill>
                  <a:srgbClr val="FF0000"/>
                </a:solidFill>
              </a:rPr>
              <a:t>Share ideas and complete page 2 in your booklet with any missing notes on sub-aerial processes.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altLang="en-US" b="1" dirty="0">
                <a:solidFill>
                  <a:srgbClr val="FF0000"/>
                </a:solidFill>
              </a:rPr>
              <a:t>Complete page 3 of your booklet</a:t>
            </a:r>
          </a:p>
          <a:p>
            <a:pPr eaLnBrk="1" hangingPunct="1">
              <a:defRPr/>
            </a:pPr>
            <a:endParaRPr lang="en-GB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B940CAF-6F51-46DB-8F7C-0E7DC112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factors might affect the rate of weathering?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9486-AB93-4766-812A-524D0584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Where/when might the rate of chemical weathering be fastest?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Where/ when might the rate of mechanical weathering be fastest?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  </a:t>
            </a:r>
          </a:p>
          <a:p>
            <a:pPr>
              <a:defRPr/>
            </a:pPr>
            <a:r>
              <a:rPr lang="en-GB" dirty="0"/>
              <a:t>Where/when might the rate of biological weathering be fastest?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GB" dirty="0"/>
            </a:br>
            <a:r>
              <a:rPr lang="en-GB" dirty="0"/>
              <a:t> 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E7E62671-737A-4CBA-AD96-F1E49469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181600"/>
            <a:ext cx="2630487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 - think about the following:-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Heat, cold, rain, rock type, rock structure, exposure to salt spray, vegetation cover etc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D3D283-F5BB-41BA-AF80-286E587ED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DE6DD-B430-4D86-BFE5-05E1830AA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486</TotalTime>
  <Words>1203</Words>
  <Application>Microsoft Office PowerPoint</Application>
  <PresentationFormat>On-screen Show (4:3)</PresentationFormat>
  <Paragraphs>175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Crop</vt:lpstr>
      <vt:lpstr>PowerPoint Presentation</vt:lpstr>
      <vt:lpstr>3.1.3.4: Weathering, mass movement and runoff </vt:lpstr>
      <vt:lpstr>Starter</vt:lpstr>
      <vt:lpstr>PowerPoint Presentation</vt:lpstr>
      <vt:lpstr>PowerPoint Presentation</vt:lpstr>
      <vt:lpstr>Coastal Geomorphological Processes</vt:lpstr>
      <vt:lpstr>Sub-aerial processes (“occur at base of atmosphere”) on the coast</vt:lpstr>
      <vt:lpstr>Types of weathering</vt:lpstr>
      <vt:lpstr>What factors might affect the rate of weathering?</vt:lpstr>
      <vt:lpstr>Geomorphological Processes – Mass movement </vt:lpstr>
      <vt:lpstr>Mass movement - causes</vt:lpstr>
      <vt:lpstr>PowerPoint Presentation</vt:lpstr>
      <vt:lpstr>Flows</vt:lpstr>
      <vt:lpstr>Booklet task</vt:lpstr>
      <vt:lpstr>Case Studies</vt:lpstr>
      <vt:lpstr>PowerPoint Presentation</vt:lpstr>
      <vt:lpstr>PowerPoint Presentation</vt:lpstr>
      <vt:lpstr>PowerPoint Presentation</vt:lpstr>
      <vt:lpstr>PowerPoint Presentation</vt:lpstr>
      <vt:lpstr>                                 Beachy                               Head http://www.eastbourneherald.co.uk/news/video-footage-shows-extent-of-massive-seaford-head-cliff-fall-1-8020482 </vt:lpstr>
      <vt:lpstr>Video Footage</vt:lpstr>
      <vt:lpstr>Fieldwork Opportunities</vt:lpstr>
      <vt:lpstr>Questions  </vt:lpstr>
      <vt:lpstr>Flip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joj</dc:creator>
  <cp:lastModifiedBy>Lorna Cansfield</cp:lastModifiedBy>
  <cp:revision>80</cp:revision>
  <dcterms:created xsi:type="dcterms:W3CDTF">2008-11-21T15:36:56Z</dcterms:created>
  <dcterms:modified xsi:type="dcterms:W3CDTF">2021-10-12T15:00:57Z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