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301" r:id="rId2"/>
    <p:sldId id="274" r:id="rId3"/>
    <p:sldId id="306" r:id="rId4"/>
    <p:sldId id="312" r:id="rId5"/>
    <p:sldId id="333" r:id="rId6"/>
    <p:sldId id="258" r:id="rId7"/>
    <p:sldId id="331" r:id="rId8"/>
    <p:sldId id="335" r:id="rId9"/>
    <p:sldId id="336" r:id="rId10"/>
    <p:sldId id="325" r:id="rId11"/>
    <p:sldId id="327" r:id="rId12"/>
    <p:sldId id="328" r:id="rId13"/>
    <p:sldId id="340" r:id="rId14"/>
    <p:sldId id="341" r:id="rId15"/>
    <p:sldId id="342" r:id="rId16"/>
    <p:sldId id="261" r:id="rId17"/>
    <p:sldId id="343" r:id="rId18"/>
    <p:sldId id="345" r:id="rId19"/>
    <p:sldId id="344" r:id="rId20"/>
    <p:sldId id="346" r:id="rId21"/>
    <p:sldId id="264" r:id="rId22"/>
    <p:sldId id="329" r:id="rId23"/>
    <p:sldId id="266" r:id="rId24"/>
    <p:sldId id="338" r:id="rId25"/>
    <p:sldId id="324" r:id="rId26"/>
    <p:sldId id="339" r:id="rId27"/>
    <p:sldId id="347" r:id="rId28"/>
    <p:sldId id="262" r:id="rId29"/>
    <p:sldId id="269" r:id="rId30"/>
    <p:sldId id="33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6327"/>
  </p:normalViewPr>
  <p:slideViewPr>
    <p:cSldViewPr snapToGrid="0" snapToObjects="1">
      <p:cViewPr varScale="1">
        <p:scale>
          <a:sx n="109" d="100"/>
          <a:sy n="109" d="100"/>
        </p:scale>
        <p:origin x="216" y="60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297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3A5E1C-29E1-423C-8618-FC441BC0B06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46316AC2-93CB-4452-AB10-0A072FB3F5A4}">
      <dgm:prSet phldrT="[Text]"/>
      <dgm:spPr/>
      <dgm:t>
        <a:bodyPr/>
        <a:lstStyle/>
        <a:p>
          <a:r>
            <a:rPr lang="en-GB" dirty="0"/>
            <a:t>Planning</a:t>
          </a:r>
        </a:p>
      </dgm:t>
    </dgm:pt>
    <dgm:pt modelId="{60DE4184-4E05-4D31-BA41-567A660BFD88}" type="parTrans" cxnId="{00CA8EB6-3865-454C-BC3B-300A3902E299}">
      <dgm:prSet/>
      <dgm:spPr/>
      <dgm:t>
        <a:bodyPr/>
        <a:lstStyle/>
        <a:p>
          <a:endParaRPr lang="en-GB"/>
        </a:p>
      </dgm:t>
    </dgm:pt>
    <dgm:pt modelId="{CA8E85B8-A05C-4AFC-B49C-7FD61A911293}" type="sibTrans" cxnId="{00CA8EB6-3865-454C-BC3B-300A3902E299}">
      <dgm:prSet/>
      <dgm:spPr/>
      <dgm:t>
        <a:bodyPr/>
        <a:lstStyle/>
        <a:p>
          <a:endParaRPr lang="en-GB"/>
        </a:p>
      </dgm:t>
    </dgm:pt>
    <dgm:pt modelId="{9D55A303-DAE2-4889-B636-E575FA388E79}">
      <dgm:prSet phldrT="[Text]"/>
      <dgm:spPr/>
      <dgm:t>
        <a:bodyPr/>
        <a:lstStyle/>
        <a:p>
          <a:r>
            <a:rPr lang="en-GB" dirty="0"/>
            <a:t>Decision-making</a:t>
          </a:r>
        </a:p>
      </dgm:t>
    </dgm:pt>
    <dgm:pt modelId="{6A0D51D5-2EC7-460A-AF0A-C037FD4447E6}" type="parTrans" cxnId="{116644A9-C671-496C-B6B4-D53BC9CFFFDC}">
      <dgm:prSet/>
      <dgm:spPr/>
      <dgm:t>
        <a:bodyPr/>
        <a:lstStyle/>
        <a:p>
          <a:endParaRPr lang="en-GB"/>
        </a:p>
      </dgm:t>
    </dgm:pt>
    <dgm:pt modelId="{8AE5887A-B2EE-44DD-A94D-D36CA957A6D6}" type="sibTrans" cxnId="{116644A9-C671-496C-B6B4-D53BC9CFFFDC}">
      <dgm:prSet/>
      <dgm:spPr/>
      <dgm:t>
        <a:bodyPr/>
        <a:lstStyle/>
        <a:p>
          <a:endParaRPr lang="en-GB"/>
        </a:p>
      </dgm:t>
    </dgm:pt>
    <dgm:pt modelId="{3B690EA1-183B-4F7A-87B7-DC84F218D344}">
      <dgm:prSet phldrT="[Text]"/>
      <dgm:spPr/>
      <dgm:t>
        <a:bodyPr/>
        <a:lstStyle/>
        <a:p>
          <a:r>
            <a:rPr lang="en-GB" dirty="0"/>
            <a:t>Managing and monitoring of implementation</a:t>
          </a:r>
        </a:p>
      </dgm:t>
    </dgm:pt>
    <dgm:pt modelId="{AA2EF104-B4BB-4261-861F-F48E797A6CF3}" type="parTrans" cxnId="{4C3E47A5-835B-4C22-A97D-E0B95D8A77EC}">
      <dgm:prSet/>
      <dgm:spPr/>
      <dgm:t>
        <a:bodyPr/>
        <a:lstStyle/>
        <a:p>
          <a:endParaRPr lang="en-GB"/>
        </a:p>
      </dgm:t>
    </dgm:pt>
    <dgm:pt modelId="{B1B8D40E-037E-4716-9615-D920B2A648AF}" type="sibTrans" cxnId="{4C3E47A5-835B-4C22-A97D-E0B95D8A77EC}">
      <dgm:prSet/>
      <dgm:spPr/>
      <dgm:t>
        <a:bodyPr/>
        <a:lstStyle/>
        <a:p>
          <a:endParaRPr lang="en-GB"/>
        </a:p>
      </dgm:t>
    </dgm:pt>
    <dgm:pt modelId="{090A2FCE-35BA-41BC-9456-9228F7C1A5BE}">
      <dgm:prSet phldrT="[Text]"/>
      <dgm:spPr/>
      <dgm:t>
        <a:bodyPr/>
        <a:lstStyle/>
        <a:p>
          <a:r>
            <a:rPr lang="en-GB" dirty="0"/>
            <a:t>Information collection</a:t>
          </a:r>
        </a:p>
      </dgm:t>
    </dgm:pt>
    <dgm:pt modelId="{83C8EAF9-D3AB-4DAC-B830-D83E911FB348}" type="parTrans" cxnId="{38D33A95-1041-4815-B6F2-4903008A50EA}">
      <dgm:prSet/>
      <dgm:spPr/>
      <dgm:t>
        <a:bodyPr/>
        <a:lstStyle/>
        <a:p>
          <a:endParaRPr lang="en-GB"/>
        </a:p>
      </dgm:t>
    </dgm:pt>
    <dgm:pt modelId="{B47FD8AB-A0C5-416A-A37D-B68030AD088A}" type="sibTrans" cxnId="{38D33A95-1041-4815-B6F2-4903008A50EA}">
      <dgm:prSet/>
      <dgm:spPr/>
      <dgm:t>
        <a:bodyPr/>
        <a:lstStyle/>
        <a:p>
          <a:endParaRPr lang="en-GB"/>
        </a:p>
      </dgm:t>
    </dgm:pt>
    <dgm:pt modelId="{F5D7E11C-6E3B-4173-A361-49D55672A8F0}" type="pres">
      <dgm:prSet presAssocID="{143A5E1C-29E1-423C-8618-FC441BC0B06B}" presName="cycle" presStyleCnt="0">
        <dgm:presLayoutVars>
          <dgm:dir/>
          <dgm:resizeHandles val="exact"/>
        </dgm:presLayoutVars>
      </dgm:prSet>
      <dgm:spPr/>
    </dgm:pt>
    <dgm:pt modelId="{73E6D6FB-B22E-4646-A74C-C06A362A59D6}" type="pres">
      <dgm:prSet presAssocID="{46316AC2-93CB-4452-AB10-0A072FB3F5A4}" presName="node" presStyleLbl="node1" presStyleIdx="0" presStyleCnt="4">
        <dgm:presLayoutVars>
          <dgm:bulletEnabled val="1"/>
        </dgm:presLayoutVars>
      </dgm:prSet>
      <dgm:spPr/>
    </dgm:pt>
    <dgm:pt modelId="{8A6FC028-CE08-49FE-ACBC-DA09A5E7AD37}" type="pres">
      <dgm:prSet presAssocID="{CA8E85B8-A05C-4AFC-B49C-7FD61A911293}" presName="sibTrans" presStyleLbl="sibTrans2D1" presStyleIdx="0" presStyleCnt="4"/>
      <dgm:spPr/>
    </dgm:pt>
    <dgm:pt modelId="{F10945BF-A36E-4B34-A1A9-2F665F9B1B98}" type="pres">
      <dgm:prSet presAssocID="{CA8E85B8-A05C-4AFC-B49C-7FD61A911293}" presName="connectorText" presStyleLbl="sibTrans2D1" presStyleIdx="0" presStyleCnt="4"/>
      <dgm:spPr/>
    </dgm:pt>
    <dgm:pt modelId="{786C155A-9780-4289-A1B1-B7FB8BA5397C}" type="pres">
      <dgm:prSet presAssocID="{9D55A303-DAE2-4889-B636-E575FA388E79}" presName="node" presStyleLbl="node1" presStyleIdx="1" presStyleCnt="4">
        <dgm:presLayoutVars>
          <dgm:bulletEnabled val="1"/>
        </dgm:presLayoutVars>
      </dgm:prSet>
      <dgm:spPr/>
    </dgm:pt>
    <dgm:pt modelId="{105F40A9-6433-4133-BD3B-8F1EFE5E361F}" type="pres">
      <dgm:prSet presAssocID="{8AE5887A-B2EE-44DD-A94D-D36CA957A6D6}" presName="sibTrans" presStyleLbl="sibTrans2D1" presStyleIdx="1" presStyleCnt="4"/>
      <dgm:spPr/>
    </dgm:pt>
    <dgm:pt modelId="{9E332CFC-AB82-4B39-858F-8154E3836A4E}" type="pres">
      <dgm:prSet presAssocID="{8AE5887A-B2EE-44DD-A94D-D36CA957A6D6}" presName="connectorText" presStyleLbl="sibTrans2D1" presStyleIdx="1" presStyleCnt="4"/>
      <dgm:spPr/>
    </dgm:pt>
    <dgm:pt modelId="{B0E6816C-1319-403C-B082-D950151D7242}" type="pres">
      <dgm:prSet presAssocID="{3B690EA1-183B-4F7A-87B7-DC84F218D344}" presName="node" presStyleLbl="node1" presStyleIdx="2" presStyleCnt="4">
        <dgm:presLayoutVars>
          <dgm:bulletEnabled val="1"/>
        </dgm:presLayoutVars>
      </dgm:prSet>
      <dgm:spPr/>
    </dgm:pt>
    <dgm:pt modelId="{8D0B819B-A719-425D-B26B-138530D07E07}" type="pres">
      <dgm:prSet presAssocID="{B1B8D40E-037E-4716-9615-D920B2A648AF}" presName="sibTrans" presStyleLbl="sibTrans2D1" presStyleIdx="2" presStyleCnt="4"/>
      <dgm:spPr/>
    </dgm:pt>
    <dgm:pt modelId="{2C64AAEA-BAD8-4001-A2C6-29BF524D4A5B}" type="pres">
      <dgm:prSet presAssocID="{B1B8D40E-037E-4716-9615-D920B2A648AF}" presName="connectorText" presStyleLbl="sibTrans2D1" presStyleIdx="2" presStyleCnt="4"/>
      <dgm:spPr/>
    </dgm:pt>
    <dgm:pt modelId="{D6E492DD-5356-4C49-B219-B3E0EDFEDCDD}" type="pres">
      <dgm:prSet presAssocID="{090A2FCE-35BA-41BC-9456-9228F7C1A5BE}" presName="node" presStyleLbl="node1" presStyleIdx="3" presStyleCnt="4">
        <dgm:presLayoutVars>
          <dgm:bulletEnabled val="1"/>
        </dgm:presLayoutVars>
      </dgm:prSet>
      <dgm:spPr/>
    </dgm:pt>
    <dgm:pt modelId="{778E9BAE-22AC-4AD2-9AE3-2BEFE75D305A}" type="pres">
      <dgm:prSet presAssocID="{B47FD8AB-A0C5-416A-A37D-B68030AD088A}" presName="sibTrans" presStyleLbl="sibTrans2D1" presStyleIdx="3" presStyleCnt="4"/>
      <dgm:spPr/>
    </dgm:pt>
    <dgm:pt modelId="{4178F249-6D7E-4261-8FCA-4E39E5442977}" type="pres">
      <dgm:prSet presAssocID="{B47FD8AB-A0C5-416A-A37D-B68030AD088A}" presName="connectorText" presStyleLbl="sibTrans2D1" presStyleIdx="3" presStyleCnt="4"/>
      <dgm:spPr/>
    </dgm:pt>
  </dgm:ptLst>
  <dgm:cxnLst>
    <dgm:cxn modelId="{AA798F38-8844-493F-B5CE-F81B67A37A1F}" type="presOf" srcId="{B1B8D40E-037E-4716-9615-D920B2A648AF}" destId="{8D0B819B-A719-425D-B26B-138530D07E07}" srcOrd="0" destOrd="0" presId="urn:microsoft.com/office/officeart/2005/8/layout/cycle2"/>
    <dgm:cxn modelId="{7CE6843C-E99F-4421-B40C-D4C89E6CCD73}" type="presOf" srcId="{B1B8D40E-037E-4716-9615-D920B2A648AF}" destId="{2C64AAEA-BAD8-4001-A2C6-29BF524D4A5B}" srcOrd="1" destOrd="0" presId="urn:microsoft.com/office/officeart/2005/8/layout/cycle2"/>
    <dgm:cxn modelId="{4532DA58-C8F2-4515-8120-C2CE02690EFD}" type="presOf" srcId="{143A5E1C-29E1-423C-8618-FC441BC0B06B}" destId="{F5D7E11C-6E3B-4173-A361-49D55672A8F0}" srcOrd="0" destOrd="0" presId="urn:microsoft.com/office/officeart/2005/8/layout/cycle2"/>
    <dgm:cxn modelId="{1A4BA55D-CB9B-46F3-AE0E-B0255F38B1A7}" type="presOf" srcId="{3B690EA1-183B-4F7A-87B7-DC84F218D344}" destId="{B0E6816C-1319-403C-B082-D950151D7242}" srcOrd="0" destOrd="0" presId="urn:microsoft.com/office/officeart/2005/8/layout/cycle2"/>
    <dgm:cxn modelId="{B904AF6C-57DE-4717-847B-D76A246AA7CE}" type="presOf" srcId="{46316AC2-93CB-4452-AB10-0A072FB3F5A4}" destId="{73E6D6FB-B22E-4646-A74C-C06A362A59D6}" srcOrd="0" destOrd="0" presId="urn:microsoft.com/office/officeart/2005/8/layout/cycle2"/>
    <dgm:cxn modelId="{46E9F780-FD0D-44BD-942C-9096EA2EC8F8}" type="presOf" srcId="{090A2FCE-35BA-41BC-9456-9228F7C1A5BE}" destId="{D6E492DD-5356-4C49-B219-B3E0EDFEDCDD}" srcOrd="0" destOrd="0" presId="urn:microsoft.com/office/officeart/2005/8/layout/cycle2"/>
    <dgm:cxn modelId="{39936483-8EC9-4892-AA16-2A79DCEA601B}" type="presOf" srcId="{8AE5887A-B2EE-44DD-A94D-D36CA957A6D6}" destId="{105F40A9-6433-4133-BD3B-8F1EFE5E361F}" srcOrd="0" destOrd="0" presId="urn:microsoft.com/office/officeart/2005/8/layout/cycle2"/>
    <dgm:cxn modelId="{C9C7F889-9F36-4E7A-AEC3-53E3382741EC}" type="presOf" srcId="{9D55A303-DAE2-4889-B636-E575FA388E79}" destId="{786C155A-9780-4289-A1B1-B7FB8BA5397C}" srcOrd="0" destOrd="0" presId="urn:microsoft.com/office/officeart/2005/8/layout/cycle2"/>
    <dgm:cxn modelId="{38D33A95-1041-4815-B6F2-4903008A50EA}" srcId="{143A5E1C-29E1-423C-8618-FC441BC0B06B}" destId="{090A2FCE-35BA-41BC-9456-9228F7C1A5BE}" srcOrd="3" destOrd="0" parTransId="{83C8EAF9-D3AB-4DAC-B830-D83E911FB348}" sibTransId="{B47FD8AB-A0C5-416A-A37D-B68030AD088A}"/>
    <dgm:cxn modelId="{34219D98-74BE-455D-A7D8-75E347C2B66E}" type="presOf" srcId="{CA8E85B8-A05C-4AFC-B49C-7FD61A911293}" destId="{F10945BF-A36E-4B34-A1A9-2F665F9B1B98}" srcOrd="1" destOrd="0" presId="urn:microsoft.com/office/officeart/2005/8/layout/cycle2"/>
    <dgm:cxn modelId="{4C3E47A5-835B-4C22-A97D-E0B95D8A77EC}" srcId="{143A5E1C-29E1-423C-8618-FC441BC0B06B}" destId="{3B690EA1-183B-4F7A-87B7-DC84F218D344}" srcOrd="2" destOrd="0" parTransId="{AA2EF104-B4BB-4261-861F-F48E797A6CF3}" sibTransId="{B1B8D40E-037E-4716-9615-D920B2A648AF}"/>
    <dgm:cxn modelId="{116644A9-C671-496C-B6B4-D53BC9CFFFDC}" srcId="{143A5E1C-29E1-423C-8618-FC441BC0B06B}" destId="{9D55A303-DAE2-4889-B636-E575FA388E79}" srcOrd="1" destOrd="0" parTransId="{6A0D51D5-2EC7-460A-AF0A-C037FD4447E6}" sibTransId="{8AE5887A-B2EE-44DD-A94D-D36CA957A6D6}"/>
    <dgm:cxn modelId="{00CA8EB6-3865-454C-BC3B-300A3902E299}" srcId="{143A5E1C-29E1-423C-8618-FC441BC0B06B}" destId="{46316AC2-93CB-4452-AB10-0A072FB3F5A4}" srcOrd="0" destOrd="0" parTransId="{60DE4184-4E05-4D31-BA41-567A660BFD88}" sibTransId="{CA8E85B8-A05C-4AFC-B49C-7FD61A911293}"/>
    <dgm:cxn modelId="{665A25BB-907C-47EC-A1E6-7820573A2305}" type="presOf" srcId="{B47FD8AB-A0C5-416A-A37D-B68030AD088A}" destId="{4178F249-6D7E-4261-8FCA-4E39E5442977}" srcOrd="1" destOrd="0" presId="urn:microsoft.com/office/officeart/2005/8/layout/cycle2"/>
    <dgm:cxn modelId="{E64BE1C4-452D-4EC7-B7D9-1C7B3B8ECE06}" type="presOf" srcId="{B47FD8AB-A0C5-416A-A37D-B68030AD088A}" destId="{778E9BAE-22AC-4AD2-9AE3-2BEFE75D305A}" srcOrd="0" destOrd="0" presId="urn:microsoft.com/office/officeart/2005/8/layout/cycle2"/>
    <dgm:cxn modelId="{BC3072DC-04ED-4517-8FF9-9FDE0B822866}" type="presOf" srcId="{CA8E85B8-A05C-4AFC-B49C-7FD61A911293}" destId="{8A6FC028-CE08-49FE-ACBC-DA09A5E7AD37}" srcOrd="0" destOrd="0" presId="urn:microsoft.com/office/officeart/2005/8/layout/cycle2"/>
    <dgm:cxn modelId="{765E6AFA-A30B-4968-AA87-17EA1F55C998}" type="presOf" srcId="{8AE5887A-B2EE-44DD-A94D-D36CA957A6D6}" destId="{9E332CFC-AB82-4B39-858F-8154E3836A4E}" srcOrd="1" destOrd="0" presId="urn:microsoft.com/office/officeart/2005/8/layout/cycle2"/>
    <dgm:cxn modelId="{320C136A-90CF-4868-91BB-D38035B7D2B2}" type="presParOf" srcId="{F5D7E11C-6E3B-4173-A361-49D55672A8F0}" destId="{73E6D6FB-B22E-4646-A74C-C06A362A59D6}" srcOrd="0" destOrd="0" presId="urn:microsoft.com/office/officeart/2005/8/layout/cycle2"/>
    <dgm:cxn modelId="{040B3C1F-F724-42AE-8760-CE2753E85DAF}" type="presParOf" srcId="{F5D7E11C-6E3B-4173-A361-49D55672A8F0}" destId="{8A6FC028-CE08-49FE-ACBC-DA09A5E7AD37}" srcOrd="1" destOrd="0" presId="urn:microsoft.com/office/officeart/2005/8/layout/cycle2"/>
    <dgm:cxn modelId="{25A31F06-DFD1-4463-A9E4-F39FD49AD867}" type="presParOf" srcId="{8A6FC028-CE08-49FE-ACBC-DA09A5E7AD37}" destId="{F10945BF-A36E-4B34-A1A9-2F665F9B1B98}" srcOrd="0" destOrd="0" presId="urn:microsoft.com/office/officeart/2005/8/layout/cycle2"/>
    <dgm:cxn modelId="{C566FB03-F6C8-4917-9B4D-38AA788517BF}" type="presParOf" srcId="{F5D7E11C-6E3B-4173-A361-49D55672A8F0}" destId="{786C155A-9780-4289-A1B1-B7FB8BA5397C}" srcOrd="2" destOrd="0" presId="urn:microsoft.com/office/officeart/2005/8/layout/cycle2"/>
    <dgm:cxn modelId="{CAB0E0BE-42C9-4498-B69C-3C963A7E79B8}" type="presParOf" srcId="{F5D7E11C-6E3B-4173-A361-49D55672A8F0}" destId="{105F40A9-6433-4133-BD3B-8F1EFE5E361F}" srcOrd="3" destOrd="0" presId="urn:microsoft.com/office/officeart/2005/8/layout/cycle2"/>
    <dgm:cxn modelId="{93B264A6-46B3-4EEF-8E42-118782FCA696}" type="presParOf" srcId="{105F40A9-6433-4133-BD3B-8F1EFE5E361F}" destId="{9E332CFC-AB82-4B39-858F-8154E3836A4E}" srcOrd="0" destOrd="0" presId="urn:microsoft.com/office/officeart/2005/8/layout/cycle2"/>
    <dgm:cxn modelId="{3FCD21AC-2E8A-4BD0-A73C-55E15B8D3F4F}" type="presParOf" srcId="{F5D7E11C-6E3B-4173-A361-49D55672A8F0}" destId="{B0E6816C-1319-403C-B082-D950151D7242}" srcOrd="4" destOrd="0" presId="urn:microsoft.com/office/officeart/2005/8/layout/cycle2"/>
    <dgm:cxn modelId="{393AFC61-1553-474C-95F8-5F058723B88A}" type="presParOf" srcId="{F5D7E11C-6E3B-4173-A361-49D55672A8F0}" destId="{8D0B819B-A719-425D-B26B-138530D07E07}" srcOrd="5" destOrd="0" presId="urn:microsoft.com/office/officeart/2005/8/layout/cycle2"/>
    <dgm:cxn modelId="{603E43A6-3FC8-44EA-B052-0FA5CCBE4888}" type="presParOf" srcId="{8D0B819B-A719-425D-B26B-138530D07E07}" destId="{2C64AAEA-BAD8-4001-A2C6-29BF524D4A5B}" srcOrd="0" destOrd="0" presId="urn:microsoft.com/office/officeart/2005/8/layout/cycle2"/>
    <dgm:cxn modelId="{47454CDE-390B-4281-892C-67AA84F3EFCD}" type="presParOf" srcId="{F5D7E11C-6E3B-4173-A361-49D55672A8F0}" destId="{D6E492DD-5356-4C49-B219-B3E0EDFEDCDD}" srcOrd="6" destOrd="0" presId="urn:microsoft.com/office/officeart/2005/8/layout/cycle2"/>
    <dgm:cxn modelId="{54A3CD03-6557-4B20-A41F-D35F086D92D2}" type="presParOf" srcId="{F5D7E11C-6E3B-4173-A361-49D55672A8F0}" destId="{778E9BAE-22AC-4AD2-9AE3-2BEFE75D305A}" srcOrd="7" destOrd="0" presId="urn:microsoft.com/office/officeart/2005/8/layout/cycle2"/>
    <dgm:cxn modelId="{E18A3904-AC4F-43E2-9F91-85BD80B68E7A}" type="presParOf" srcId="{778E9BAE-22AC-4AD2-9AE3-2BEFE75D305A}" destId="{4178F249-6D7E-4261-8FCA-4E39E544297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89E748-B354-4121-A743-8967664C704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CEB7378-AFD4-4DB4-892D-454478A0FAD6}">
      <dgm:prSet phldrT="[Text]"/>
      <dgm:spPr/>
      <dgm:t>
        <a:bodyPr/>
        <a:lstStyle/>
        <a:p>
          <a:r>
            <a:rPr lang="en-GB" dirty="0"/>
            <a:t>Nature protection</a:t>
          </a:r>
        </a:p>
      </dgm:t>
    </dgm:pt>
    <dgm:pt modelId="{84D6C6B7-BA78-4961-AD7A-1B0DC5E3EE82}" type="parTrans" cxnId="{9277C43D-FCE8-4490-941C-7AD98767E83E}">
      <dgm:prSet/>
      <dgm:spPr/>
      <dgm:t>
        <a:bodyPr/>
        <a:lstStyle/>
        <a:p>
          <a:endParaRPr lang="en-GB"/>
        </a:p>
      </dgm:t>
    </dgm:pt>
    <dgm:pt modelId="{10DE8E69-91E9-49EE-944E-5A87B2F34E5E}" type="sibTrans" cxnId="{9277C43D-FCE8-4490-941C-7AD98767E83E}">
      <dgm:prSet/>
      <dgm:spPr/>
      <dgm:t>
        <a:bodyPr/>
        <a:lstStyle/>
        <a:p>
          <a:endParaRPr lang="en-GB"/>
        </a:p>
      </dgm:t>
    </dgm:pt>
    <dgm:pt modelId="{210F7829-8EBF-41B3-816F-315030F9D20E}">
      <dgm:prSet phldrT="[Text]"/>
      <dgm:spPr/>
      <dgm:t>
        <a:bodyPr/>
        <a:lstStyle/>
        <a:p>
          <a:r>
            <a:rPr lang="en-GB" dirty="0"/>
            <a:t>Aquaculture</a:t>
          </a:r>
        </a:p>
      </dgm:t>
    </dgm:pt>
    <dgm:pt modelId="{FBC25FEA-EA4C-4E60-BE7B-762414101205}" type="parTrans" cxnId="{4DAE67A6-E9AE-4E6A-89E7-BC47B5EADD09}">
      <dgm:prSet/>
      <dgm:spPr/>
      <dgm:t>
        <a:bodyPr/>
        <a:lstStyle/>
        <a:p>
          <a:endParaRPr lang="en-GB"/>
        </a:p>
      </dgm:t>
    </dgm:pt>
    <dgm:pt modelId="{CBB5F9A7-1694-4267-AB68-77E84F5CB44C}" type="sibTrans" cxnId="{4DAE67A6-E9AE-4E6A-89E7-BC47B5EADD09}">
      <dgm:prSet/>
      <dgm:spPr/>
      <dgm:t>
        <a:bodyPr/>
        <a:lstStyle/>
        <a:p>
          <a:endParaRPr lang="en-GB"/>
        </a:p>
      </dgm:t>
    </dgm:pt>
    <dgm:pt modelId="{AD8B2519-6368-40A8-8DC7-7CC239281950}">
      <dgm:prSet phldrT="[Text]"/>
      <dgm:spPr/>
      <dgm:t>
        <a:bodyPr/>
        <a:lstStyle/>
        <a:p>
          <a:r>
            <a:rPr lang="en-GB" dirty="0"/>
            <a:t>Fisheries</a:t>
          </a:r>
        </a:p>
      </dgm:t>
    </dgm:pt>
    <dgm:pt modelId="{AB9E8609-E4AD-40B8-B2D8-A03819189A6B}" type="parTrans" cxnId="{0FFF74A3-16D5-473D-8441-AAB2CBE048C2}">
      <dgm:prSet/>
      <dgm:spPr/>
      <dgm:t>
        <a:bodyPr/>
        <a:lstStyle/>
        <a:p>
          <a:endParaRPr lang="en-GB"/>
        </a:p>
      </dgm:t>
    </dgm:pt>
    <dgm:pt modelId="{A8F80D8A-59E5-4129-BDEB-4AB69A7A8EC2}" type="sibTrans" cxnId="{0FFF74A3-16D5-473D-8441-AAB2CBE048C2}">
      <dgm:prSet/>
      <dgm:spPr/>
      <dgm:t>
        <a:bodyPr/>
        <a:lstStyle/>
        <a:p>
          <a:endParaRPr lang="en-GB"/>
        </a:p>
      </dgm:t>
    </dgm:pt>
    <dgm:pt modelId="{FB49ECCA-E05F-4B81-89AA-7EBE9E78A7B1}">
      <dgm:prSet phldrT="[Text]"/>
      <dgm:spPr/>
      <dgm:t>
        <a:bodyPr/>
        <a:lstStyle/>
        <a:p>
          <a:r>
            <a:rPr lang="en-GB" dirty="0"/>
            <a:t>Agriculture</a:t>
          </a:r>
        </a:p>
      </dgm:t>
    </dgm:pt>
    <dgm:pt modelId="{EA1189B8-18DE-4FE3-BE98-E8D83DD78391}" type="parTrans" cxnId="{01F6631F-DD12-4BA4-A937-A986D45D6766}">
      <dgm:prSet/>
      <dgm:spPr/>
      <dgm:t>
        <a:bodyPr/>
        <a:lstStyle/>
        <a:p>
          <a:endParaRPr lang="en-GB"/>
        </a:p>
      </dgm:t>
    </dgm:pt>
    <dgm:pt modelId="{6BA996C7-BDE1-49EB-8406-AC324C5967F9}" type="sibTrans" cxnId="{01F6631F-DD12-4BA4-A937-A986D45D6766}">
      <dgm:prSet/>
      <dgm:spPr/>
      <dgm:t>
        <a:bodyPr/>
        <a:lstStyle/>
        <a:p>
          <a:endParaRPr lang="en-GB"/>
        </a:p>
      </dgm:t>
    </dgm:pt>
    <dgm:pt modelId="{8323A3D2-AAF9-4870-A772-3ECEBB36DA71}">
      <dgm:prSet phldrT="[Text]"/>
      <dgm:spPr/>
      <dgm:t>
        <a:bodyPr/>
        <a:lstStyle/>
        <a:p>
          <a:r>
            <a:rPr lang="en-GB" dirty="0"/>
            <a:t>Industry</a:t>
          </a:r>
        </a:p>
      </dgm:t>
    </dgm:pt>
    <dgm:pt modelId="{43F2EC14-33E2-439B-A142-C060F969A071}" type="parTrans" cxnId="{268B0188-B8C5-4718-9B34-89490770FAD9}">
      <dgm:prSet/>
      <dgm:spPr/>
      <dgm:t>
        <a:bodyPr/>
        <a:lstStyle/>
        <a:p>
          <a:endParaRPr lang="en-GB"/>
        </a:p>
      </dgm:t>
    </dgm:pt>
    <dgm:pt modelId="{8CA41121-E34A-49C5-A4A9-EE4D64B3490E}" type="sibTrans" cxnId="{268B0188-B8C5-4718-9B34-89490770FAD9}">
      <dgm:prSet/>
      <dgm:spPr/>
      <dgm:t>
        <a:bodyPr/>
        <a:lstStyle/>
        <a:p>
          <a:endParaRPr lang="en-GB"/>
        </a:p>
      </dgm:t>
    </dgm:pt>
    <dgm:pt modelId="{04A08A47-33EF-4885-BD1A-92A1EC70D9F3}">
      <dgm:prSet/>
      <dgm:spPr/>
      <dgm:t>
        <a:bodyPr/>
        <a:lstStyle/>
        <a:p>
          <a:r>
            <a:rPr lang="en-GB" dirty="0"/>
            <a:t>Offshore wind energy</a:t>
          </a:r>
        </a:p>
      </dgm:t>
    </dgm:pt>
    <dgm:pt modelId="{71DA6EB4-7B02-4591-86EF-6FAAD1F76381}" type="parTrans" cxnId="{7AC07849-7B3E-4B45-B374-5FA3D2C464D9}">
      <dgm:prSet/>
      <dgm:spPr/>
      <dgm:t>
        <a:bodyPr/>
        <a:lstStyle/>
        <a:p>
          <a:endParaRPr lang="en-GB"/>
        </a:p>
      </dgm:t>
    </dgm:pt>
    <dgm:pt modelId="{4D182F00-E2E2-456B-91E5-43DE786A6BD0}" type="sibTrans" cxnId="{7AC07849-7B3E-4B45-B374-5FA3D2C464D9}">
      <dgm:prSet/>
      <dgm:spPr/>
      <dgm:t>
        <a:bodyPr/>
        <a:lstStyle/>
        <a:p>
          <a:endParaRPr lang="en-GB"/>
        </a:p>
      </dgm:t>
    </dgm:pt>
    <dgm:pt modelId="{CE702942-B852-48E8-8E41-1FC8B14335CE}">
      <dgm:prSet/>
      <dgm:spPr/>
      <dgm:t>
        <a:bodyPr/>
        <a:lstStyle/>
        <a:p>
          <a:r>
            <a:rPr lang="en-GB" dirty="0"/>
            <a:t>Shipping</a:t>
          </a:r>
        </a:p>
      </dgm:t>
    </dgm:pt>
    <dgm:pt modelId="{622EADBB-8698-434E-9E9C-7B536560A0BC}" type="parTrans" cxnId="{8DE2674A-0556-485F-B20D-85769DA21628}">
      <dgm:prSet/>
      <dgm:spPr/>
      <dgm:t>
        <a:bodyPr/>
        <a:lstStyle/>
        <a:p>
          <a:endParaRPr lang="en-GB"/>
        </a:p>
      </dgm:t>
    </dgm:pt>
    <dgm:pt modelId="{96BFADA7-65C2-4D75-B322-D72ADC23B4AC}" type="sibTrans" cxnId="{8DE2674A-0556-485F-B20D-85769DA21628}">
      <dgm:prSet/>
      <dgm:spPr/>
      <dgm:t>
        <a:bodyPr/>
        <a:lstStyle/>
        <a:p>
          <a:endParaRPr lang="en-GB"/>
        </a:p>
      </dgm:t>
    </dgm:pt>
    <dgm:pt modelId="{C87237FB-0C00-4AAF-8C5F-436329BB262C}">
      <dgm:prSet/>
      <dgm:spPr/>
      <dgm:t>
        <a:bodyPr/>
        <a:lstStyle/>
        <a:p>
          <a:r>
            <a:rPr lang="en-GB" dirty="0"/>
            <a:t>Tourism</a:t>
          </a:r>
        </a:p>
      </dgm:t>
    </dgm:pt>
    <dgm:pt modelId="{367B59C8-282A-4AD1-86D0-A07ECE27B414}" type="parTrans" cxnId="{B1B38AEC-A4B7-4588-A1A0-801CD27D367D}">
      <dgm:prSet/>
      <dgm:spPr/>
      <dgm:t>
        <a:bodyPr/>
        <a:lstStyle/>
        <a:p>
          <a:endParaRPr lang="en-GB"/>
        </a:p>
      </dgm:t>
    </dgm:pt>
    <dgm:pt modelId="{4BEA3CAA-B0B6-4D8B-9914-199E6D2F726C}" type="sibTrans" cxnId="{B1B38AEC-A4B7-4588-A1A0-801CD27D367D}">
      <dgm:prSet/>
      <dgm:spPr/>
      <dgm:t>
        <a:bodyPr/>
        <a:lstStyle/>
        <a:p>
          <a:endParaRPr lang="en-GB"/>
        </a:p>
      </dgm:t>
    </dgm:pt>
    <dgm:pt modelId="{9A953D2D-37E3-4300-A889-74355EE31D50}">
      <dgm:prSet/>
      <dgm:spPr/>
      <dgm:t>
        <a:bodyPr/>
        <a:lstStyle/>
        <a:p>
          <a:r>
            <a:rPr lang="en-GB" dirty="0"/>
            <a:t>Development of infrastructure</a:t>
          </a:r>
        </a:p>
      </dgm:t>
    </dgm:pt>
    <dgm:pt modelId="{19C3C89F-2887-44D5-A56A-B52DDDD364F0}" type="parTrans" cxnId="{E6D44724-B1B4-4BD6-8516-03AA48D9E17A}">
      <dgm:prSet/>
      <dgm:spPr/>
      <dgm:t>
        <a:bodyPr/>
        <a:lstStyle/>
        <a:p>
          <a:endParaRPr lang="en-GB"/>
        </a:p>
      </dgm:t>
    </dgm:pt>
    <dgm:pt modelId="{92FAA2FD-5E7E-48BC-A3E6-9AE2CD03EA85}" type="sibTrans" cxnId="{E6D44724-B1B4-4BD6-8516-03AA48D9E17A}">
      <dgm:prSet/>
      <dgm:spPr/>
      <dgm:t>
        <a:bodyPr/>
        <a:lstStyle/>
        <a:p>
          <a:endParaRPr lang="en-GB"/>
        </a:p>
      </dgm:t>
    </dgm:pt>
    <dgm:pt modelId="{D5F4653C-5657-425D-A2AB-CC7BBA21DB25}">
      <dgm:prSet/>
      <dgm:spPr/>
      <dgm:t>
        <a:bodyPr/>
        <a:lstStyle/>
        <a:p>
          <a:r>
            <a:rPr lang="en-GB" dirty="0"/>
            <a:t>Adaptation to climate change</a:t>
          </a:r>
        </a:p>
      </dgm:t>
    </dgm:pt>
    <dgm:pt modelId="{EC95B5F8-FA32-4E03-8D67-4D0FF59F495B}" type="parTrans" cxnId="{958DF11E-97B6-432A-970C-11DC1B9CB0F4}">
      <dgm:prSet/>
      <dgm:spPr/>
      <dgm:t>
        <a:bodyPr/>
        <a:lstStyle/>
        <a:p>
          <a:endParaRPr lang="en-GB"/>
        </a:p>
      </dgm:t>
    </dgm:pt>
    <dgm:pt modelId="{A04CDC49-C3BC-4325-AD73-54B61624FE83}" type="sibTrans" cxnId="{958DF11E-97B6-432A-970C-11DC1B9CB0F4}">
      <dgm:prSet/>
      <dgm:spPr/>
      <dgm:t>
        <a:bodyPr/>
        <a:lstStyle/>
        <a:p>
          <a:endParaRPr lang="en-GB"/>
        </a:p>
      </dgm:t>
    </dgm:pt>
    <dgm:pt modelId="{8789DA29-CADE-419D-B536-2F7F57E8D83F}" type="pres">
      <dgm:prSet presAssocID="{6689E748-B354-4121-A743-8967664C7048}" presName="diagram" presStyleCnt="0">
        <dgm:presLayoutVars>
          <dgm:dir/>
          <dgm:resizeHandles val="exact"/>
        </dgm:presLayoutVars>
      </dgm:prSet>
      <dgm:spPr/>
    </dgm:pt>
    <dgm:pt modelId="{33C507CD-BDCF-4F63-B788-6541E7F57243}" type="pres">
      <dgm:prSet presAssocID="{4CEB7378-AFD4-4DB4-892D-454478A0FAD6}" presName="node" presStyleLbl="node1" presStyleIdx="0" presStyleCnt="10">
        <dgm:presLayoutVars>
          <dgm:bulletEnabled val="1"/>
        </dgm:presLayoutVars>
      </dgm:prSet>
      <dgm:spPr/>
    </dgm:pt>
    <dgm:pt modelId="{08924BC8-2126-4C88-A7C0-85F9F4D3EE51}" type="pres">
      <dgm:prSet presAssocID="{10DE8E69-91E9-49EE-944E-5A87B2F34E5E}" presName="sibTrans" presStyleCnt="0"/>
      <dgm:spPr/>
    </dgm:pt>
    <dgm:pt modelId="{B5D50093-34F0-4B16-887E-116F8411BD5C}" type="pres">
      <dgm:prSet presAssocID="{210F7829-8EBF-41B3-816F-315030F9D20E}" presName="node" presStyleLbl="node1" presStyleIdx="1" presStyleCnt="10">
        <dgm:presLayoutVars>
          <dgm:bulletEnabled val="1"/>
        </dgm:presLayoutVars>
      </dgm:prSet>
      <dgm:spPr/>
    </dgm:pt>
    <dgm:pt modelId="{45B01EB5-BCDC-4BAB-B826-006622F9E5E2}" type="pres">
      <dgm:prSet presAssocID="{CBB5F9A7-1694-4267-AB68-77E84F5CB44C}" presName="sibTrans" presStyleCnt="0"/>
      <dgm:spPr/>
    </dgm:pt>
    <dgm:pt modelId="{71EBDF2B-98C1-467C-999A-017836F37DD6}" type="pres">
      <dgm:prSet presAssocID="{AD8B2519-6368-40A8-8DC7-7CC239281950}" presName="node" presStyleLbl="node1" presStyleIdx="2" presStyleCnt="10">
        <dgm:presLayoutVars>
          <dgm:bulletEnabled val="1"/>
        </dgm:presLayoutVars>
      </dgm:prSet>
      <dgm:spPr/>
    </dgm:pt>
    <dgm:pt modelId="{49451643-302E-45F3-9618-64AD899267F5}" type="pres">
      <dgm:prSet presAssocID="{A8F80D8A-59E5-4129-BDEB-4AB69A7A8EC2}" presName="sibTrans" presStyleCnt="0"/>
      <dgm:spPr/>
    </dgm:pt>
    <dgm:pt modelId="{728AC50A-0CEE-49BF-9FF8-CAC4F1616AC6}" type="pres">
      <dgm:prSet presAssocID="{FB49ECCA-E05F-4B81-89AA-7EBE9E78A7B1}" presName="node" presStyleLbl="node1" presStyleIdx="3" presStyleCnt="10">
        <dgm:presLayoutVars>
          <dgm:bulletEnabled val="1"/>
        </dgm:presLayoutVars>
      </dgm:prSet>
      <dgm:spPr/>
    </dgm:pt>
    <dgm:pt modelId="{BB25E81C-790C-44A2-9FAA-F7F47556A846}" type="pres">
      <dgm:prSet presAssocID="{6BA996C7-BDE1-49EB-8406-AC324C5967F9}" presName="sibTrans" presStyleCnt="0"/>
      <dgm:spPr/>
    </dgm:pt>
    <dgm:pt modelId="{F7F39797-2171-489B-8633-93CAA40E5D2E}" type="pres">
      <dgm:prSet presAssocID="{8323A3D2-AAF9-4870-A772-3ECEBB36DA71}" presName="node" presStyleLbl="node1" presStyleIdx="4" presStyleCnt="10">
        <dgm:presLayoutVars>
          <dgm:bulletEnabled val="1"/>
        </dgm:presLayoutVars>
      </dgm:prSet>
      <dgm:spPr/>
    </dgm:pt>
    <dgm:pt modelId="{103C845A-5AD2-423A-AB8A-0D3F8695BFFE}" type="pres">
      <dgm:prSet presAssocID="{8CA41121-E34A-49C5-A4A9-EE4D64B3490E}" presName="sibTrans" presStyleCnt="0"/>
      <dgm:spPr/>
    </dgm:pt>
    <dgm:pt modelId="{AD715F01-2E8E-4D75-B1FA-A1219B1ADBB8}" type="pres">
      <dgm:prSet presAssocID="{04A08A47-33EF-4885-BD1A-92A1EC70D9F3}" presName="node" presStyleLbl="node1" presStyleIdx="5" presStyleCnt="10">
        <dgm:presLayoutVars>
          <dgm:bulletEnabled val="1"/>
        </dgm:presLayoutVars>
      </dgm:prSet>
      <dgm:spPr/>
    </dgm:pt>
    <dgm:pt modelId="{60EF4F26-5B0B-46EB-9FAE-12D785A9A360}" type="pres">
      <dgm:prSet presAssocID="{4D182F00-E2E2-456B-91E5-43DE786A6BD0}" presName="sibTrans" presStyleCnt="0"/>
      <dgm:spPr/>
    </dgm:pt>
    <dgm:pt modelId="{3B0A566F-10C1-4806-A014-AB0F582D1C6E}" type="pres">
      <dgm:prSet presAssocID="{CE702942-B852-48E8-8E41-1FC8B14335CE}" presName="node" presStyleLbl="node1" presStyleIdx="6" presStyleCnt="10">
        <dgm:presLayoutVars>
          <dgm:bulletEnabled val="1"/>
        </dgm:presLayoutVars>
      </dgm:prSet>
      <dgm:spPr/>
    </dgm:pt>
    <dgm:pt modelId="{42AF4A35-FDAE-4101-AB04-71801323B882}" type="pres">
      <dgm:prSet presAssocID="{96BFADA7-65C2-4D75-B322-D72ADC23B4AC}" presName="sibTrans" presStyleCnt="0"/>
      <dgm:spPr/>
    </dgm:pt>
    <dgm:pt modelId="{AB573139-C33A-4497-B9F0-42E7DB5638AD}" type="pres">
      <dgm:prSet presAssocID="{C87237FB-0C00-4AAF-8C5F-436329BB262C}" presName="node" presStyleLbl="node1" presStyleIdx="7" presStyleCnt="10">
        <dgm:presLayoutVars>
          <dgm:bulletEnabled val="1"/>
        </dgm:presLayoutVars>
      </dgm:prSet>
      <dgm:spPr/>
    </dgm:pt>
    <dgm:pt modelId="{DEC98CE1-9865-4B24-ACC3-C743670F670E}" type="pres">
      <dgm:prSet presAssocID="{4BEA3CAA-B0B6-4D8B-9914-199E6D2F726C}" presName="sibTrans" presStyleCnt="0"/>
      <dgm:spPr/>
    </dgm:pt>
    <dgm:pt modelId="{25566304-E171-48FF-9DEE-DA7F4CAB36F5}" type="pres">
      <dgm:prSet presAssocID="{9A953D2D-37E3-4300-A889-74355EE31D50}" presName="node" presStyleLbl="node1" presStyleIdx="8" presStyleCnt="10">
        <dgm:presLayoutVars>
          <dgm:bulletEnabled val="1"/>
        </dgm:presLayoutVars>
      </dgm:prSet>
      <dgm:spPr/>
    </dgm:pt>
    <dgm:pt modelId="{522B8982-D983-4709-BEFB-4065688EE0E0}" type="pres">
      <dgm:prSet presAssocID="{92FAA2FD-5E7E-48BC-A3E6-9AE2CD03EA85}" presName="sibTrans" presStyleCnt="0"/>
      <dgm:spPr/>
    </dgm:pt>
    <dgm:pt modelId="{8B2681B9-6D8F-4926-A63C-4839D9210D05}" type="pres">
      <dgm:prSet presAssocID="{D5F4653C-5657-425D-A2AB-CC7BBA21DB25}" presName="node" presStyleLbl="node1" presStyleIdx="9" presStyleCnt="10">
        <dgm:presLayoutVars>
          <dgm:bulletEnabled val="1"/>
        </dgm:presLayoutVars>
      </dgm:prSet>
      <dgm:spPr/>
    </dgm:pt>
  </dgm:ptLst>
  <dgm:cxnLst>
    <dgm:cxn modelId="{5E633810-CDA8-4CA2-A8FF-C2DDB60F4243}" type="presOf" srcId="{6689E748-B354-4121-A743-8967664C7048}" destId="{8789DA29-CADE-419D-B536-2F7F57E8D83F}" srcOrd="0" destOrd="0" presId="urn:microsoft.com/office/officeart/2005/8/layout/default"/>
    <dgm:cxn modelId="{5CF30912-0EC6-45C8-BECE-5489192DF846}" type="presOf" srcId="{C87237FB-0C00-4AAF-8C5F-436329BB262C}" destId="{AB573139-C33A-4497-B9F0-42E7DB5638AD}" srcOrd="0" destOrd="0" presId="urn:microsoft.com/office/officeart/2005/8/layout/default"/>
    <dgm:cxn modelId="{958DF11E-97B6-432A-970C-11DC1B9CB0F4}" srcId="{6689E748-B354-4121-A743-8967664C7048}" destId="{D5F4653C-5657-425D-A2AB-CC7BBA21DB25}" srcOrd="9" destOrd="0" parTransId="{EC95B5F8-FA32-4E03-8D67-4D0FF59F495B}" sibTransId="{A04CDC49-C3BC-4325-AD73-54B61624FE83}"/>
    <dgm:cxn modelId="{01F6631F-DD12-4BA4-A937-A986D45D6766}" srcId="{6689E748-B354-4121-A743-8967664C7048}" destId="{FB49ECCA-E05F-4B81-89AA-7EBE9E78A7B1}" srcOrd="3" destOrd="0" parTransId="{EA1189B8-18DE-4FE3-BE98-E8D83DD78391}" sibTransId="{6BA996C7-BDE1-49EB-8406-AC324C5967F9}"/>
    <dgm:cxn modelId="{E6D44724-B1B4-4BD6-8516-03AA48D9E17A}" srcId="{6689E748-B354-4121-A743-8967664C7048}" destId="{9A953D2D-37E3-4300-A889-74355EE31D50}" srcOrd="8" destOrd="0" parTransId="{19C3C89F-2887-44D5-A56A-B52DDDD364F0}" sibTransId="{92FAA2FD-5E7E-48BC-A3E6-9AE2CD03EA85}"/>
    <dgm:cxn modelId="{C2A6A92F-1BD1-4A96-A342-E63DCD5C4517}" type="presOf" srcId="{CE702942-B852-48E8-8E41-1FC8B14335CE}" destId="{3B0A566F-10C1-4806-A014-AB0F582D1C6E}" srcOrd="0" destOrd="0" presId="urn:microsoft.com/office/officeart/2005/8/layout/default"/>
    <dgm:cxn modelId="{F9E94D30-944B-46A5-AB19-AD0342F110DE}" type="presOf" srcId="{AD8B2519-6368-40A8-8DC7-7CC239281950}" destId="{71EBDF2B-98C1-467C-999A-017836F37DD6}" srcOrd="0" destOrd="0" presId="urn:microsoft.com/office/officeart/2005/8/layout/default"/>
    <dgm:cxn modelId="{9277C43D-FCE8-4490-941C-7AD98767E83E}" srcId="{6689E748-B354-4121-A743-8967664C7048}" destId="{4CEB7378-AFD4-4DB4-892D-454478A0FAD6}" srcOrd="0" destOrd="0" parTransId="{84D6C6B7-BA78-4961-AD7A-1B0DC5E3EE82}" sibTransId="{10DE8E69-91E9-49EE-944E-5A87B2F34E5E}"/>
    <dgm:cxn modelId="{7AC07849-7B3E-4B45-B374-5FA3D2C464D9}" srcId="{6689E748-B354-4121-A743-8967664C7048}" destId="{04A08A47-33EF-4885-BD1A-92A1EC70D9F3}" srcOrd="5" destOrd="0" parTransId="{71DA6EB4-7B02-4591-86EF-6FAAD1F76381}" sibTransId="{4D182F00-E2E2-456B-91E5-43DE786A6BD0}"/>
    <dgm:cxn modelId="{8DE2674A-0556-485F-B20D-85769DA21628}" srcId="{6689E748-B354-4121-A743-8967664C7048}" destId="{CE702942-B852-48E8-8E41-1FC8B14335CE}" srcOrd="6" destOrd="0" parTransId="{622EADBB-8698-434E-9E9C-7B536560A0BC}" sibTransId="{96BFADA7-65C2-4D75-B322-D72ADC23B4AC}"/>
    <dgm:cxn modelId="{59B8715B-9A25-469F-BC9B-3D90E87D7F1F}" type="presOf" srcId="{D5F4653C-5657-425D-A2AB-CC7BBA21DB25}" destId="{8B2681B9-6D8F-4926-A63C-4839D9210D05}" srcOrd="0" destOrd="0" presId="urn:microsoft.com/office/officeart/2005/8/layout/default"/>
    <dgm:cxn modelId="{7EE8376D-8932-4EF0-B202-B6F5251FEE23}" type="presOf" srcId="{04A08A47-33EF-4885-BD1A-92A1EC70D9F3}" destId="{AD715F01-2E8E-4D75-B1FA-A1219B1ADBB8}" srcOrd="0" destOrd="0" presId="urn:microsoft.com/office/officeart/2005/8/layout/default"/>
    <dgm:cxn modelId="{9FA0F781-F4DA-41CB-989B-5F69951D6545}" type="presOf" srcId="{9A953D2D-37E3-4300-A889-74355EE31D50}" destId="{25566304-E171-48FF-9DEE-DA7F4CAB36F5}" srcOrd="0" destOrd="0" presId="urn:microsoft.com/office/officeart/2005/8/layout/default"/>
    <dgm:cxn modelId="{268B0188-B8C5-4718-9B34-89490770FAD9}" srcId="{6689E748-B354-4121-A743-8967664C7048}" destId="{8323A3D2-AAF9-4870-A772-3ECEBB36DA71}" srcOrd="4" destOrd="0" parTransId="{43F2EC14-33E2-439B-A142-C060F969A071}" sibTransId="{8CA41121-E34A-49C5-A4A9-EE4D64B3490E}"/>
    <dgm:cxn modelId="{0FFF74A3-16D5-473D-8441-AAB2CBE048C2}" srcId="{6689E748-B354-4121-A743-8967664C7048}" destId="{AD8B2519-6368-40A8-8DC7-7CC239281950}" srcOrd="2" destOrd="0" parTransId="{AB9E8609-E4AD-40B8-B2D8-A03819189A6B}" sibTransId="{A8F80D8A-59E5-4129-BDEB-4AB69A7A8EC2}"/>
    <dgm:cxn modelId="{4DAE67A6-E9AE-4E6A-89E7-BC47B5EADD09}" srcId="{6689E748-B354-4121-A743-8967664C7048}" destId="{210F7829-8EBF-41B3-816F-315030F9D20E}" srcOrd="1" destOrd="0" parTransId="{FBC25FEA-EA4C-4E60-BE7B-762414101205}" sibTransId="{CBB5F9A7-1694-4267-AB68-77E84F5CB44C}"/>
    <dgm:cxn modelId="{7D8A28A8-47D3-4D5F-B8C1-34820688C47F}" type="presOf" srcId="{4CEB7378-AFD4-4DB4-892D-454478A0FAD6}" destId="{33C507CD-BDCF-4F63-B788-6541E7F57243}" srcOrd="0" destOrd="0" presId="urn:microsoft.com/office/officeart/2005/8/layout/default"/>
    <dgm:cxn modelId="{648E48AD-6D7A-492F-89AD-08F73C5DA8DB}" type="presOf" srcId="{FB49ECCA-E05F-4B81-89AA-7EBE9E78A7B1}" destId="{728AC50A-0CEE-49BF-9FF8-CAC4F1616AC6}" srcOrd="0" destOrd="0" presId="urn:microsoft.com/office/officeart/2005/8/layout/default"/>
    <dgm:cxn modelId="{4FFF57B8-7114-4A8F-AA77-766C6227179F}" type="presOf" srcId="{210F7829-8EBF-41B3-816F-315030F9D20E}" destId="{B5D50093-34F0-4B16-887E-116F8411BD5C}" srcOrd="0" destOrd="0" presId="urn:microsoft.com/office/officeart/2005/8/layout/default"/>
    <dgm:cxn modelId="{276E56DB-A198-435B-BE38-9FAD15530BFC}" type="presOf" srcId="{8323A3D2-AAF9-4870-A772-3ECEBB36DA71}" destId="{F7F39797-2171-489B-8633-93CAA40E5D2E}" srcOrd="0" destOrd="0" presId="urn:microsoft.com/office/officeart/2005/8/layout/default"/>
    <dgm:cxn modelId="{B1B38AEC-A4B7-4588-A1A0-801CD27D367D}" srcId="{6689E748-B354-4121-A743-8967664C7048}" destId="{C87237FB-0C00-4AAF-8C5F-436329BB262C}" srcOrd="7" destOrd="0" parTransId="{367B59C8-282A-4AD1-86D0-A07ECE27B414}" sibTransId="{4BEA3CAA-B0B6-4D8B-9914-199E6D2F726C}"/>
    <dgm:cxn modelId="{C981E2B6-D3A0-4F67-A6A6-95A9B441D5E1}" type="presParOf" srcId="{8789DA29-CADE-419D-B536-2F7F57E8D83F}" destId="{33C507CD-BDCF-4F63-B788-6541E7F57243}" srcOrd="0" destOrd="0" presId="urn:microsoft.com/office/officeart/2005/8/layout/default"/>
    <dgm:cxn modelId="{C1E31C94-C627-4CB5-AFB9-4E17F0F32CC8}" type="presParOf" srcId="{8789DA29-CADE-419D-B536-2F7F57E8D83F}" destId="{08924BC8-2126-4C88-A7C0-85F9F4D3EE51}" srcOrd="1" destOrd="0" presId="urn:microsoft.com/office/officeart/2005/8/layout/default"/>
    <dgm:cxn modelId="{26A9D781-9A4E-43DA-81AA-3D37795FF098}" type="presParOf" srcId="{8789DA29-CADE-419D-B536-2F7F57E8D83F}" destId="{B5D50093-34F0-4B16-887E-116F8411BD5C}" srcOrd="2" destOrd="0" presId="urn:microsoft.com/office/officeart/2005/8/layout/default"/>
    <dgm:cxn modelId="{F21D4722-DC5E-4FCA-BB74-BB950FA403E2}" type="presParOf" srcId="{8789DA29-CADE-419D-B536-2F7F57E8D83F}" destId="{45B01EB5-BCDC-4BAB-B826-006622F9E5E2}" srcOrd="3" destOrd="0" presId="urn:microsoft.com/office/officeart/2005/8/layout/default"/>
    <dgm:cxn modelId="{B7780467-CD5E-4299-A9A6-FF960156DA96}" type="presParOf" srcId="{8789DA29-CADE-419D-B536-2F7F57E8D83F}" destId="{71EBDF2B-98C1-467C-999A-017836F37DD6}" srcOrd="4" destOrd="0" presId="urn:microsoft.com/office/officeart/2005/8/layout/default"/>
    <dgm:cxn modelId="{74AC4899-00EF-4A87-8F83-434E9E9C95B7}" type="presParOf" srcId="{8789DA29-CADE-419D-B536-2F7F57E8D83F}" destId="{49451643-302E-45F3-9618-64AD899267F5}" srcOrd="5" destOrd="0" presId="urn:microsoft.com/office/officeart/2005/8/layout/default"/>
    <dgm:cxn modelId="{E08D9DB3-6178-40F3-AF23-93FE4F1F26CD}" type="presParOf" srcId="{8789DA29-CADE-419D-B536-2F7F57E8D83F}" destId="{728AC50A-0CEE-49BF-9FF8-CAC4F1616AC6}" srcOrd="6" destOrd="0" presId="urn:microsoft.com/office/officeart/2005/8/layout/default"/>
    <dgm:cxn modelId="{F8A35AF3-CDC5-4016-8108-3427491D116F}" type="presParOf" srcId="{8789DA29-CADE-419D-B536-2F7F57E8D83F}" destId="{BB25E81C-790C-44A2-9FAA-F7F47556A846}" srcOrd="7" destOrd="0" presId="urn:microsoft.com/office/officeart/2005/8/layout/default"/>
    <dgm:cxn modelId="{3B085AB1-CB7E-4DF8-B82B-31787D4B61B7}" type="presParOf" srcId="{8789DA29-CADE-419D-B536-2F7F57E8D83F}" destId="{F7F39797-2171-489B-8633-93CAA40E5D2E}" srcOrd="8" destOrd="0" presId="urn:microsoft.com/office/officeart/2005/8/layout/default"/>
    <dgm:cxn modelId="{256DF142-7ED0-466C-958C-376A3BC6F4DC}" type="presParOf" srcId="{8789DA29-CADE-419D-B536-2F7F57E8D83F}" destId="{103C845A-5AD2-423A-AB8A-0D3F8695BFFE}" srcOrd="9" destOrd="0" presId="urn:microsoft.com/office/officeart/2005/8/layout/default"/>
    <dgm:cxn modelId="{7C0A8240-2CF5-4F01-9E58-CAF5FF0C22B2}" type="presParOf" srcId="{8789DA29-CADE-419D-B536-2F7F57E8D83F}" destId="{AD715F01-2E8E-4D75-B1FA-A1219B1ADBB8}" srcOrd="10" destOrd="0" presId="urn:microsoft.com/office/officeart/2005/8/layout/default"/>
    <dgm:cxn modelId="{F03278F4-D053-4242-8138-1D8B206FBF99}" type="presParOf" srcId="{8789DA29-CADE-419D-B536-2F7F57E8D83F}" destId="{60EF4F26-5B0B-46EB-9FAE-12D785A9A360}" srcOrd="11" destOrd="0" presId="urn:microsoft.com/office/officeart/2005/8/layout/default"/>
    <dgm:cxn modelId="{E5F66BB1-509D-4C56-94CF-A60259ECFEF7}" type="presParOf" srcId="{8789DA29-CADE-419D-B536-2F7F57E8D83F}" destId="{3B0A566F-10C1-4806-A014-AB0F582D1C6E}" srcOrd="12" destOrd="0" presId="urn:microsoft.com/office/officeart/2005/8/layout/default"/>
    <dgm:cxn modelId="{96BADB4C-C147-4334-B772-7D14A0EE549E}" type="presParOf" srcId="{8789DA29-CADE-419D-B536-2F7F57E8D83F}" destId="{42AF4A35-FDAE-4101-AB04-71801323B882}" srcOrd="13" destOrd="0" presId="urn:microsoft.com/office/officeart/2005/8/layout/default"/>
    <dgm:cxn modelId="{B2032040-11C2-4F4B-861E-D305EF442EA9}" type="presParOf" srcId="{8789DA29-CADE-419D-B536-2F7F57E8D83F}" destId="{AB573139-C33A-4497-B9F0-42E7DB5638AD}" srcOrd="14" destOrd="0" presId="urn:microsoft.com/office/officeart/2005/8/layout/default"/>
    <dgm:cxn modelId="{FB8BEF64-AE6F-481F-B526-45232BD99A92}" type="presParOf" srcId="{8789DA29-CADE-419D-B536-2F7F57E8D83F}" destId="{DEC98CE1-9865-4B24-ACC3-C743670F670E}" srcOrd="15" destOrd="0" presId="urn:microsoft.com/office/officeart/2005/8/layout/default"/>
    <dgm:cxn modelId="{E528CAF8-47B3-488A-917D-677ECD7B5B2D}" type="presParOf" srcId="{8789DA29-CADE-419D-B536-2F7F57E8D83F}" destId="{25566304-E171-48FF-9DEE-DA7F4CAB36F5}" srcOrd="16" destOrd="0" presId="urn:microsoft.com/office/officeart/2005/8/layout/default"/>
    <dgm:cxn modelId="{49FD118B-CE25-45D0-865B-4EC5BA1AA147}" type="presParOf" srcId="{8789DA29-CADE-419D-B536-2F7F57E8D83F}" destId="{522B8982-D983-4709-BEFB-4065688EE0E0}" srcOrd="17" destOrd="0" presId="urn:microsoft.com/office/officeart/2005/8/layout/default"/>
    <dgm:cxn modelId="{617119FA-9195-41BB-AE49-BF7FE5DA4413}" type="presParOf" srcId="{8789DA29-CADE-419D-B536-2F7F57E8D83F}" destId="{8B2681B9-6D8F-4926-A63C-4839D9210D05}"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48DEC1-41DB-4DDC-A6BB-3569DE382F6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70FE808-179A-4C71-98DB-529AD1F65546}">
      <dgm:prSet/>
      <dgm:spPr/>
      <dgm:t>
        <a:bodyPr/>
        <a:lstStyle/>
        <a:p>
          <a:r>
            <a:rPr lang="en-GB" dirty="0"/>
            <a:t>Why do you think an ICZM is needed?</a:t>
          </a:r>
          <a:endParaRPr lang="en-US" dirty="0"/>
        </a:p>
      </dgm:t>
    </dgm:pt>
    <dgm:pt modelId="{67EC3735-346A-4B4F-9164-E2846C0F8709}" type="parTrans" cxnId="{37D2BCD0-F121-429C-8FA9-8E63E86D217B}">
      <dgm:prSet/>
      <dgm:spPr/>
      <dgm:t>
        <a:bodyPr/>
        <a:lstStyle/>
        <a:p>
          <a:endParaRPr lang="en-US"/>
        </a:p>
      </dgm:t>
    </dgm:pt>
    <dgm:pt modelId="{F6B6631D-FFE1-4086-95A3-30E4E999935A}" type="sibTrans" cxnId="{37D2BCD0-F121-429C-8FA9-8E63E86D217B}">
      <dgm:prSet/>
      <dgm:spPr/>
      <dgm:t>
        <a:bodyPr/>
        <a:lstStyle/>
        <a:p>
          <a:endParaRPr lang="en-US"/>
        </a:p>
      </dgm:t>
    </dgm:pt>
    <dgm:pt modelId="{93311482-3CCE-47ED-AACF-C85C57BB52D8}">
      <dgm:prSet/>
      <dgm:spPr/>
      <dgm:t>
        <a:bodyPr/>
        <a:lstStyle/>
        <a:p>
          <a:r>
            <a:rPr lang="en-GB" dirty="0"/>
            <a:t>Why do you think that it is a global issue?</a:t>
          </a:r>
          <a:endParaRPr lang="en-US" dirty="0"/>
        </a:p>
      </dgm:t>
    </dgm:pt>
    <dgm:pt modelId="{AC69E285-157E-466D-969B-6FA46E7CEEBC}" type="parTrans" cxnId="{499A91DB-B095-400A-AA65-166B2EF230AE}">
      <dgm:prSet/>
      <dgm:spPr/>
      <dgm:t>
        <a:bodyPr/>
        <a:lstStyle/>
        <a:p>
          <a:endParaRPr lang="en-US"/>
        </a:p>
      </dgm:t>
    </dgm:pt>
    <dgm:pt modelId="{D864BF6E-CB87-47EA-91FE-394A035628A9}" type="sibTrans" cxnId="{499A91DB-B095-400A-AA65-166B2EF230AE}">
      <dgm:prSet/>
      <dgm:spPr/>
      <dgm:t>
        <a:bodyPr/>
        <a:lstStyle/>
        <a:p>
          <a:endParaRPr lang="en-US"/>
        </a:p>
      </dgm:t>
    </dgm:pt>
    <dgm:pt modelId="{27BF25FD-E244-47F2-B612-D13DD961B285}">
      <dgm:prSet/>
      <dgm:spPr/>
      <dgm:t>
        <a:bodyPr/>
        <a:lstStyle/>
        <a:p>
          <a:r>
            <a:rPr lang="en-US" dirty="0"/>
            <a:t>What are the specific issues facing coastal environments in the future?</a:t>
          </a:r>
        </a:p>
      </dgm:t>
    </dgm:pt>
    <dgm:pt modelId="{6BDEEBFA-FB2F-4DAB-8602-7889EAE938D1}" type="parTrans" cxnId="{5D09E1DF-D2A9-4D13-9CFF-D9E9C8C98A72}">
      <dgm:prSet/>
      <dgm:spPr/>
      <dgm:t>
        <a:bodyPr/>
        <a:lstStyle/>
        <a:p>
          <a:endParaRPr lang="en-US"/>
        </a:p>
      </dgm:t>
    </dgm:pt>
    <dgm:pt modelId="{FA5E8331-7E09-4166-9E16-5D20F7A125C1}" type="sibTrans" cxnId="{5D09E1DF-D2A9-4D13-9CFF-D9E9C8C98A72}">
      <dgm:prSet/>
      <dgm:spPr/>
      <dgm:t>
        <a:bodyPr/>
        <a:lstStyle/>
        <a:p>
          <a:endParaRPr lang="en-US"/>
        </a:p>
      </dgm:t>
    </dgm:pt>
    <dgm:pt modelId="{EEAD106E-BD3F-4DFE-8D14-14D3C9914853}" type="pres">
      <dgm:prSet presAssocID="{9448DEC1-41DB-4DDC-A6BB-3569DE382F6F}" presName="linear" presStyleCnt="0">
        <dgm:presLayoutVars>
          <dgm:animLvl val="lvl"/>
          <dgm:resizeHandles val="exact"/>
        </dgm:presLayoutVars>
      </dgm:prSet>
      <dgm:spPr/>
    </dgm:pt>
    <dgm:pt modelId="{54A0CC97-7ACA-4B58-8A93-59B572E787BF}" type="pres">
      <dgm:prSet presAssocID="{770FE808-179A-4C71-98DB-529AD1F65546}" presName="parentText" presStyleLbl="node1" presStyleIdx="0" presStyleCnt="3">
        <dgm:presLayoutVars>
          <dgm:chMax val="0"/>
          <dgm:bulletEnabled val="1"/>
        </dgm:presLayoutVars>
      </dgm:prSet>
      <dgm:spPr/>
    </dgm:pt>
    <dgm:pt modelId="{85487E7E-E37E-4580-BF82-B390388C66AA}" type="pres">
      <dgm:prSet presAssocID="{F6B6631D-FFE1-4086-95A3-30E4E999935A}" presName="spacer" presStyleCnt="0"/>
      <dgm:spPr/>
    </dgm:pt>
    <dgm:pt modelId="{C26453A5-E93A-4D1A-8DA3-F65A9F23A00D}" type="pres">
      <dgm:prSet presAssocID="{93311482-3CCE-47ED-AACF-C85C57BB52D8}" presName="parentText" presStyleLbl="node1" presStyleIdx="1" presStyleCnt="3">
        <dgm:presLayoutVars>
          <dgm:chMax val="0"/>
          <dgm:bulletEnabled val="1"/>
        </dgm:presLayoutVars>
      </dgm:prSet>
      <dgm:spPr/>
    </dgm:pt>
    <dgm:pt modelId="{1BBD5956-76A3-45F2-810A-9DF8F95C61FF}" type="pres">
      <dgm:prSet presAssocID="{D864BF6E-CB87-47EA-91FE-394A035628A9}" presName="spacer" presStyleCnt="0"/>
      <dgm:spPr/>
    </dgm:pt>
    <dgm:pt modelId="{D9F2D252-8490-4F80-9696-CF659BA20179}" type="pres">
      <dgm:prSet presAssocID="{27BF25FD-E244-47F2-B612-D13DD961B285}" presName="parentText" presStyleLbl="node1" presStyleIdx="2" presStyleCnt="3">
        <dgm:presLayoutVars>
          <dgm:chMax val="0"/>
          <dgm:bulletEnabled val="1"/>
        </dgm:presLayoutVars>
      </dgm:prSet>
      <dgm:spPr/>
    </dgm:pt>
  </dgm:ptLst>
  <dgm:cxnLst>
    <dgm:cxn modelId="{B5C2680F-469B-4B25-8891-F016D9223CCA}" type="presOf" srcId="{770FE808-179A-4C71-98DB-529AD1F65546}" destId="{54A0CC97-7ACA-4B58-8A93-59B572E787BF}" srcOrd="0" destOrd="0" presId="urn:microsoft.com/office/officeart/2005/8/layout/vList2"/>
    <dgm:cxn modelId="{7063C68C-0DC6-497F-8E8B-87B6E0346A09}" type="presOf" srcId="{9448DEC1-41DB-4DDC-A6BB-3569DE382F6F}" destId="{EEAD106E-BD3F-4DFE-8D14-14D3C9914853}" srcOrd="0" destOrd="0" presId="urn:microsoft.com/office/officeart/2005/8/layout/vList2"/>
    <dgm:cxn modelId="{AB0C6A94-ABB1-4AA1-A682-DC819FA97F16}" type="presOf" srcId="{27BF25FD-E244-47F2-B612-D13DD961B285}" destId="{D9F2D252-8490-4F80-9696-CF659BA20179}" srcOrd="0" destOrd="0" presId="urn:microsoft.com/office/officeart/2005/8/layout/vList2"/>
    <dgm:cxn modelId="{37D2BCD0-F121-429C-8FA9-8E63E86D217B}" srcId="{9448DEC1-41DB-4DDC-A6BB-3569DE382F6F}" destId="{770FE808-179A-4C71-98DB-529AD1F65546}" srcOrd="0" destOrd="0" parTransId="{67EC3735-346A-4B4F-9164-E2846C0F8709}" sibTransId="{F6B6631D-FFE1-4086-95A3-30E4E999935A}"/>
    <dgm:cxn modelId="{499A91DB-B095-400A-AA65-166B2EF230AE}" srcId="{9448DEC1-41DB-4DDC-A6BB-3569DE382F6F}" destId="{93311482-3CCE-47ED-AACF-C85C57BB52D8}" srcOrd="1" destOrd="0" parTransId="{AC69E285-157E-466D-969B-6FA46E7CEEBC}" sibTransId="{D864BF6E-CB87-47EA-91FE-394A035628A9}"/>
    <dgm:cxn modelId="{5D09E1DF-D2A9-4D13-9CFF-D9E9C8C98A72}" srcId="{9448DEC1-41DB-4DDC-A6BB-3569DE382F6F}" destId="{27BF25FD-E244-47F2-B612-D13DD961B285}" srcOrd="2" destOrd="0" parTransId="{6BDEEBFA-FB2F-4DAB-8602-7889EAE938D1}" sibTransId="{FA5E8331-7E09-4166-9E16-5D20F7A125C1}"/>
    <dgm:cxn modelId="{574EFEF7-685F-497E-A6D4-975ED15038D8}" type="presOf" srcId="{93311482-3CCE-47ED-AACF-C85C57BB52D8}" destId="{C26453A5-E93A-4D1A-8DA3-F65A9F23A00D}" srcOrd="0" destOrd="0" presId="urn:microsoft.com/office/officeart/2005/8/layout/vList2"/>
    <dgm:cxn modelId="{7C645BA9-2B5E-4F10-BF6A-D599E4ABEBA3}" type="presParOf" srcId="{EEAD106E-BD3F-4DFE-8D14-14D3C9914853}" destId="{54A0CC97-7ACA-4B58-8A93-59B572E787BF}" srcOrd="0" destOrd="0" presId="urn:microsoft.com/office/officeart/2005/8/layout/vList2"/>
    <dgm:cxn modelId="{35A02B62-898B-46A9-B1DD-BB4CD1FEFEDB}" type="presParOf" srcId="{EEAD106E-BD3F-4DFE-8D14-14D3C9914853}" destId="{85487E7E-E37E-4580-BF82-B390388C66AA}" srcOrd="1" destOrd="0" presId="urn:microsoft.com/office/officeart/2005/8/layout/vList2"/>
    <dgm:cxn modelId="{CA521A29-EB78-4A4F-B9ED-8144FDA270A6}" type="presParOf" srcId="{EEAD106E-BD3F-4DFE-8D14-14D3C9914853}" destId="{C26453A5-E93A-4D1A-8DA3-F65A9F23A00D}" srcOrd="2" destOrd="0" presId="urn:microsoft.com/office/officeart/2005/8/layout/vList2"/>
    <dgm:cxn modelId="{06E8F693-A8AB-4307-B210-89D50A6ACDFD}" type="presParOf" srcId="{EEAD106E-BD3F-4DFE-8D14-14D3C9914853}" destId="{1BBD5956-76A3-45F2-810A-9DF8F95C61FF}" srcOrd="3" destOrd="0" presId="urn:microsoft.com/office/officeart/2005/8/layout/vList2"/>
    <dgm:cxn modelId="{B3C45C75-7393-47CF-8351-EEA92B151CCE}" type="presParOf" srcId="{EEAD106E-BD3F-4DFE-8D14-14D3C9914853}" destId="{D9F2D252-8490-4F80-9696-CF659BA2017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6D6FB-B22E-4646-A74C-C06A362A59D6}">
      <dsp:nvSpPr>
        <dsp:cNvPr id="0" name=""/>
        <dsp:cNvSpPr/>
      </dsp:nvSpPr>
      <dsp:spPr>
        <a:xfrm>
          <a:off x="3843196" y="393"/>
          <a:ext cx="1039623" cy="10396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Planning</a:t>
          </a:r>
        </a:p>
      </dsp:txBody>
      <dsp:txXfrm>
        <a:off x="3995445" y="152642"/>
        <a:ext cx="735125" cy="735125"/>
      </dsp:txXfrm>
    </dsp:sp>
    <dsp:sp modelId="{8A6FC028-CE08-49FE-ACBC-DA09A5E7AD37}">
      <dsp:nvSpPr>
        <dsp:cNvPr id="0" name=""/>
        <dsp:cNvSpPr/>
      </dsp:nvSpPr>
      <dsp:spPr>
        <a:xfrm rot="2700000">
          <a:off x="4771325" y="891644"/>
          <a:ext cx="277115" cy="3508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4783500" y="932426"/>
        <a:ext cx="193981" cy="210524"/>
      </dsp:txXfrm>
    </dsp:sp>
    <dsp:sp modelId="{786C155A-9780-4289-A1B1-B7FB8BA5397C}">
      <dsp:nvSpPr>
        <dsp:cNvPr id="0" name=""/>
        <dsp:cNvSpPr/>
      </dsp:nvSpPr>
      <dsp:spPr>
        <a:xfrm>
          <a:off x="4948038" y="1105235"/>
          <a:ext cx="1039623" cy="10396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Decision-making</a:t>
          </a:r>
        </a:p>
      </dsp:txBody>
      <dsp:txXfrm>
        <a:off x="5100287" y="1257484"/>
        <a:ext cx="735125" cy="735125"/>
      </dsp:txXfrm>
    </dsp:sp>
    <dsp:sp modelId="{105F40A9-6433-4133-BD3B-8F1EFE5E361F}">
      <dsp:nvSpPr>
        <dsp:cNvPr id="0" name=""/>
        <dsp:cNvSpPr/>
      </dsp:nvSpPr>
      <dsp:spPr>
        <a:xfrm rot="8100000">
          <a:off x="4782417" y="1996486"/>
          <a:ext cx="277115" cy="3508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10800000">
        <a:off x="4853376" y="2037268"/>
        <a:ext cx="193981" cy="210524"/>
      </dsp:txXfrm>
    </dsp:sp>
    <dsp:sp modelId="{B0E6816C-1319-403C-B082-D950151D7242}">
      <dsp:nvSpPr>
        <dsp:cNvPr id="0" name=""/>
        <dsp:cNvSpPr/>
      </dsp:nvSpPr>
      <dsp:spPr>
        <a:xfrm>
          <a:off x="3843196" y="2210078"/>
          <a:ext cx="1039623" cy="10396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Managing and monitoring of implementation</a:t>
          </a:r>
        </a:p>
      </dsp:txBody>
      <dsp:txXfrm>
        <a:off x="3995445" y="2362327"/>
        <a:ext cx="735125" cy="735125"/>
      </dsp:txXfrm>
    </dsp:sp>
    <dsp:sp modelId="{8D0B819B-A719-425D-B26B-138530D07E07}">
      <dsp:nvSpPr>
        <dsp:cNvPr id="0" name=""/>
        <dsp:cNvSpPr/>
      </dsp:nvSpPr>
      <dsp:spPr>
        <a:xfrm rot="13500000">
          <a:off x="3677574" y="2007577"/>
          <a:ext cx="277115" cy="3508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10800000">
        <a:off x="3748533" y="2107143"/>
        <a:ext cx="193981" cy="210524"/>
      </dsp:txXfrm>
    </dsp:sp>
    <dsp:sp modelId="{D6E492DD-5356-4C49-B219-B3E0EDFEDCDD}">
      <dsp:nvSpPr>
        <dsp:cNvPr id="0" name=""/>
        <dsp:cNvSpPr/>
      </dsp:nvSpPr>
      <dsp:spPr>
        <a:xfrm>
          <a:off x="2738354" y="1105236"/>
          <a:ext cx="1039623" cy="10396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Information collection</a:t>
          </a:r>
        </a:p>
      </dsp:txBody>
      <dsp:txXfrm>
        <a:off x="2890603" y="1257485"/>
        <a:ext cx="735125" cy="735125"/>
      </dsp:txXfrm>
    </dsp:sp>
    <dsp:sp modelId="{778E9BAE-22AC-4AD2-9AE3-2BEFE75D305A}">
      <dsp:nvSpPr>
        <dsp:cNvPr id="0" name=""/>
        <dsp:cNvSpPr/>
      </dsp:nvSpPr>
      <dsp:spPr>
        <a:xfrm rot="18900000">
          <a:off x="3666483" y="902735"/>
          <a:ext cx="277115" cy="3508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3678658" y="1002301"/>
        <a:ext cx="193981" cy="210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507CD-BDCF-4F63-B788-6541E7F57243}">
      <dsp:nvSpPr>
        <dsp:cNvPr id="0" name=""/>
        <dsp:cNvSpPr/>
      </dsp:nvSpPr>
      <dsp:spPr>
        <a:xfrm>
          <a:off x="427130" y="400"/>
          <a:ext cx="1258509" cy="7551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Nature protection</a:t>
          </a:r>
        </a:p>
      </dsp:txBody>
      <dsp:txXfrm>
        <a:off x="427130" y="400"/>
        <a:ext cx="1258509" cy="755105"/>
      </dsp:txXfrm>
    </dsp:sp>
    <dsp:sp modelId="{B5D50093-34F0-4B16-887E-116F8411BD5C}">
      <dsp:nvSpPr>
        <dsp:cNvPr id="0" name=""/>
        <dsp:cNvSpPr/>
      </dsp:nvSpPr>
      <dsp:spPr>
        <a:xfrm>
          <a:off x="1811491" y="400"/>
          <a:ext cx="1258509" cy="7551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Aquaculture</a:t>
          </a:r>
        </a:p>
      </dsp:txBody>
      <dsp:txXfrm>
        <a:off x="1811491" y="400"/>
        <a:ext cx="1258509" cy="755105"/>
      </dsp:txXfrm>
    </dsp:sp>
    <dsp:sp modelId="{71EBDF2B-98C1-467C-999A-017836F37DD6}">
      <dsp:nvSpPr>
        <dsp:cNvPr id="0" name=""/>
        <dsp:cNvSpPr/>
      </dsp:nvSpPr>
      <dsp:spPr>
        <a:xfrm>
          <a:off x="3195851" y="400"/>
          <a:ext cx="1258509" cy="7551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Fisheries</a:t>
          </a:r>
        </a:p>
      </dsp:txBody>
      <dsp:txXfrm>
        <a:off x="3195851" y="400"/>
        <a:ext cx="1258509" cy="755105"/>
      </dsp:txXfrm>
    </dsp:sp>
    <dsp:sp modelId="{728AC50A-0CEE-49BF-9FF8-CAC4F1616AC6}">
      <dsp:nvSpPr>
        <dsp:cNvPr id="0" name=""/>
        <dsp:cNvSpPr/>
      </dsp:nvSpPr>
      <dsp:spPr>
        <a:xfrm>
          <a:off x="427130" y="881357"/>
          <a:ext cx="1258509" cy="7551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Agriculture</a:t>
          </a:r>
        </a:p>
      </dsp:txBody>
      <dsp:txXfrm>
        <a:off x="427130" y="881357"/>
        <a:ext cx="1258509" cy="755105"/>
      </dsp:txXfrm>
    </dsp:sp>
    <dsp:sp modelId="{F7F39797-2171-489B-8633-93CAA40E5D2E}">
      <dsp:nvSpPr>
        <dsp:cNvPr id="0" name=""/>
        <dsp:cNvSpPr/>
      </dsp:nvSpPr>
      <dsp:spPr>
        <a:xfrm>
          <a:off x="1811491" y="881357"/>
          <a:ext cx="1258509" cy="7551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Industry</a:t>
          </a:r>
        </a:p>
      </dsp:txBody>
      <dsp:txXfrm>
        <a:off x="1811491" y="881357"/>
        <a:ext cx="1258509" cy="755105"/>
      </dsp:txXfrm>
    </dsp:sp>
    <dsp:sp modelId="{AD715F01-2E8E-4D75-B1FA-A1219B1ADBB8}">
      <dsp:nvSpPr>
        <dsp:cNvPr id="0" name=""/>
        <dsp:cNvSpPr/>
      </dsp:nvSpPr>
      <dsp:spPr>
        <a:xfrm>
          <a:off x="3195851" y="881357"/>
          <a:ext cx="1258509" cy="7551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Offshore wind energy</a:t>
          </a:r>
        </a:p>
      </dsp:txBody>
      <dsp:txXfrm>
        <a:off x="3195851" y="881357"/>
        <a:ext cx="1258509" cy="755105"/>
      </dsp:txXfrm>
    </dsp:sp>
    <dsp:sp modelId="{3B0A566F-10C1-4806-A014-AB0F582D1C6E}">
      <dsp:nvSpPr>
        <dsp:cNvPr id="0" name=""/>
        <dsp:cNvSpPr/>
      </dsp:nvSpPr>
      <dsp:spPr>
        <a:xfrm>
          <a:off x="427130" y="1762314"/>
          <a:ext cx="1258509" cy="7551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Shipping</a:t>
          </a:r>
        </a:p>
      </dsp:txBody>
      <dsp:txXfrm>
        <a:off x="427130" y="1762314"/>
        <a:ext cx="1258509" cy="755105"/>
      </dsp:txXfrm>
    </dsp:sp>
    <dsp:sp modelId="{AB573139-C33A-4497-B9F0-42E7DB5638AD}">
      <dsp:nvSpPr>
        <dsp:cNvPr id="0" name=""/>
        <dsp:cNvSpPr/>
      </dsp:nvSpPr>
      <dsp:spPr>
        <a:xfrm>
          <a:off x="1811491" y="1762314"/>
          <a:ext cx="1258509" cy="7551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Tourism</a:t>
          </a:r>
        </a:p>
      </dsp:txBody>
      <dsp:txXfrm>
        <a:off x="1811491" y="1762314"/>
        <a:ext cx="1258509" cy="755105"/>
      </dsp:txXfrm>
    </dsp:sp>
    <dsp:sp modelId="{25566304-E171-48FF-9DEE-DA7F4CAB36F5}">
      <dsp:nvSpPr>
        <dsp:cNvPr id="0" name=""/>
        <dsp:cNvSpPr/>
      </dsp:nvSpPr>
      <dsp:spPr>
        <a:xfrm>
          <a:off x="3195851" y="1762314"/>
          <a:ext cx="1258509" cy="7551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Development of infrastructure</a:t>
          </a:r>
        </a:p>
      </dsp:txBody>
      <dsp:txXfrm>
        <a:off x="3195851" y="1762314"/>
        <a:ext cx="1258509" cy="755105"/>
      </dsp:txXfrm>
    </dsp:sp>
    <dsp:sp modelId="{8B2681B9-6D8F-4926-A63C-4839D9210D05}">
      <dsp:nvSpPr>
        <dsp:cNvPr id="0" name=""/>
        <dsp:cNvSpPr/>
      </dsp:nvSpPr>
      <dsp:spPr>
        <a:xfrm>
          <a:off x="1811491" y="2643271"/>
          <a:ext cx="1258509" cy="7551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Adaptation to climate change</a:t>
          </a:r>
        </a:p>
      </dsp:txBody>
      <dsp:txXfrm>
        <a:off x="1811491" y="2643271"/>
        <a:ext cx="1258509" cy="7551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0CC97-7ACA-4B58-8A93-59B572E787BF}">
      <dsp:nvSpPr>
        <dsp:cNvPr id="0" name=""/>
        <dsp:cNvSpPr/>
      </dsp:nvSpPr>
      <dsp:spPr>
        <a:xfrm>
          <a:off x="0" y="578820"/>
          <a:ext cx="6900512" cy="139229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dirty="0"/>
            <a:t>Why do you think an ICZM is needed?</a:t>
          </a:r>
          <a:endParaRPr lang="en-US" sz="3500" kern="1200" dirty="0"/>
        </a:p>
      </dsp:txBody>
      <dsp:txXfrm>
        <a:off x="67966" y="646786"/>
        <a:ext cx="6764580" cy="1256367"/>
      </dsp:txXfrm>
    </dsp:sp>
    <dsp:sp modelId="{C26453A5-E93A-4D1A-8DA3-F65A9F23A00D}">
      <dsp:nvSpPr>
        <dsp:cNvPr id="0" name=""/>
        <dsp:cNvSpPr/>
      </dsp:nvSpPr>
      <dsp:spPr>
        <a:xfrm>
          <a:off x="0" y="2071920"/>
          <a:ext cx="6900512" cy="139229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dirty="0"/>
            <a:t>Why do you think that it is a global issue?</a:t>
          </a:r>
          <a:endParaRPr lang="en-US" sz="3500" kern="1200" dirty="0"/>
        </a:p>
      </dsp:txBody>
      <dsp:txXfrm>
        <a:off x="67966" y="2139886"/>
        <a:ext cx="6764580" cy="1256367"/>
      </dsp:txXfrm>
    </dsp:sp>
    <dsp:sp modelId="{D9F2D252-8490-4F80-9696-CF659BA20179}">
      <dsp:nvSpPr>
        <dsp:cNvPr id="0" name=""/>
        <dsp:cNvSpPr/>
      </dsp:nvSpPr>
      <dsp:spPr>
        <a:xfrm>
          <a:off x="0" y="3565020"/>
          <a:ext cx="6900512" cy="139229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What are the specific issues facing coastal environments in the future?</a:t>
          </a:r>
        </a:p>
      </dsp:txBody>
      <dsp:txXfrm>
        <a:off x="67966" y="3632986"/>
        <a:ext cx="6764580" cy="125636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A5B01-9695-E645-9C03-B3E7E13EE177}" type="datetimeFigureOut">
              <a:rPr lang="en-US" smtClean="0"/>
              <a:t>1/28/23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62A8B2-1D86-7445-A297-62FF9419BBB6}" type="slidenum">
              <a:rPr lang="en-US" smtClean="0"/>
              <a:t>‹#›</a:t>
            </a:fld>
            <a:endParaRPr lang="en-US"/>
          </a:p>
        </p:txBody>
      </p:sp>
    </p:spTree>
    <p:extLst>
      <p:ext uri="{BB962C8B-B14F-4D97-AF65-F5344CB8AC3E}">
        <p14:creationId xmlns:p14="http://schemas.microsoft.com/office/powerpoint/2010/main" val="3270413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62A8B2-1D86-7445-A297-62FF9419BBB6}" type="slidenum">
              <a:rPr lang="en-US" smtClean="0"/>
              <a:t>9</a:t>
            </a:fld>
            <a:endParaRPr lang="en-US"/>
          </a:p>
        </p:txBody>
      </p:sp>
    </p:spTree>
    <p:extLst>
      <p:ext uri="{BB962C8B-B14F-4D97-AF65-F5344CB8AC3E}">
        <p14:creationId xmlns:p14="http://schemas.microsoft.com/office/powerpoint/2010/main" val="372101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A7868-111D-2848-87B1-276C4F5976E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FBB939D-86DD-664E-8440-89601D376E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6AC6E03-075F-E845-82D2-CB05D8DAA304}"/>
              </a:ext>
            </a:extLst>
          </p:cNvPr>
          <p:cNvSpPr>
            <a:spLocks noGrp="1"/>
          </p:cNvSpPr>
          <p:nvPr>
            <p:ph type="dt" sz="half" idx="10"/>
          </p:nvPr>
        </p:nvSpPr>
        <p:spPr/>
        <p:txBody>
          <a:bodyPr/>
          <a:lstStyle/>
          <a:p>
            <a:fld id="{AB698BE0-ECEE-7E4B-99F6-EC7D39CD57AF}" type="datetimeFigureOut">
              <a:rPr lang="en-US" smtClean="0"/>
              <a:t>1/28/23</a:t>
            </a:fld>
            <a:endParaRPr lang="en-US"/>
          </a:p>
        </p:txBody>
      </p:sp>
      <p:sp>
        <p:nvSpPr>
          <p:cNvPr id="5" name="Footer Placeholder 4">
            <a:extLst>
              <a:ext uri="{FF2B5EF4-FFF2-40B4-BE49-F238E27FC236}">
                <a16:creationId xmlns:a16="http://schemas.microsoft.com/office/drawing/2014/main" id="{6209F92D-EE05-FC41-B488-247155B140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748E8-8295-2046-B26F-33980F390B0F}"/>
              </a:ext>
            </a:extLst>
          </p:cNvPr>
          <p:cNvSpPr>
            <a:spLocks noGrp="1"/>
          </p:cNvSpPr>
          <p:nvPr>
            <p:ph type="sldNum" sz="quarter" idx="12"/>
          </p:nvPr>
        </p:nvSpPr>
        <p:spPr/>
        <p:txBody>
          <a:bodyPr/>
          <a:lstStyle/>
          <a:p>
            <a:fld id="{E7142519-78B9-DA45-A8CD-E5EF5B385D3C}" type="slidenum">
              <a:rPr lang="en-US" smtClean="0"/>
              <a:t>‹#›</a:t>
            </a:fld>
            <a:endParaRPr lang="en-US"/>
          </a:p>
        </p:txBody>
      </p:sp>
    </p:spTree>
    <p:extLst>
      <p:ext uri="{BB962C8B-B14F-4D97-AF65-F5344CB8AC3E}">
        <p14:creationId xmlns:p14="http://schemas.microsoft.com/office/powerpoint/2010/main" val="1729848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6D44A-0E30-CB44-9219-C21D9F7B7F4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E724F03-F6ED-044B-A1B5-DBE8BC78E00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6A92EB0-88CB-7344-95C5-15B6559395E3}"/>
              </a:ext>
            </a:extLst>
          </p:cNvPr>
          <p:cNvSpPr>
            <a:spLocks noGrp="1"/>
          </p:cNvSpPr>
          <p:nvPr>
            <p:ph type="dt" sz="half" idx="10"/>
          </p:nvPr>
        </p:nvSpPr>
        <p:spPr/>
        <p:txBody>
          <a:bodyPr/>
          <a:lstStyle/>
          <a:p>
            <a:fld id="{AB698BE0-ECEE-7E4B-99F6-EC7D39CD57AF}" type="datetimeFigureOut">
              <a:rPr lang="en-US" smtClean="0"/>
              <a:t>1/28/23</a:t>
            </a:fld>
            <a:endParaRPr lang="en-US"/>
          </a:p>
        </p:txBody>
      </p:sp>
      <p:sp>
        <p:nvSpPr>
          <p:cNvPr id="5" name="Footer Placeholder 4">
            <a:extLst>
              <a:ext uri="{FF2B5EF4-FFF2-40B4-BE49-F238E27FC236}">
                <a16:creationId xmlns:a16="http://schemas.microsoft.com/office/drawing/2014/main" id="{90198CBF-66A1-1F47-B953-097BA16A40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31982-E739-D349-AA61-DC573203A2A0}"/>
              </a:ext>
            </a:extLst>
          </p:cNvPr>
          <p:cNvSpPr>
            <a:spLocks noGrp="1"/>
          </p:cNvSpPr>
          <p:nvPr>
            <p:ph type="sldNum" sz="quarter" idx="12"/>
          </p:nvPr>
        </p:nvSpPr>
        <p:spPr/>
        <p:txBody>
          <a:bodyPr/>
          <a:lstStyle/>
          <a:p>
            <a:fld id="{E7142519-78B9-DA45-A8CD-E5EF5B385D3C}" type="slidenum">
              <a:rPr lang="en-US" smtClean="0"/>
              <a:t>‹#›</a:t>
            </a:fld>
            <a:endParaRPr lang="en-US"/>
          </a:p>
        </p:txBody>
      </p:sp>
    </p:spTree>
    <p:extLst>
      <p:ext uri="{BB962C8B-B14F-4D97-AF65-F5344CB8AC3E}">
        <p14:creationId xmlns:p14="http://schemas.microsoft.com/office/powerpoint/2010/main" val="4152491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4D335C-EB4E-9542-B877-BB27670D341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A273B96-2496-5B41-ADDD-F220FBF1083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68736BF-A770-9E4E-858E-F076877FD9CF}"/>
              </a:ext>
            </a:extLst>
          </p:cNvPr>
          <p:cNvSpPr>
            <a:spLocks noGrp="1"/>
          </p:cNvSpPr>
          <p:nvPr>
            <p:ph type="dt" sz="half" idx="10"/>
          </p:nvPr>
        </p:nvSpPr>
        <p:spPr/>
        <p:txBody>
          <a:bodyPr/>
          <a:lstStyle/>
          <a:p>
            <a:fld id="{AB698BE0-ECEE-7E4B-99F6-EC7D39CD57AF}" type="datetimeFigureOut">
              <a:rPr lang="en-US" smtClean="0"/>
              <a:t>1/28/23</a:t>
            </a:fld>
            <a:endParaRPr lang="en-US"/>
          </a:p>
        </p:txBody>
      </p:sp>
      <p:sp>
        <p:nvSpPr>
          <p:cNvPr id="5" name="Footer Placeholder 4">
            <a:extLst>
              <a:ext uri="{FF2B5EF4-FFF2-40B4-BE49-F238E27FC236}">
                <a16:creationId xmlns:a16="http://schemas.microsoft.com/office/drawing/2014/main" id="{31AB4086-7EAC-444E-8479-481BA3E62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BB3D09-E6A5-3A41-A10A-78B300EC5BA2}"/>
              </a:ext>
            </a:extLst>
          </p:cNvPr>
          <p:cNvSpPr>
            <a:spLocks noGrp="1"/>
          </p:cNvSpPr>
          <p:nvPr>
            <p:ph type="sldNum" sz="quarter" idx="12"/>
          </p:nvPr>
        </p:nvSpPr>
        <p:spPr/>
        <p:txBody>
          <a:bodyPr/>
          <a:lstStyle/>
          <a:p>
            <a:fld id="{E7142519-78B9-DA45-A8CD-E5EF5B385D3C}" type="slidenum">
              <a:rPr lang="en-US" smtClean="0"/>
              <a:t>‹#›</a:t>
            </a:fld>
            <a:endParaRPr lang="en-US"/>
          </a:p>
        </p:txBody>
      </p:sp>
    </p:spTree>
    <p:extLst>
      <p:ext uri="{BB962C8B-B14F-4D97-AF65-F5344CB8AC3E}">
        <p14:creationId xmlns:p14="http://schemas.microsoft.com/office/powerpoint/2010/main" val="3748299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DCCF-4CD7-D14A-9D68-E5C845977D9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ED9A424-F613-9E45-9773-73407F4B0C3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67817A-745E-BF48-A464-6F36B2FA6E50}"/>
              </a:ext>
            </a:extLst>
          </p:cNvPr>
          <p:cNvSpPr>
            <a:spLocks noGrp="1"/>
          </p:cNvSpPr>
          <p:nvPr>
            <p:ph type="dt" sz="half" idx="10"/>
          </p:nvPr>
        </p:nvSpPr>
        <p:spPr/>
        <p:txBody>
          <a:bodyPr/>
          <a:lstStyle/>
          <a:p>
            <a:fld id="{AB698BE0-ECEE-7E4B-99F6-EC7D39CD57AF}" type="datetimeFigureOut">
              <a:rPr lang="en-US" smtClean="0"/>
              <a:t>1/28/23</a:t>
            </a:fld>
            <a:endParaRPr lang="en-US"/>
          </a:p>
        </p:txBody>
      </p:sp>
      <p:sp>
        <p:nvSpPr>
          <p:cNvPr id="5" name="Footer Placeholder 4">
            <a:extLst>
              <a:ext uri="{FF2B5EF4-FFF2-40B4-BE49-F238E27FC236}">
                <a16:creationId xmlns:a16="http://schemas.microsoft.com/office/drawing/2014/main" id="{ED1683DE-D25C-6C4F-9C98-939473ADC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446FCF-FDAA-BF4B-8A2D-B8109D60E31F}"/>
              </a:ext>
            </a:extLst>
          </p:cNvPr>
          <p:cNvSpPr>
            <a:spLocks noGrp="1"/>
          </p:cNvSpPr>
          <p:nvPr>
            <p:ph type="sldNum" sz="quarter" idx="12"/>
          </p:nvPr>
        </p:nvSpPr>
        <p:spPr/>
        <p:txBody>
          <a:bodyPr/>
          <a:lstStyle/>
          <a:p>
            <a:fld id="{E7142519-78B9-DA45-A8CD-E5EF5B385D3C}" type="slidenum">
              <a:rPr lang="en-US" smtClean="0"/>
              <a:t>‹#›</a:t>
            </a:fld>
            <a:endParaRPr lang="en-US"/>
          </a:p>
        </p:txBody>
      </p:sp>
    </p:spTree>
    <p:extLst>
      <p:ext uri="{BB962C8B-B14F-4D97-AF65-F5344CB8AC3E}">
        <p14:creationId xmlns:p14="http://schemas.microsoft.com/office/powerpoint/2010/main" val="699165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6F6CE-4FFC-5A49-987D-7C4483DE150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48B6B12-838D-3749-90F8-18CB286552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C19F78E-B5E8-BE47-8431-9CD7FD331600}"/>
              </a:ext>
            </a:extLst>
          </p:cNvPr>
          <p:cNvSpPr>
            <a:spLocks noGrp="1"/>
          </p:cNvSpPr>
          <p:nvPr>
            <p:ph type="dt" sz="half" idx="10"/>
          </p:nvPr>
        </p:nvSpPr>
        <p:spPr/>
        <p:txBody>
          <a:bodyPr/>
          <a:lstStyle/>
          <a:p>
            <a:fld id="{AB698BE0-ECEE-7E4B-99F6-EC7D39CD57AF}" type="datetimeFigureOut">
              <a:rPr lang="en-US" smtClean="0"/>
              <a:t>1/28/23</a:t>
            </a:fld>
            <a:endParaRPr lang="en-US"/>
          </a:p>
        </p:txBody>
      </p:sp>
      <p:sp>
        <p:nvSpPr>
          <p:cNvPr id="5" name="Footer Placeholder 4">
            <a:extLst>
              <a:ext uri="{FF2B5EF4-FFF2-40B4-BE49-F238E27FC236}">
                <a16:creationId xmlns:a16="http://schemas.microsoft.com/office/drawing/2014/main" id="{E93C0D61-496B-214F-BC2B-3AEEA56DD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B481F9-5B24-3649-BD7B-1FFE5D822B76}"/>
              </a:ext>
            </a:extLst>
          </p:cNvPr>
          <p:cNvSpPr>
            <a:spLocks noGrp="1"/>
          </p:cNvSpPr>
          <p:nvPr>
            <p:ph type="sldNum" sz="quarter" idx="12"/>
          </p:nvPr>
        </p:nvSpPr>
        <p:spPr/>
        <p:txBody>
          <a:bodyPr/>
          <a:lstStyle/>
          <a:p>
            <a:fld id="{E7142519-78B9-DA45-A8CD-E5EF5B385D3C}" type="slidenum">
              <a:rPr lang="en-US" smtClean="0"/>
              <a:t>‹#›</a:t>
            </a:fld>
            <a:endParaRPr lang="en-US"/>
          </a:p>
        </p:txBody>
      </p:sp>
    </p:spTree>
    <p:extLst>
      <p:ext uri="{BB962C8B-B14F-4D97-AF65-F5344CB8AC3E}">
        <p14:creationId xmlns:p14="http://schemas.microsoft.com/office/powerpoint/2010/main" val="227286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03F2-950A-DF41-8B3B-8337D73FD68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9737A3B-7207-BE41-B237-ADAEC3A1841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1246696-AD92-154A-8967-DDE54112E5A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EE97972-F8F0-584A-A462-FDC44469FC43}"/>
              </a:ext>
            </a:extLst>
          </p:cNvPr>
          <p:cNvSpPr>
            <a:spLocks noGrp="1"/>
          </p:cNvSpPr>
          <p:nvPr>
            <p:ph type="dt" sz="half" idx="10"/>
          </p:nvPr>
        </p:nvSpPr>
        <p:spPr/>
        <p:txBody>
          <a:bodyPr/>
          <a:lstStyle/>
          <a:p>
            <a:fld id="{AB698BE0-ECEE-7E4B-99F6-EC7D39CD57AF}" type="datetimeFigureOut">
              <a:rPr lang="en-US" smtClean="0"/>
              <a:t>1/28/23</a:t>
            </a:fld>
            <a:endParaRPr lang="en-US"/>
          </a:p>
        </p:txBody>
      </p:sp>
      <p:sp>
        <p:nvSpPr>
          <p:cNvPr id="6" name="Footer Placeholder 5">
            <a:extLst>
              <a:ext uri="{FF2B5EF4-FFF2-40B4-BE49-F238E27FC236}">
                <a16:creationId xmlns:a16="http://schemas.microsoft.com/office/drawing/2014/main" id="{528878AE-E689-1A45-8AB8-1E5977164F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248C96-F237-5245-A4E7-C53659AF7004}"/>
              </a:ext>
            </a:extLst>
          </p:cNvPr>
          <p:cNvSpPr>
            <a:spLocks noGrp="1"/>
          </p:cNvSpPr>
          <p:nvPr>
            <p:ph type="sldNum" sz="quarter" idx="12"/>
          </p:nvPr>
        </p:nvSpPr>
        <p:spPr/>
        <p:txBody>
          <a:bodyPr/>
          <a:lstStyle/>
          <a:p>
            <a:fld id="{E7142519-78B9-DA45-A8CD-E5EF5B385D3C}" type="slidenum">
              <a:rPr lang="en-US" smtClean="0"/>
              <a:t>‹#›</a:t>
            </a:fld>
            <a:endParaRPr lang="en-US"/>
          </a:p>
        </p:txBody>
      </p:sp>
    </p:spTree>
    <p:extLst>
      <p:ext uri="{BB962C8B-B14F-4D97-AF65-F5344CB8AC3E}">
        <p14:creationId xmlns:p14="http://schemas.microsoft.com/office/powerpoint/2010/main" val="4075925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5EAA0-C247-C440-8EEA-83812562FE6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7B1CAC5-E5B0-9947-BA26-C4EF7317AC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14F1AA8-740F-1844-8231-02896B4FEAD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DCDAE1B-46D2-3648-8ACA-D20F728D56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6072321-1267-5945-9C73-526E7112450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B7A37BB-4250-864B-B466-D235E5848DC4}"/>
              </a:ext>
            </a:extLst>
          </p:cNvPr>
          <p:cNvSpPr>
            <a:spLocks noGrp="1"/>
          </p:cNvSpPr>
          <p:nvPr>
            <p:ph type="dt" sz="half" idx="10"/>
          </p:nvPr>
        </p:nvSpPr>
        <p:spPr/>
        <p:txBody>
          <a:bodyPr/>
          <a:lstStyle/>
          <a:p>
            <a:fld id="{AB698BE0-ECEE-7E4B-99F6-EC7D39CD57AF}" type="datetimeFigureOut">
              <a:rPr lang="en-US" smtClean="0"/>
              <a:t>1/28/23</a:t>
            </a:fld>
            <a:endParaRPr lang="en-US"/>
          </a:p>
        </p:txBody>
      </p:sp>
      <p:sp>
        <p:nvSpPr>
          <p:cNvPr id="8" name="Footer Placeholder 7">
            <a:extLst>
              <a:ext uri="{FF2B5EF4-FFF2-40B4-BE49-F238E27FC236}">
                <a16:creationId xmlns:a16="http://schemas.microsoft.com/office/drawing/2014/main" id="{0A0D8364-9090-1646-9F8F-28315AEBDA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6E581B-8BC4-3942-B321-4BFAA429E0BF}"/>
              </a:ext>
            </a:extLst>
          </p:cNvPr>
          <p:cNvSpPr>
            <a:spLocks noGrp="1"/>
          </p:cNvSpPr>
          <p:nvPr>
            <p:ph type="sldNum" sz="quarter" idx="12"/>
          </p:nvPr>
        </p:nvSpPr>
        <p:spPr/>
        <p:txBody>
          <a:bodyPr/>
          <a:lstStyle/>
          <a:p>
            <a:fld id="{E7142519-78B9-DA45-A8CD-E5EF5B385D3C}" type="slidenum">
              <a:rPr lang="en-US" smtClean="0"/>
              <a:t>‹#›</a:t>
            </a:fld>
            <a:endParaRPr lang="en-US"/>
          </a:p>
        </p:txBody>
      </p:sp>
    </p:spTree>
    <p:extLst>
      <p:ext uri="{BB962C8B-B14F-4D97-AF65-F5344CB8AC3E}">
        <p14:creationId xmlns:p14="http://schemas.microsoft.com/office/powerpoint/2010/main" val="54642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6695B-ED53-5A45-8851-C94EB06DB21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C47BAFF-A2A6-7344-A46E-47C0EA37E4DE}"/>
              </a:ext>
            </a:extLst>
          </p:cNvPr>
          <p:cNvSpPr>
            <a:spLocks noGrp="1"/>
          </p:cNvSpPr>
          <p:nvPr>
            <p:ph type="dt" sz="half" idx="10"/>
          </p:nvPr>
        </p:nvSpPr>
        <p:spPr/>
        <p:txBody>
          <a:bodyPr/>
          <a:lstStyle/>
          <a:p>
            <a:fld id="{AB698BE0-ECEE-7E4B-99F6-EC7D39CD57AF}" type="datetimeFigureOut">
              <a:rPr lang="en-US" smtClean="0"/>
              <a:t>1/28/23</a:t>
            </a:fld>
            <a:endParaRPr lang="en-US"/>
          </a:p>
        </p:txBody>
      </p:sp>
      <p:sp>
        <p:nvSpPr>
          <p:cNvPr id="4" name="Footer Placeholder 3">
            <a:extLst>
              <a:ext uri="{FF2B5EF4-FFF2-40B4-BE49-F238E27FC236}">
                <a16:creationId xmlns:a16="http://schemas.microsoft.com/office/drawing/2014/main" id="{E12B09E9-1C67-AC41-A0BE-F20740F001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2E2A27-DE99-A443-9111-D4496EA65A98}"/>
              </a:ext>
            </a:extLst>
          </p:cNvPr>
          <p:cNvSpPr>
            <a:spLocks noGrp="1"/>
          </p:cNvSpPr>
          <p:nvPr>
            <p:ph type="sldNum" sz="quarter" idx="12"/>
          </p:nvPr>
        </p:nvSpPr>
        <p:spPr/>
        <p:txBody>
          <a:bodyPr/>
          <a:lstStyle/>
          <a:p>
            <a:fld id="{E7142519-78B9-DA45-A8CD-E5EF5B385D3C}" type="slidenum">
              <a:rPr lang="en-US" smtClean="0"/>
              <a:t>‹#›</a:t>
            </a:fld>
            <a:endParaRPr lang="en-US"/>
          </a:p>
        </p:txBody>
      </p:sp>
    </p:spTree>
    <p:extLst>
      <p:ext uri="{BB962C8B-B14F-4D97-AF65-F5344CB8AC3E}">
        <p14:creationId xmlns:p14="http://schemas.microsoft.com/office/powerpoint/2010/main" val="2549761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280C71-A0EE-8047-A999-5303DCAB90FD}"/>
              </a:ext>
            </a:extLst>
          </p:cNvPr>
          <p:cNvSpPr>
            <a:spLocks noGrp="1"/>
          </p:cNvSpPr>
          <p:nvPr>
            <p:ph type="dt" sz="half" idx="10"/>
          </p:nvPr>
        </p:nvSpPr>
        <p:spPr/>
        <p:txBody>
          <a:bodyPr/>
          <a:lstStyle/>
          <a:p>
            <a:fld id="{AB698BE0-ECEE-7E4B-99F6-EC7D39CD57AF}" type="datetimeFigureOut">
              <a:rPr lang="en-US" smtClean="0"/>
              <a:t>1/28/23</a:t>
            </a:fld>
            <a:endParaRPr lang="en-US"/>
          </a:p>
        </p:txBody>
      </p:sp>
      <p:sp>
        <p:nvSpPr>
          <p:cNvPr id="3" name="Footer Placeholder 2">
            <a:extLst>
              <a:ext uri="{FF2B5EF4-FFF2-40B4-BE49-F238E27FC236}">
                <a16:creationId xmlns:a16="http://schemas.microsoft.com/office/drawing/2014/main" id="{7F7C57F4-33A7-2D46-8DA0-0275456847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D6819C-2FE6-3A43-89A5-41864CEB6F0D}"/>
              </a:ext>
            </a:extLst>
          </p:cNvPr>
          <p:cNvSpPr>
            <a:spLocks noGrp="1"/>
          </p:cNvSpPr>
          <p:nvPr>
            <p:ph type="sldNum" sz="quarter" idx="12"/>
          </p:nvPr>
        </p:nvSpPr>
        <p:spPr/>
        <p:txBody>
          <a:bodyPr/>
          <a:lstStyle/>
          <a:p>
            <a:fld id="{E7142519-78B9-DA45-A8CD-E5EF5B385D3C}" type="slidenum">
              <a:rPr lang="en-US" smtClean="0"/>
              <a:t>‹#›</a:t>
            </a:fld>
            <a:endParaRPr lang="en-US"/>
          </a:p>
        </p:txBody>
      </p:sp>
    </p:spTree>
    <p:extLst>
      <p:ext uri="{BB962C8B-B14F-4D97-AF65-F5344CB8AC3E}">
        <p14:creationId xmlns:p14="http://schemas.microsoft.com/office/powerpoint/2010/main" val="2219867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77A6-09A6-A747-991D-DF153FD1A56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E734264-F3FB-634D-B2D5-7F306DC789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D227D8A-E5A2-7C40-8D3F-FA314FD83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8FA42D1-F3C0-1147-9BFC-95A67720A33C}"/>
              </a:ext>
            </a:extLst>
          </p:cNvPr>
          <p:cNvSpPr>
            <a:spLocks noGrp="1"/>
          </p:cNvSpPr>
          <p:nvPr>
            <p:ph type="dt" sz="half" idx="10"/>
          </p:nvPr>
        </p:nvSpPr>
        <p:spPr/>
        <p:txBody>
          <a:bodyPr/>
          <a:lstStyle/>
          <a:p>
            <a:fld id="{AB698BE0-ECEE-7E4B-99F6-EC7D39CD57AF}" type="datetimeFigureOut">
              <a:rPr lang="en-US" smtClean="0"/>
              <a:t>1/28/23</a:t>
            </a:fld>
            <a:endParaRPr lang="en-US"/>
          </a:p>
        </p:txBody>
      </p:sp>
      <p:sp>
        <p:nvSpPr>
          <p:cNvPr id="6" name="Footer Placeholder 5">
            <a:extLst>
              <a:ext uri="{FF2B5EF4-FFF2-40B4-BE49-F238E27FC236}">
                <a16:creationId xmlns:a16="http://schemas.microsoft.com/office/drawing/2014/main" id="{C70CC2AF-F4BD-4746-86AD-18F41A1939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FCD13E-376C-AF4C-AAE3-93157986CD86}"/>
              </a:ext>
            </a:extLst>
          </p:cNvPr>
          <p:cNvSpPr>
            <a:spLocks noGrp="1"/>
          </p:cNvSpPr>
          <p:nvPr>
            <p:ph type="sldNum" sz="quarter" idx="12"/>
          </p:nvPr>
        </p:nvSpPr>
        <p:spPr/>
        <p:txBody>
          <a:bodyPr/>
          <a:lstStyle/>
          <a:p>
            <a:fld id="{E7142519-78B9-DA45-A8CD-E5EF5B385D3C}" type="slidenum">
              <a:rPr lang="en-US" smtClean="0"/>
              <a:t>‹#›</a:t>
            </a:fld>
            <a:endParaRPr lang="en-US"/>
          </a:p>
        </p:txBody>
      </p:sp>
    </p:spTree>
    <p:extLst>
      <p:ext uri="{BB962C8B-B14F-4D97-AF65-F5344CB8AC3E}">
        <p14:creationId xmlns:p14="http://schemas.microsoft.com/office/powerpoint/2010/main" val="201259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E7868-0A16-1448-8DF9-6B0FBFBD856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4572E41-6654-5140-84E8-F27F8E822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C4C73-5516-6F41-92DB-E36A0BFF19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8EFE8A2-83B5-2A49-8268-81EF6FA1CABD}"/>
              </a:ext>
            </a:extLst>
          </p:cNvPr>
          <p:cNvSpPr>
            <a:spLocks noGrp="1"/>
          </p:cNvSpPr>
          <p:nvPr>
            <p:ph type="dt" sz="half" idx="10"/>
          </p:nvPr>
        </p:nvSpPr>
        <p:spPr/>
        <p:txBody>
          <a:bodyPr/>
          <a:lstStyle/>
          <a:p>
            <a:fld id="{AB698BE0-ECEE-7E4B-99F6-EC7D39CD57AF}" type="datetimeFigureOut">
              <a:rPr lang="en-US" smtClean="0"/>
              <a:t>1/28/23</a:t>
            </a:fld>
            <a:endParaRPr lang="en-US"/>
          </a:p>
        </p:txBody>
      </p:sp>
      <p:sp>
        <p:nvSpPr>
          <p:cNvPr id="6" name="Footer Placeholder 5">
            <a:extLst>
              <a:ext uri="{FF2B5EF4-FFF2-40B4-BE49-F238E27FC236}">
                <a16:creationId xmlns:a16="http://schemas.microsoft.com/office/drawing/2014/main" id="{902924A3-CEF9-464A-B3DB-EEA7FBCFE2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BD8079-DF98-6F49-BAAF-C823C1D1E82E}"/>
              </a:ext>
            </a:extLst>
          </p:cNvPr>
          <p:cNvSpPr>
            <a:spLocks noGrp="1"/>
          </p:cNvSpPr>
          <p:nvPr>
            <p:ph type="sldNum" sz="quarter" idx="12"/>
          </p:nvPr>
        </p:nvSpPr>
        <p:spPr/>
        <p:txBody>
          <a:bodyPr/>
          <a:lstStyle/>
          <a:p>
            <a:fld id="{E7142519-78B9-DA45-A8CD-E5EF5B385D3C}" type="slidenum">
              <a:rPr lang="en-US" smtClean="0"/>
              <a:t>‹#›</a:t>
            </a:fld>
            <a:endParaRPr lang="en-US"/>
          </a:p>
        </p:txBody>
      </p:sp>
    </p:spTree>
    <p:extLst>
      <p:ext uri="{BB962C8B-B14F-4D97-AF65-F5344CB8AC3E}">
        <p14:creationId xmlns:p14="http://schemas.microsoft.com/office/powerpoint/2010/main" val="255348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0EC42D-91D2-8D4A-AF71-4C723F13D7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0A15CD8-7B1A-9642-8846-34539EE672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6CE3AD4-934F-F844-80DF-F361C2A485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698BE0-ECEE-7E4B-99F6-EC7D39CD57AF}" type="datetimeFigureOut">
              <a:rPr lang="en-US" smtClean="0"/>
              <a:t>1/28/23</a:t>
            </a:fld>
            <a:endParaRPr lang="en-US"/>
          </a:p>
        </p:txBody>
      </p:sp>
      <p:sp>
        <p:nvSpPr>
          <p:cNvPr id="5" name="Footer Placeholder 4">
            <a:extLst>
              <a:ext uri="{FF2B5EF4-FFF2-40B4-BE49-F238E27FC236}">
                <a16:creationId xmlns:a16="http://schemas.microsoft.com/office/drawing/2014/main" id="{3630555C-B013-324D-9C25-E11C781B88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F3A724-F9A9-A547-BE76-24A8B22D11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42519-78B9-DA45-A8CD-E5EF5B385D3C}" type="slidenum">
              <a:rPr lang="en-US" smtClean="0"/>
              <a:t>‹#›</a:t>
            </a:fld>
            <a:endParaRPr lang="en-US"/>
          </a:p>
        </p:txBody>
      </p:sp>
    </p:spTree>
    <p:extLst>
      <p:ext uri="{BB962C8B-B14F-4D97-AF65-F5344CB8AC3E}">
        <p14:creationId xmlns:p14="http://schemas.microsoft.com/office/powerpoint/2010/main" val="4023104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hyperlink" Target="https://www.youtube.com/watch?v=wRdos9tG7z8"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784C5-10DB-C045-A987-05864ABD24F1}"/>
              </a:ext>
            </a:extLst>
          </p:cNvPr>
          <p:cNvSpPr>
            <a:spLocks noGrp="1"/>
          </p:cNvSpPr>
          <p:nvPr>
            <p:ph type="ctrTitle"/>
          </p:nvPr>
        </p:nvSpPr>
        <p:spPr>
          <a:xfrm>
            <a:off x="1524000" y="33339"/>
            <a:ext cx="9144000" cy="1450975"/>
          </a:xfrm>
          <a:solidFill>
            <a:schemeClr val="accent1"/>
          </a:solidFill>
          <a:ln w="38100" cap="flat">
            <a:solidFill>
              <a:schemeClr val="bg1"/>
            </a:solidFill>
            <a:miter lim="800000"/>
            <a:headEnd/>
            <a:tailEnd/>
          </a:ln>
          <a:effectLst>
            <a:outerShdw blurRad="40000" dist="20000" dir="5400000" rotWithShape="0">
              <a:srgbClr val="000000">
                <a:alpha val="37999"/>
              </a:srgbClr>
            </a:outerShdw>
          </a:effectLst>
        </p:spPr>
        <p:txBody>
          <a:bodyPr>
            <a:normAutofit fontScale="90000"/>
          </a:bodyPr>
          <a:lstStyle/>
          <a:p>
            <a:pPr eaLnBrk="1" hangingPunct="1">
              <a:defRPr/>
            </a:pPr>
            <a:r>
              <a:rPr lang="en-GB" altLang="en-US" sz="3600" dirty="0">
                <a:solidFill>
                  <a:srgbClr val="FFFFFF"/>
                </a:solidFill>
                <a:latin typeface="Arial" panose="020B0604020202020204" pitchFamily="34" charset="0"/>
              </a:rPr>
              <a:t>Coastal management: Part 2 – Sustainable Approaches</a:t>
            </a:r>
            <a:br>
              <a:rPr lang="en-GB" altLang="en-US" sz="3600" dirty="0">
                <a:solidFill>
                  <a:srgbClr val="FFFFFF"/>
                </a:solidFill>
                <a:latin typeface="Arial" panose="020B0604020202020204" pitchFamily="34" charset="0"/>
              </a:rPr>
            </a:br>
            <a:endParaRPr lang="en-GB" altLang="en-US" sz="3600" dirty="0">
              <a:solidFill>
                <a:srgbClr val="FFFFFF"/>
              </a:solidFill>
              <a:latin typeface="Arial" panose="020B0604020202020204" pitchFamily="34" charset="0"/>
            </a:endParaRPr>
          </a:p>
        </p:txBody>
      </p:sp>
      <p:sp>
        <p:nvSpPr>
          <p:cNvPr id="3" name="Subtitle 2">
            <a:extLst>
              <a:ext uri="{FF2B5EF4-FFF2-40B4-BE49-F238E27FC236}">
                <a16:creationId xmlns:a16="http://schemas.microsoft.com/office/drawing/2014/main" id="{D11FACDE-3D9E-644B-8E0A-6D8E9542F163}"/>
              </a:ext>
            </a:extLst>
          </p:cNvPr>
          <p:cNvSpPr>
            <a:spLocks noGrp="1"/>
          </p:cNvSpPr>
          <p:nvPr>
            <p:ph type="subTitle" idx="1"/>
          </p:nvPr>
        </p:nvSpPr>
        <p:spPr>
          <a:xfrm>
            <a:off x="1804988" y="1700213"/>
            <a:ext cx="8532812" cy="2093912"/>
          </a:xfrm>
          <a:solidFill>
            <a:srgbClr val="2D2DB9"/>
          </a:solidFill>
          <a:ln w="38100" cap="flat">
            <a:solidFill>
              <a:schemeClr val="bg1"/>
            </a:solidFill>
            <a:miter lim="800000"/>
            <a:headEnd/>
            <a:tailEnd/>
          </a:ln>
          <a:effectLst>
            <a:outerShdw blurRad="40000" dist="20000" dir="5400000" rotWithShape="0">
              <a:srgbClr val="000000">
                <a:alpha val="37999"/>
              </a:srgbClr>
            </a:outerShdw>
          </a:effectLst>
        </p:spPr>
        <p:txBody>
          <a:bodyPr/>
          <a:lstStyle/>
          <a:p>
            <a:pPr eaLnBrk="1" hangingPunct="1">
              <a:defRPr/>
            </a:pPr>
            <a:r>
              <a:rPr lang="en-GB" altLang="en-US" sz="2100" b="1" dirty="0">
                <a:solidFill>
                  <a:schemeClr val="bg1"/>
                </a:solidFill>
                <a:latin typeface="Arial" panose="020B0604020202020204" pitchFamily="34" charset="0"/>
              </a:rPr>
              <a:t>Learning Objectives</a:t>
            </a:r>
          </a:p>
          <a:p>
            <a:pPr algn="l" eaLnBrk="1" hangingPunct="1">
              <a:buFontTx/>
              <a:buChar char="•"/>
              <a:defRPr/>
            </a:pPr>
            <a:r>
              <a:rPr lang="en-GB" altLang="en-US" sz="2100" dirty="0">
                <a:solidFill>
                  <a:srgbClr val="FFFFFF"/>
                </a:solidFill>
                <a:latin typeface="Arial" panose="020B0604020202020204" pitchFamily="34" charset="0"/>
              </a:rPr>
              <a:t>To understand human intervention in coastal landscapes</a:t>
            </a:r>
          </a:p>
          <a:p>
            <a:pPr algn="l" eaLnBrk="1" hangingPunct="1">
              <a:buFontTx/>
              <a:buChar char="•"/>
              <a:defRPr/>
            </a:pPr>
            <a:r>
              <a:rPr lang="en-GB" altLang="en-US" sz="2100" dirty="0">
                <a:solidFill>
                  <a:srgbClr val="FFFFFF"/>
                </a:solidFill>
                <a:latin typeface="Arial" panose="020B0604020202020204" pitchFamily="34" charset="0"/>
              </a:rPr>
              <a:t>To understand why people manage coastlines in different ways</a:t>
            </a:r>
          </a:p>
          <a:p>
            <a:pPr algn="l" eaLnBrk="1" hangingPunct="1">
              <a:buFontTx/>
              <a:buChar char="•"/>
              <a:defRPr/>
            </a:pPr>
            <a:r>
              <a:rPr lang="en-GB" altLang="en-US" sz="2100" dirty="0">
                <a:solidFill>
                  <a:srgbClr val="FFFFFF"/>
                </a:solidFill>
                <a:latin typeface="Arial" panose="020B0604020202020204" pitchFamily="34" charset="0"/>
              </a:rPr>
              <a:t>To understand sustainable approaches to flood risk and erosion management</a:t>
            </a:r>
            <a:endParaRPr lang="en-GB" altLang="en-US" sz="2100" dirty="0">
              <a:solidFill>
                <a:schemeClr val="bg1"/>
              </a:solidFill>
              <a:latin typeface="Arial" panose="020B0604020202020204" pitchFamily="34" charset="0"/>
            </a:endParaRPr>
          </a:p>
          <a:p>
            <a:pPr eaLnBrk="1" hangingPunct="1">
              <a:defRPr/>
            </a:pPr>
            <a:endParaRPr lang="en-GB" altLang="en-US" sz="2100" dirty="0">
              <a:solidFill>
                <a:schemeClr val="bg1"/>
              </a:solidFill>
              <a:latin typeface="Arial" panose="020B0604020202020204" pitchFamily="34" charset="0"/>
            </a:endParaRPr>
          </a:p>
        </p:txBody>
      </p:sp>
      <p:sp>
        <p:nvSpPr>
          <p:cNvPr id="4" name="TextBox 3">
            <a:extLst>
              <a:ext uri="{FF2B5EF4-FFF2-40B4-BE49-F238E27FC236}">
                <a16:creationId xmlns:a16="http://schemas.microsoft.com/office/drawing/2014/main" id="{D7203D5C-BC14-1A45-8A0D-77C0276C7C23}"/>
              </a:ext>
            </a:extLst>
          </p:cNvPr>
          <p:cNvSpPr txBox="1">
            <a:spLocks noChangeArrowheads="1"/>
          </p:cNvSpPr>
          <p:nvPr/>
        </p:nvSpPr>
        <p:spPr bwMode="auto">
          <a:xfrm>
            <a:off x="1803400" y="4046539"/>
            <a:ext cx="2300288" cy="2586037"/>
          </a:xfrm>
          <a:prstGeom prst="rect">
            <a:avLst/>
          </a:prstGeom>
          <a:solidFill>
            <a:srgbClr val="FFFFFF"/>
          </a:solidFill>
          <a:ln w="38100">
            <a:solidFill>
              <a:schemeClr val="bg1"/>
            </a:solidFill>
            <a:miter lim="800000"/>
            <a:headEnd/>
            <a:tailEnd/>
          </a:ln>
          <a:effectLst>
            <a:outerShdw blurRad="40000" dist="20000" dir="5400000" rotWithShape="0">
              <a:srgbClr val="808080">
                <a:alpha val="37999"/>
              </a:srgbClr>
            </a:outerShdw>
          </a:effectLst>
        </p:spPr>
        <p:txBody>
          <a:bodyPr>
            <a:spAutoFit/>
          </a:bodyPr>
          <a:lstStyle/>
          <a:p>
            <a:pPr eaLnBrk="1" hangingPunct="1">
              <a:defRPr/>
            </a:pPr>
            <a:r>
              <a:rPr lang="en-GB" b="1" u="sng" dirty="0">
                <a:solidFill>
                  <a:srgbClr val="002060"/>
                </a:solidFill>
                <a:latin typeface="Arial" charset="0"/>
                <a:ea typeface="Arial" charset="0"/>
                <a:cs typeface="Arial" charset="0"/>
              </a:rPr>
              <a:t>Key words</a:t>
            </a:r>
            <a:r>
              <a:rPr lang="en-GB" dirty="0">
                <a:solidFill>
                  <a:srgbClr val="002060"/>
                </a:solidFill>
                <a:latin typeface="Arial" charset="0"/>
                <a:ea typeface="Arial" charset="0"/>
                <a:cs typeface="Arial" charset="0"/>
              </a:rPr>
              <a:t>:</a:t>
            </a:r>
          </a:p>
          <a:p>
            <a:pPr eaLnBrk="1" hangingPunct="1">
              <a:defRPr/>
            </a:pPr>
            <a:r>
              <a:rPr lang="en-GB" dirty="0">
                <a:solidFill>
                  <a:srgbClr val="002060"/>
                </a:solidFill>
                <a:latin typeface="Arial" charset="0"/>
                <a:ea typeface="Arial" charset="0"/>
                <a:cs typeface="Arial" charset="0"/>
              </a:rPr>
              <a:t>Hard engineering</a:t>
            </a:r>
          </a:p>
          <a:p>
            <a:pPr eaLnBrk="1" hangingPunct="1">
              <a:defRPr/>
            </a:pPr>
            <a:r>
              <a:rPr lang="en-GB" dirty="0">
                <a:solidFill>
                  <a:srgbClr val="002060"/>
                </a:solidFill>
                <a:latin typeface="Arial" charset="0"/>
                <a:ea typeface="Arial" charset="0"/>
                <a:cs typeface="Arial" charset="0"/>
              </a:rPr>
              <a:t>Soft engineering</a:t>
            </a:r>
          </a:p>
          <a:p>
            <a:pPr eaLnBrk="1" hangingPunct="1">
              <a:defRPr/>
            </a:pPr>
            <a:r>
              <a:rPr lang="en-GB" dirty="0">
                <a:solidFill>
                  <a:srgbClr val="002060"/>
                </a:solidFill>
                <a:latin typeface="Arial" charset="0"/>
                <a:ea typeface="Arial" charset="0"/>
                <a:cs typeface="Arial" charset="0"/>
              </a:rPr>
              <a:t>Cost-benefit analysis</a:t>
            </a:r>
          </a:p>
          <a:p>
            <a:pPr eaLnBrk="1" hangingPunct="1">
              <a:defRPr/>
            </a:pPr>
            <a:r>
              <a:rPr lang="en-GB" dirty="0">
                <a:solidFill>
                  <a:srgbClr val="002060"/>
                </a:solidFill>
                <a:latin typeface="Arial" charset="0"/>
                <a:ea typeface="Arial" charset="0"/>
                <a:cs typeface="Arial" charset="0"/>
              </a:rPr>
              <a:t>Tangible</a:t>
            </a:r>
          </a:p>
          <a:p>
            <a:pPr eaLnBrk="1" hangingPunct="1">
              <a:defRPr/>
            </a:pPr>
            <a:r>
              <a:rPr lang="en-GB" dirty="0">
                <a:solidFill>
                  <a:srgbClr val="002060"/>
                </a:solidFill>
                <a:latin typeface="Arial" charset="0"/>
                <a:ea typeface="Arial" charset="0"/>
                <a:cs typeface="Arial" charset="0"/>
              </a:rPr>
              <a:t>Intangible</a:t>
            </a:r>
          </a:p>
          <a:p>
            <a:pPr eaLnBrk="1" hangingPunct="1">
              <a:defRPr/>
            </a:pPr>
            <a:r>
              <a:rPr lang="en-GB" dirty="0">
                <a:solidFill>
                  <a:srgbClr val="002060"/>
                </a:solidFill>
                <a:latin typeface="Arial" charset="0"/>
                <a:ea typeface="Arial" charset="0"/>
                <a:cs typeface="Arial" charset="0"/>
              </a:rPr>
              <a:t>Integrated Coastal Zone Management</a:t>
            </a:r>
          </a:p>
        </p:txBody>
      </p:sp>
      <p:sp>
        <p:nvSpPr>
          <p:cNvPr id="5" name="TextBox 4">
            <a:extLst>
              <a:ext uri="{FF2B5EF4-FFF2-40B4-BE49-F238E27FC236}">
                <a16:creationId xmlns:a16="http://schemas.microsoft.com/office/drawing/2014/main" id="{F3C3378C-5543-2345-AD01-35848CF34F29}"/>
              </a:ext>
            </a:extLst>
          </p:cNvPr>
          <p:cNvSpPr txBox="1">
            <a:spLocks noChangeArrowheads="1"/>
          </p:cNvSpPr>
          <p:nvPr/>
        </p:nvSpPr>
        <p:spPr bwMode="auto">
          <a:xfrm>
            <a:off x="5113338" y="4278313"/>
            <a:ext cx="5224462" cy="2354262"/>
          </a:xfrm>
          <a:prstGeom prst="rect">
            <a:avLst/>
          </a:prstGeom>
          <a:solidFill>
            <a:srgbClr val="000000"/>
          </a:solidFill>
          <a:ln w="38100">
            <a:solidFill>
              <a:schemeClr val="bg1"/>
            </a:solidFill>
            <a:miter lim="800000"/>
            <a:headEnd/>
            <a:tailEnd/>
          </a:ln>
          <a:effectLst>
            <a:outerShdw blurRad="40000" dist="20000" dir="5400000" rotWithShape="0">
              <a:srgbClr val="808080">
                <a:alpha val="37999"/>
              </a:srgbClr>
            </a:outerShdw>
          </a:effec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defRPr/>
            </a:pPr>
            <a:r>
              <a:rPr lang="en-GB" altLang="en-US" sz="2100" b="1" u="sng">
                <a:solidFill>
                  <a:srgbClr val="FFFFFF"/>
                </a:solidFill>
                <a:latin typeface="Arial" panose="020B0604020202020204" pitchFamily="34" charset="0"/>
              </a:rPr>
              <a:t>Concept Checker</a:t>
            </a:r>
            <a:r>
              <a:rPr lang="en-GB" altLang="en-US" sz="2100">
                <a:solidFill>
                  <a:srgbClr val="FFFFFF"/>
                </a:solidFill>
                <a:latin typeface="Arial" panose="020B0604020202020204" pitchFamily="34" charset="0"/>
              </a:rPr>
              <a:t>:</a:t>
            </a:r>
          </a:p>
          <a:p>
            <a:pPr algn="ctr" eaLnBrk="1" hangingPunct="1">
              <a:spcBef>
                <a:spcPct val="0"/>
              </a:spcBef>
              <a:buFont typeface="Wingdings" pitchFamily="2" charset="2"/>
              <a:buChar char="q"/>
              <a:defRPr/>
            </a:pPr>
            <a:r>
              <a:rPr lang="en-GB" altLang="en-US" sz="2100" b="1">
                <a:solidFill>
                  <a:srgbClr val="FFFFFF"/>
                </a:solidFill>
                <a:latin typeface="Arial" panose="020B0604020202020204" pitchFamily="34" charset="0"/>
              </a:rPr>
              <a:t>The concept of cost-benefit analysis (CBA)</a:t>
            </a:r>
          </a:p>
          <a:p>
            <a:pPr algn="ctr" eaLnBrk="1" hangingPunct="1">
              <a:spcBef>
                <a:spcPct val="0"/>
              </a:spcBef>
              <a:buFont typeface="Wingdings" pitchFamily="2" charset="2"/>
              <a:buChar char="q"/>
              <a:defRPr/>
            </a:pPr>
            <a:endParaRPr lang="en-GB" altLang="en-US" sz="2100" b="1">
              <a:solidFill>
                <a:srgbClr val="FFFFFF"/>
              </a:solidFill>
              <a:latin typeface="Arial" panose="020B0604020202020204" pitchFamily="34" charset="0"/>
            </a:endParaRPr>
          </a:p>
          <a:p>
            <a:pPr algn="ctr" eaLnBrk="1" hangingPunct="1">
              <a:spcBef>
                <a:spcPct val="0"/>
              </a:spcBef>
              <a:buFont typeface="Wingdings" pitchFamily="2" charset="2"/>
              <a:buChar char="q"/>
              <a:defRPr/>
            </a:pPr>
            <a:r>
              <a:rPr lang="en-GB" altLang="en-US" sz="2100" b="1">
                <a:solidFill>
                  <a:srgbClr val="FFFFFF"/>
                </a:solidFill>
                <a:latin typeface="Arial" panose="020B0604020202020204" pitchFamily="34" charset="0"/>
              </a:rPr>
              <a:t>The concept of sustainable management</a:t>
            </a:r>
          </a:p>
          <a:p>
            <a:pPr algn="ctr" eaLnBrk="1" hangingPunct="1">
              <a:spcBef>
                <a:spcPct val="0"/>
              </a:spcBef>
              <a:buFont typeface="Wingdings" pitchFamily="2" charset="2"/>
              <a:buChar char="q"/>
              <a:defRPr/>
            </a:pPr>
            <a:endParaRPr lang="en-GB" altLang="en-US" sz="2100" b="1">
              <a:solidFill>
                <a:srgbClr val="FFFFFF"/>
              </a:solidFill>
              <a:latin typeface="Arial" panose="020B0604020202020204" pitchFamily="34" charset="0"/>
            </a:endParaRPr>
          </a:p>
        </p:txBody>
      </p:sp>
    </p:spTree>
    <p:extLst>
      <p:ext uri="{BB962C8B-B14F-4D97-AF65-F5344CB8AC3E}">
        <p14:creationId xmlns:p14="http://schemas.microsoft.com/office/powerpoint/2010/main" val="3868648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64CD17C0-6159-214F-80DB-9DF85579E01C}"/>
              </a:ext>
            </a:extLst>
          </p:cNvPr>
          <p:cNvSpPr>
            <a:spLocks noGrp="1" noChangeArrowheads="1"/>
          </p:cNvSpPr>
          <p:nvPr>
            <p:ph type="title"/>
          </p:nvPr>
        </p:nvSpPr>
        <p:spPr>
          <a:xfrm>
            <a:off x="597568" y="-36095"/>
            <a:ext cx="7772400" cy="1143000"/>
          </a:xfrm>
        </p:spPr>
        <p:txBody>
          <a:bodyPr/>
          <a:lstStyle/>
          <a:p>
            <a:r>
              <a:rPr lang="en-US" altLang="en-US" dirty="0"/>
              <a:t>SMP Holderness</a:t>
            </a:r>
          </a:p>
        </p:txBody>
      </p:sp>
      <p:sp>
        <p:nvSpPr>
          <p:cNvPr id="24578" name="Content Placeholder 2">
            <a:extLst>
              <a:ext uri="{FF2B5EF4-FFF2-40B4-BE49-F238E27FC236}">
                <a16:creationId xmlns:a16="http://schemas.microsoft.com/office/drawing/2014/main" id="{87451218-9CAB-9243-B0C0-23755DCD0AE9}"/>
              </a:ext>
            </a:extLst>
          </p:cNvPr>
          <p:cNvSpPr>
            <a:spLocks noGrp="1" noChangeArrowheads="1"/>
          </p:cNvSpPr>
          <p:nvPr>
            <p:ph idx="1"/>
          </p:nvPr>
        </p:nvSpPr>
        <p:spPr>
          <a:xfrm>
            <a:off x="372533" y="1125539"/>
            <a:ext cx="10955867" cy="5616575"/>
          </a:xfrm>
        </p:spPr>
        <p:txBody>
          <a:bodyPr>
            <a:noAutofit/>
          </a:bodyPr>
          <a:lstStyle/>
          <a:p>
            <a:r>
              <a:rPr lang="en-GB" altLang="en-US" sz="2200" dirty="0">
                <a:latin typeface="Arial" panose="020B0604020202020204" pitchFamily="34" charset="0"/>
                <a:cs typeface="Arial" panose="020B0604020202020204" pitchFamily="34" charset="0"/>
              </a:rPr>
              <a:t>The Holderness SMP is a plan for managing coastal flood and erosion risk for stretches of coastline in the short term (up to 2025), the medium term (2026 – 2055) and the long term (up to 2105).</a:t>
            </a:r>
          </a:p>
          <a:p>
            <a:r>
              <a:rPr lang="en-GB" altLang="en-US" sz="2200" dirty="0">
                <a:latin typeface="Arial" panose="020B0604020202020204" pitchFamily="34" charset="0"/>
                <a:cs typeface="Arial" panose="020B0604020202020204" pitchFamily="34" charset="0"/>
              </a:rPr>
              <a:t>This Shoreline Management Plan covers the coastline from Flamborough Head to Gibraltar Point including the outer Humber Estuary. </a:t>
            </a:r>
          </a:p>
          <a:p>
            <a:r>
              <a:rPr lang="en-GB" altLang="en-US" sz="2200" dirty="0">
                <a:latin typeface="Arial" panose="020B0604020202020204" pitchFamily="34" charset="0"/>
                <a:cs typeface="Arial" panose="020B0604020202020204" pitchFamily="34" charset="0"/>
              </a:rPr>
              <a:t>Shoreline Management Plans identify policies for sections of coastline in order to best manage coastal flood and erosion risk to people and the developed, historic and natural environment. </a:t>
            </a:r>
          </a:p>
          <a:p>
            <a:r>
              <a:rPr lang="en-GB" altLang="en-US" sz="2200" dirty="0">
                <a:latin typeface="Arial" panose="020B0604020202020204" pitchFamily="34" charset="0"/>
                <a:cs typeface="Arial" panose="020B0604020202020204" pitchFamily="34" charset="0"/>
              </a:rPr>
              <a:t>The main aim of the SMP is to </a:t>
            </a:r>
            <a:r>
              <a:rPr lang="en-GB" altLang="en-US" sz="2200" b="1" dirty="0">
                <a:latin typeface="Arial" panose="020B0604020202020204" pitchFamily="34" charset="0"/>
                <a:cs typeface="Arial" panose="020B0604020202020204" pitchFamily="34" charset="0"/>
              </a:rPr>
              <a:t>develop a sustainable management approach (actions that do not cause problems elsewhere) for the shoreline that takes account of the key issues and achieves the best possible balance of all the values and features that occur around the shoreline over the next 100 years.</a:t>
            </a:r>
            <a:r>
              <a:rPr lang="en-GB" altLang="en-US" sz="2200" dirty="0">
                <a:latin typeface="Arial" panose="020B0604020202020204" pitchFamily="34" charset="0"/>
                <a:cs typeface="Arial" panose="020B0604020202020204" pitchFamily="34" charset="0"/>
              </a:rPr>
              <a:t> This needs to recognise the strong relationship with social, economic and environmental activities around the shoreline. SMP policies therefore have to be realistic.</a:t>
            </a:r>
          </a:p>
          <a:p>
            <a:r>
              <a:rPr lang="en-GB" altLang="en-US" sz="2200" dirty="0">
                <a:latin typeface="Arial" panose="020B0604020202020204" pitchFamily="34" charset="0"/>
                <a:cs typeface="Arial" panose="020B0604020202020204" pitchFamily="34" charset="0"/>
              </a:rPr>
              <a:t>SMPs are reviewed every five to 10 years; the first round SMPs are now being reviewed to take into account updated information and changing circumstances.</a:t>
            </a:r>
          </a:p>
          <a:p>
            <a:endParaRPr lang="en-US" alt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6063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a:extLst>
              <a:ext uri="{FF2B5EF4-FFF2-40B4-BE49-F238E27FC236}">
                <a16:creationId xmlns:a16="http://schemas.microsoft.com/office/drawing/2014/main" id="{6785CE61-053A-6243-8BA2-4CB5E5E58F0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54163" y="0"/>
            <a:ext cx="4165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2A04F5CF-69E2-A240-93E7-E5A3227EA5E6}"/>
              </a:ext>
            </a:extLst>
          </p:cNvPr>
          <p:cNvSpPr txBox="1">
            <a:spLocks noChangeArrowheads="1"/>
          </p:cNvSpPr>
          <p:nvPr/>
        </p:nvSpPr>
        <p:spPr>
          <a:xfrm>
            <a:off x="5719763" y="115888"/>
            <a:ext cx="4856162" cy="674211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GB" altLang="en-US" sz="1400" kern="0" dirty="0">
                <a:latin typeface="Arial" panose="020B0604020202020204" pitchFamily="34" charset="0"/>
                <a:ea typeface="ＭＳ Ｐゴシック" panose="020B0600070205080204" pitchFamily="34" charset="-128"/>
                <a:cs typeface="Arial" panose="020B0604020202020204" pitchFamily="34" charset="0"/>
              </a:rPr>
              <a:t>This Shoreline Management Plan covers the coastline from Flamborough Head to Gibraltar Point. The northern boundary of the SMP is at Flamborough Head (as shown on the map).</a:t>
            </a:r>
          </a:p>
          <a:p>
            <a:pPr marL="0" indent="0">
              <a:buNone/>
              <a:defRPr/>
            </a:pPr>
            <a:endParaRPr lang="en-GB" altLang="en-US" sz="1400" kern="0"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GB" altLang="en-US" sz="1400" kern="0" dirty="0">
                <a:latin typeface="Arial" panose="020B0604020202020204" pitchFamily="34" charset="0"/>
                <a:ea typeface="ＭＳ Ｐゴシック" panose="020B0600070205080204" pitchFamily="34" charset="-128"/>
                <a:cs typeface="Arial" panose="020B0604020202020204" pitchFamily="34" charset="0"/>
              </a:rPr>
              <a:t>The southern boundary of the SMP is at Gibraltar Point (as shown on the map) where this SMP joins the adjacent Wash SMP, to the south. </a:t>
            </a:r>
          </a:p>
          <a:p>
            <a:pPr>
              <a:defRPr/>
            </a:pPr>
            <a:endParaRPr lang="en-GB" altLang="en-US" sz="1400" kern="0"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GB" altLang="en-US" sz="1400" kern="0" dirty="0">
                <a:latin typeface="Arial" panose="020B0604020202020204" pitchFamily="34" charset="0"/>
                <a:ea typeface="ＭＳ Ｐゴシック" panose="020B0600070205080204" pitchFamily="34" charset="-128"/>
                <a:cs typeface="Arial" panose="020B0604020202020204" pitchFamily="34" charset="0"/>
              </a:rPr>
              <a:t>The Humber Flood Risk Management Strategy was published in March 2008 and the area covered by it (shown as the green hatching on the following map) overlaps the SMP area. To ensure this overlap is addressed, there has been close communication between the project teams with the Humber Strategy team represented on the SMP Client Steering Group.</a:t>
            </a:r>
          </a:p>
          <a:p>
            <a:pPr marL="0" indent="0">
              <a:buNone/>
              <a:defRPr/>
            </a:pPr>
            <a:endParaRPr lang="en-GB" altLang="en-US" sz="1400" kern="0"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GB" altLang="en-US" sz="1400" kern="0" dirty="0">
                <a:latin typeface="Arial" panose="020B0604020202020204" pitchFamily="34" charset="0"/>
                <a:ea typeface="ＭＳ Ｐゴシック" panose="020B0600070205080204" pitchFamily="34" charset="-128"/>
                <a:cs typeface="Arial" panose="020B0604020202020204" pitchFamily="34" charset="0"/>
              </a:rPr>
              <a:t>The Plan area covers a highly varied coastline with a range of different land uses and environments. Much of the Holderness coastline has experienced rapid erosion over recent centuries. Due to the presence of human settlement along the coast, there are many conflicting local issues and objectives. The floodplain of the outer Humber Estuary includes some of the most productive agricultural land in the UK as well as major industry and many commercial buildings.</a:t>
            </a:r>
          </a:p>
          <a:p>
            <a:pPr>
              <a:defRPr/>
            </a:pPr>
            <a:endParaRPr lang="en-US" altLang="en-US" sz="1400" kern="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742556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3A793396-E093-4446-9625-D0D0E0B70661}"/>
              </a:ext>
            </a:extLst>
          </p:cNvPr>
          <p:cNvSpPr>
            <a:spLocks noGrp="1" noChangeArrowheads="1"/>
          </p:cNvSpPr>
          <p:nvPr>
            <p:ph type="title"/>
          </p:nvPr>
        </p:nvSpPr>
        <p:spPr>
          <a:xfrm>
            <a:off x="1939926" y="360363"/>
            <a:ext cx="8112125" cy="1143000"/>
          </a:xfrm>
        </p:spPr>
        <p:txBody>
          <a:bodyPr/>
          <a:lstStyle/>
          <a:p>
            <a:pPr>
              <a:defRPr/>
            </a:pPr>
            <a:r>
              <a:rPr lang="en-US" altLang="en-US" dirty="0">
                <a:solidFill>
                  <a:schemeClr val="accent6"/>
                </a:solidFill>
                <a:latin typeface="Arial" panose="020B0604020202020204" pitchFamily="34" charset="0"/>
                <a:cs typeface="Arial" panose="020B0604020202020204" pitchFamily="34" charset="0"/>
              </a:rPr>
              <a:t>Sea Level Rise – the challenge</a:t>
            </a:r>
          </a:p>
        </p:txBody>
      </p:sp>
      <p:pic>
        <p:nvPicPr>
          <p:cNvPr id="26626" name="Picture 2">
            <a:extLst>
              <a:ext uri="{FF2B5EF4-FFF2-40B4-BE49-F238E27FC236}">
                <a16:creationId xmlns:a16="http://schemas.microsoft.com/office/drawing/2014/main" id="{89F9F5C6-0101-3C49-9B78-B820756CAFA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85913" y="1487489"/>
            <a:ext cx="8805862"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3">
            <a:extLst>
              <a:ext uri="{FF2B5EF4-FFF2-40B4-BE49-F238E27FC236}">
                <a16:creationId xmlns:a16="http://schemas.microsoft.com/office/drawing/2014/main" id="{02570CCD-7DC5-794C-91FA-47C422C344F8}"/>
              </a:ext>
            </a:extLst>
          </p:cNvPr>
          <p:cNvSpPr txBox="1">
            <a:spLocks noChangeArrowheads="1"/>
          </p:cNvSpPr>
          <p:nvPr/>
        </p:nvSpPr>
        <p:spPr bwMode="auto">
          <a:xfrm>
            <a:off x="1754189" y="5894388"/>
            <a:ext cx="185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2400"/>
          </a:p>
        </p:txBody>
      </p:sp>
      <p:pic>
        <p:nvPicPr>
          <p:cNvPr id="26628" name="Picture 4">
            <a:extLst>
              <a:ext uri="{FF2B5EF4-FFF2-40B4-BE49-F238E27FC236}">
                <a16:creationId xmlns:a16="http://schemas.microsoft.com/office/drawing/2014/main" id="{B14139BB-C541-C240-B4A1-58F25D9D699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46263" y="5494338"/>
            <a:ext cx="854551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9814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D4CF20-7DFC-FD47-8D38-DD97EB1CAE3E}"/>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t>Decision making assessments</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07B8071-1DB4-864D-8756-2A1DDD49C5B8}"/>
              </a:ext>
            </a:extLst>
          </p:cNvPr>
          <p:cNvSpPr/>
          <p:nvPr/>
        </p:nvSpPr>
        <p:spPr>
          <a:xfrm>
            <a:off x="590719" y="2330505"/>
            <a:ext cx="4559425" cy="3979585"/>
          </a:xfrm>
          <a:prstGeom prst="rect">
            <a:avLst/>
          </a:prstGeom>
        </p:spPr>
        <p:txBody>
          <a:bodyPr vert="horz" lIns="91440" tIns="45720" rIns="91440" bIns="45720" rtlCol="0" anchor="ctr">
            <a:normAutofit/>
          </a:bodyPr>
          <a:lstStyle/>
          <a:p>
            <a:pPr indent="-228600">
              <a:lnSpc>
                <a:spcPct val="90000"/>
              </a:lnSpc>
              <a:spcAft>
                <a:spcPts val="1000"/>
              </a:spcAft>
              <a:buFont typeface="Arial" panose="020B0604020202020204" pitchFamily="34" charset="0"/>
              <a:buChar char="•"/>
            </a:pPr>
            <a:r>
              <a:rPr lang="en-US" sz="1400" b="1" dirty="0"/>
              <a:t>The Holderness Coast is threatened by the process of erosion and in addition the beach areas, which are important for tourism around some locations, are being depleted at an alarming rate. Land has been reclaimed in the Humber estuary and this is now being used for industry; a key location as it will boost the local economy and also marks the edge of the river and the beginning of the coastline.</a:t>
            </a:r>
            <a:endParaRPr lang="en-US" sz="1400" dirty="0"/>
          </a:p>
          <a:p>
            <a:pPr indent="-228600">
              <a:lnSpc>
                <a:spcPct val="90000"/>
              </a:lnSpc>
              <a:spcAft>
                <a:spcPts val="1000"/>
              </a:spcAft>
              <a:buFont typeface="Arial" panose="020B0604020202020204" pitchFamily="34" charset="0"/>
              <a:buChar char="•"/>
            </a:pPr>
            <a:r>
              <a:rPr lang="en-US" sz="1400" b="1" dirty="0"/>
              <a:t>The aim of this exercise is for you to develop ideas for a Shoreline Management Plan for whole of the Holderness Coast whilst considering:</a:t>
            </a:r>
            <a:endParaRPr lang="en-US" sz="1400" dirty="0"/>
          </a:p>
          <a:p>
            <a:pPr marL="342900" lvl="0" indent="-228600">
              <a:lnSpc>
                <a:spcPct val="90000"/>
              </a:lnSpc>
              <a:spcAft>
                <a:spcPts val="1000"/>
              </a:spcAft>
              <a:buFont typeface="Arial" panose="020B0604020202020204" pitchFamily="34" charset="0"/>
              <a:buChar char="•"/>
              <a:tabLst>
                <a:tab pos="457200" algn="l"/>
              </a:tabLst>
            </a:pPr>
            <a:r>
              <a:rPr lang="en-US" sz="1400" dirty="0"/>
              <a:t>existing coastal </a:t>
            </a:r>
            <a:r>
              <a:rPr lang="en-US" sz="1400" dirty="0" err="1"/>
              <a:t>defence</a:t>
            </a:r>
            <a:r>
              <a:rPr lang="en-US" sz="1400" dirty="0"/>
              <a:t> and the use of the land being protected</a:t>
            </a:r>
          </a:p>
          <a:p>
            <a:pPr marL="342900" lvl="0" indent="-228600">
              <a:lnSpc>
                <a:spcPct val="90000"/>
              </a:lnSpc>
              <a:spcAft>
                <a:spcPts val="1000"/>
              </a:spcAft>
              <a:buFont typeface="Arial" panose="020B0604020202020204" pitchFamily="34" charset="0"/>
              <a:buChar char="•"/>
              <a:tabLst>
                <a:tab pos="457200" algn="l"/>
              </a:tabLst>
            </a:pPr>
            <a:r>
              <a:rPr lang="en-US" sz="1400" dirty="0"/>
              <a:t>coastal processes in operation along the whole of the coast</a:t>
            </a:r>
          </a:p>
          <a:p>
            <a:pPr marL="342900" lvl="0" indent="-228600">
              <a:lnSpc>
                <a:spcPct val="90000"/>
              </a:lnSpc>
              <a:spcAft>
                <a:spcPts val="1000"/>
              </a:spcAft>
              <a:buFont typeface="Arial" panose="020B0604020202020204" pitchFamily="34" charset="0"/>
              <a:buChar char="•"/>
              <a:tabLst>
                <a:tab pos="457200" algn="l"/>
              </a:tabLst>
            </a:pPr>
            <a:r>
              <a:rPr lang="en-US" sz="1400" dirty="0"/>
              <a:t>current research into sediment movement along Holderness</a:t>
            </a:r>
            <a:endParaRPr lang="en-US" sz="1400" dirty="0">
              <a:effectLst/>
            </a:endParaRP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Diagram&#10;&#10;Description automatically generated">
            <a:extLst>
              <a:ext uri="{FF2B5EF4-FFF2-40B4-BE49-F238E27FC236}">
                <a16:creationId xmlns:a16="http://schemas.microsoft.com/office/drawing/2014/main" id="{49AADC54-B0AC-004F-8297-C69BE26B8BA4}"/>
              </a:ext>
            </a:extLst>
          </p:cNvPr>
          <p:cNvPicPr>
            <a:picLocks noGrp="1"/>
          </p:cNvPicPr>
          <p:nvPr>
            <p:ph idx="1"/>
          </p:nvPr>
        </p:nvPicPr>
        <p:blipFill rotWithShape="1">
          <a:blip r:embed="rId2" cstate="screen">
            <a:extLst>
              <a:ext uri="{28A0092B-C50C-407E-A947-70E740481C1C}">
                <a14:useLocalDpi xmlns:a14="http://schemas.microsoft.com/office/drawing/2010/main"/>
              </a:ext>
            </a:extLst>
          </a:blip>
          <a:srcRect t="1261" r="3" b="1803"/>
          <a:stretch/>
        </p:blipFill>
        <p:spPr bwMode="auto">
          <a:xfrm>
            <a:off x="5977788" y="799352"/>
            <a:ext cx="5425410" cy="5259296"/>
          </a:xfrm>
          <a:prstGeom prst="rect">
            <a:avLst/>
          </a:prstGeom>
          <a:noFill/>
        </p:spPr>
      </p:pic>
    </p:spTree>
    <p:extLst>
      <p:ext uri="{BB962C8B-B14F-4D97-AF65-F5344CB8AC3E}">
        <p14:creationId xmlns:p14="http://schemas.microsoft.com/office/powerpoint/2010/main" val="3858687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E543-A342-2A48-B6FB-BAD80F712BDF}"/>
              </a:ext>
            </a:extLst>
          </p:cNvPr>
          <p:cNvSpPr>
            <a:spLocks noGrp="1"/>
          </p:cNvSpPr>
          <p:nvPr>
            <p:ph type="title"/>
          </p:nvPr>
        </p:nvSpPr>
        <p:spPr/>
        <p:txBody>
          <a:bodyPr/>
          <a:lstStyle/>
          <a:p>
            <a:r>
              <a:rPr lang="en-US" dirty="0"/>
              <a:t>Holderness DME</a:t>
            </a:r>
          </a:p>
        </p:txBody>
      </p:sp>
      <p:sp>
        <p:nvSpPr>
          <p:cNvPr id="3" name="Content Placeholder 2">
            <a:extLst>
              <a:ext uri="{FF2B5EF4-FFF2-40B4-BE49-F238E27FC236}">
                <a16:creationId xmlns:a16="http://schemas.microsoft.com/office/drawing/2014/main" id="{41C4FBE1-1263-1A4E-992F-F154F187A35B}"/>
              </a:ext>
            </a:extLst>
          </p:cNvPr>
          <p:cNvSpPr>
            <a:spLocks noGrp="1"/>
          </p:cNvSpPr>
          <p:nvPr>
            <p:ph idx="1"/>
          </p:nvPr>
        </p:nvSpPr>
        <p:spPr/>
        <p:txBody>
          <a:bodyPr/>
          <a:lstStyle/>
          <a:p>
            <a:r>
              <a:rPr lang="en-GB" dirty="0"/>
              <a:t>You have been allocated one of the seven sites along the Holderness coast, where coastal management is taking place. You have to choose the best option for the future.  </a:t>
            </a:r>
            <a:r>
              <a:rPr lang="en-GB" b="1" dirty="0"/>
              <a:t>You need to put forward your recommendation for managing the coastline in the future to the council at the next meeting choosing from one of the four management options.  You will do this after completing the following 3 activities:</a:t>
            </a:r>
          </a:p>
          <a:p>
            <a:pPr marL="914400" lvl="1" indent="-457200">
              <a:buFont typeface="+mj-lt"/>
              <a:buAutoNum type="arabicPeriod"/>
            </a:pPr>
            <a:r>
              <a:rPr lang="en-GB" b="1" dirty="0"/>
              <a:t>Information sorting – see information about your section of coastline</a:t>
            </a:r>
          </a:p>
          <a:p>
            <a:pPr marL="914400" lvl="1" indent="-457200">
              <a:buFont typeface="+mj-lt"/>
              <a:buAutoNum type="arabicPeriod"/>
            </a:pPr>
            <a:r>
              <a:rPr lang="en-GB" b="1" dirty="0"/>
              <a:t>Cost-benefit analysis using a ‘conflict- matrix’</a:t>
            </a:r>
          </a:p>
          <a:p>
            <a:pPr marL="914400" lvl="1" indent="-457200">
              <a:buFont typeface="+mj-lt"/>
              <a:buAutoNum type="arabicPeriod"/>
            </a:pPr>
            <a:r>
              <a:rPr lang="en-GB" b="1" dirty="0"/>
              <a:t>Final recommendation for your stretch of coastline to present to the group.</a:t>
            </a:r>
            <a:endParaRPr lang="en-GB" dirty="0"/>
          </a:p>
        </p:txBody>
      </p:sp>
    </p:spTree>
    <p:extLst>
      <p:ext uri="{BB962C8B-B14F-4D97-AF65-F5344CB8AC3E}">
        <p14:creationId xmlns:p14="http://schemas.microsoft.com/office/powerpoint/2010/main" val="1094815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15CEE-399A-674D-AC79-30BE00C860F4}"/>
              </a:ext>
            </a:extLst>
          </p:cNvPr>
          <p:cNvSpPr>
            <a:spLocks noGrp="1"/>
          </p:cNvSpPr>
          <p:nvPr>
            <p:ph type="title"/>
          </p:nvPr>
        </p:nvSpPr>
        <p:spPr/>
        <p:txBody>
          <a:bodyPr>
            <a:normAutofit fontScale="90000"/>
          </a:bodyPr>
          <a:lstStyle/>
          <a:p>
            <a:r>
              <a:rPr lang="en-GB" b="1" dirty="0"/>
              <a:t>HOLDERNESS – the challenges represented in sustainable management of the Holderness Coast </a:t>
            </a:r>
            <a:endParaRPr lang="en-US" dirty="0"/>
          </a:p>
        </p:txBody>
      </p:sp>
      <p:pic>
        <p:nvPicPr>
          <p:cNvPr id="4" name="Content Placeholder 3" descr="Diagram&#10;&#10;Description automatically generated with medium confidence">
            <a:extLst>
              <a:ext uri="{FF2B5EF4-FFF2-40B4-BE49-F238E27FC236}">
                <a16:creationId xmlns:a16="http://schemas.microsoft.com/office/drawing/2014/main" id="{84D4738D-F898-8940-AC0C-43A505F7A3A1}"/>
              </a:ext>
            </a:extLst>
          </p:cNvPr>
          <p:cNvPicPr>
            <a:picLocks noGrp="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2935704" y="1825624"/>
            <a:ext cx="5510463" cy="4887997"/>
          </a:xfrm>
          <a:prstGeom prst="rect">
            <a:avLst/>
          </a:prstGeom>
          <a:noFill/>
          <a:ln>
            <a:noFill/>
          </a:ln>
        </p:spPr>
      </p:pic>
    </p:spTree>
    <p:extLst>
      <p:ext uri="{BB962C8B-B14F-4D97-AF65-F5344CB8AC3E}">
        <p14:creationId xmlns:p14="http://schemas.microsoft.com/office/powerpoint/2010/main" val="3580100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7B9E18F-0DDC-9246-93E5-7422BE997FE0}"/>
              </a:ext>
            </a:extLst>
          </p:cNvPr>
          <p:cNvGraphicFramePr>
            <a:graphicFrameLocks noGrp="1"/>
          </p:cNvGraphicFramePr>
          <p:nvPr/>
        </p:nvGraphicFramePr>
        <p:xfrm>
          <a:off x="1897064" y="260351"/>
          <a:ext cx="8397875" cy="4892674"/>
        </p:xfrm>
        <a:graphic>
          <a:graphicData uri="http://schemas.openxmlformats.org/drawingml/2006/table">
            <a:tbl>
              <a:tblPr firstRow="1" bandRow="1">
                <a:tableStyleId>{5C22544A-7EE6-4342-B048-85BDC9FD1C3A}</a:tableStyleId>
              </a:tblPr>
              <a:tblGrid>
                <a:gridCol w="6581378">
                  <a:extLst>
                    <a:ext uri="{9D8B030D-6E8A-4147-A177-3AD203B41FA5}">
                      <a16:colId xmlns:a16="http://schemas.microsoft.com/office/drawing/2014/main" val="20000"/>
                    </a:ext>
                  </a:extLst>
                </a:gridCol>
                <a:gridCol w="1816497">
                  <a:extLst>
                    <a:ext uri="{9D8B030D-6E8A-4147-A177-3AD203B41FA5}">
                      <a16:colId xmlns:a16="http://schemas.microsoft.com/office/drawing/2014/main" val="20001"/>
                    </a:ext>
                  </a:extLst>
                </a:gridCol>
              </a:tblGrid>
              <a:tr h="281977">
                <a:tc>
                  <a:txBody>
                    <a:bodyPr/>
                    <a:lstStyle/>
                    <a:p>
                      <a:r>
                        <a:rPr lang="en-GB" sz="1400" dirty="0">
                          <a:latin typeface="Arial" panose="020B0604020202020204" pitchFamily="34" charset="0"/>
                          <a:cs typeface="Arial" panose="020B0604020202020204" pitchFamily="34" charset="0"/>
                        </a:rPr>
                        <a:t>The Aims of the SMP along the Holderness Coast</a:t>
                      </a:r>
                    </a:p>
                  </a:txBody>
                  <a:tcPr marL="68574" marR="68574" marT="34294" marB="34294"/>
                </a:tc>
                <a:tc>
                  <a:txBody>
                    <a:bodyPr/>
                    <a:lstStyle/>
                    <a:p>
                      <a:r>
                        <a:rPr lang="en-GB" sz="1400" dirty="0">
                          <a:latin typeface="Arial" panose="020B0604020202020204" pitchFamily="34" charset="0"/>
                          <a:cs typeface="Arial" panose="020B0604020202020204" pitchFamily="34" charset="0"/>
                        </a:rPr>
                        <a:t>Importance score /5</a:t>
                      </a:r>
                    </a:p>
                  </a:txBody>
                  <a:tcPr marL="68574" marR="68574" marT="34294" marB="34294"/>
                </a:tc>
                <a:extLst>
                  <a:ext uri="{0D108BD9-81ED-4DB2-BD59-A6C34878D82A}">
                    <a16:rowId xmlns:a16="http://schemas.microsoft.com/office/drawing/2014/main" val="10000"/>
                  </a:ext>
                </a:extLst>
              </a:tr>
              <a:tr h="480122">
                <a:tc>
                  <a:txBody>
                    <a:bodyPr/>
                    <a:lstStyle/>
                    <a:p>
                      <a:r>
                        <a:rPr lang="en-GB" sz="1200" dirty="0">
                          <a:latin typeface="Arial" panose="020B0604020202020204" pitchFamily="34" charset="0"/>
                          <a:cs typeface="Arial" panose="020B0604020202020204" pitchFamily="34" charset="0"/>
                        </a:rPr>
                        <a:t>To balance flood and erosion risk management in a sustainable manner appropriate to the overall value of the features affected</a:t>
                      </a:r>
                    </a:p>
                  </a:txBody>
                  <a:tcPr marL="68574" marR="68574" marT="34294" marB="34294"/>
                </a:tc>
                <a:tc>
                  <a:txBody>
                    <a:bodyPr/>
                    <a:lstStyle/>
                    <a:p>
                      <a:endParaRPr lang="en-GB" sz="1400"/>
                    </a:p>
                  </a:txBody>
                  <a:tcPr marL="68574" marR="68574" marT="34294" marB="34294"/>
                </a:tc>
                <a:extLst>
                  <a:ext uri="{0D108BD9-81ED-4DB2-BD59-A6C34878D82A}">
                    <a16:rowId xmlns:a16="http://schemas.microsoft.com/office/drawing/2014/main" val="10001"/>
                  </a:ext>
                </a:extLst>
              </a:tr>
              <a:tr h="685889">
                <a:tc>
                  <a:txBody>
                    <a:bodyPr/>
                    <a:lstStyle/>
                    <a:p>
                      <a:r>
                        <a:rPr lang="en-GB" sz="1200" dirty="0">
                          <a:latin typeface="Arial" panose="020B0604020202020204" pitchFamily="34" charset="0"/>
                          <a:cs typeface="Arial" panose="020B0604020202020204" pitchFamily="34" charset="0"/>
                        </a:rPr>
                        <a:t>To ensure that shoreline management policies encompass longer term adaptation options, and give time for communities and individuals to adapt to changing climate conditions and levels of risk. </a:t>
                      </a:r>
                    </a:p>
                  </a:txBody>
                  <a:tcPr marL="68574" marR="68574" marT="34294" marB="34294"/>
                </a:tc>
                <a:tc>
                  <a:txBody>
                    <a:bodyPr/>
                    <a:lstStyle/>
                    <a:p>
                      <a:endParaRPr lang="en-GB" sz="1400" dirty="0"/>
                    </a:p>
                  </a:txBody>
                  <a:tcPr marL="68574" marR="68574" marT="34294" marB="34294"/>
                </a:tc>
                <a:extLst>
                  <a:ext uri="{0D108BD9-81ED-4DB2-BD59-A6C34878D82A}">
                    <a16:rowId xmlns:a16="http://schemas.microsoft.com/office/drawing/2014/main" val="10002"/>
                  </a:ext>
                </a:extLst>
              </a:tr>
              <a:tr h="480122">
                <a:tc>
                  <a:txBody>
                    <a:bodyPr/>
                    <a:lstStyle/>
                    <a:p>
                      <a:r>
                        <a:rPr lang="en-GB" sz="1200" dirty="0">
                          <a:latin typeface="Arial" panose="020B0604020202020204" pitchFamily="34" charset="0"/>
                          <a:cs typeface="Arial" panose="020B0604020202020204" pitchFamily="34" charset="0"/>
                        </a:rPr>
                        <a:t>To develop policies for flood and erosion risk management that will inform spatial planning processes and provide a robust evidence base for Local Development Frameworks</a:t>
                      </a:r>
                    </a:p>
                  </a:txBody>
                  <a:tcPr marL="68574" marR="68574" marT="34294" marB="34294"/>
                </a:tc>
                <a:tc>
                  <a:txBody>
                    <a:bodyPr/>
                    <a:lstStyle/>
                    <a:p>
                      <a:endParaRPr lang="en-GB" sz="1400"/>
                    </a:p>
                  </a:txBody>
                  <a:tcPr marL="68574" marR="68574" marT="34294" marB="34294"/>
                </a:tc>
                <a:extLst>
                  <a:ext uri="{0D108BD9-81ED-4DB2-BD59-A6C34878D82A}">
                    <a16:rowId xmlns:a16="http://schemas.microsoft.com/office/drawing/2014/main" val="10003"/>
                  </a:ext>
                </a:extLst>
              </a:tr>
              <a:tr h="480122">
                <a:tc>
                  <a:txBody>
                    <a:bodyPr/>
                    <a:lstStyle/>
                    <a:p>
                      <a:r>
                        <a:rPr lang="en-GB" sz="1200" dirty="0">
                          <a:latin typeface="Arial" panose="020B0604020202020204" pitchFamily="34" charset="0"/>
                          <a:cs typeface="Arial" panose="020B0604020202020204" pitchFamily="34" charset="0"/>
                        </a:rPr>
                        <a:t>To support sustainable patterns of development and consider possible effects on communities and their welfare. </a:t>
                      </a:r>
                    </a:p>
                  </a:txBody>
                  <a:tcPr marL="68574" marR="68574" marT="34294" marB="34294"/>
                </a:tc>
                <a:tc>
                  <a:txBody>
                    <a:bodyPr/>
                    <a:lstStyle/>
                    <a:p>
                      <a:endParaRPr lang="en-GB" sz="1400"/>
                    </a:p>
                  </a:txBody>
                  <a:tcPr marL="68574" marR="68574" marT="34294" marB="34294"/>
                </a:tc>
                <a:extLst>
                  <a:ext uri="{0D108BD9-81ED-4DB2-BD59-A6C34878D82A}">
                    <a16:rowId xmlns:a16="http://schemas.microsoft.com/office/drawing/2014/main" val="10004"/>
                  </a:ext>
                </a:extLst>
              </a:tr>
              <a:tr h="480122">
                <a:tc>
                  <a:txBody>
                    <a:bodyPr/>
                    <a:lstStyle/>
                    <a:p>
                      <a:r>
                        <a:rPr lang="en-GB" sz="1200" dirty="0">
                          <a:latin typeface="Arial" panose="020B0604020202020204" pitchFamily="34" charset="0"/>
                          <a:cs typeface="Arial" panose="020B0604020202020204" pitchFamily="34" charset="0"/>
                        </a:rPr>
                        <a:t>To support the nationally, regionally and locally important social and economic assets of the area in a sustainable manner.</a:t>
                      </a:r>
                    </a:p>
                  </a:txBody>
                  <a:tcPr marL="68574" marR="68574" marT="34294" marB="34294"/>
                </a:tc>
                <a:tc>
                  <a:txBody>
                    <a:bodyPr/>
                    <a:lstStyle/>
                    <a:p>
                      <a:endParaRPr lang="en-GB" sz="1400"/>
                    </a:p>
                  </a:txBody>
                  <a:tcPr marL="68574" marR="68574" marT="34294" marB="34294"/>
                </a:tc>
                <a:extLst>
                  <a:ext uri="{0D108BD9-81ED-4DB2-BD59-A6C34878D82A}">
                    <a16:rowId xmlns:a16="http://schemas.microsoft.com/office/drawing/2014/main" val="10005"/>
                  </a:ext>
                </a:extLst>
              </a:tr>
              <a:tr h="480122">
                <a:tc>
                  <a:txBody>
                    <a:bodyPr/>
                    <a:lstStyle/>
                    <a:p>
                      <a:r>
                        <a:rPr lang="en-GB" sz="1200" dirty="0">
                          <a:latin typeface="Arial" panose="020B0604020202020204" pitchFamily="34" charset="0"/>
                          <a:cs typeface="Arial" panose="020B0604020202020204" pitchFamily="34" charset="0"/>
                        </a:rPr>
                        <a:t>To consider the effects of coastal change on local industries, agriculture and employment and provide a secure environment for economic activity and development. </a:t>
                      </a:r>
                    </a:p>
                  </a:txBody>
                  <a:tcPr marL="68574" marR="68574" marT="34294" marB="34294"/>
                </a:tc>
                <a:tc>
                  <a:txBody>
                    <a:bodyPr/>
                    <a:lstStyle/>
                    <a:p>
                      <a:endParaRPr lang="en-GB" sz="1400"/>
                    </a:p>
                  </a:txBody>
                  <a:tcPr marL="68574" marR="68574" marT="34294" marB="34294"/>
                </a:tc>
                <a:extLst>
                  <a:ext uri="{0D108BD9-81ED-4DB2-BD59-A6C34878D82A}">
                    <a16:rowId xmlns:a16="http://schemas.microsoft.com/office/drawing/2014/main" val="10006"/>
                  </a:ext>
                </a:extLst>
              </a:tr>
              <a:tr h="480122">
                <a:tc>
                  <a:txBody>
                    <a:bodyPr/>
                    <a:lstStyle/>
                    <a:p>
                      <a:r>
                        <a:rPr lang="en-GB" sz="1200" dirty="0">
                          <a:latin typeface="Arial" panose="020B0604020202020204" pitchFamily="34" charset="0"/>
                          <a:cs typeface="Arial" panose="020B0604020202020204" pitchFamily="34" charset="0"/>
                        </a:rPr>
                        <a:t>To ensure that local decisions do not have a disproportionately adverse affect on the natural balance of the coastline and shoreline management elsewhere. </a:t>
                      </a:r>
                    </a:p>
                  </a:txBody>
                  <a:tcPr marL="68574" marR="68574" marT="34294" marB="34294"/>
                </a:tc>
                <a:tc>
                  <a:txBody>
                    <a:bodyPr/>
                    <a:lstStyle/>
                    <a:p>
                      <a:endParaRPr lang="en-GB" sz="1400" dirty="0"/>
                    </a:p>
                  </a:txBody>
                  <a:tcPr marL="68574" marR="68574" marT="34294" marB="34294"/>
                </a:tc>
                <a:extLst>
                  <a:ext uri="{0D108BD9-81ED-4DB2-BD59-A6C34878D82A}">
                    <a16:rowId xmlns:a16="http://schemas.microsoft.com/office/drawing/2014/main" val="10007"/>
                  </a:ext>
                </a:extLst>
              </a:tr>
              <a:tr h="480122">
                <a:tc>
                  <a:txBody>
                    <a:bodyPr/>
                    <a:lstStyle/>
                    <a:p>
                      <a:r>
                        <a:rPr lang="en-GB" sz="1200" dirty="0">
                          <a:latin typeface="Arial" panose="020B0604020202020204" pitchFamily="34" charset="0"/>
                          <a:cs typeface="Arial" panose="020B0604020202020204" pitchFamily="34" charset="0"/>
                        </a:rPr>
                        <a:t>To contribute to the positive management and enhancement of environmentally designated sites and protected species, subject to natural change. </a:t>
                      </a:r>
                    </a:p>
                  </a:txBody>
                  <a:tcPr marL="68574" marR="68574" marT="34294" marB="34294"/>
                </a:tc>
                <a:tc>
                  <a:txBody>
                    <a:bodyPr/>
                    <a:lstStyle/>
                    <a:p>
                      <a:endParaRPr lang="en-GB" sz="1400" dirty="0"/>
                    </a:p>
                  </a:txBody>
                  <a:tcPr marL="68574" marR="68574" marT="34294" marB="34294"/>
                </a:tc>
                <a:extLst>
                  <a:ext uri="{0D108BD9-81ED-4DB2-BD59-A6C34878D82A}">
                    <a16:rowId xmlns:a16="http://schemas.microsoft.com/office/drawing/2014/main" val="10008"/>
                  </a:ext>
                </a:extLst>
              </a:tr>
              <a:tr h="281977">
                <a:tc>
                  <a:txBody>
                    <a:bodyPr/>
                    <a:lstStyle/>
                    <a:p>
                      <a:r>
                        <a:rPr lang="en-GB" sz="1200" dirty="0">
                          <a:latin typeface="Arial" panose="020B0604020202020204" pitchFamily="34" charset="0"/>
                          <a:cs typeface="Arial" panose="020B0604020202020204" pitchFamily="34" charset="0"/>
                        </a:rPr>
                        <a:t>To support the conservation and enhancement of biodiversity in the wider coastal zone. </a:t>
                      </a:r>
                    </a:p>
                  </a:txBody>
                  <a:tcPr marL="68574" marR="68574" marT="34294" marB="34294"/>
                </a:tc>
                <a:tc>
                  <a:txBody>
                    <a:bodyPr/>
                    <a:lstStyle/>
                    <a:p>
                      <a:endParaRPr lang="en-GB" sz="1400" dirty="0"/>
                    </a:p>
                  </a:txBody>
                  <a:tcPr marL="68574" marR="68574" marT="34294" marB="34294"/>
                </a:tc>
                <a:extLst>
                  <a:ext uri="{0D108BD9-81ED-4DB2-BD59-A6C34878D82A}">
                    <a16:rowId xmlns:a16="http://schemas.microsoft.com/office/drawing/2014/main" val="10009"/>
                  </a:ext>
                </a:extLst>
              </a:tr>
              <a:tr h="281977">
                <a:tc>
                  <a:txBody>
                    <a:bodyPr/>
                    <a:lstStyle/>
                    <a:p>
                      <a:r>
                        <a:rPr lang="en-GB" sz="1200" dirty="0">
                          <a:latin typeface="Arial" panose="020B0604020202020204" pitchFamily="34" charset="0"/>
                          <a:cs typeface="Arial" panose="020B0604020202020204" pitchFamily="34" charset="0"/>
                        </a:rPr>
                        <a:t>To support the preservation and enhancement of the historic environment</a:t>
                      </a:r>
                      <a:r>
                        <a:rPr lang="en-GB" sz="1400" dirty="0"/>
                        <a:t>. </a:t>
                      </a:r>
                    </a:p>
                  </a:txBody>
                  <a:tcPr marL="68574" marR="68574" marT="34294" marB="34294"/>
                </a:tc>
                <a:tc>
                  <a:txBody>
                    <a:bodyPr/>
                    <a:lstStyle/>
                    <a:p>
                      <a:endParaRPr lang="en-GB" sz="1400" dirty="0"/>
                    </a:p>
                  </a:txBody>
                  <a:tcPr marL="68574" marR="68574" marT="34294" marB="34294"/>
                </a:tc>
                <a:extLst>
                  <a:ext uri="{0D108BD9-81ED-4DB2-BD59-A6C34878D82A}">
                    <a16:rowId xmlns:a16="http://schemas.microsoft.com/office/drawing/2014/main" val="10010"/>
                  </a:ext>
                </a:extLst>
              </a:tr>
            </a:tbl>
          </a:graphicData>
        </a:graphic>
      </p:graphicFrame>
      <p:sp>
        <p:nvSpPr>
          <p:cNvPr id="27687" name="TextBox 2">
            <a:extLst>
              <a:ext uri="{FF2B5EF4-FFF2-40B4-BE49-F238E27FC236}">
                <a16:creationId xmlns:a16="http://schemas.microsoft.com/office/drawing/2014/main" id="{1B8F7B57-E584-6F4D-B702-1CE37C40ACA0}"/>
              </a:ext>
            </a:extLst>
          </p:cNvPr>
          <p:cNvSpPr txBox="1">
            <a:spLocks noChangeArrowheads="1"/>
          </p:cNvSpPr>
          <p:nvPr/>
        </p:nvSpPr>
        <p:spPr bwMode="auto">
          <a:xfrm>
            <a:off x="2041526" y="5732463"/>
            <a:ext cx="8397875"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800">
                <a:solidFill>
                  <a:srgbClr val="FF0000"/>
                </a:solidFill>
                <a:latin typeface="Arial" panose="020B0604020202020204" pitchFamily="34" charset="0"/>
                <a:cs typeface="Arial" panose="020B0604020202020204" pitchFamily="34" charset="0"/>
              </a:rPr>
              <a:t>Pick 5 of these aims to memorise for the exam. Make sure that they are a range of ideas, with some more important than others so that you can assess.</a:t>
            </a:r>
          </a:p>
        </p:txBody>
      </p:sp>
    </p:spTree>
    <p:extLst>
      <p:ext uri="{BB962C8B-B14F-4D97-AF65-F5344CB8AC3E}">
        <p14:creationId xmlns:p14="http://schemas.microsoft.com/office/powerpoint/2010/main" val="169493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59EF-2DEF-2948-9B01-4D6738BE9866}"/>
              </a:ext>
            </a:extLst>
          </p:cNvPr>
          <p:cNvSpPr>
            <a:spLocks noGrp="1"/>
          </p:cNvSpPr>
          <p:nvPr>
            <p:ph type="title"/>
          </p:nvPr>
        </p:nvSpPr>
        <p:spPr/>
        <p:txBody>
          <a:bodyPr>
            <a:normAutofit/>
          </a:bodyPr>
          <a:lstStyle/>
          <a:p>
            <a:r>
              <a:rPr lang="en-GB" b="1" dirty="0"/>
              <a:t>Discuss the following on the Holderness Coast:</a:t>
            </a:r>
            <a:endParaRPr lang="en-US" dirty="0"/>
          </a:p>
        </p:txBody>
      </p:sp>
      <p:sp>
        <p:nvSpPr>
          <p:cNvPr id="3" name="Content Placeholder 2">
            <a:extLst>
              <a:ext uri="{FF2B5EF4-FFF2-40B4-BE49-F238E27FC236}">
                <a16:creationId xmlns:a16="http://schemas.microsoft.com/office/drawing/2014/main" id="{9D29E951-ED9B-1C47-B5CD-D69F435880F9}"/>
              </a:ext>
            </a:extLst>
          </p:cNvPr>
          <p:cNvSpPr>
            <a:spLocks noGrp="1"/>
          </p:cNvSpPr>
          <p:nvPr>
            <p:ph idx="1"/>
          </p:nvPr>
        </p:nvSpPr>
        <p:spPr/>
        <p:txBody>
          <a:bodyPr/>
          <a:lstStyle/>
          <a:p>
            <a:pPr lvl="0"/>
            <a:r>
              <a:rPr lang="en-GB" dirty="0"/>
              <a:t>What factors influence the choice of coastal defence strategy? For example, why might traditional approaches to coastal management, such as some of the hard management strategies, be important in management of the coast? Use your example for the decision making exercise to help you.</a:t>
            </a:r>
          </a:p>
          <a:p>
            <a:pPr lvl="0"/>
            <a:r>
              <a:rPr lang="en-GB" dirty="0"/>
              <a:t>What do you understand by the term ‘sustainable approaches’ to coastal management?</a:t>
            </a:r>
          </a:p>
          <a:p>
            <a:pPr lvl="0"/>
            <a:r>
              <a:rPr lang="en-GB" dirty="0"/>
              <a:t>With the greatest challenge of climate change - what are the most important approaches to coastal management and why?</a:t>
            </a:r>
          </a:p>
          <a:p>
            <a:pPr marL="0" indent="0">
              <a:buNone/>
            </a:pPr>
            <a:endParaRPr lang="en-US" dirty="0"/>
          </a:p>
        </p:txBody>
      </p:sp>
    </p:spTree>
    <p:extLst>
      <p:ext uri="{BB962C8B-B14F-4D97-AF65-F5344CB8AC3E}">
        <p14:creationId xmlns:p14="http://schemas.microsoft.com/office/powerpoint/2010/main" val="2397893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Diagram&#10;&#10;Description automatically generated">
            <a:extLst>
              <a:ext uri="{FF2B5EF4-FFF2-40B4-BE49-F238E27FC236}">
                <a16:creationId xmlns:a16="http://schemas.microsoft.com/office/drawing/2014/main" id="{E6911F44-9F85-794C-B95C-DDDE6FCCFCBE}"/>
              </a:ext>
            </a:extLst>
          </p:cNvPr>
          <p:cNvPicPr/>
          <p:nvPr/>
        </p:nvPicPr>
        <p:blipFill rotWithShape="1">
          <a:blip r:embed="rId2">
            <a:extLst>
              <a:ext uri="{28A0092B-C50C-407E-A947-70E740481C1C}">
                <a14:useLocalDpi xmlns:a14="http://schemas.microsoft.com/office/drawing/2010/main" val="0"/>
              </a:ext>
            </a:extLst>
          </a:blip>
          <a:srcRect l="2204"/>
          <a:stretch/>
        </p:blipFill>
        <p:spPr bwMode="auto">
          <a:xfrm>
            <a:off x="104951" y="0"/>
            <a:ext cx="12191980" cy="6856718"/>
          </a:xfrm>
          <a:prstGeom prst="rect">
            <a:avLst/>
          </a:prstGeom>
          <a:noFill/>
        </p:spPr>
      </p:pic>
      <p:sp>
        <p:nvSpPr>
          <p:cNvPr id="3" name="Rectangle 2">
            <a:extLst>
              <a:ext uri="{FF2B5EF4-FFF2-40B4-BE49-F238E27FC236}">
                <a16:creationId xmlns:a16="http://schemas.microsoft.com/office/drawing/2014/main" id="{2361DE88-35E1-0847-8604-7E1B3A5757CB}"/>
              </a:ext>
            </a:extLst>
          </p:cNvPr>
          <p:cNvSpPr/>
          <p:nvPr/>
        </p:nvSpPr>
        <p:spPr>
          <a:xfrm>
            <a:off x="104951" y="130608"/>
            <a:ext cx="4706891" cy="1477328"/>
          </a:xfrm>
          <a:prstGeom prst="rect">
            <a:avLst/>
          </a:prstGeom>
        </p:spPr>
        <p:txBody>
          <a:bodyPr wrap="square">
            <a:spAutoFit/>
          </a:bodyPr>
          <a:lstStyle/>
          <a:p>
            <a:r>
              <a:rPr lang="en-US" b="1" dirty="0">
                <a:solidFill>
                  <a:schemeClr val="tx1">
                    <a:alpha val="60000"/>
                  </a:schemeClr>
                </a:solidFill>
              </a:rPr>
              <a:t>Sustainable approaches to coastal management will become more important than traditional approaches in dealing with the impacts of climate change.’   To what extent do you agree with this view? [20 marks]</a:t>
            </a:r>
            <a:endParaRPr lang="en-US" dirty="0">
              <a:solidFill>
                <a:schemeClr val="tx1">
                  <a:alpha val="60000"/>
                </a:schemeClr>
              </a:solidFill>
            </a:endParaRPr>
          </a:p>
        </p:txBody>
      </p:sp>
    </p:spTree>
    <p:extLst>
      <p:ext uri="{BB962C8B-B14F-4D97-AF65-F5344CB8AC3E}">
        <p14:creationId xmlns:p14="http://schemas.microsoft.com/office/powerpoint/2010/main" val="8665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43" name="Freeform: Shape 42">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F33D70A7-062D-B743-8A60-C1FF7ABF52DC}"/>
              </a:ext>
            </a:extLst>
          </p:cNvPr>
          <p:cNvSpPr>
            <a:spLocks noGrp="1"/>
          </p:cNvSpPr>
          <p:nvPr>
            <p:ph type="title"/>
          </p:nvPr>
        </p:nvSpPr>
        <p:spPr>
          <a:xfrm>
            <a:off x="765051" y="662400"/>
            <a:ext cx="3384000" cy="1492132"/>
          </a:xfrm>
        </p:spPr>
        <p:txBody>
          <a:bodyPr vert="horz" lIns="91440" tIns="45720" rIns="91440" bIns="45720" rtlCol="0" anchor="t">
            <a:normAutofit/>
          </a:bodyPr>
          <a:lstStyle/>
          <a:p>
            <a:r>
              <a:rPr lang="en-US" b="1" u="sng" kern="1200">
                <a:solidFill>
                  <a:schemeClr val="bg1"/>
                </a:solidFill>
                <a:latin typeface="+mj-lt"/>
                <a:ea typeface="+mj-ea"/>
                <a:cs typeface="+mj-cs"/>
              </a:rPr>
              <a:t>Exam-style Question</a:t>
            </a:r>
            <a:endParaRPr lang="en-US" kern="1200">
              <a:solidFill>
                <a:schemeClr val="bg1"/>
              </a:solidFill>
              <a:latin typeface="+mj-lt"/>
              <a:ea typeface="+mj-ea"/>
              <a:cs typeface="+mj-cs"/>
            </a:endParaRPr>
          </a:p>
        </p:txBody>
      </p:sp>
      <p:sp>
        <p:nvSpPr>
          <p:cNvPr id="5" name="Content Placeholder 4">
            <a:extLst>
              <a:ext uri="{FF2B5EF4-FFF2-40B4-BE49-F238E27FC236}">
                <a16:creationId xmlns:a16="http://schemas.microsoft.com/office/drawing/2014/main" id="{8CCE81AC-87A1-2042-BED0-8FD7131E5F8E}"/>
              </a:ext>
            </a:extLst>
          </p:cNvPr>
          <p:cNvSpPr>
            <a:spLocks noGrp="1"/>
          </p:cNvSpPr>
          <p:nvPr>
            <p:ph sz="half" idx="1"/>
          </p:nvPr>
        </p:nvSpPr>
        <p:spPr>
          <a:xfrm>
            <a:off x="765051" y="2286000"/>
            <a:ext cx="3384000" cy="3844800"/>
          </a:xfrm>
        </p:spPr>
        <p:txBody>
          <a:bodyPr vert="horz" lIns="91440" tIns="45720" rIns="91440" bIns="45720" rtlCol="0">
            <a:normAutofit/>
          </a:bodyPr>
          <a:lstStyle/>
          <a:p>
            <a:r>
              <a:rPr lang="en-US" sz="2000" b="1" dirty="0">
                <a:solidFill>
                  <a:schemeClr val="bg1">
                    <a:alpha val="60000"/>
                  </a:schemeClr>
                </a:solidFill>
              </a:rPr>
              <a:t>‘Sustainable approaches to coastal management will become more important than traditional approaches in dealing with the impacts of climate change.’   To what extent do you agree with this view? [20 marks]</a:t>
            </a:r>
            <a:endParaRPr lang="en-US" sz="2000" dirty="0">
              <a:solidFill>
                <a:schemeClr val="bg1">
                  <a:alpha val="60000"/>
                </a:schemeClr>
              </a:solidFill>
            </a:endParaRPr>
          </a:p>
          <a:p>
            <a:endParaRPr lang="en-US" sz="2000" dirty="0">
              <a:solidFill>
                <a:schemeClr val="bg1">
                  <a:alpha val="60000"/>
                </a:schemeClr>
              </a:solidFill>
            </a:endParaRPr>
          </a:p>
        </p:txBody>
      </p:sp>
      <p:pic>
        <p:nvPicPr>
          <p:cNvPr id="7" name="Content Placeholder 6">
            <a:extLst>
              <a:ext uri="{FF2B5EF4-FFF2-40B4-BE49-F238E27FC236}">
                <a16:creationId xmlns:a16="http://schemas.microsoft.com/office/drawing/2014/main" id="{4F1D17F4-2836-6C48-B65F-468F2FFBF7EB}"/>
              </a:ext>
            </a:extLst>
          </p:cNvPr>
          <p:cNvPicPr>
            <a:picLocks noGrp="1"/>
          </p:cNvPicPr>
          <p:nvPr>
            <p:ph sz="half" idx="2"/>
          </p:nvPr>
        </p:nvPicPr>
        <p:blipFill>
          <a:blip r:embed="rId2">
            <a:extLst>
              <a:ext uri="{28A0092B-C50C-407E-A947-70E740481C1C}">
                <a14:useLocalDpi xmlns:a14="http://schemas.microsoft.com/office/drawing/2010/main"/>
              </a:ext>
            </a:extLst>
          </a:blip>
          <a:stretch>
            <a:fillRect/>
          </a:stretch>
        </p:blipFill>
        <p:spPr bwMode="auto">
          <a:xfrm>
            <a:off x="5411053" y="1342543"/>
            <a:ext cx="6014185" cy="4172914"/>
          </a:xfrm>
          <a:prstGeom prst="rect">
            <a:avLst/>
          </a:prstGeom>
          <a:noFill/>
        </p:spPr>
      </p:pic>
    </p:spTree>
    <p:extLst>
      <p:ext uri="{BB962C8B-B14F-4D97-AF65-F5344CB8AC3E}">
        <p14:creationId xmlns:p14="http://schemas.microsoft.com/office/powerpoint/2010/main" val="2713920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WordArt 61">
            <a:extLst>
              <a:ext uri="{FF2B5EF4-FFF2-40B4-BE49-F238E27FC236}">
                <a16:creationId xmlns:a16="http://schemas.microsoft.com/office/drawing/2014/main" id="{D702752B-C317-8444-92CD-868F272001DD}"/>
              </a:ext>
            </a:extLst>
          </p:cNvPr>
          <p:cNvSpPr>
            <a:spLocks noChangeArrowheads="1" noChangeShapeType="1" noTextEdit="1"/>
          </p:cNvSpPr>
          <p:nvPr/>
        </p:nvSpPr>
        <p:spPr bwMode="auto">
          <a:xfrm>
            <a:off x="3886200" y="152400"/>
            <a:ext cx="4495800" cy="1676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kern="10">
                <a:gradFill rotWithShape="1">
                  <a:gsLst>
                    <a:gs pos="0">
                      <a:srgbClr val="9999FF"/>
                    </a:gs>
                    <a:gs pos="100000">
                      <a:srgbClr val="009999"/>
                    </a:gs>
                  </a:gsLst>
                  <a:lin ang="5400000" scaled="1"/>
                </a:gradFill>
                <a:effectLst>
                  <a:outerShdw dist="53882" dir="2700000" algn="ctr" rotWithShape="0">
                    <a:srgbClr val="C0C0C0">
                      <a:alpha val="74997"/>
                    </a:srgbClr>
                  </a:outerShdw>
                </a:effectLst>
                <a:cs typeface="Times New Roman" panose="02020603050405020304" pitchFamily="18" charset="0"/>
              </a:rPr>
              <a:t>The Options?</a:t>
            </a:r>
          </a:p>
        </p:txBody>
      </p:sp>
      <p:sp>
        <p:nvSpPr>
          <p:cNvPr id="16386" name="WordArt 62">
            <a:extLst>
              <a:ext uri="{FF2B5EF4-FFF2-40B4-BE49-F238E27FC236}">
                <a16:creationId xmlns:a16="http://schemas.microsoft.com/office/drawing/2014/main" id="{D1AA4E6E-D348-8F4C-8E30-C02533916CEF}"/>
              </a:ext>
            </a:extLst>
          </p:cNvPr>
          <p:cNvSpPr>
            <a:spLocks noChangeArrowheads="1" noChangeShapeType="1" noTextEdit="1"/>
          </p:cNvSpPr>
          <p:nvPr/>
        </p:nvSpPr>
        <p:spPr bwMode="auto">
          <a:xfrm>
            <a:off x="6553200" y="2286000"/>
            <a:ext cx="2838450" cy="6477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4997"/>
                    </a:srgbClr>
                  </a:outerShdw>
                </a:effectLst>
                <a:latin typeface="Arial Black" panose="020B0604020202020204" pitchFamily="34" charset="0"/>
                <a:cs typeface="Arial Black" panose="020B0604020202020204" pitchFamily="34" charset="0"/>
              </a:rPr>
              <a:t>Do nothing!</a:t>
            </a:r>
          </a:p>
        </p:txBody>
      </p:sp>
      <p:sp>
        <p:nvSpPr>
          <p:cNvPr id="16387" name="WordArt 63">
            <a:extLst>
              <a:ext uri="{FF2B5EF4-FFF2-40B4-BE49-F238E27FC236}">
                <a16:creationId xmlns:a16="http://schemas.microsoft.com/office/drawing/2014/main" id="{56FAED24-B57E-8A4A-941D-DE32DCFC64E1}"/>
              </a:ext>
            </a:extLst>
          </p:cNvPr>
          <p:cNvSpPr>
            <a:spLocks noChangeArrowheads="1" noChangeShapeType="1" noTextEdit="1"/>
          </p:cNvSpPr>
          <p:nvPr/>
        </p:nvSpPr>
        <p:spPr bwMode="auto">
          <a:xfrm>
            <a:off x="2667000" y="2438400"/>
            <a:ext cx="2743200" cy="8191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panose="020B0806030902050204" pitchFamily="34" charset="0"/>
              </a:rPr>
              <a:t>Sea Walls!</a:t>
            </a:r>
          </a:p>
        </p:txBody>
      </p:sp>
      <p:sp>
        <p:nvSpPr>
          <p:cNvPr id="16388" name="WordArt 64" descr="Narrow vertical">
            <a:extLst>
              <a:ext uri="{FF2B5EF4-FFF2-40B4-BE49-F238E27FC236}">
                <a16:creationId xmlns:a16="http://schemas.microsoft.com/office/drawing/2014/main" id="{0A51D14F-D703-AE49-B4CF-F1B8B29AE516}"/>
              </a:ext>
            </a:extLst>
          </p:cNvPr>
          <p:cNvSpPr>
            <a:spLocks noChangeArrowheads="1" noChangeShapeType="1" noTextEdit="1"/>
          </p:cNvSpPr>
          <p:nvPr/>
        </p:nvSpPr>
        <p:spPr bwMode="auto">
          <a:xfrm>
            <a:off x="3429001" y="3505201"/>
            <a:ext cx="5267325"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blipFill dpi="0" rotWithShape="0">
                  <a:blip r:embed="rId2"/>
                  <a:srcRect/>
                  <a:tile tx="0" ty="0" sx="100000" sy="100000" flip="none" algn="tl"/>
                </a:blipFill>
                <a:effectLst>
                  <a:outerShdw dist="45791" dir="2021404" algn="ctr" rotWithShape="0">
                    <a:srgbClr val="808080">
                      <a:alpha val="74997"/>
                    </a:srgbClr>
                  </a:outerShdw>
                </a:effectLst>
                <a:latin typeface="Arial Black" panose="020B0604020202020204" pitchFamily="34" charset="0"/>
                <a:cs typeface="Arial Black" panose="020B0604020202020204" pitchFamily="34" charset="0"/>
              </a:rPr>
              <a:t>Beach nourishment?!</a:t>
            </a:r>
          </a:p>
        </p:txBody>
      </p:sp>
      <p:sp>
        <p:nvSpPr>
          <p:cNvPr id="16389" name="WordArt 65">
            <a:extLst>
              <a:ext uri="{FF2B5EF4-FFF2-40B4-BE49-F238E27FC236}">
                <a16:creationId xmlns:a16="http://schemas.microsoft.com/office/drawing/2014/main" id="{2B6FDB3E-4B67-FD47-A7A9-20EC4E5067BC}"/>
              </a:ext>
            </a:extLst>
          </p:cNvPr>
          <p:cNvSpPr>
            <a:spLocks noChangeArrowheads="1" noChangeShapeType="1" noTextEdit="1"/>
          </p:cNvSpPr>
          <p:nvPr/>
        </p:nvSpPr>
        <p:spPr bwMode="auto">
          <a:xfrm>
            <a:off x="2362200" y="5181601"/>
            <a:ext cx="2743200" cy="874713"/>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Groynes?</a:t>
            </a:r>
          </a:p>
        </p:txBody>
      </p:sp>
      <p:sp>
        <p:nvSpPr>
          <p:cNvPr id="16390" name="WordArt 68">
            <a:extLst>
              <a:ext uri="{FF2B5EF4-FFF2-40B4-BE49-F238E27FC236}">
                <a16:creationId xmlns:a16="http://schemas.microsoft.com/office/drawing/2014/main" id="{A277BB76-02F2-2842-8460-B5C5F128AD94}"/>
              </a:ext>
            </a:extLst>
          </p:cNvPr>
          <p:cNvSpPr>
            <a:spLocks noChangeArrowheads="1" noChangeShapeType="1" noTextEdit="1"/>
          </p:cNvSpPr>
          <p:nvPr/>
        </p:nvSpPr>
        <p:spPr bwMode="auto">
          <a:xfrm>
            <a:off x="6629400" y="5257801"/>
            <a:ext cx="2743200" cy="1114425"/>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alpha val="74997"/>
                    </a:srgbClr>
                  </a:outerShdw>
                </a:effectLst>
                <a:latin typeface="Impact" panose="020B0806030902050204" pitchFamily="34" charset="0"/>
              </a:rPr>
              <a:t>Breakers?</a:t>
            </a:r>
          </a:p>
        </p:txBody>
      </p:sp>
    </p:spTree>
    <p:extLst>
      <p:ext uri="{BB962C8B-B14F-4D97-AF65-F5344CB8AC3E}">
        <p14:creationId xmlns:p14="http://schemas.microsoft.com/office/powerpoint/2010/main" val="1773796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100" y="349250"/>
            <a:ext cx="110998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DCBE380-A9B0-3346-BC05-B3A98C6C5C8F}"/>
              </a:ext>
            </a:extLst>
          </p:cNvPr>
          <p:cNvSpPr>
            <a:spLocks noGrp="1"/>
          </p:cNvSpPr>
          <p:nvPr>
            <p:ph type="title"/>
          </p:nvPr>
        </p:nvSpPr>
        <p:spPr>
          <a:xfrm>
            <a:off x="838200" y="588168"/>
            <a:ext cx="10515600" cy="1325563"/>
          </a:xfrm>
        </p:spPr>
        <p:txBody>
          <a:bodyPr>
            <a:normAutofit/>
          </a:bodyPr>
          <a:lstStyle/>
          <a:p>
            <a:pPr algn="ctr"/>
            <a:r>
              <a:rPr lang="en-US" sz="4600">
                <a:solidFill>
                  <a:srgbClr val="FFFFFF"/>
                </a:solidFill>
              </a:rPr>
              <a:t>Think about……</a:t>
            </a:r>
          </a:p>
        </p:txBody>
      </p:sp>
      <p:sp>
        <p:nvSpPr>
          <p:cNvPr id="6" name="Content Placeholder 5">
            <a:extLst>
              <a:ext uri="{FF2B5EF4-FFF2-40B4-BE49-F238E27FC236}">
                <a16:creationId xmlns:a16="http://schemas.microsoft.com/office/drawing/2014/main" id="{94995E79-E550-2942-A10D-1E08035A9CD3}"/>
              </a:ext>
            </a:extLst>
          </p:cNvPr>
          <p:cNvSpPr>
            <a:spLocks noGrp="1"/>
          </p:cNvSpPr>
          <p:nvPr>
            <p:ph idx="1"/>
          </p:nvPr>
        </p:nvSpPr>
        <p:spPr>
          <a:xfrm>
            <a:off x="838200" y="2391568"/>
            <a:ext cx="10515600" cy="3785394"/>
          </a:xfrm>
        </p:spPr>
        <p:txBody>
          <a:bodyPr anchor="ctr">
            <a:normAutofit/>
          </a:bodyPr>
          <a:lstStyle/>
          <a:p>
            <a:r>
              <a:rPr lang="en-GB" sz="2400" dirty="0"/>
              <a:t>AO1 - Knowledge and understanding of sustainable and traditional approaches to coastal management. Knowledge and understanding of the impacts of climate change on coasts. </a:t>
            </a:r>
          </a:p>
          <a:p>
            <a:r>
              <a:rPr lang="en-GB" sz="2400" dirty="0"/>
              <a:t>AO2 – Application of knowledge and understanding to come to an evaluative conclusion as to whether sustainable approaches or traditional approaches will </a:t>
            </a:r>
            <a:r>
              <a:rPr lang="en-GB" sz="2400" b="1" dirty="0"/>
              <a:t>be more important </a:t>
            </a:r>
            <a:r>
              <a:rPr lang="en-GB" sz="2400" dirty="0"/>
              <a:t>in dealing with impacts of climate change. </a:t>
            </a:r>
            <a:r>
              <a:rPr lang="en-GB" sz="2400" b="1" dirty="0"/>
              <a:t>Analysis and evaluation of approaches to coastal management in dealing with impacts of climate change</a:t>
            </a:r>
            <a:r>
              <a:rPr lang="en-GB" sz="2400" dirty="0"/>
              <a:t>. Assessment of the view that </a:t>
            </a:r>
            <a:r>
              <a:rPr lang="en-GB" sz="2400" b="1" dirty="0"/>
              <a:t>sustainable approaches will be more important than traditional approache</a:t>
            </a:r>
            <a:r>
              <a:rPr lang="en-GB" sz="2400" dirty="0"/>
              <a:t>s. Should come to a view on ‘extent’. </a:t>
            </a:r>
          </a:p>
          <a:p>
            <a:endParaRPr lang="en-US" sz="2400" dirty="0"/>
          </a:p>
        </p:txBody>
      </p:sp>
    </p:spTree>
    <p:extLst>
      <p:ext uri="{BB962C8B-B14F-4D97-AF65-F5344CB8AC3E}">
        <p14:creationId xmlns:p14="http://schemas.microsoft.com/office/powerpoint/2010/main" val="3875334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76C691D7-BE64-694F-BE3A-A62C29D146DB}"/>
              </a:ext>
            </a:extLst>
          </p:cNvPr>
          <p:cNvSpPr>
            <a:spLocks noGrp="1" noChangeArrowheads="1"/>
          </p:cNvSpPr>
          <p:nvPr>
            <p:ph type="title"/>
          </p:nvPr>
        </p:nvSpPr>
        <p:spPr>
          <a:xfrm>
            <a:off x="633046" y="260350"/>
            <a:ext cx="9349154" cy="1143000"/>
          </a:xfrm>
        </p:spPr>
        <p:txBody>
          <a:bodyPr>
            <a:normAutofit fontScale="90000"/>
          </a:bodyPr>
          <a:lstStyle/>
          <a:p>
            <a:r>
              <a:rPr lang="en-GB" altLang="en-US" dirty="0">
                <a:latin typeface="Arial" panose="020B0604020202020204" pitchFamily="34" charset="0"/>
                <a:cs typeface="Arial" panose="020B0604020202020204" pitchFamily="34" charset="0"/>
              </a:rPr>
              <a:t>Integrated Coastal Zone Management - ICZM</a:t>
            </a:r>
          </a:p>
        </p:txBody>
      </p:sp>
      <p:sp>
        <p:nvSpPr>
          <p:cNvPr id="3" name="Content Placeholder 2">
            <a:extLst>
              <a:ext uri="{FF2B5EF4-FFF2-40B4-BE49-F238E27FC236}">
                <a16:creationId xmlns:a16="http://schemas.microsoft.com/office/drawing/2014/main" id="{34EA6708-2AFD-FE4A-9A3F-B13AF05ADD74}"/>
              </a:ext>
            </a:extLst>
          </p:cNvPr>
          <p:cNvSpPr>
            <a:spLocks noGrp="1"/>
          </p:cNvSpPr>
          <p:nvPr>
            <p:ph idx="1"/>
          </p:nvPr>
        </p:nvSpPr>
        <p:spPr/>
        <p:txBody>
          <a:bodyPr>
            <a:normAutofit/>
          </a:bodyPr>
          <a:lstStyle/>
          <a:p>
            <a:pPr marL="0" indent="0">
              <a:buNone/>
              <a:defRPr/>
            </a:pPr>
            <a:r>
              <a:rPr lang="en-GB" dirty="0">
                <a:latin typeface="Arial" panose="020B0604020202020204" pitchFamily="34" charset="0"/>
                <a:ea typeface="MS PGothic" panose="020B0600070205080204" pitchFamily="34" charset="-128"/>
                <a:cs typeface="Arial" panose="020B0604020202020204" pitchFamily="34" charset="0"/>
              </a:rPr>
              <a:t>The Shoreline Management Plans deal with just the shoreline sections of the coast. However, there has been a growing awareness around the world that </a:t>
            </a:r>
            <a:r>
              <a:rPr lang="en-GB" u="sng" dirty="0">
                <a:latin typeface="Arial" panose="020B0604020202020204" pitchFamily="34" charset="0"/>
                <a:ea typeface="MS PGothic" panose="020B0600070205080204" pitchFamily="34" charset="-128"/>
                <a:cs typeface="Arial" panose="020B0604020202020204" pitchFamily="34" charset="0"/>
              </a:rPr>
              <a:t>SMPs should be coordinated with other policies affecting the coastal zone</a:t>
            </a:r>
            <a:r>
              <a:rPr lang="en-GB" dirty="0">
                <a:latin typeface="Arial" panose="020B0604020202020204" pitchFamily="34" charset="0"/>
                <a:ea typeface="MS PGothic" panose="020B0600070205080204" pitchFamily="34" charset="-128"/>
                <a:cs typeface="Arial" panose="020B0604020202020204" pitchFamily="34" charset="0"/>
              </a:rPr>
              <a:t>.</a:t>
            </a:r>
          </a:p>
          <a:p>
            <a:pPr marL="0" indent="0">
              <a:buNone/>
              <a:defRPr/>
            </a:pPr>
            <a:endParaRPr lang="en-GB" dirty="0">
              <a:latin typeface="Arial" panose="020B0604020202020204" pitchFamily="34" charset="0"/>
              <a:ea typeface="MS PGothic" panose="020B0600070205080204" pitchFamily="34" charset="-128"/>
              <a:cs typeface="Arial" panose="020B0604020202020204" pitchFamily="34" charset="0"/>
            </a:endParaRPr>
          </a:p>
          <a:p>
            <a:pPr marL="0" indent="0">
              <a:buNone/>
              <a:defRPr/>
            </a:pPr>
            <a:r>
              <a:rPr lang="en-GB" dirty="0">
                <a:latin typeface="Arial" panose="020B0604020202020204" pitchFamily="34" charset="0"/>
                <a:ea typeface="MS PGothic" panose="020B0600070205080204" pitchFamily="34" charset="-128"/>
                <a:cs typeface="Arial" panose="020B0604020202020204" pitchFamily="34" charset="0"/>
              </a:rPr>
              <a:t>The term ‘integrated coastal zone management’ originated from the UN Earth Summit of Rio de Janeiro in 1992 and was taken up by the European Commission. </a:t>
            </a:r>
          </a:p>
          <a:p>
            <a:pPr marL="0" indent="0">
              <a:buNone/>
              <a:defRPr/>
            </a:pPr>
            <a:endParaRPr lang="en-GB" dirty="0">
              <a:latin typeface="Arial" panose="020B0604020202020204" pitchFamily="34" charset="0"/>
              <a:ea typeface="MS PGothic" panose="020B0600070205080204" pitchFamily="34" charset="-128"/>
              <a:cs typeface="Arial" panose="020B0604020202020204" pitchFamily="34" charset="0"/>
            </a:endParaRPr>
          </a:p>
          <a:p>
            <a:pPr marL="0" indent="0">
              <a:buNone/>
              <a:defRPr/>
            </a:pPr>
            <a:endParaRPr lang="en-GB" dirty="0">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99440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B702251A-8E43-6A4C-94A7-23287AE9D738}"/>
              </a:ext>
            </a:extLst>
          </p:cNvPr>
          <p:cNvSpPr>
            <a:spLocks noGrp="1" noChangeArrowheads="1"/>
          </p:cNvSpPr>
          <p:nvPr>
            <p:ph type="title"/>
          </p:nvPr>
        </p:nvSpPr>
        <p:spPr>
          <a:xfrm>
            <a:off x="2209800" y="188913"/>
            <a:ext cx="7772400" cy="1143000"/>
          </a:xfrm>
        </p:spPr>
        <p:txBody>
          <a:bodyPr>
            <a:normAutofit fontScale="90000"/>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Integrated Coastal Zone Management</a:t>
            </a:r>
          </a:p>
        </p:txBody>
      </p:sp>
      <p:sp>
        <p:nvSpPr>
          <p:cNvPr id="25602" name="Content Placeholder 1">
            <a:extLst>
              <a:ext uri="{FF2B5EF4-FFF2-40B4-BE49-F238E27FC236}">
                <a16:creationId xmlns:a16="http://schemas.microsoft.com/office/drawing/2014/main" id="{B0471C5B-6B0F-E546-8911-3E92E36C07D7}"/>
              </a:ext>
            </a:extLst>
          </p:cNvPr>
          <p:cNvSpPr>
            <a:spLocks noGrp="1" noChangeArrowheads="1"/>
          </p:cNvSpPr>
          <p:nvPr>
            <p:ph idx="1"/>
          </p:nvPr>
        </p:nvSpPr>
        <p:spPr>
          <a:xfrm>
            <a:off x="2209800" y="1484314"/>
            <a:ext cx="7918450" cy="1800225"/>
          </a:xfrm>
        </p:spPr>
        <p:txBody>
          <a:bodyPr/>
          <a:lstStyle/>
          <a:p>
            <a:r>
              <a:rPr lang="en-GB" altLang="en-US" sz="1600">
                <a:latin typeface="Arial" panose="020B0604020202020204" pitchFamily="34" charset="0"/>
                <a:ea typeface="ＭＳ Ｐゴシック" panose="020B0600070205080204" pitchFamily="34" charset="-128"/>
                <a:cs typeface="Arial" panose="020B0604020202020204" pitchFamily="34" charset="0"/>
              </a:rPr>
              <a:t>A systems perspective recognises that an action in one location is likely to have an impact elsewhere. The development of ICZM plans takes this as a basis for holistic (all components taken into account) planning.</a:t>
            </a:r>
          </a:p>
          <a:p>
            <a:r>
              <a:rPr lang="en-GB" altLang="en-US" sz="1600">
                <a:latin typeface="Arial" panose="020B0604020202020204" pitchFamily="34" charset="0"/>
                <a:ea typeface="ＭＳ Ｐゴシック" panose="020B0600070205080204" pitchFamily="34" charset="-128"/>
                <a:cs typeface="Arial" panose="020B0604020202020204" pitchFamily="34" charset="0"/>
              </a:rPr>
              <a:t>The coastal zone is not only a place for natural marine processes and habitats but </a:t>
            </a:r>
            <a:r>
              <a:rPr lang="en-GB" altLang="en-US" sz="1600" b="1" u="sng">
                <a:latin typeface="Arial" panose="020B0604020202020204" pitchFamily="34" charset="0"/>
                <a:ea typeface="ＭＳ Ｐゴシック" panose="020B0600070205080204" pitchFamily="34" charset="-128"/>
                <a:cs typeface="Arial" panose="020B0604020202020204" pitchFamily="34" charset="0"/>
              </a:rPr>
              <a:t>shoreline activities</a:t>
            </a:r>
            <a:r>
              <a:rPr lang="en-GB" altLang="en-US" sz="1600">
                <a:latin typeface="Arial" panose="020B0604020202020204" pitchFamily="34" charset="0"/>
                <a:ea typeface="ＭＳ Ｐゴシック" panose="020B0600070205080204" pitchFamily="34" charset="-128"/>
                <a:cs typeface="Arial" panose="020B0604020202020204" pitchFamily="34" charset="0"/>
              </a:rPr>
              <a:t>, inshore and offshore operations and inland activities that output at the coast through drainage systems that flow into the coastal zone.</a:t>
            </a:r>
          </a:p>
        </p:txBody>
      </p:sp>
      <p:graphicFrame>
        <p:nvGraphicFramePr>
          <p:cNvPr id="4" name="Content Placeholder 3">
            <a:extLst>
              <a:ext uri="{FF2B5EF4-FFF2-40B4-BE49-F238E27FC236}">
                <a16:creationId xmlns:a16="http://schemas.microsoft.com/office/drawing/2014/main" id="{3A841FAD-B97A-DD41-9C71-049686878876}"/>
              </a:ext>
            </a:extLst>
          </p:cNvPr>
          <p:cNvGraphicFramePr>
            <a:graphicFrameLocks/>
          </p:cNvGraphicFramePr>
          <p:nvPr/>
        </p:nvGraphicFramePr>
        <p:xfrm>
          <a:off x="1280334" y="3212977"/>
          <a:ext cx="8726016" cy="3250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8690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584D059-5D82-C046-AC28-18B79365540C}"/>
              </a:ext>
            </a:extLst>
          </p:cNvPr>
          <p:cNvGraphicFramePr/>
          <p:nvPr>
            <p:extLst>
              <p:ext uri="{D42A27DB-BD31-4B8C-83A1-F6EECF244321}">
                <p14:modId xmlns:p14="http://schemas.microsoft.com/office/powerpoint/2010/main" val="4205141999"/>
              </p:ext>
            </p:extLst>
          </p:nvPr>
        </p:nvGraphicFramePr>
        <p:xfrm>
          <a:off x="5798540" y="1303426"/>
          <a:ext cx="4881492" cy="3398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3691757-AACD-B344-A783-79C7767F6FB4}"/>
              </a:ext>
            </a:extLst>
          </p:cNvPr>
          <p:cNvSpPr txBox="1"/>
          <p:nvPr/>
        </p:nvSpPr>
        <p:spPr>
          <a:xfrm>
            <a:off x="6122320" y="957264"/>
            <a:ext cx="4392612" cy="346075"/>
          </a:xfrm>
          <a:prstGeom prst="rect">
            <a:avLst/>
          </a:prstGeom>
          <a:noFill/>
        </p:spPr>
        <p:txBody>
          <a:bodyPr>
            <a:spAutoFit/>
          </a:bodyPr>
          <a:lstStyle/>
          <a:p>
            <a:pPr>
              <a:defRPr/>
            </a:pPr>
            <a:r>
              <a:rPr lang="en-GB" sz="1650" u="sng" dirty="0">
                <a:latin typeface="Arial" panose="020B0604020202020204" pitchFamily="34" charset="0"/>
                <a:cs typeface="Arial" panose="020B0604020202020204" pitchFamily="34" charset="0"/>
              </a:rPr>
              <a:t>Different Policies affecting the coastal zone</a:t>
            </a:r>
          </a:p>
        </p:txBody>
      </p:sp>
      <p:sp>
        <p:nvSpPr>
          <p:cNvPr id="30723" name="Rectangle 1">
            <a:extLst>
              <a:ext uri="{FF2B5EF4-FFF2-40B4-BE49-F238E27FC236}">
                <a16:creationId xmlns:a16="http://schemas.microsoft.com/office/drawing/2014/main" id="{734FA72A-5AEC-1943-8E1A-CACD3646F92F}"/>
              </a:ext>
            </a:extLst>
          </p:cNvPr>
          <p:cNvSpPr>
            <a:spLocks noChangeArrowheads="1"/>
          </p:cNvSpPr>
          <p:nvPr/>
        </p:nvSpPr>
        <p:spPr bwMode="auto">
          <a:xfrm>
            <a:off x="1343025" y="4702176"/>
            <a:ext cx="826135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buFont typeface="Arial" panose="020B0604020202020204" pitchFamily="34" charset="0"/>
              <a:buChar char="•"/>
            </a:pPr>
            <a:r>
              <a:rPr lang="en-GB" altLang="en-US" sz="1600">
                <a:latin typeface="Arial" panose="020B0604020202020204" pitchFamily="34" charset="0"/>
                <a:cs typeface="Arial" panose="020B0604020202020204" pitchFamily="34" charset="0"/>
              </a:rPr>
              <a:t>Monitoring, information-gathering and recording of what is taking place at the coast</a:t>
            </a:r>
          </a:p>
          <a:p>
            <a:pPr lvl="1">
              <a:buFont typeface="Arial" panose="020B0604020202020204" pitchFamily="34" charset="0"/>
              <a:buChar char="•"/>
            </a:pPr>
            <a:r>
              <a:rPr lang="en-GB" altLang="en-US" sz="1600">
                <a:latin typeface="Arial" panose="020B0604020202020204" pitchFamily="34" charset="0"/>
                <a:cs typeface="Arial" panose="020B0604020202020204" pitchFamily="34" charset="0"/>
              </a:rPr>
              <a:t>Identifying and involving all stakeholders (who may change with time)</a:t>
            </a:r>
          </a:p>
          <a:p>
            <a:pPr lvl="1">
              <a:buFont typeface="Arial" panose="020B0604020202020204" pitchFamily="34" charset="0"/>
              <a:buChar char="•"/>
            </a:pPr>
            <a:r>
              <a:rPr lang="en-GB" altLang="en-US" sz="1600">
                <a:latin typeface="Arial" panose="020B0604020202020204" pitchFamily="34" charset="0"/>
                <a:cs typeface="Arial" panose="020B0604020202020204" pitchFamily="34" charset="0"/>
              </a:rPr>
              <a:t>Agreeing co-ordinated plans that allow key objectives for stakeholders to be met</a:t>
            </a:r>
          </a:p>
          <a:p>
            <a:pPr lvl="1">
              <a:buFont typeface="Arial" panose="020B0604020202020204" pitchFamily="34" charset="0"/>
              <a:buChar char="•"/>
            </a:pPr>
            <a:r>
              <a:rPr lang="en-GB" altLang="en-US" sz="1600">
                <a:latin typeface="Arial" panose="020B0604020202020204" pitchFamily="34" charset="0"/>
                <a:cs typeface="Arial" panose="020B0604020202020204" pitchFamily="34" charset="0"/>
              </a:rPr>
              <a:t>Following sustainable strategies</a:t>
            </a:r>
          </a:p>
          <a:p>
            <a:pPr lvl="1">
              <a:buFont typeface="Arial" panose="020B0604020202020204" pitchFamily="34" charset="0"/>
              <a:buChar char="•"/>
            </a:pPr>
            <a:r>
              <a:rPr lang="en-GB" altLang="en-US" sz="1600">
                <a:latin typeface="Arial" panose="020B0604020202020204" pitchFamily="34" charset="0"/>
                <a:cs typeface="Arial" panose="020B0604020202020204" pitchFamily="34" charset="0"/>
              </a:rPr>
              <a:t>Managing the natural and human systems responsibly</a:t>
            </a:r>
          </a:p>
          <a:p>
            <a:pPr lvl="1">
              <a:buFont typeface="Arial" panose="020B0604020202020204" pitchFamily="34" charset="0"/>
              <a:buChar char="•"/>
            </a:pPr>
            <a:r>
              <a:rPr lang="en-GB" altLang="en-US" sz="1600">
                <a:latin typeface="Arial" panose="020B0604020202020204" pitchFamily="34" charset="0"/>
                <a:cs typeface="Arial" panose="020B0604020202020204" pitchFamily="34" charset="0"/>
              </a:rPr>
              <a:t>Considering changes to coastal systems and anticipating likely impacts</a:t>
            </a:r>
          </a:p>
          <a:p>
            <a:pPr lvl="1">
              <a:buFont typeface="Arial" panose="020B0604020202020204" pitchFamily="34" charset="0"/>
              <a:buChar char="•"/>
            </a:pPr>
            <a:r>
              <a:rPr lang="en-GB" altLang="en-US" sz="1600">
                <a:latin typeface="Arial" panose="020B0604020202020204" pitchFamily="34" charset="0"/>
                <a:cs typeface="Arial" panose="020B0604020202020204" pitchFamily="34" charset="0"/>
              </a:rPr>
              <a:t>Adapting plans accordingly</a:t>
            </a:r>
          </a:p>
        </p:txBody>
      </p:sp>
      <p:sp>
        <p:nvSpPr>
          <p:cNvPr id="30724" name="Rectangle 2">
            <a:extLst>
              <a:ext uri="{FF2B5EF4-FFF2-40B4-BE49-F238E27FC236}">
                <a16:creationId xmlns:a16="http://schemas.microsoft.com/office/drawing/2014/main" id="{75D1A038-0C60-3644-A89B-AAA5851EEF93}"/>
              </a:ext>
            </a:extLst>
          </p:cNvPr>
          <p:cNvSpPr>
            <a:spLocks noChangeArrowheads="1"/>
          </p:cNvSpPr>
          <p:nvPr/>
        </p:nvSpPr>
        <p:spPr bwMode="auto">
          <a:xfrm>
            <a:off x="1774825" y="2413000"/>
            <a:ext cx="32400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GB" altLang="en-US" sz="1800">
                <a:latin typeface="Arial" panose="020B0604020202020204" pitchFamily="34" charset="0"/>
                <a:cs typeface="Arial" panose="020B0604020202020204" pitchFamily="34" charset="0"/>
              </a:rPr>
              <a:t>The key aim of ICZM planning is to co-ordinate all the potential pressures and conflicts of interest at the coast and manage them fairly, responsibly and sustainably. Specifically:</a:t>
            </a:r>
          </a:p>
        </p:txBody>
      </p:sp>
      <p:sp>
        <p:nvSpPr>
          <p:cNvPr id="30725" name="Title 6">
            <a:extLst>
              <a:ext uri="{FF2B5EF4-FFF2-40B4-BE49-F238E27FC236}">
                <a16:creationId xmlns:a16="http://schemas.microsoft.com/office/drawing/2014/main" id="{AAC0A258-4521-874D-8CEE-18FF141D104A}"/>
              </a:ext>
            </a:extLst>
          </p:cNvPr>
          <p:cNvSpPr>
            <a:spLocks noGrp="1" noChangeArrowheads="1"/>
          </p:cNvSpPr>
          <p:nvPr>
            <p:ph type="title"/>
          </p:nvPr>
        </p:nvSpPr>
        <p:spPr>
          <a:xfrm>
            <a:off x="1587500" y="0"/>
            <a:ext cx="7772400" cy="1143000"/>
          </a:xfrm>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ICZM: AIMS</a:t>
            </a:r>
          </a:p>
        </p:txBody>
      </p:sp>
    </p:spTree>
    <p:extLst>
      <p:ext uri="{BB962C8B-B14F-4D97-AF65-F5344CB8AC3E}">
        <p14:creationId xmlns:p14="http://schemas.microsoft.com/office/powerpoint/2010/main" val="1843503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2">
            <a:extLst>
              <a:ext uri="{FF2B5EF4-FFF2-40B4-BE49-F238E27FC236}">
                <a16:creationId xmlns:a16="http://schemas.microsoft.com/office/drawing/2014/main" id="{D8311EEC-2F18-8D41-B1CE-B68E55C0520C}"/>
              </a:ext>
            </a:extLst>
          </p:cNvPr>
          <p:cNvSpPr>
            <a:spLocks noGrp="1" noChangeArrowheads="1"/>
          </p:cNvSpPr>
          <p:nvPr>
            <p:ph type="title"/>
          </p:nvPr>
        </p:nvSpPr>
        <p:spPr/>
        <p:txBody>
          <a:bodyPr/>
          <a:lstStyle/>
          <a:p>
            <a:r>
              <a:rPr lang="en-US" altLang="en-US">
                <a:latin typeface="Arial" panose="020B0604020202020204" pitchFamily="34" charset="0"/>
                <a:cs typeface="Arial" panose="020B0604020202020204" pitchFamily="34" charset="0"/>
              </a:rPr>
              <a:t>ICZM Vs. SMP?</a:t>
            </a:r>
          </a:p>
        </p:txBody>
      </p:sp>
      <p:sp>
        <p:nvSpPr>
          <p:cNvPr id="31746" name="Content Placeholder 3">
            <a:extLst>
              <a:ext uri="{FF2B5EF4-FFF2-40B4-BE49-F238E27FC236}">
                <a16:creationId xmlns:a16="http://schemas.microsoft.com/office/drawing/2014/main" id="{C9675F57-6AFC-BE43-89CB-34F49B6854B2}"/>
              </a:ext>
            </a:extLst>
          </p:cNvPr>
          <p:cNvSpPr>
            <a:spLocks noGrp="1" noChangeArrowheads="1"/>
          </p:cNvSpPr>
          <p:nvPr>
            <p:ph idx="1"/>
          </p:nvPr>
        </p:nvSpPr>
        <p:spPr/>
        <p:txBody>
          <a:bodyPr/>
          <a:lstStyle/>
          <a:p>
            <a:r>
              <a:rPr lang="en-GB" altLang="en-US">
                <a:latin typeface="Arial" panose="020B0604020202020204" pitchFamily="34" charset="0"/>
                <a:cs typeface="Arial" panose="020B0604020202020204" pitchFamily="34" charset="0"/>
              </a:rPr>
              <a:t>Integrated coastal zone management is a method of managing the whole coastal zone (near shore, inshore and offshore zones as well as the shoreline) and the shoreline management plan manages the potential risks from coastal processes on the shoreline only and presents a policy to manage these risks.</a:t>
            </a:r>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0329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a:extLst>
              <a:ext uri="{FF2B5EF4-FFF2-40B4-BE49-F238E27FC236}">
                <a16:creationId xmlns:a16="http://schemas.microsoft.com/office/drawing/2014/main" id="{2E7D5B09-A1F2-5342-8195-55CFEEA2A7E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44635" y="115888"/>
            <a:ext cx="4543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5F08000B-4D77-C74F-AA0A-CA312EFD065A}"/>
              </a:ext>
            </a:extLst>
          </p:cNvPr>
          <p:cNvSpPr txBox="1">
            <a:spLocks noChangeArrowheads="1"/>
          </p:cNvSpPr>
          <p:nvPr/>
        </p:nvSpPr>
        <p:spPr>
          <a:xfrm>
            <a:off x="103940" y="-28491"/>
            <a:ext cx="4608513"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defRPr/>
            </a:pPr>
            <a:r>
              <a:rPr lang="en-US" altLang="en-US" sz="4000" kern="0" dirty="0">
                <a:latin typeface="Arial" panose="020B0604020202020204" pitchFamily="34" charset="0"/>
                <a:cs typeface="Arial" panose="020B0604020202020204" pitchFamily="34" charset="0"/>
              </a:rPr>
              <a:t>ICZM - Holderness</a:t>
            </a:r>
          </a:p>
        </p:txBody>
      </p:sp>
      <p:sp>
        <p:nvSpPr>
          <p:cNvPr id="37891" name="Rectangle 1">
            <a:extLst>
              <a:ext uri="{FF2B5EF4-FFF2-40B4-BE49-F238E27FC236}">
                <a16:creationId xmlns:a16="http://schemas.microsoft.com/office/drawing/2014/main" id="{77BB84E3-A5B0-5444-BA8A-25A3E3CD7252}"/>
              </a:ext>
            </a:extLst>
          </p:cNvPr>
          <p:cNvSpPr>
            <a:spLocks noChangeArrowheads="1"/>
          </p:cNvSpPr>
          <p:nvPr/>
        </p:nvSpPr>
        <p:spPr bwMode="auto">
          <a:xfrm>
            <a:off x="284413" y="896937"/>
            <a:ext cx="6922502"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None/>
            </a:pPr>
            <a:r>
              <a:rPr lang="en-GB" altLang="en-US" sz="1800" dirty="0">
                <a:latin typeface="Arial" panose="020B0604020202020204" pitchFamily="34" charset="0"/>
                <a:cs typeface="Arial" panose="020B0604020202020204" pitchFamily="34" charset="0"/>
              </a:rPr>
              <a:t>The relationship between this plan (ICZM) and the Shoreline Management Plan is crucial.</a:t>
            </a:r>
          </a:p>
          <a:p>
            <a:pPr>
              <a:spcBef>
                <a:spcPct val="0"/>
              </a:spcBef>
              <a:buNone/>
            </a:pPr>
            <a:endParaRPr lang="en-GB" altLang="en-US" sz="1800" dirty="0">
              <a:latin typeface="Arial" panose="020B0604020202020204" pitchFamily="34" charset="0"/>
              <a:cs typeface="Arial" panose="020B0604020202020204" pitchFamily="34" charset="0"/>
            </a:endParaRPr>
          </a:p>
          <a:p>
            <a:pPr>
              <a:spcBef>
                <a:spcPct val="0"/>
              </a:spcBef>
              <a:buNone/>
            </a:pPr>
            <a:r>
              <a:rPr lang="en-GB" altLang="en-US" sz="1800" dirty="0">
                <a:latin typeface="Arial" panose="020B0604020202020204" pitchFamily="34" charset="0"/>
                <a:cs typeface="Arial" panose="020B0604020202020204" pitchFamily="34" charset="0"/>
              </a:rPr>
              <a:t>The SMP is, as its name suggests, a plan for the management of the shoreline, and as such has limited scope. The SMP identifies areas needing more integrated management.</a:t>
            </a:r>
          </a:p>
          <a:p>
            <a:pPr>
              <a:spcBef>
                <a:spcPct val="0"/>
              </a:spcBef>
              <a:buNone/>
            </a:pPr>
            <a:endParaRPr lang="en-GB" altLang="en-US" sz="1800" dirty="0">
              <a:latin typeface="Arial" panose="020B0604020202020204" pitchFamily="34" charset="0"/>
              <a:cs typeface="Arial" panose="020B0604020202020204" pitchFamily="34" charset="0"/>
            </a:endParaRPr>
          </a:p>
          <a:p>
            <a:pPr>
              <a:spcBef>
                <a:spcPct val="0"/>
              </a:spcBef>
              <a:buNone/>
            </a:pPr>
            <a:r>
              <a:rPr lang="en-GB" altLang="en-US" sz="1800" dirty="0">
                <a:latin typeface="Arial" panose="020B0604020202020204" pitchFamily="34" charset="0"/>
                <a:cs typeface="Arial" panose="020B0604020202020204" pitchFamily="34" charset="0"/>
              </a:rPr>
              <a:t>The ICZM Plan, on the other hand, lays out policies for managing all aspects of the coastal zone. It will inform the review of the SMP. </a:t>
            </a:r>
          </a:p>
          <a:p>
            <a:pPr>
              <a:spcBef>
                <a:spcPct val="0"/>
              </a:spcBef>
              <a:buNone/>
            </a:pPr>
            <a:r>
              <a:rPr lang="en-GB" altLang="en-US" sz="1800" dirty="0">
                <a:latin typeface="Arial" panose="020B0604020202020204" pitchFamily="34" charset="0"/>
                <a:cs typeface="Arial" panose="020B0604020202020204" pitchFamily="34" charset="0"/>
              </a:rPr>
              <a:t>The ICZM was used to develop the Flamborough Head to </a:t>
            </a:r>
            <a:r>
              <a:rPr lang="en-GB" altLang="en-US" sz="1800" dirty="0" err="1">
                <a:latin typeface="Arial" panose="020B0604020202020204" pitchFamily="34" charset="0"/>
                <a:cs typeface="Arial" panose="020B0604020202020204" pitchFamily="34" charset="0"/>
              </a:rPr>
              <a:t>Gibraltor</a:t>
            </a:r>
            <a:r>
              <a:rPr lang="en-GB" altLang="en-US" sz="1800" dirty="0">
                <a:latin typeface="Arial" panose="020B0604020202020204" pitchFamily="34" charset="0"/>
                <a:cs typeface="Arial" panose="020B0604020202020204" pitchFamily="34" charset="0"/>
              </a:rPr>
              <a:t> Point Shoreline Management Plan (SMP) – published in 2011. Flamborough Head and </a:t>
            </a:r>
            <a:r>
              <a:rPr lang="en-GB" altLang="en-US" sz="1800" dirty="0" err="1">
                <a:latin typeface="Arial" panose="020B0604020202020204" pitchFamily="34" charset="0"/>
                <a:cs typeface="Arial" panose="020B0604020202020204" pitchFamily="34" charset="0"/>
              </a:rPr>
              <a:t>Gibraltor</a:t>
            </a:r>
            <a:r>
              <a:rPr lang="en-GB" altLang="en-US" sz="1800" dirty="0">
                <a:latin typeface="Arial" panose="020B0604020202020204" pitchFamily="34" charset="0"/>
                <a:cs typeface="Arial" panose="020B0604020202020204" pitchFamily="34" charset="0"/>
              </a:rPr>
              <a:t> Point are the northern and southern limits of a major sediment cell.</a:t>
            </a:r>
          </a:p>
          <a:p>
            <a:pPr>
              <a:spcBef>
                <a:spcPct val="0"/>
              </a:spcBef>
              <a:buNone/>
            </a:pPr>
            <a:endParaRPr lang="en-GB" altLang="en-US" sz="1800" dirty="0">
              <a:latin typeface="Arial" panose="020B0604020202020204" pitchFamily="34" charset="0"/>
              <a:cs typeface="Arial" panose="020B0604020202020204" pitchFamily="34" charset="0"/>
            </a:endParaRPr>
          </a:p>
          <a:p>
            <a:pPr>
              <a:spcBef>
                <a:spcPct val="0"/>
              </a:spcBef>
              <a:buNone/>
            </a:pPr>
            <a:endParaRPr lang="en-GB" altLang="en-US" sz="1800" dirty="0">
              <a:latin typeface="Arial" panose="020B0604020202020204" pitchFamily="34" charset="0"/>
              <a:cs typeface="Arial" panose="020B0604020202020204" pitchFamily="34" charset="0"/>
            </a:endParaRPr>
          </a:p>
          <a:p>
            <a:pPr>
              <a:spcBef>
                <a:spcPct val="0"/>
              </a:spcBef>
              <a:buNone/>
            </a:pPr>
            <a:r>
              <a:rPr lang="en-GB" altLang="en-US" sz="1800" dirty="0">
                <a:latin typeface="Arial" panose="020B0604020202020204" pitchFamily="34" charset="0"/>
                <a:cs typeface="Arial" panose="020B0604020202020204" pitchFamily="34" charset="0"/>
              </a:rPr>
              <a:t>What comes out of the SMP review will, likewise, be taken into account in future ICZM plans and reviews.</a:t>
            </a:r>
          </a:p>
        </p:txBody>
      </p:sp>
    </p:spTree>
    <p:extLst>
      <p:ext uri="{BB962C8B-B14F-4D97-AF65-F5344CB8AC3E}">
        <p14:creationId xmlns:p14="http://schemas.microsoft.com/office/powerpoint/2010/main" val="465322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B0E9F3-1F23-46A2-9376-83984BD8619C}"/>
              </a:ext>
            </a:extLst>
          </p:cNvPr>
          <p:cNvSpPr>
            <a:spLocks noGrp="1"/>
          </p:cNvSpPr>
          <p:nvPr>
            <p:ph type="title"/>
          </p:nvPr>
        </p:nvSpPr>
        <p:spPr>
          <a:xfrm>
            <a:off x="635000" y="640823"/>
            <a:ext cx="3418659" cy="5583148"/>
          </a:xfrm>
        </p:spPr>
        <p:txBody>
          <a:bodyPr anchor="ctr">
            <a:normAutofit/>
          </a:bodyPr>
          <a:lstStyle/>
          <a:p>
            <a:pPr lvl="0"/>
            <a:r>
              <a:rPr lang="en-GB" sz="5400"/>
              <a:t>Group Discussion</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F5EB09B-3F18-48A4-9D95-5C4F0AB7CAE6}"/>
              </a:ext>
            </a:extLst>
          </p:cNvPr>
          <p:cNvGraphicFramePr>
            <a:graphicFrameLocks noGrp="1"/>
          </p:cNvGraphicFramePr>
          <p:nvPr>
            <p:ph idx="1"/>
            <p:extLst>
              <p:ext uri="{D42A27DB-BD31-4B8C-83A1-F6EECF244321}">
                <p14:modId xmlns:p14="http://schemas.microsoft.com/office/powerpoint/2010/main" val="270505576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4842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EC6CEA-BC15-44F5-847B-3A96F36E3279}"/>
              </a:ext>
            </a:extLst>
          </p:cNvPr>
          <p:cNvSpPr>
            <a:spLocks noGrp="1"/>
          </p:cNvSpPr>
          <p:nvPr>
            <p:ph type="title"/>
          </p:nvPr>
        </p:nvSpPr>
        <p:spPr>
          <a:xfrm>
            <a:off x="841248" y="548640"/>
            <a:ext cx="3600860" cy="5431536"/>
          </a:xfrm>
        </p:spPr>
        <p:txBody>
          <a:bodyPr>
            <a:normAutofit/>
          </a:bodyPr>
          <a:lstStyle/>
          <a:p>
            <a:r>
              <a:rPr lang="en-GB" sz="5400"/>
              <a:t>ICZM &amp; global issue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5F9BC8-47F7-42C7-88CC-6AEB93E7D9BD}"/>
              </a:ext>
            </a:extLst>
          </p:cNvPr>
          <p:cNvSpPr>
            <a:spLocks noGrp="1"/>
          </p:cNvSpPr>
          <p:nvPr>
            <p:ph idx="1"/>
          </p:nvPr>
        </p:nvSpPr>
        <p:spPr>
          <a:xfrm>
            <a:off x="5126418" y="552091"/>
            <a:ext cx="6224335" cy="5431536"/>
          </a:xfrm>
        </p:spPr>
        <p:txBody>
          <a:bodyPr anchor="ctr">
            <a:normAutofit/>
          </a:bodyPr>
          <a:lstStyle/>
          <a:p>
            <a:pPr>
              <a:defRPr/>
            </a:pPr>
            <a:r>
              <a:rPr lang="en-GB" sz="2200">
                <a:ea typeface="MS PGothic" panose="020B0600070205080204" pitchFamily="34" charset="-128"/>
                <a:cs typeface="Arial" panose="020B0604020202020204" pitchFamily="34" charset="0"/>
              </a:rPr>
              <a:t>We need ICZMs:</a:t>
            </a:r>
          </a:p>
          <a:p>
            <a:pPr lvl="1">
              <a:defRPr/>
            </a:pPr>
            <a:r>
              <a:rPr lang="en-GB" sz="2200">
                <a:ea typeface="MS PGothic" panose="020B0600070205080204" pitchFamily="34" charset="-128"/>
                <a:cs typeface="Arial" panose="020B0604020202020204" pitchFamily="34" charset="0"/>
              </a:rPr>
              <a:t>To protect the ecology</a:t>
            </a:r>
          </a:p>
          <a:p>
            <a:pPr lvl="1">
              <a:defRPr/>
            </a:pPr>
            <a:r>
              <a:rPr lang="en-GB" sz="2200">
                <a:ea typeface="MS PGothic" panose="020B0600070205080204" pitchFamily="34" charset="-128"/>
                <a:cs typeface="Arial" panose="020B0604020202020204" pitchFamily="34" charset="0"/>
              </a:rPr>
              <a:t>To protect the 200 million people who live near Europe’s coastline</a:t>
            </a:r>
          </a:p>
          <a:p>
            <a:pPr lvl="1">
              <a:defRPr/>
            </a:pPr>
            <a:r>
              <a:rPr lang="en-GB" sz="2200">
                <a:ea typeface="MS PGothic" panose="020B0600070205080204" pitchFamily="34" charset="-128"/>
                <a:cs typeface="Arial" panose="020B0604020202020204" pitchFamily="34" charset="0"/>
              </a:rPr>
              <a:t>To protect the assets:-</a:t>
            </a:r>
          </a:p>
          <a:p>
            <a:pPr lvl="2">
              <a:defRPr/>
            </a:pPr>
            <a:r>
              <a:rPr lang="en-GB" sz="2200">
                <a:ea typeface="MS PGothic" panose="020B0600070205080204" pitchFamily="34" charset="-128"/>
                <a:cs typeface="Arial" panose="020B0604020202020204" pitchFamily="34" charset="0"/>
              </a:rPr>
              <a:t>Settlements</a:t>
            </a:r>
          </a:p>
          <a:p>
            <a:pPr lvl="2">
              <a:defRPr/>
            </a:pPr>
            <a:r>
              <a:rPr lang="en-GB" sz="2200">
                <a:ea typeface="MS PGothic" panose="020B0600070205080204" pitchFamily="34" charset="-128"/>
                <a:cs typeface="Arial" panose="020B0604020202020204" pitchFamily="34" charset="0"/>
              </a:rPr>
              <a:t>Tourists destinations</a:t>
            </a:r>
          </a:p>
          <a:p>
            <a:pPr lvl="2">
              <a:defRPr/>
            </a:pPr>
            <a:r>
              <a:rPr lang="en-GB" sz="2200">
                <a:ea typeface="MS PGothic" panose="020B0600070205080204" pitchFamily="34" charset="-128"/>
                <a:cs typeface="Arial" panose="020B0604020202020204" pitchFamily="34" charset="0"/>
              </a:rPr>
              <a:t>Business centres</a:t>
            </a:r>
          </a:p>
          <a:p>
            <a:pPr lvl="2">
              <a:defRPr/>
            </a:pPr>
            <a:r>
              <a:rPr lang="en-GB" sz="2200">
                <a:ea typeface="MS PGothic" panose="020B0600070205080204" pitchFamily="34" charset="-128"/>
                <a:cs typeface="Arial" panose="020B0604020202020204" pitchFamily="34" charset="0"/>
              </a:rPr>
              <a:t>Ports</a:t>
            </a:r>
          </a:p>
          <a:p>
            <a:r>
              <a:rPr lang="en-GB" sz="2200"/>
              <a:t>ICZM is a global issue because o</a:t>
            </a:r>
            <a:r>
              <a:rPr lang="en-GB" altLang="en-US" sz="2200">
                <a:cs typeface="Arial" panose="020B0604020202020204" pitchFamily="34" charset="0"/>
              </a:rPr>
              <a:t>ur coastlines are integrated. What happens on one stretch of coastline has an impact on other sections. It is a trans-national issue.</a:t>
            </a:r>
            <a:endParaRPr lang="en-GB" sz="2200"/>
          </a:p>
        </p:txBody>
      </p:sp>
    </p:spTree>
    <p:extLst>
      <p:ext uri="{BB962C8B-B14F-4D97-AF65-F5344CB8AC3E}">
        <p14:creationId xmlns:p14="http://schemas.microsoft.com/office/powerpoint/2010/main" val="165063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b="1"/>
              <a:t>Managing the Odisha coast</a:t>
            </a:r>
          </a:p>
        </p:txBody>
      </p:sp>
      <p:grpSp>
        <p:nvGrpSpPr>
          <p:cNvPr id="25" name="Group 1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6"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1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90719" y="2330505"/>
            <a:ext cx="4559425" cy="397958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u="sng" dirty="0">
                <a:hlinkClick r:id="rId2"/>
              </a:rPr>
              <a:t>https://www.youtube.com/watch?v=wRdos9tG7z8</a:t>
            </a:r>
            <a:r>
              <a:rPr lang="en-US" sz="2000" dirty="0"/>
              <a:t> – 10 minutes version: Managing the coast</a:t>
            </a:r>
          </a:p>
          <a:p>
            <a:pPr indent="-228600">
              <a:lnSpc>
                <a:spcPct val="90000"/>
              </a:lnSpc>
              <a:spcAft>
                <a:spcPts val="600"/>
              </a:spcAft>
              <a:buFont typeface="Arial" panose="020B0604020202020204" pitchFamily="34" charset="0"/>
              <a:buChar char="•"/>
            </a:pPr>
            <a:r>
              <a:rPr lang="en-US" sz="2000" dirty="0"/>
              <a:t>Watch the video and take notes on why an ICZM is needed.</a:t>
            </a:r>
          </a:p>
          <a:p>
            <a:pPr indent="-228600">
              <a:lnSpc>
                <a:spcPct val="90000"/>
              </a:lnSpc>
              <a:spcAft>
                <a:spcPts val="600"/>
              </a:spcAft>
              <a:buFont typeface="Arial" panose="020B0604020202020204" pitchFamily="34" charset="0"/>
              <a:buChar char="•"/>
            </a:pPr>
            <a:r>
              <a:rPr lang="en-US" sz="2000" dirty="0"/>
              <a:t>How are people and economic activity potentially putting pressure on the coastal environment? What are the issues facing the coastlines of Odisha? Who are the stakeholders?</a:t>
            </a:r>
          </a:p>
        </p:txBody>
      </p:sp>
      <p:sp>
        <p:nvSpPr>
          <p:cNvPr id="22" name="Rectangle 2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90B73CD3-7F9C-4AE5-ABE7-C9DE35B35112}"/>
              </a:ext>
            </a:extLst>
          </p:cNvPr>
          <p:cNvPicPr>
            <a:picLocks noGrp="1" noChangeAspect="1"/>
          </p:cNvPicPr>
          <p:nvPr>
            <p:ph idx="1"/>
          </p:nvPr>
        </p:nvPicPr>
        <p:blipFill rotWithShape="1">
          <a:blip r:embed="rId3"/>
          <a:srcRect t="3062" r="4" b="4"/>
          <a:stretch/>
        </p:blipFill>
        <p:spPr>
          <a:xfrm>
            <a:off x="5977788" y="799352"/>
            <a:ext cx="5425410" cy="5259296"/>
          </a:xfrm>
          <a:prstGeom prst="rect">
            <a:avLst/>
          </a:prstGeom>
        </p:spPr>
      </p:pic>
    </p:spTree>
    <p:extLst>
      <p:ext uri="{BB962C8B-B14F-4D97-AF65-F5344CB8AC3E}">
        <p14:creationId xmlns:p14="http://schemas.microsoft.com/office/powerpoint/2010/main" val="428051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E95445-2BD9-45E5-88DD-6C9DD589B0FF}"/>
              </a:ext>
            </a:extLst>
          </p:cNvPr>
          <p:cNvSpPr>
            <a:spLocks noGrp="1"/>
          </p:cNvSpPr>
          <p:nvPr>
            <p:ph type="title"/>
          </p:nvPr>
        </p:nvSpPr>
        <p:spPr>
          <a:xfrm>
            <a:off x="838200" y="365125"/>
            <a:ext cx="10515600" cy="1325563"/>
          </a:xfrm>
        </p:spPr>
        <p:txBody>
          <a:bodyPr>
            <a:normAutofit/>
          </a:bodyPr>
          <a:lstStyle/>
          <a:p>
            <a:r>
              <a:rPr lang="en-GB" sz="5400"/>
              <a:t>ICZM Review</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F0B36C-D7F5-4F4F-8E28-025022B1544A}"/>
              </a:ext>
            </a:extLst>
          </p:cNvPr>
          <p:cNvSpPr>
            <a:spLocks noGrp="1"/>
          </p:cNvSpPr>
          <p:nvPr>
            <p:ph idx="1"/>
          </p:nvPr>
        </p:nvSpPr>
        <p:spPr>
          <a:xfrm>
            <a:off x="838200" y="1929384"/>
            <a:ext cx="10515600" cy="4251960"/>
          </a:xfrm>
        </p:spPr>
        <p:txBody>
          <a:bodyPr>
            <a:normAutofit/>
          </a:bodyPr>
          <a:lstStyle/>
          <a:p>
            <a:pPr marL="0" indent="0">
              <a:buNone/>
            </a:pPr>
            <a:r>
              <a:rPr lang="en-GB" sz="2200"/>
              <a:t>You need to know the following:-</a:t>
            </a:r>
          </a:p>
          <a:p>
            <a:pPr lvl="0"/>
            <a:r>
              <a:rPr lang="en-US" sz="2200"/>
              <a:t>What are the origins of ICZM?</a:t>
            </a:r>
            <a:endParaRPr lang="en-GB" sz="2200"/>
          </a:p>
          <a:p>
            <a:pPr lvl="0"/>
            <a:r>
              <a:rPr lang="en-US" sz="2200"/>
              <a:t>What is the background to why an integrated coastal management is needed?</a:t>
            </a:r>
            <a:endParaRPr lang="en-GB" sz="2200"/>
          </a:p>
          <a:p>
            <a:pPr lvl="0"/>
            <a:r>
              <a:rPr lang="en-US" sz="2200"/>
              <a:t>Why is concentrating on people and economic activity putting pressure on coastal environments?</a:t>
            </a:r>
            <a:endParaRPr lang="en-GB" sz="2200"/>
          </a:p>
          <a:p>
            <a:pPr lvl="0"/>
            <a:r>
              <a:rPr lang="en-US" sz="2200"/>
              <a:t>What are the specific issues facing coastal environments in the future?</a:t>
            </a:r>
            <a:endParaRPr lang="en-GB" sz="2200"/>
          </a:p>
          <a:p>
            <a:pPr lvl="0"/>
            <a:r>
              <a:rPr lang="en-US" sz="2200"/>
              <a:t>Who are the stakeholders, who should be considered when thinking about coastal management?</a:t>
            </a:r>
            <a:endParaRPr lang="en-GB" sz="2200"/>
          </a:p>
          <a:p>
            <a:pPr lvl="0"/>
            <a:r>
              <a:rPr lang="en-US" sz="2200"/>
              <a:t>How can ICZM be viewed as a cyclical process?</a:t>
            </a:r>
            <a:endParaRPr lang="en-GB" sz="2200"/>
          </a:p>
          <a:p>
            <a:pPr marL="0" indent="0">
              <a:buNone/>
            </a:pPr>
            <a:endParaRPr lang="en-GB" sz="2200"/>
          </a:p>
          <a:p>
            <a:pPr marL="0" indent="0">
              <a:buNone/>
            </a:pPr>
            <a:endParaRPr lang="en-GB" sz="2200"/>
          </a:p>
        </p:txBody>
      </p:sp>
    </p:spTree>
    <p:extLst>
      <p:ext uri="{BB962C8B-B14F-4D97-AF65-F5344CB8AC3E}">
        <p14:creationId xmlns:p14="http://schemas.microsoft.com/office/powerpoint/2010/main" val="4189427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FF3B7DCB-657B-8A4F-892E-10918705B8E9}"/>
              </a:ext>
            </a:extLst>
          </p:cNvPr>
          <p:cNvSpPr>
            <a:spLocks noGrp="1" noChangeArrowheads="1"/>
          </p:cNvSpPr>
          <p:nvPr>
            <p:ph type="title"/>
          </p:nvPr>
        </p:nvSpPr>
        <p:spPr/>
        <p:txBody>
          <a:bodyPr/>
          <a:lstStyle/>
          <a:p>
            <a:r>
              <a:rPr lang="en-US" altLang="en-US">
                <a:latin typeface="Arial" panose="020B0604020202020204" pitchFamily="34" charset="0"/>
                <a:cs typeface="Arial" panose="020B0604020202020204" pitchFamily="34" charset="0"/>
              </a:rPr>
              <a:t>Sustainable approaches to coastal flood and erosion management</a:t>
            </a:r>
            <a:endParaRPr lang="en-US" altLang="en-US" dirty="0">
              <a:latin typeface="Arial" panose="020B0604020202020204" pitchFamily="34" charset="0"/>
              <a:cs typeface="Arial" panose="020B0604020202020204" pitchFamily="34" charset="0"/>
            </a:endParaRPr>
          </a:p>
        </p:txBody>
      </p:sp>
      <p:sp>
        <p:nvSpPr>
          <p:cNvPr id="18434" name="Content Placeholder 1">
            <a:extLst>
              <a:ext uri="{FF2B5EF4-FFF2-40B4-BE49-F238E27FC236}">
                <a16:creationId xmlns:a16="http://schemas.microsoft.com/office/drawing/2014/main" id="{8E319F91-25CC-2E44-83D7-B0FAD33D794C}"/>
              </a:ext>
            </a:extLst>
          </p:cNvPr>
          <p:cNvSpPr>
            <a:spLocks noGrp="1" noChangeArrowheads="1"/>
          </p:cNvSpPr>
          <p:nvPr>
            <p:ph sz="half" idx="1"/>
          </p:nvPr>
        </p:nvSpPr>
        <p:spPr>
          <a:xfrm>
            <a:off x="838200" y="1825625"/>
            <a:ext cx="5080000" cy="4181475"/>
          </a:xfrm>
        </p:spPr>
        <p:txBody>
          <a:bodyPr>
            <a:normAutofit/>
          </a:bodyPr>
          <a:lstStyle/>
          <a:p>
            <a:pPr marL="0" indent="0">
              <a:buNone/>
              <a:defRPr/>
            </a:pPr>
            <a:r>
              <a:rPr lang="en-US" altLang="en-US" sz="1700" dirty="0">
                <a:latin typeface="Arial" panose="020B0604020202020204" pitchFamily="34" charset="0"/>
                <a:cs typeface="Arial" panose="020B0604020202020204" pitchFamily="34" charset="0"/>
              </a:rPr>
              <a:t>Some soft engineering schemes adopt sustainable principles, but they tend to be focused a particular stretch of coastline. Increasingly management authorities are looking at </a:t>
            </a:r>
            <a:r>
              <a:rPr lang="en-US" altLang="en-US" sz="1700" b="1" dirty="0">
                <a:latin typeface="Arial" panose="020B0604020202020204" pitchFamily="34" charset="0"/>
                <a:cs typeface="Arial" panose="020B0604020202020204" pitchFamily="34" charset="0"/>
              </a:rPr>
              <a:t>holistic management</a:t>
            </a:r>
            <a:r>
              <a:rPr lang="en-US" altLang="en-US" sz="1700" dirty="0">
                <a:latin typeface="Arial" panose="020B0604020202020204" pitchFamily="34" charset="0"/>
                <a:cs typeface="Arial" panose="020B0604020202020204" pitchFamily="34" charset="0"/>
              </a:rPr>
              <a:t> plans for significant stretches of coastline.</a:t>
            </a:r>
          </a:p>
          <a:p>
            <a:pPr marL="0" indent="0">
              <a:buNone/>
              <a:defRPr/>
            </a:pPr>
            <a:r>
              <a:rPr lang="en-US" altLang="en-US" sz="1700" dirty="0">
                <a:latin typeface="Arial" panose="020B0604020202020204" pitchFamily="34" charset="0"/>
                <a:cs typeface="Arial" panose="020B0604020202020204" pitchFamily="34" charset="0"/>
              </a:rPr>
              <a:t>Policies have been adapted by the UK Government to make coastal management more sustainable and also policies have developed at a </a:t>
            </a:r>
            <a:r>
              <a:rPr lang="en-US" altLang="en-US" sz="1700" b="1" dirty="0">
                <a:latin typeface="Arial" panose="020B0604020202020204" pitchFamily="34" charset="0"/>
                <a:cs typeface="Arial" panose="020B0604020202020204" pitchFamily="34" charset="0"/>
              </a:rPr>
              <a:t>global</a:t>
            </a:r>
            <a:r>
              <a:rPr lang="en-US" altLang="en-US" sz="1700" dirty="0">
                <a:latin typeface="Arial" panose="020B0604020202020204" pitchFamily="34" charset="0"/>
                <a:cs typeface="Arial" panose="020B0604020202020204" pitchFamily="34" charset="0"/>
              </a:rPr>
              <a:t> level to create a common and integrated approach around the world.</a:t>
            </a:r>
          </a:p>
          <a:p>
            <a:pPr marL="0" indent="0">
              <a:buNone/>
              <a:defRPr/>
            </a:pPr>
            <a:endParaRPr lang="en-US" altLang="en-US" sz="2000" dirty="0">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EB7C06F3-29EA-274C-9A23-F6CB1231F7AD}"/>
              </a:ext>
            </a:extLst>
          </p:cNvPr>
          <p:cNvSpPr>
            <a:spLocks noGrp="1"/>
          </p:cNvSpPr>
          <p:nvPr>
            <p:ph sz="half" idx="2"/>
          </p:nvPr>
        </p:nvSpPr>
        <p:spPr>
          <a:xfrm>
            <a:off x="6172200" y="1825625"/>
            <a:ext cx="5181600" cy="4667250"/>
          </a:xfrm>
        </p:spPr>
        <p:txBody>
          <a:bodyPr>
            <a:noAutofit/>
          </a:bodyPr>
          <a:lstStyle/>
          <a:p>
            <a:pPr marL="0" indent="0">
              <a:buNone/>
              <a:defRPr/>
            </a:pPr>
            <a:r>
              <a:rPr lang="en-US" altLang="en-US" sz="1700" b="1" dirty="0">
                <a:latin typeface="Arial" panose="020B0604020202020204" pitchFamily="34" charset="0"/>
                <a:cs typeface="Arial" panose="020B0604020202020204" pitchFamily="34" charset="0"/>
              </a:rPr>
              <a:t>Integrated Coastal Zone Management</a:t>
            </a:r>
          </a:p>
          <a:p>
            <a:pPr marL="457200" lvl="1" indent="0">
              <a:buNone/>
              <a:defRPr/>
            </a:pPr>
            <a:r>
              <a:rPr lang="en-US" altLang="en-US" sz="1700" dirty="0">
                <a:latin typeface="Arial" panose="020B0604020202020204" pitchFamily="34" charset="0"/>
                <a:cs typeface="Arial" panose="020B0604020202020204" pitchFamily="34" charset="0"/>
              </a:rPr>
              <a:t>Originated from the UN Earth Summit of Rio De Janeiro in 1992 (Agenda 21). The European Commission have developed a framework to promote ICZM to manage the fine balance between people, economy and environment. In 2013, the EC launched the maritime spatial planning (MSP) framework to support ICZM.</a:t>
            </a:r>
          </a:p>
          <a:p>
            <a:pPr marL="457200" lvl="1" indent="0">
              <a:buNone/>
              <a:defRPr/>
            </a:pPr>
            <a:endParaRPr lang="en-US" altLang="en-US" sz="1700" dirty="0">
              <a:latin typeface="Arial" panose="020B0604020202020204" pitchFamily="34" charset="0"/>
              <a:cs typeface="Arial" panose="020B0604020202020204" pitchFamily="34" charset="0"/>
            </a:endParaRPr>
          </a:p>
          <a:p>
            <a:pPr marL="0" indent="0">
              <a:buNone/>
              <a:defRPr/>
            </a:pPr>
            <a:r>
              <a:rPr lang="en-US" altLang="en-US" sz="1700" b="1" dirty="0">
                <a:latin typeface="Arial" panose="020B0604020202020204" pitchFamily="34" charset="0"/>
                <a:cs typeface="Arial" panose="020B0604020202020204" pitchFamily="34" charset="0"/>
              </a:rPr>
              <a:t>Shoreline Management Plans</a:t>
            </a:r>
          </a:p>
          <a:p>
            <a:pPr marL="457200" lvl="1" indent="0">
              <a:buNone/>
              <a:defRPr/>
            </a:pPr>
            <a:r>
              <a:rPr lang="en-GB" altLang="en-US" sz="1700" dirty="0"/>
              <a:t>The ICZM has been adopted and as a result SMPs have been developed to manage the </a:t>
            </a:r>
            <a:r>
              <a:rPr lang="en-GB" altLang="en-US" sz="1700" b="1" u="sng" dirty="0"/>
              <a:t>shoreline aspect</a:t>
            </a:r>
            <a:r>
              <a:rPr lang="en-GB" altLang="en-US" sz="1700" dirty="0"/>
              <a:t> of coastal management.</a:t>
            </a:r>
          </a:p>
          <a:p>
            <a:pPr marL="457200" lvl="1" indent="0">
              <a:buNone/>
              <a:defRPr/>
            </a:pPr>
            <a:r>
              <a:rPr lang="en-GB" altLang="en-US" sz="1700" dirty="0"/>
              <a:t>To avoid a piecemeal approach to coastal management around the coast of England and Wales, an integrated system of  SMPs was introduced in 1995 by the national government.</a:t>
            </a:r>
            <a:endParaRPr lang="en-US" sz="1700" dirty="0"/>
          </a:p>
        </p:txBody>
      </p:sp>
    </p:spTree>
    <p:extLst>
      <p:ext uri="{BB962C8B-B14F-4D97-AF65-F5344CB8AC3E}">
        <p14:creationId xmlns:p14="http://schemas.microsoft.com/office/powerpoint/2010/main" val="518145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1" name="Title 1">
            <a:extLst>
              <a:ext uri="{FF2B5EF4-FFF2-40B4-BE49-F238E27FC236}">
                <a16:creationId xmlns:a16="http://schemas.microsoft.com/office/drawing/2014/main" id="{63992182-51A4-0149-8721-D46AB9721192}"/>
              </a:ext>
            </a:extLst>
          </p:cNvPr>
          <p:cNvSpPr>
            <a:spLocks noGrp="1" noChangeArrowheads="1"/>
          </p:cNvSpPr>
          <p:nvPr>
            <p:ph type="title"/>
          </p:nvPr>
        </p:nvSpPr>
        <p:spPr>
          <a:xfrm>
            <a:off x="838200" y="365125"/>
            <a:ext cx="10515600" cy="1325563"/>
          </a:xfrm>
        </p:spPr>
        <p:txBody>
          <a:bodyPr>
            <a:normAutofit/>
          </a:bodyPr>
          <a:lstStyle/>
          <a:p>
            <a:r>
              <a:rPr lang="en-US" altLang="en-US" sz="5400">
                <a:latin typeface="Arial" panose="020B0604020202020204" pitchFamily="34" charset="0"/>
                <a:cs typeface="Arial" panose="020B0604020202020204" pitchFamily="34" charset="0"/>
              </a:rPr>
              <a:t>Homework</a:t>
            </a:r>
          </a:p>
        </p:txBody>
      </p:sp>
      <p:sp>
        <p:nvSpPr>
          <p:cNvPr id="7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2" name="Content Placeholder 2">
            <a:extLst>
              <a:ext uri="{FF2B5EF4-FFF2-40B4-BE49-F238E27FC236}">
                <a16:creationId xmlns:a16="http://schemas.microsoft.com/office/drawing/2014/main" id="{F14611FA-82BA-6044-AF11-187F5FB0A7E5}"/>
              </a:ext>
            </a:extLst>
          </p:cNvPr>
          <p:cNvSpPr>
            <a:spLocks noGrp="1" noChangeArrowheads="1"/>
          </p:cNvSpPr>
          <p:nvPr>
            <p:ph idx="1"/>
          </p:nvPr>
        </p:nvSpPr>
        <p:spPr>
          <a:xfrm>
            <a:off x="838200" y="1929384"/>
            <a:ext cx="10515600" cy="4251960"/>
          </a:xfrm>
        </p:spPr>
        <p:txBody>
          <a:bodyPr>
            <a:normAutofit/>
          </a:bodyPr>
          <a:lstStyle/>
          <a:p>
            <a:r>
              <a:rPr lang="en-US" altLang="en-US" sz="2200">
                <a:latin typeface="Arial" panose="020B0604020202020204" pitchFamily="34" charset="0"/>
                <a:cs typeface="Arial" panose="020B0604020202020204" pitchFamily="34" charset="0"/>
              </a:rPr>
              <a:t>Read </a:t>
            </a:r>
            <a:r>
              <a:rPr lang="en-US" altLang="en-US" sz="2200" dirty="0">
                <a:latin typeface="Arial" panose="020B0604020202020204" pitchFamily="34" charset="0"/>
                <a:cs typeface="Arial" panose="020B0604020202020204" pitchFamily="34" charset="0"/>
              </a:rPr>
              <a:t>the Hodder textbook pages 122-124, and use the information to help plan/take notes and then answer the 9 mark question below. (Timed conditions – 12 minutes):</a:t>
            </a:r>
          </a:p>
          <a:p>
            <a:pPr lvl="1"/>
            <a:r>
              <a:rPr lang="en-US" altLang="en-US" sz="2200" dirty="0">
                <a:latin typeface="Arial" panose="020B0604020202020204" pitchFamily="34" charset="0"/>
                <a:cs typeface="Arial" panose="020B0604020202020204" pitchFamily="34" charset="0"/>
              </a:rPr>
              <a:t>Assess the advantages of integrated management plans such as Shoreline Management Plans (SMPs) and Integrated Coastal Zone Management (ICZM) [9 marks]</a:t>
            </a:r>
          </a:p>
          <a:p>
            <a:endParaRPr lang="en-US" alt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3423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728390-8C70-D544-9A5D-8B671F5B340F}"/>
              </a:ext>
            </a:extLst>
          </p:cNvPr>
          <p:cNvSpPr>
            <a:spLocks noGrp="1"/>
          </p:cNvSpPr>
          <p:nvPr>
            <p:ph type="title"/>
          </p:nvPr>
        </p:nvSpPr>
        <p:spPr>
          <a:xfrm>
            <a:off x="572493" y="238539"/>
            <a:ext cx="11018520" cy="1434415"/>
          </a:xfrm>
        </p:spPr>
        <p:txBody>
          <a:bodyPr anchor="b">
            <a:normAutofit/>
          </a:bodyPr>
          <a:lstStyle/>
          <a:p>
            <a:r>
              <a:rPr lang="en-US" sz="5400"/>
              <a:t>What is the aim of the SMP?</a:t>
            </a:r>
          </a:p>
        </p:txBody>
      </p:sp>
      <p:sp>
        <p:nvSpPr>
          <p:cNvPr id="2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874E23-ED4E-ED4F-8CF0-665196ED6819}"/>
              </a:ext>
            </a:extLst>
          </p:cNvPr>
          <p:cNvSpPr>
            <a:spLocks noGrp="1"/>
          </p:cNvSpPr>
          <p:nvPr>
            <p:ph idx="1"/>
          </p:nvPr>
        </p:nvSpPr>
        <p:spPr>
          <a:xfrm>
            <a:off x="572493" y="2071316"/>
            <a:ext cx="6713552" cy="4119172"/>
          </a:xfrm>
        </p:spPr>
        <p:txBody>
          <a:bodyPr anchor="t">
            <a:normAutofit/>
          </a:bodyPr>
          <a:lstStyle/>
          <a:p>
            <a:r>
              <a:rPr lang="en-GB" altLang="en-US" sz="2000" dirty="0"/>
              <a:t>There are 22 SMPs which correspond to the sediment cells and sub cells around the coast of England and Wales.</a:t>
            </a:r>
          </a:p>
          <a:p>
            <a:r>
              <a:rPr lang="en-GB" sz="2000" dirty="0"/>
              <a:t>To provide the basis for sustainable coastal defence policies within a sediment cell (specified lengths of coast) Their aim is to identify the most sustainable approach to managing the different sections of coastline and to set objectives for the future management of the coastline in the short term (0-20 years), medium term (20-50 years) and the long term (50-100 years)</a:t>
            </a:r>
          </a:p>
          <a:p>
            <a:r>
              <a:rPr lang="en-GB" sz="2000" dirty="0"/>
              <a:t>They are funded mostly by the national government agency – DEFRA, along with the Environment Agency and local councils.</a:t>
            </a:r>
          </a:p>
        </p:txBody>
      </p:sp>
      <p:pic>
        <p:nvPicPr>
          <p:cNvPr id="11" name="Picture 2" descr="http://thebritishgeographer.weebly.com/uploads/1/1/8/1/11812015/7595653_orig.gif">
            <a:extLst>
              <a:ext uri="{FF2B5EF4-FFF2-40B4-BE49-F238E27FC236}">
                <a16:creationId xmlns:a16="http://schemas.microsoft.com/office/drawing/2014/main" id="{6E808550-DCE4-104F-B2D7-88B83D48509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3315"/>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216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F443747E-1E31-6A48-A5C3-BFD118DB73A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84525" y="889000"/>
            <a:ext cx="5761038"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a:extLst>
              <a:ext uri="{FF2B5EF4-FFF2-40B4-BE49-F238E27FC236}">
                <a16:creationId xmlns:a16="http://schemas.microsoft.com/office/drawing/2014/main" id="{A0B1B715-FB27-7D40-811C-A173E26FEFB6}"/>
              </a:ext>
            </a:extLst>
          </p:cNvPr>
          <p:cNvSpPr>
            <a:spLocks noChangeArrowheads="1"/>
          </p:cNvSpPr>
          <p:nvPr/>
        </p:nvSpPr>
        <p:spPr bwMode="auto">
          <a:xfrm>
            <a:off x="8975726" y="1628775"/>
            <a:ext cx="16922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400">
                <a:latin typeface="Helvetica" pitchFamily="2" charset="0"/>
              </a:rPr>
              <a:t>Intervene against coastal erosion with hard or soft engineering to prevent any further shoreline retreat.</a:t>
            </a:r>
          </a:p>
        </p:txBody>
      </p:sp>
      <p:sp>
        <p:nvSpPr>
          <p:cNvPr id="20483" name="Rectangle 3">
            <a:extLst>
              <a:ext uri="{FF2B5EF4-FFF2-40B4-BE49-F238E27FC236}">
                <a16:creationId xmlns:a16="http://schemas.microsoft.com/office/drawing/2014/main" id="{54946261-B763-7A46-8ED2-3638068C6CAF}"/>
              </a:ext>
            </a:extLst>
          </p:cNvPr>
          <p:cNvSpPr>
            <a:spLocks noChangeArrowheads="1"/>
          </p:cNvSpPr>
          <p:nvPr/>
        </p:nvSpPr>
        <p:spPr bwMode="auto">
          <a:xfrm>
            <a:off x="1663701" y="811214"/>
            <a:ext cx="1592263"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400">
                <a:latin typeface="Arial" panose="020B0604020202020204" pitchFamily="34" charset="0"/>
                <a:cs typeface="Arial" panose="020B0604020202020204" pitchFamily="34" charset="0"/>
              </a:rPr>
              <a:t>Extend the coast into what is currently the sea. (Very few examples around Britain, but the basis of Dutch polder reclamation and construction of manmade islands in Tokyo Bay).</a:t>
            </a:r>
            <a:endParaRPr lang="en-US" altLang="en-US" sz="1400"/>
          </a:p>
        </p:txBody>
      </p:sp>
      <p:sp>
        <p:nvSpPr>
          <p:cNvPr id="20484" name="Rectangle 4">
            <a:extLst>
              <a:ext uri="{FF2B5EF4-FFF2-40B4-BE49-F238E27FC236}">
                <a16:creationId xmlns:a16="http://schemas.microsoft.com/office/drawing/2014/main" id="{A10173F0-746E-5247-8034-6B5D8D874925}"/>
              </a:ext>
            </a:extLst>
          </p:cNvPr>
          <p:cNvSpPr>
            <a:spLocks noChangeArrowheads="1"/>
          </p:cNvSpPr>
          <p:nvPr/>
        </p:nvSpPr>
        <p:spPr bwMode="auto">
          <a:xfrm>
            <a:off x="8837614" y="3736975"/>
            <a:ext cx="19700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400">
                <a:latin typeface="Arial" panose="020B0604020202020204" pitchFamily="34" charset="0"/>
                <a:cs typeface="Arial" panose="020B0604020202020204" pitchFamily="34" charset="0"/>
              </a:rPr>
              <a:t>Permit natural systems to modify the coastline as they are currently operating. It usually means allowing erosion and cliff retreat to continue.</a:t>
            </a:r>
            <a:endParaRPr lang="en-US" altLang="en-US" sz="1400"/>
          </a:p>
        </p:txBody>
      </p:sp>
      <p:sp>
        <p:nvSpPr>
          <p:cNvPr id="20485" name="Rectangle 5">
            <a:extLst>
              <a:ext uri="{FF2B5EF4-FFF2-40B4-BE49-F238E27FC236}">
                <a16:creationId xmlns:a16="http://schemas.microsoft.com/office/drawing/2014/main" id="{32CB82AB-69DF-4348-9A19-4727C42668CD}"/>
              </a:ext>
            </a:extLst>
          </p:cNvPr>
          <p:cNvSpPr>
            <a:spLocks noChangeArrowheads="1"/>
          </p:cNvSpPr>
          <p:nvPr/>
        </p:nvSpPr>
        <p:spPr bwMode="auto">
          <a:xfrm>
            <a:off x="1663701" y="3770313"/>
            <a:ext cx="15605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400">
                <a:latin typeface="Arial" panose="020B0604020202020204" pitchFamily="34" charset="0"/>
                <a:cs typeface="Arial" panose="020B0604020202020204" pitchFamily="34" charset="0"/>
              </a:rPr>
              <a:t>Realignment of the coast to a pre-determined line some distance further inland from the current position of the coast</a:t>
            </a:r>
            <a:endParaRPr lang="en-US" altLang="en-US" sz="1400"/>
          </a:p>
        </p:txBody>
      </p:sp>
    </p:spTree>
    <p:extLst>
      <p:ext uri="{BB962C8B-B14F-4D97-AF65-F5344CB8AC3E}">
        <p14:creationId xmlns:p14="http://schemas.microsoft.com/office/powerpoint/2010/main" val="3798065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Guardian article on Coastal">
            <a:extLst>
              <a:ext uri="{FF2B5EF4-FFF2-40B4-BE49-F238E27FC236}">
                <a16:creationId xmlns:a16="http://schemas.microsoft.com/office/drawing/2014/main" id="{7071845D-3B47-D34D-9ED3-A983090C9BEA}"/>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2003425" y="1195388"/>
            <a:ext cx="3765550" cy="4697412"/>
          </a:xfrm>
        </p:spPr>
      </p:pic>
      <p:sp>
        <p:nvSpPr>
          <p:cNvPr id="21506" name="TextBox 3">
            <a:extLst>
              <a:ext uri="{FF2B5EF4-FFF2-40B4-BE49-F238E27FC236}">
                <a16:creationId xmlns:a16="http://schemas.microsoft.com/office/drawing/2014/main" id="{D3AEE2A6-6B00-9D4F-9D77-86FAF87A6BD3}"/>
              </a:ext>
            </a:extLst>
          </p:cNvPr>
          <p:cNvSpPr txBox="1">
            <a:spLocks noChangeArrowheads="1"/>
          </p:cNvSpPr>
          <p:nvPr/>
        </p:nvSpPr>
        <p:spPr bwMode="auto">
          <a:xfrm>
            <a:off x="6672264" y="333375"/>
            <a:ext cx="3671887"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800">
                <a:latin typeface="Arial" panose="020B0604020202020204" pitchFamily="34" charset="0"/>
                <a:cs typeface="Arial" panose="020B0604020202020204" pitchFamily="34" charset="0"/>
              </a:rPr>
              <a:t>Each SMP describes how each stretch of coastal covered by the plan is to be managed.</a:t>
            </a:r>
          </a:p>
          <a:p>
            <a:pPr>
              <a:spcBef>
                <a:spcPct val="0"/>
              </a:spcBef>
              <a:buFontTx/>
              <a:buNone/>
            </a:pPr>
            <a:endParaRPr lang="en-GB" altLang="en-US" sz="1800">
              <a:latin typeface="Arial" panose="020B0604020202020204" pitchFamily="34" charset="0"/>
              <a:cs typeface="Arial" panose="020B0604020202020204" pitchFamily="34" charset="0"/>
            </a:endParaRPr>
          </a:p>
          <a:p>
            <a:pPr>
              <a:spcBef>
                <a:spcPct val="0"/>
              </a:spcBef>
              <a:buFontTx/>
              <a:buNone/>
            </a:pPr>
            <a:endParaRPr lang="en-GB" altLang="en-US" sz="1800">
              <a:latin typeface="Arial" panose="020B0604020202020204" pitchFamily="34" charset="0"/>
              <a:cs typeface="Arial" panose="020B0604020202020204" pitchFamily="34" charset="0"/>
            </a:endParaRPr>
          </a:p>
          <a:p>
            <a:pPr>
              <a:spcBef>
                <a:spcPct val="0"/>
              </a:spcBef>
              <a:buFontTx/>
              <a:buNone/>
            </a:pPr>
            <a:r>
              <a:rPr lang="en-GB" altLang="en-US" sz="1800">
                <a:latin typeface="Arial" panose="020B0604020202020204" pitchFamily="34" charset="0"/>
                <a:cs typeface="Arial" panose="020B0604020202020204" pitchFamily="34" charset="0"/>
              </a:rPr>
              <a:t>What factors might determine which of the above strategies is designated along a stretch of coast?</a:t>
            </a:r>
          </a:p>
          <a:p>
            <a:pPr>
              <a:spcBef>
                <a:spcPct val="0"/>
              </a:spcBef>
              <a:buFontTx/>
              <a:buNone/>
            </a:pPr>
            <a:endParaRPr lang="en-GB" altLang="en-US" sz="1800">
              <a:latin typeface="Arial" panose="020B0604020202020204" pitchFamily="34" charset="0"/>
              <a:cs typeface="Arial" panose="020B0604020202020204" pitchFamily="34" charset="0"/>
            </a:endParaRPr>
          </a:p>
          <a:p>
            <a:pPr>
              <a:spcBef>
                <a:spcPct val="0"/>
              </a:spcBef>
              <a:buFontTx/>
              <a:buNone/>
            </a:pPr>
            <a:endParaRPr lang="en-GB" altLang="en-US" sz="1800">
              <a:latin typeface="Arial" panose="020B0604020202020204" pitchFamily="34" charset="0"/>
              <a:cs typeface="Arial" panose="020B0604020202020204" pitchFamily="34" charset="0"/>
            </a:endParaRPr>
          </a:p>
          <a:p>
            <a:pPr>
              <a:spcBef>
                <a:spcPct val="0"/>
              </a:spcBef>
              <a:buFontTx/>
              <a:buNone/>
            </a:pPr>
            <a:endParaRPr lang="en-GB" altLang="en-US" sz="1800">
              <a:latin typeface="Arial" panose="020B0604020202020204" pitchFamily="34" charset="0"/>
              <a:cs typeface="Arial" panose="020B0604020202020204" pitchFamily="34" charset="0"/>
            </a:endParaRPr>
          </a:p>
          <a:p>
            <a:pPr>
              <a:spcBef>
                <a:spcPct val="0"/>
              </a:spcBef>
              <a:buFontTx/>
              <a:buNone/>
            </a:pPr>
            <a:endParaRPr lang="en-GB" altLang="en-US" sz="1800">
              <a:latin typeface="Arial" panose="020B0604020202020204" pitchFamily="34" charset="0"/>
              <a:cs typeface="Arial" panose="020B0604020202020204" pitchFamily="34" charset="0"/>
            </a:endParaRPr>
          </a:p>
          <a:p>
            <a:pPr>
              <a:spcBef>
                <a:spcPct val="0"/>
              </a:spcBef>
              <a:buFontTx/>
              <a:buNone/>
            </a:pPr>
            <a:r>
              <a:rPr lang="en-GB" altLang="en-US" sz="1800">
                <a:latin typeface="Arial" panose="020B0604020202020204" pitchFamily="34" charset="0"/>
                <a:cs typeface="Arial" panose="020B0604020202020204" pitchFamily="34" charset="0"/>
              </a:rPr>
              <a:t>What issues might arise if different sections of coastline are designated different strategies?</a:t>
            </a:r>
          </a:p>
          <a:p>
            <a:pPr>
              <a:spcBef>
                <a:spcPct val="0"/>
              </a:spcBef>
              <a:buFontTx/>
              <a:buNone/>
            </a:pPr>
            <a:endParaRPr lang="en-GB" altLang="en-US" sz="1800">
              <a:latin typeface="Arial" panose="020B0604020202020204" pitchFamily="34" charset="0"/>
              <a:cs typeface="Arial" panose="020B0604020202020204" pitchFamily="34" charset="0"/>
            </a:endParaRPr>
          </a:p>
          <a:p>
            <a:pPr>
              <a:spcBef>
                <a:spcPct val="0"/>
              </a:spcBef>
              <a:buFontTx/>
              <a:buNone/>
            </a:pPr>
            <a:endParaRPr lang="en-GB" altLang="en-US" sz="1800">
              <a:latin typeface="Arial" panose="020B0604020202020204" pitchFamily="34" charset="0"/>
              <a:cs typeface="Arial" panose="020B0604020202020204" pitchFamily="34" charset="0"/>
            </a:endParaRPr>
          </a:p>
          <a:p>
            <a:pPr>
              <a:spcBef>
                <a:spcPct val="0"/>
              </a:spcBef>
              <a:buFontTx/>
              <a:buNone/>
            </a:pPr>
            <a:endParaRPr lang="en-GB" altLang="en-US" sz="1800">
              <a:latin typeface="Arial" panose="020B0604020202020204" pitchFamily="34" charset="0"/>
              <a:cs typeface="Arial" panose="020B0604020202020204" pitchFamily="34" charset="0"/>
            </a:endParaRPr>
          </a:p>
        </p:txBody>
      </p:sp>
      <p:sp>
        <p:nvSpPr>
          <p:cNvPr id="21507" name="TextBox 4">
            <a:extLst>
              <a:ext uri="{FF2B5EF4-FFF2-40B4-BE49-F238E27FC236}">
                <a16:creationId xmlns:a16="http://schemas.microsoft.com/office/drawing/2014/main" id="{6CD9C02A-7B16-7541-904E-18825038D4A3}"/>
              </a:ext>
            </a:extLst>
          </p:cNvPr>
          <p:cNvSpPr txBox="1">
            <a:spLocks noChangeArrowheads="1"/>
          </p:cNvSpPr>
          <p:nvPr/>
        </p:nvSpPr>
        <p:spPr bwMode="auto">
          <a:xfrm>
            <a:off x="1958975" y="6037263"/>
            <a:ext cx="3767138"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800" b="1">
                <a:solidFill>
                  <a:srgbClr val="FF0000"/>
                </a:solidFill>
              </a:rPr>
              <a:t>Analyse the map of preferred shoreline management policies. </a:t>
            </a:r>
          </a:p>
        </p:txBody>
      </p:sp>
      <p:sp>
        <p:nvSpPr>
          <p:cNvPr id="21508" name="TextBox 5">
            <a:extLst>
              <a:ext uri="{FF2B5EF4-FFF2-40B4-BE49-F238E27FC236}">
                <a16:creationId xmlns:a16="http://schemas.microsoft.com/office/drawing/2014/main" id="{D6D5236E-F14E-A04D-8A8A-22C6F3FEF7DD}"/>
              </a:ext>
            </a:extLst>
          </p:cNvPr>
          <p:cNvSpPr txBox="1">
            <a:spLocks noChangeArrowheads="1"/>
          </p:cNvSpPr>
          <p:nvPr/>
        </p:nvSpPr>
        <p:spPr bwMode="auto">
          <a:xfrm>
            <a:off x="4986338" y="1455739"/>
            <a:ext cx="1312862"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800" b="1"/>
              <a:t>There are 4 approaches used.</a:t>
            </a:r>
          </a:p>
        </p:txBody>
      </p:sp>
    </p:spTree>
    <p:extLst>
      <p:ext uri="{BB962C8B-B14F-4D97-AF65-F5344CB8AC3E}">
        <p14:creationId xmlns:p14="http://schemas.microsoft.com/office/powerpoint/2010/main" val="1481612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0A9AAB4B-CF8C-BE43-865B-EF0779BA24D3}"/>
              </a:ext>
            </a:extLst>
          </p:cNvPr>
          <p:cNvSpPr>
            <a:spLocks noGrp="1" noChangeArrowheads="1"/>
          </p:cNvSpPr>
          <p:nvPr>
            <p:ph type="title"/>
          </p:nvPr>
        </p:nvSpPr>
        <p:spPr>
          <a:xfrm>
            <a:off x="2203450" y="63500"/>
            <a:ext cx="7772400" cy="1143000"/>
          </a:xfrm>
        </p:spPr>
        <p:txBody>
          <a:bodyPr/>
          <a:lstStyle/>
          <a:p>
            <a:r>
              <a:rPr lang="en-US" altLang="en-US">
                <a:latin typeface="Arial" panose="020B0604020202020204" pitchFamily="34" charset="0"/>
                <a:cs typeface="Arial" panose="020B0604020202020204" pitchFamily="34" charset="0"/>
              </a:rPr>
              <a:t>Which option?</a:t>
            </a:r>
          </a:p>
        </p:txBody>
      </p:sp>
      <p:sp>
        <p:nvSpPr>
          <p:cNvPr id="3" name="Content Placeholder 2">
            <a:extLst>
              <a:ext uri="{FF2B5EF4-FFF2-40B4-BE49-F238E27FC236}">
                <a16:creationId xmlns:a16="http://schemas.microsoft.com/office/drawing/2014/main" id="{B0811E1B-AD13-6145-824F-EDF6979F49CE}"/>
              </a:ext>
            </a:extLst>
          </p:cNvPr>
          <p:cNvSpPr>
            <a:spLocks noGrp="1"/>
          </p:cNvSpPr>
          <p:nvPr>
            <p:ph idx="1"/>
          </p:nvPr>
        </p:nvSpPr>
        <p:spPr>
          <a:xfrm>
            <a:off x="2209800" y="1206501"/>
            <a:ext cx="7772400" cy="5535613"/>
          </a:xfrm>
        </p:spPr>
        <p:txBody>
          <a:bodyPr/>
          <a:lstStyle/>
          <a:p>
            <a:pPr marL="0" indent="0">
              <a:buNone/>
              <a:defRPr/>
            </a:pPr>
            <a:r>
              <a:rPr lang="en-GB" sz="1800" dirty="0">
                <a:latin typeface="Arial" panose="020B0604020202020204" pitchFamily="34" charset="0"/>
                <a:ea typeface="ＭＳ Ｐゴシック" charset="0"/>
                <a:cs typeface="Arial" panose="020B0604020202020204" pitchFamily="34" charset="0"/>
              </a:rPr>
              <a:t>The factors that determine which of the four options is designated for a section of coast depends on:</a:t>
            </a:r>
          </a:p>
          <a:p>
            <a:pPr marL="0" indent="0">
              <a:buNone/>
              <a:defRPr/>
            </a:pPr>
            <a:endParaRPr lang="en-GB" sz="1800" dirty="0">
              <a:latin typeface="Arial" panose="020B0604020202020204" pitchFamily="34" charset="0"/>
              <a:ea typeface="ＭＳ Ｐゴシック" charset="0"/>
              <a:cs typeface="Arial" panose="020B0604020202020204" pitchFamily="34" charset="0"/>
            </a:endParaRPr>
          </a:p>
          <a:p>
            <a:pPr>
              <a:defRPr/>
            </a:pPr>
            <a:r>
              <a:rPr lang="en-GB" sz="1800" dirty="0">
                <a:latin typeface="Arial" panose="020B0604020202020204" pitchFamily="34" charset="0"/>
                <a:ea typeface="ＭＳ Ｐゴシック" charset="0"/>
                <a:cs typeface="Arial" panose="020B0604020202020204" pitchFamily="34" charset="0"/>
              </a:rPr>
              <a:t>The rate of coastal change (threatened loss of land as well as sea level rise)</a:t>
            </a:r>
          </a:p>
          <a:p>
            <a:pPr>
              <a:defRPr/>
            </a:pPr>
            <a:r>
              <a:rPr lang="en-GB" sz="1800" dirty="0">
                <a:latin typeface="Arial" panose="020B0604020202020204" pitchFamily="34" charset="0"/>
                <a:ea typeface="ＭＳ Ｐゴシック" charset="0"/>
                <a:cs typeface="Arial" panose="020B0604020202020204" pitchFamily="34" charset="0"/>
              </a:rPr>
              <a:t>The economic value of land uses put at risk by coastal change (homes, businesses, infrastructure)</a:t>
            </a:r>
          </a:p>
          <a:p>
            <a:pPr>
              <a:defRPr/>
            </a:pPr>
            <a:r>
              <a:rPr lang="en-GB" sz="1800" dirty="0">
                <a:latin typeface="Arial" panose="020B0604020202020204" pitchFamily="34" charset="0"/>
                <a:ea typeface="ＭＳ Ｐゴシック" charset="0"/>
                <a:cs typeface="Arial" panose="020B0604020202020204" pitchFamily="34" charset="0"/>
              </a:rPr>
              <a:t>The value of agricultural land at risk, along with habitats of value</a:t>
            </a:r>
          </a:p>
          <a:p>
            <a:pPr>
              <a:defRPr/>
            </a:pPr>
            <a:r>
              <a:rPr lang="en-GB" sz="1800" dirty="0">
                <a:latin typeface="Arial" panose="020B0604020202020204" pitchFamily="34" charset="0"/>
                <a:ea typeface="ＭＳ Ｐゴシック" charset="0"/>
                <a:cs typeface="Arial" panose="020B0604020202020204" pitchFamily="34" charset="0"/>
              </a:rPr>
              <a:t>The cost of intervention strategies</a:t>
            </a:r>
          </a:p>
          <a:p>
            <a:pPr marL="0" indent="0">
              <a:buNone/>
              <a:defRPr/>
            </a:pPr>
            <a:endParaRPr lang="en-GB" sz="1800" dirty="0">
              <a:latin typeface="Arial" panose="020B0604020202020204" pitchFamily="34" charset="0"/>
              <a:ea typeface="ＭＳ Ｐゴシック" charset="0"/>
              <a:cs typeface="Arial" panose="020B0604020202020204" pitchFamily="34" charset="0"/>
            </a:endParaRPr>
          </a:p>
          <a:p>
            <a:pPr marL="0" indent="0">
              <a:buNone/>
              <a:defRPr/>
            </a:pPr>
            <a:r>
              <a:rPr lang="en-GB" sz="1800" dirty="0">
                <a:latin typeface="Arial" panose="020B0604020202020204" pitchFamily="34" charset="0"/>
                <a:ea typeface="ＭＳ Ｐゴシック" charset="0"/>
                <a:cs typeface="Arial" panose="020B0604020202020204" pitchFamily="34" charset="0"/>
              </a:rPr>
              <a:t>Issues can arise if one section of coast is selected for ‘Hold the line’ strategies but a neighbouring section is designated ‘No active intervention’ without clear justification.  Even more controversial is when the ‘Hold the line’ strategy selected actually increases the rate of coastal erosion downcoast (such as with sediment-capture by groynes).</a:t>
            </a:r>
          </a:p>
          <a:p>
            <a:pPr>
              <a:defRPr/>
            </a:pPr>
            <a:endParaRPr lang="en-US" sz="180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609682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E1E3B2C5-483E-AD4D-B49E-3F69045F0D7D}"/>
              </a:ext>
            </a:extLst>
          </p:cNvPr>
          <p:cNvSpPr>
            <a:spLocks noGrp="1" noChangeArrowheads="1"/>
          </p:cNvSpPr>
          <p:nvPr>
            <p:ph type="title"/>
          </p:nvPr>
        </p:nvSpPr>
        <p:spPr>
          <a:xfrm>
            <a:off x="2209800" y="333375"/>
            <a:ext cx="7772400" cy="1143000"/>
          </a:xfrm>
        </p:spPr>
        <p:txBody>
          <a:bodyPr>
            <a:normAutofit fontScale="90000"/>
          </a:bodyPr>
          <a:lstStyle/>
          <a:p>
            <a:r>
              <a:rPr lang="en-GB" altLang="en-US" sz="4000">
                <a:latin typeface="Arial" panose="020B0604020202020204" pitchFamily="34" charset="0"/>
                <a:cs typeface="Arial" panose="020B0604020202020204" pitchFamily="34" charset="0"/>
              </a:rPr>
              <a:t>Costs and benefits of different management options</a:t>
            </a:r>
          </a:p>
        </p:txBody>
      </p:sp>
      <p:pic>
        <p:nvPicPr>
          <p:cNvPr id="23554" name="Content Placeholder 20">
            <a:extLst>
              <a:ext uri="{FF2B5EF4-FFF2-40B4-BE49-F238E27FC236}">
                <a16:creationId xmlns:a16="http://schemas.microsoft.com/office/drawing/2014/main" id="{316562EC-1486-2445-BB93-A633212F29D8}"/>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2855914" y="1628776"/>
            <a:ext cx="6480175" cy="5184775"/>
          </a:xfrm>
        </p:spPr>
      </p:pic>
    </p:spTree>
    <p:extLst>
      <p:ext uri="{BB962C8B-B14F-4D97-AF65-F5344CB8AC3E}">
        <p14:creationId xmlns:p14="http://schemas.microsoft.com/office/powerpoint/2010/main" val="1497362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D9796-2436-7B41-9793-566C85C102C2}"/>
              </a:ext>
            </a:extLst>
          </p:cNvPr>
          <p:cNvSpPr>
            <a:spLocks noGrp="1"/>
          </p:cNvSpPr>
          <p:nvPr>
            <p:ph type="title"/>
          </p:nvPr>
        </p:nvSpPr>
        <p:spPr>
          <a:xfrm>
            <a:off x="533676" y="4334712"/>
            <a:ext cx="8026400" cy="1901825"/>
          </a:xfrm>
        </p:spPr>
        <p:txBody>
          <a:bodyPr/>
          <a:lstStyle/>
          <a:p>
            <a:pPr>
              <a:defRPr/>
            </a:pPr>
            <a:r>
              <a:rPr lang="en-GB" dirty="0">
                <a:ea typeface="MS PGothic" panose="020B0600070205080204" pitchFamily="34" charset="-128"/>
              </a:rPr>
              <a:t>Holderness DME</a:t>
            </a:r>
          </a:p>
        </p:txBody>
      </p:sp>
      <p:sp>
        <p:nvSpPr>
          <p:cNvPr id="28674" name="Text Placeholder 2">
            <a:extLst>
              <a:ext uri="{FF2B5EF4-FFF2-40B4-BE49-F238E27FC236}">
                <a16:creationId xmlns:a16="http://schemas.microsoft.com/office/drawing/2014/main" id="{32C4E46C-BF59-4D44-B870-6C14F4604494}"/>
              </a:ext>
            </a:extLst>
          </p:cNvPr>
          <p:cNvSpPr>
            <a:spLocks noGrp="1" noChangeArrowheads="1"/>
          </p:cNvSpPr>
          <p:nvPr>
            <p:ph type="body" idx="1"/>
          </p:nvPr>
        </p:nvSpPr>
        <p:spPr>
          <a:xfrm>
            <a:off x="533676" y="3327194"/>
            <a:ext cx="10515600" cy="1500187"/>
          </a:xfrm>
        </p:spPr>
        <p:txBody>
          <a:bodyPr/>
          <a:lstStyle/>
          <a:p>
            <a:r>
              <a:rPr lang="en-GB" altLang="en-US" dirty="0"/>
              <a:t>The Challenges of Sustainable Management – Holderness Case Study:</a:t>
            </a:r>
          </a:p>
          <a:p>
            <a:r>
              <a:rPr lang="en-GB" altLang="en-US" dirty="0"/>
              <a:t>Watch Parts 3 &amp;4 of the e-stream video: Defending the coast (11.49 min +)</a:t>
            </a:r>
          </a:p>
        </p:txBody>
      </p:sp>
    </p:spTree>
    <p:extLst>
      <p:ext uri="{BB962C8B-B14F-4D97-AF65-F5344CB8AC3E}">
        <p14:creationId xmlns:p14="http://schemas.microsoft.com/office/powerpoint/2010/main" val="3953691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2695</Words>
  <Application>Microsoft Macintosh PowerPoint</Application>
  <PresentationFormat>Widescreen</PresentationFormat>
  <Paragraphs>186</Paragraphs>
  <Slides>30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Arial Black</vt:lpstr>
      <vt:lpstr>Calibri</vt:lpstr>
      <vt:lpstr>Calibri Light</vt:lpstr>
      <vt:lpstr>Helvetica</vt:lpstr>
      <vt:lpstr>Impact</vt:lpstr>
      <vt:lpstr>Times New Roman</vt:lpstr>
      <vt:lpstr>Wingdings</vt:lpstr>
      <vt:lpstr>Office Theme</vt:lpstr>
      <vt:lpstr>Coastal management: Part 2 – Sustainable Approaches </vt:lpstr>
      <vt:lpstr>PowerPoint Presentation</vt:lpstr>
      <vt:lpstr>Sustainable approaches to coastal flood and erosion management</vt:lpstr>
      <vt:lpstr>What is the aim of the SMP?</vt:lpstr>
      <vt:lpstr>PowerPoint Presentation</vt:lpstr>
      <vt:lpstr>PowerPoint Presentation</vt:lpstr>
      <vt:lpstr>Which option?</vt:lpstr>
      <vt:lpstr>Costs and benefits of different management options</vt:lpstr>
      <vt:lpstr>Holderness DME</vt:lpstr>
      <vt:lpstr>SMP Holderness</vt:lpstr>
      <vt:lpstr>PowerPoint Presentation</vt:lpstr>
      <vt:lpstr>Sea Level Rise – the challenge</vt:lpstr>
      <vt:lpstr>Decision making assessments</vt:lpstr>
      <vt:lpstr>Holderness DME</vt:lpstr>
      <vt:lpstr>HOLDERNESS – the challenges represented in sustainable management of the Holderness Coast </vt:lpstr>
      <vt:lpstr>PowerPoint Presentation</vt:lpstr>
      <vt:lpstr>Discuss the following on the Holderness Coast:</vt:lpstr>
      <vt:lpstr>PowerPoint Presentation</vt:lpstr>
      <vt:lpstr>Exam-style Question</vt:lpstr>
      <vt:lpstr>Think about……</vt:lpstr>
      <vt:lpstr>Integrated Coastal Zone Management - ICZM</vt:lpstr>
      <vt:lpstr>Integrated Coastal Zone Management</vt:lpstr>
      <vt:lpstr>ICZM: AIMS</vt:lpstr>
      <vt:lpstr>ICZM Vs. SMP?</vt:lpstr>
      <vt:lpstr>PowerPoint Presentation</vt:lpstr>
      <vt:lpstr>Group Discussion</vt:lpstr>
      <vt:lpstr>ICZM &amp; global issue</vt:lpstr>
      <vt:lpstr>Managing the Odisha coast</vt:lpstr>
      <vt:lpstr>ICZM Review</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3.1.3.4b: Coastal management: Part 2 </dc:title>
  <dc:creator>Lorna Cansfield</dc:creator>
  <cp:lastModifiedBy>Lorna Cansfield</cp:lastModifiedBy>
  <cp:revision>4</cp:revision>
  <dcterms:created xsi:type="dcterms:W3CDTF">2021-02-25T12:53:07Z</dcterms:created>
  <dcterms:modified xsi:type="dcterms:W3CDTF">2023-01-28T10:45:24Z</dcterms:modified>
</cp:coreProperties>
</file>