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7" r:id="rId5"/>
    <p:sldId id="258" r:id="rId6"/>
    <p:sldId id="259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28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90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41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02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26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4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56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14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53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36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6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9334C-A178-41EB-9AF9-D6C61E2CB57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CF88A-BDE0-4960-89D8-85C1EABA4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62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blogs.com/eruptions/EtnaP1-2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0648" y="35500"/>
            <a:ext cx="6273824" cy="498439"/>
          </a:xfrm>
          <a:prstGeom prst="rect">
            <a:avLst/>
          </a:prstGeom>
          <a:solidFill>
            <a:schemeClr val="bg1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1" rIns="91440" bIns="45721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u="sng" dirty="0">
                <a:solidFill>
                  <a:schemeClr val="tx1"/>
                </a:solidFill>
              </a:rPr>
              <a:t>Volcanic event case study: Mount Etna, Italy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4004" y="611559"/>
            <a:ext cx="5053188" cy="4794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1" dirty="0"/>
              <a:t>Throughout the winter of 2002/2003, the complex volcano of Mt Etna erupted a series of manageable eruptions which brought a range of impacts to areas within close vicinity e.g. </a:t>
            </a:r>
            <a:r>
              <a:rPr lang="en-GB" sz="1401" dirty="0" smtClean="0"/>
              <a:t>Catania.</a:t>
            </a:r>
            <a:endParaRPr lang="en-GB" sz="140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59068" y="759211"/>
            <a:ext cx="1534995" cy="247960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4001" y="1530618"/>
            <a:ext cx="4837161" cy="274452"/>
          </a:xfrm>
          <a:prstGeom prst="rect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1" rIns="91440" bIns="45721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b="1" u="sng" dirty="0">
                <a:solidFill>
                  <a:schemeClr val="tx1"/>
                </a:solidFill>
              </a:rPr>
              <a:t>The cause of the eruption(s)</a:t>
            </a:r>
          </a:p>
        </p:txBody>
      </p:sp>
      <p:sp>
        <p:nvSpPr>
          <p:cNvPr id="8" name="Rectangle 7"/>
          <p:cNvSpPr/>
          <p:nvPr/>
        </p:nvSpPr>
        <p:spPr>
          <a:xfrm>
            <a:off x="153188" y="1969816"/>
            <a:ext cx="4856696" cy="1385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1" b="1" dirty="0"/>
              <a:t>Complex plate margin (Destructive </a:t>
            </a:r>
            <a:r>
              <a:rPr lang="en-GB" sz="1401" b="1" i="1" dirty="0"/>
              <a:t>and </a:t>
            </a:r>
            <a:r>
              <a:rPr lang="en-GB" sz="1401" b="1" dirty="0"/>
              <a:t>constructive)</a:t>
            </a:r>
          </a:p>
          <a:p>
            <a:endParaRPr lang="en-GB" sz="1401" b="1" u="sng" dirty="0"/>
          </a:p>
          <a:p>
            <a:pPr marL="285758" indent="-285758">
              <a:buFont typeface="Arial" pitchFamily="34" charset="0"/>
              <a:buChar char="•"/>
            </a:pPr>
            <a:r>
              <a:rPr lang="en-GB" sz="1401" dirty="0"/>
              <a:t>Etna is the result of </a:t>
            </a:r>
            <a:r>
              <a:rPr lang="en-GB" sz="1401" b="1" dirty="0"/>
              <a:t>collision</a:t>
            </a:r>
            <a:r>
              <a:rPr lang="en-GB" sz="1401" dirty="0"/>
              <a:t> of </a:t>
            </a:r>
            <a:r>
              <a:rPr lang="en-GB" sz="1401" b="1" dirty="0"/>
              <a:t>African</a:t>
            </a:r>
            <a:r>
              <a:rPr lang="en-GB" sz="1401" dirty="0"/>
              <a:t> and </a:t>
            </a:r>
            <a:r>
              <a:rPr lang="en-GB" sz="1401" b="1" dirty="0"/>
              <a:t>Eurasian</a:t>
            </a:r>
            <a:r>
              <a:rPr lang="en-GB" sz="1401" dirty="0"/>
              <a:t> plates, leading to the formation of a </a:t>
            </a:r>
            <a:r>
              <a:rPr lang="en-GB" sz="1401" b="1" dirty="0"/>
              <a:t>stratovolcano </a:t>
            </a:r>
            <a:r>
              <a:rPr lang="en-GB" sz="1401" dirty="0"/>
              <a:t>upper </a:t>
            </a:r>
            <a:r>
              <a:rPr lang="en-GB" sz="1401" dirty="0" smtClean="0"/>
              <a:t>half.</a:t>
            </a:r>
            <a:endParaRPr lang="en-GB" sz="1401" dirty="0"/>
          </a:p>
          <a:p>
            <a:pPr marL="285758" indent="-285758">
              <a:buFont typeface="Arial" pitchFamily="34" charset="0"/>
              <a:buChar char="•"/>
            </a:pPr>
            <a:r>
              <a:rPr lang="en-GB" sz="1401" b="1" dirty="0"/>
              <a:t>Constructive</a:t>
            </a:r>
            <a:r>
              <a:rPr lang="en-GB" sz="1401" dirty="0"/>
              <a:t> style </a:t>
            </a:r>
            <a:r>
              <a:rPr lang="en-GB" sz="1401" b="1" dirty="0"/>
              <a:t>continental rifting </a:t>
            </a:r>
            <a:r>
              <a:rPr lang="en-GB" sz="1401" dirty="0"/>
              <a:t>(Sicily pulling away from Italy) has led to the formation a </a:t>
            </a:r>
            <a:r>
              <a:rPr lang="en-GB" sz="1401" b="1" dirty="0"/>
              <a:t>shield volcano </a:t>
            </a:r>
            <a:r>
              <a:rPr lang="en-GB" sz="1401" dirty="0"/>
              <a:t>at base</a:t>
            </a:r>
            <a:r>
              <a:rPr lang="en-GB" sz="1401" b="1" dirty="0"/>
              <a:t>.  </a:t>
            </a:r>
          </a:p>
        </p:txBody>
      </p:sp>
      <p:pic>
        <p:nvPicPr>
          <p:cNvPr id="9" name="Picture 2" descr="EtnaP1-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0648" y="3648665"/>
            <a:ext cx="2245750" cy="1675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506398" y="3531904"/>
            <a:ext cx="4351604" cy="2032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8" indent="-285758">
              <a:buFont typeface="Arial" pitchFamily="34" charset="0"/>
              <a:buChar char="•"/>
            </a:pPr>
            <a:r>
              <a:rPr lang="en-GB" sz="1401" b="1" dirty="0"/>
              <a:t>Calderas</a:t>
            </a:r>
            <a:r>
              <a:rPr lang="en-GB" sz="1401" dirty="0"/>
              <a:t> form at the surface when then the </a:t>
            </a:r>
            <a:r>
              <a:rPr lang="en-GB" sz="1401" b="1" dirty="0"/>
              <a:t>crater collapses</a:t>
            </a:r>
            <a:r>
              <a:rPr lang="en-GB" sz="1401" dirty="0"/>
              <a:t> during large eruptions e.g. </a:t>
            </a:r>
            <a:r>
              <a:rPr lang="en-GB" sz="1401" b="1" dirty="0"/>
              <a:t>Valle del </a:t>
            </a:r>
            <a:r>
              <a:rPr lang="en-GB" sz="1401" b="1" dirty="0" err="1"/>
              <a:t>Bove</a:t>
            </a:r>
            <a:r>
              <a:rPr lang="en-GB" sz="1401" dirty="0"/>
              <a:t>.</a:t>
            </a:r>
          </a:p>
          <a:p>
            <a:pPr marL="285758" indent="-285758">
              <a:buFont typeface="Arial" pitchFamily="34" charset="0"/>
              <a:buChar char="•"/>
            </a:pPr>
            <a:r>
              <a:rPr lang="en-GB" sz="1401" b="1" dirty="0"/>
              <a:t>Effusive</a:t>
            </a:r>
            <a:r>
              <a:rPr lang="en-GB" sz="1401" dirty="0"/>
              <a:t> (lava flow) eruptions flow from </a:t>
            </a:r>
            <a:r>
              <a:rPr lang="en-GB" sz="1401" b="1" dirty="0"/>
              <a:t>fissures</a:t>
            </a:r>
            <a:r>
              <a:rPr lang="en-GB" sz="1401" dirty="0"/>
              <a:t> on flanks</a:t>
            </a:r>
          </a:p>
          <a:p>
            <a:pPr marL="285758" indent="-285758">
              <a:buFont typeface="Arial" pitchFamily="34" charset="0"/>
              <a:buChar char="•"/>
            </a:pPr>
            <a:r>
              <a:rPr lang="en-GB" sz="1401" b="1" dirty="0" err="1"/>
              <a:t>Strombolian</a:t>
            </a:r>
            <a:r>
              <a:rPr lang="en-GB" sz="1401" dirty="0"/>
              <a:t> style eruptions erupt from crater.</a:t>
            </a:r>
          </a:p>
          <a:p>
            <a:pPr marL="285758" indent="-285758">
              <a:buFont typeface="Arial" pitchFamily="34" charset="0"/>
              <a:buChar char="•"/>
            </a:pPr>
            <a:r>
              <a:rPr lang="en-GB" sz="1401" dirty="0"/>
              <a:t>Rare </a:t>
            </a:r>
            <a:r>
              <a:rPr lang="en-GB" sz="1401" b="1" dirty="0"/>
              <a:t>pyroclastic flows </a:t>
            </a:r>
            <a:r>
              <a:rPr lang="en-GB" sz="1401" dirty="0"/>
              <a:t>erupt from fissures when rising magma mixes </a:t>
            </a:r>
            <a:r>
              <a:rPr lang="en-GB" sz="1401" dirty="0" smtClean="0"/>
              <a:t>with </a:t>
            </a:r>
            <a:r>
              <a:rPr lang="en-GB" sz="1401" dirty="0"/>
              <a:t>groundwater.</a:t>
            </a:r>
          </a:p>
          <a:p>
            <a:pPr marL="285758" indent="-285758">
              <a:buFont typeface="Arial" pitchFamily="34" charset="0"/>
              <a:buChar char="•"/>
            </a:pPr>
            <a:r>
              <a:rPr lang="en-GB" sz="1401" b="1" dirty="0"/>
              <a:t>Magma</a:t>
            </a:r>
            <a:r>
              <a:rPr lang="en-GB" sz="1401" dirty="0"/>
              <a:t> is generally </a:t>
            </a:r>
            <a:r>
              <a:rPr lang="en-GB" sz="1401" b="1" dirty="0"/>
              <a:t>basaltic</a:t>
            </a:r>
            <a:r>
              <a:rPr lang="en-GB" sz="1401" dirty="0"/>
              <a:t> in nature so is </a:t>
            </a:r>
            <a:r>
              <a:rPr lang="en-GB" sz="1401" dirty="0" smtClean="0"/>
              <a:t>relatively easy </a:t>
            </a:r>
            <a:r>
              <a:rPr lang="en-GB" sz="1401" dirty="0"/>
              <a:t>to manage.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60648" y="5712460"/>
            <a:ext cx="5400601" cy="256672"/>
          </a:xfrm>
          <a:prstGeom prst="rect">
            <a:avLst/>
          </a:prstGeom>
          <a:noFill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1" rIns="91440" bIns="45721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b="1" u="sng" dirty="0">
                <a:solidFill>
                  <a:schemeClr val="tx1"/>
                </a:solidFill>
              </a:rPr>
              <a:t>Timeline of key events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" y="6069956"/>
            <a:ext cx="4838846" cy="3048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8" indent="-285758">
              <a:buFont typeface="Arial" pitchFamily="34" charset="0"/>
              <a:buChar char="•"/>
            </a:pPr>
            <a:r>
              <a:rPr lang="en-GB" sz="1401" b="1" dirty="0"/>
              <a:t>25</a:t>
            </a:r>
            <a:r>
              <a:rPr lang="en-GB" sz="1401" b="1" baseline="30000" dirty="0"/>
              <a:t>th</a:t>
            </a:r>
            <a:r>
              <a:rPr lang="en-GB" sz="1401" b="1" dirty="0"/>
              <a:t> October 2002 </a:t>
            </a:r>
            <a:r>
              <a:rPr lang="en-GB" sz="1401" dirty="0"/>
              <a:t>– 3.6 magnitude </a:t>
            </a:r>
            <a:r>
              <a:rPr lang="en-GB" sz="1401" dirty="0" smtClean="0"/>
              <a:t>tremors </a:t>
            </a:r>
            <a:r>
              <a:rPr lang="en-GB" sz="1401" dirty="0"/>
              <a:t>(</a:t>
            </a:r>
            <a:r>
              <a:rPr lang="en-GB" sz="1401" dirty="0" smtClean="0"/>
              <a:t>indicated </a:t>
            </a:r>
            <a:r>
              <a:rPr lang="en-GB" sz="1401" dirty="0"/>
              <a:t>magma was rising towards </a:t>
            </a:r>
            <a:r>
              <a:rPr lang="en-GB" sz="1401" dirty="0" smtClean="0"/>
              <a:t>crater.</a:t>
            </a:r>
          </a:p>
          <a:p>
            <a:pPr marL="285758" indent="-285758">
              <a:buFont typeface="Arial" pitchFamily="34" charset="0"/>
              <a:buChar char="•"/>
            </a:pPr>
            <a:endParaRPr lang="en-GB" sz="800" dirty="0" smtClean="0"/>
          </a:p>
          <a:p>
            <a:pPr marL="285758" indent="-285758">
              <a:buFont typeface="Arial" pitchFamily="34" charset="0"/>
              <a:buChar char="•"/>
            </a:pPr>
            <a:r>
              <a:rPr lang="en-GB" sz="1401" b="1" dirty="0" smtClean="0"/>
              <a:t>26</a:t>
            </a:r>
            <a:r>
              <a:rPr lang="en-GB" sz="1401" b="1" baseline="30000" dirty="0" smtClean="0"/>
              <a:t>th</a:t>
            </a:r>
            <a:r>
              <a:rPr lang="en-GB" sz="1401" b="1" dirty="0" smtClean="0"/>
              <a:t> </a:t>
            </a:r>
            <a:r>
              <a:rPr lang="en-GB" sz="1401" b="1" dirty="0"/>
              <a:t>Oct </a:t>
            </a:r>
            <a:r>
              <a:rPr lang="en-GB" sz="1401" dirty="0"/>
              <a:t>– 1km fissure opened on the flanks of the volcano.  Ash plume 3km </a:t>
            </a:r>
            <a:r>
              <a:rPr lang="en-GB" sz="1401" dirty="0" smtClean="0"/>
              <a:t>high. </a:t>
            </a:r>
            <a:r>
              <a:rPr lang="en-GB" sz="1401" dirty="0"/>
              <a:t>Catania airport shut for 2 weeks. </a:t>
            </a:r>
            <a:endParaRPr lang="en-GB" sz="800" dirty="0" smtClean="0"/>
          </a:p>
          <a:p>
            <a:r>
              <a:rPr lang="en-GB" sz="800" dirty="0" smtClean="0"/>
              <a:t> </a:t>
            </a:r>
            <a:endParaRPr lang="en-GB" sz="800" dirty="0"/>
          </a:p>
          <a:p>
            <a:pPr marL="285758" indent="-285758">
              <a:buFont typeface="Arial" pitchFamily="34" charset="0"/>
              <a:buChar char="•"/>
            </a:pPr>
            <a:r>
              <a:rPr lang="en-GB" sz="1401" b="1" dirty="0"/>
              <a:t>28</a:t>
            </a:r>
            <a:r>
              <a:rPr lang="en-GB" sz="1401" b="1" baseline="30000" dirty="0"/>
              <a:t>th</a:t>
            </a:r>
            <a:r>
              <a:rPr lang="en-GB" sz="1401" b="1" dirty="0"/>
              <a:t> Oct - 28</a:t>
            </a:r>
            <a:r>
              <a:rPr lang="en-GB" sz="1401" b="1" baseline="30000" dirty="0"/>
              <a:t>th</a:t>
            </a:r>
            <a:r>
              <a:rPr lang="en-GB" sz="1401" b="1" dirty="0"/>
              <a:t> Jan</a:t>
            </a:r>
            <a:r>
              <a:rPr lang="en-GB" sz="1401" dirty="0"/>
              <a:t>:  20 million cubic metres of lava erupted onto the southern flanks. </a:t>
            </a:r>
            <a:r>
              <a:rPr lang="en-GB" sz="1401" dirty="0" smtClean="0"/>
              <a:t>Skiing </a:t>
            </a:r>
            <a:r>
              <a:rPr lang="en-GB" sz="1401" dirty="0"/>
              <a:t>resort of Piano </a:t>
            </a:r>
            <a:r>
              <a:rPr lang="en-GB" sz="1401" dirty="0" err="1"/>
              <a:t>Provenzana</a:t>
            </a:r>
            <a:r>
              <a:rPr lang="en-GB" sz="1401" dirty="0"/>
              <a:t> destroyed</a:t>
            </a:r>
            <a:r>
              <a:rPr lang="en-GB" sz="1401" dirty="0" smtClean="0"/>
              <a:t>.</a:t>
            </a:r>
          </a:p>
          <a:p>
            <a:pPr marL="285758" indent="-285758">
              <a:buFont typeface="Arial" pitchFamily="34" charset="0"/>
              <a:buChar char="•"/>
            </a:pPr>
            <a:endParaRPr lang="en-GB" sz="800" dirty="0"/>
          </a:p>
          <a:p>
            <a:pPr marL="285758" indent="-285758">
              <a:buFont typeface="Arial" pitchFamily="34" charset="0"/>
              <a:buChar char="•"/>
            </a:pPr>
            <a:r>
              <a:rPr lang="en-GB" sz="1401" b="1" dirty="0"/>
              <a:t>Throughout January 2003 </a:t>
            </a:r>
            <a:r>
              <a:rPr lang="en-GB" sz="1401" dirty="0"/>
              <a:t>– pyroclastic flows from fissures (lava mixed with groundwater) measured 40-50million m</a:t>
            </a:r>
            <a:r>
              <a:rPr lang="en-GB" sz="1401" baseline="30000" dirty="0"/>
              <a:t>3</a:t>
            </a:r>
            <a:r>
              <a:rPr lang="en-GB" sz="1401" dirty="0"/>
              <a:t>.  Catania airport shut again for 2 weeks.  Tephra falls set forests ablaze, leaving 1000 people from Santa </a:t>
            </a:r>
            <a:r>
              <a:rPr lang="en-GB" sz="1401" dirty="0" err="1"/>
              <a:t>Venerina</a:t>
            </a:r>
            <a:r>
              <a:rPr lang="en-GB" sz="1401" dirty="0"/>
              <a:t> homeless</a:t>
            </a:r>
            <a:r>
              <a:rPr lang="en-GB" sz="1401" dirty="0" smtClean="0"/>
              <a:t>.</a:t>
            </a:r>
            <a:endParaRPr lang="en-GB" sz="140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1777" y="6200020"/>
            <a:ext cx="1692695" cy="112846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0312" y="7594219"/>
            <a:ext cx="1695623" cy="127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1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1087" y="205387"/>
            <a:ext cx="4133900" cy="268660"/>
          </a:xfrm>
          <a:prstGeom prst="rect">
            <a:avLst/>
          </a:prstGeom>
          <a:noFill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1" rIns="91440" bIns="45721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b="1" u="sng" dirty="0">
                <a:solidFill>
                  <a:schemeClr val="tx1"/>
                </a:solidFill>
              </a:rPr>
              <a:t>Key impacts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19" y="625389"/>
            <a:ext cx="5333973" cy="2248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Ski resorts of Piano </a:t>
            </a:r>
            <a:r>
              <a:rPr lang="en-GB" sz="1401" dirty="0" err="1"/>
              <a:t>Provenzana</a:t>
            </a:r>
            <a:r>
              <a:rPr lang="en-GB" sz="1401" dirty="0"/>
              <a:t> and </a:t>
            </a:r>
            <a:r>
              <a:rPr lang="en-GB" sz="1401" dirty="0" err="1"/>
              <a:t>Rifugio</a:t>
            </a:r>
            <a:r>
              <a:rPr lang="en-GB" sz="1401" dirty="0"/>
              <a:t> </a:t>
            </a:r>
            <a:r>
              <a:rPr lang="en-GB" sz="1401" dirty="0" err="1"/>
              <a:t>Sapienza</a:t>
            </a:r>
            <a:r>
              <a:rPr lang="en-GB" sz="1401" dirty="0"/>
              <a:t> destroyed by </a:t>
            </a:r>
            <a:r>
              <a:rPr lang="en-GB" sz="1401" b="1" dirty="0"/>
              <a:t>lava flows</a:t>
            </a:r>
          </a:p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Catania </a:t>
            </a:r>
            <a:r>
              <a:rPr lang="en-GB" sz="1401" b="1" dirty="0"/>
              <a:t>airport shut </a:t>
            </a:r>
            <a:r>
              <a:rPr lang="en-GB" sz="1401" dirty="0"/>
              <a:t>for several weeks – affecting winter </a:t>
            </a:r>
            <a:r>
              <a:rPr lang="en-GB" sz="1401" dirty="0" smtClean="0"/>
              <a:t>tourism.</a:t>
            </a:r>
            <a:endParaRPr lang="en-GB" sz="1401" dirty="0"/>
          </a:p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Residential areas (e.g. </a:t>
            </a:r>
            <a:r>
              <a:rPr lang="en-GB" sz="1401" dirty="0" err="1"/>
              <a:t>Linguaglossa</a:t>
            </a:r>
            <a:r>
              <a:rPr lang="en-GB" sz="1401" dirty="0"/>
              <a:t>) were </a:t>
            </a:r>
            <a:r>
              <a:rPr lang="en-GB" sz="1401" b="1" dirty="0"/>
              <a:t>evacuated</a:t>
            </a:r>
            <a:r>
              <a:rPr lang="en-GB" sz="1401" dirty="0"/>
              <a:t> = 1000 people </a:t>
            </a:r>
            <a:r>
              <a:rPr lang="en-GB" sz="1401" dirty="0" smtClean="0"/>
              <a:t>left their homes.</a:t>
            </a:r>
          </a:p>
          <a:p>
            <a:pPr marL="342909" indent="-342909">
              <a:buFont typeface="Arial" pitchFamily="34" charset="0"/>
              <a:buChar char="•"/>
            </a:pPr>
            <a:r>
              <a:rPr lang="en-GB" sz="1401" dirty="0" smtClean="0"/>
              <a:t>Hundreds </a:t>
            </a:r>
            <a:r>
              <a:rPr lang="en-GB" sz="1401" dirty="0"/>
              <a:t>of hectares of </a:t>
            </a:r>
            <a:r>
              <a:rPr lang="en-GB" sz="1401" b="1" dirty="0"/>
              <a:t>forest</a:t>
            </a:r>
            <a:r>
              <a:rPr lang="en-GB" sz="1401" dirty="0"/>
              <a:t> were destroyed.</a:t>
            </a:r>
          </a:p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300 </a:t>
            </a:r>
            <a:r>
              <a:rPr lang="en-GB" sz="1401" b="1" dirty="0"/>
              <a:t>family businesses </a:t>
            </a:r>
            <a:r>
              <a:rPr lang="en-GB" sz="1401" dirty="0"/>
              <a:t>affected = loss of earnings for many people. </a:t>
            </a:r>
          </a:p>
          <a:p>
            <a:pPr marL="342909" indent="-342909">
              <a:buFont typeface="Arial" pitchFamily="34" charset="0"/>
              <a:buChar char="•"/>
            </a:pPr>
            <a:r>
              <a:rPr lang="en-GB" sz="1401" b="1" dirty="0"/>
              <a:t>Ski schools </a:t>
            </a:r>
            <a:r>
              <a:rPr lang="en-GB" sz="1401" dirty="0"/>
              <a:t>closed = many people leaving the island to find work.</a:t>
            </a:r>
          </a:p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75% of local </a:t>
            </a:r>
            <a:r>
              <a:rPr lang="en-GB" sz="1401" b="1" dirty="0"/>
              <a:t>agricultural jobs lost </a:t>
            </a:r>
            <a:r>
              <a:rPr lang="en-GB" sz="1401" dirty="0"/>
              <a:t>(produce couldn’t be harvested) = 140 million euros lost in the local economy</a:t>
            </a:r>
            <a:r>
              <a:rPr lang="en-GB" sz="1401" dirty="0" smtClean="0"/>
              <a:t>.</a:t>
            </a:r>
            <a:endParaRPr lang="en-GB" sz="140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1087" y="3348775"/>
            <a:ext cx="4176464" cy="208116"/>
          </a:xfrm>
          <a:prstGeom prst="rect">
            <a:avLst/>
          </a:prstGeom>
          <a:noFill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1" rIns="91440" bIns="45721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b="1" u="sng" dirty="0">
                <a:solidFill>
                  <a:schemeClr val="tx1"/>
                </a:solidFill>
              </a:rPr>
              <a:t>How are eruptions predicted?</a:t>
            </a:r>
          </a:p>
        </p:txBody>
      </p:sp>
      <p:sp>
        <p:nvSpPr>
          <p:cNvPr id="9" name="Rectangle 8"/>
          <p:cNvSpPr/>
          <p:nvPr/>
        </p:nvSpPr>
        <p:spPr>
          <a:xfrm>
            <a:off x="261087" y="3632461"/>
            <a:ext cx="6224127" cy="523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1" dirty="0"/>
              <a:t>Since 1971 – aerial photos used to map locations of previous flank eruptions.  Hazard map produced as a result (to identify areas at risk of lava/pyroclastic flows</a:t>
            </a:r>
            <a:r>
              <a:rPr lang="en-GB" sz="1401" dirty="0" smtClean="0"/>
              <a:t>).</a:t>
            </a:r>
            <a:endParaRPr lang="en-GB" sz="140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87" y="4420002"/>
            <a:ext cx="6335834" cy="242543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96443" y="7245977"/>
            <a:ext cx="6353413" cy="1385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1" dirty="0"/>
              <a:t>The </a:t>
            </a:r>
            <a:r>
              <a:rPr lang="en-GB" sz="1401" b="1" dirty="0" err="1"/>
              <a:t>instituto</a:t>
            </a:r>
            <a:r>
              <a:rPr lang="en-GB" sz="1401" b="1" dirty="0"/>
              <a:t> </a:t>
            </a:r>
            <a:r>
              <a:rPr lang="en-GB" sz="1401" b="1" dirty="0" err="1"/>
              <a:t>Nazionale</a:t>
            </a:r>
            <a:r>
              <a:rPr lang="en-GB" sz="1401" b="1" dirty="0"/>
              <a:t> di </a:t>
            </a:r>
            <a:r>
              <a:rPr lang="en-GB" sz="1401" b="1" dirty="0" err="1"/>
              <a:t>Geofisica</a:t>
            </a:r>
            <a:r>
              <a:rPr lang="en-GB" sz="1401" b="1" dirty="0"/>
              <a:t> e </a:t>
            </a:r>
            <a:r>
              <a:rPr lang="en-GB" sz="1401" b="1" dirty="0" err="1"/>
              <a:t>Vulcanologia</a:t>
            </a:r>
            <a:r>
              <a:rPr lang="en-GB" sz="1401" b="1" dirty="0"/>
              <a:t> (INGV) </a:t>
            </a:r>
            <a:r>
              <a:rPr lang="en-GB" sz="1401" dirty="0"/>
              <a:t>has monitored the volcano 20 years with a permanent network of remote sensors connected to the eruption centre in </a:t>
            </a:r>
            <a:r>
              <a:rPr lang="en-GB" sz="1401" dirty="0" smtClean="0"/>
              <a:t>Catania:</a:t>
            </a:r>
          </a:p>
          <a:p>
            <a:pPr lvl="0"/>
            <a:endParaRPr lang="en-GB" sz="1401" b="1" dirty="0" smtClean="0"/>
          </a:p>
          <a:p>
            <a:pPr lvl="0"/>
            <a:endParaRPr lang="en-GB" sz="1401" b="1" dirty="0"/>
          </a:p>
          <a:p>
            <a:pPr marL="342909" indent="-342909">
              <a:buFont typeface="Arial" pitchFamily="34" charset="0"/>
              <a:buChar char="•"/>
            </a:pPr>
            <a:endParaRPr lang="en-GB" sz="1401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5069" y="7938859"/>
            <a:ext cx="1357841" cy="101838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6916" y="722088"/>
            <a:ext cx="1164276" cy="77618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1375" y="1840426"/>
            <a:ext cx="1169818" cy="78165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19497" y="8078173"/>
            <a:ext cx="49908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b="1" dirty="0"/>
              <a:t>Seismometers</a:t>
            </a:r>
            <a:r>
              <a:rPr lang="en-GB" sz="1400" dirty="0"/>
              <a:t> to measure rising magma;</a:t>
            </a:r>
          </a:p>
          <a:p>
            <a:pPr lvl="0"/>
            <a:r>
              <a:rPr lang="en-GB" sz="1400" b="1" dirty="0" err="1"/>
              <a:t>Tiltmeters</a:t>
            </a:r>
            <a:r>
              <a:rPr lang="en-GB" sz="1400" dirty="0"/>
              <a:t> to measure changes in slope angle;</a:t>
            </a:r>
          </a:p>
          <a:p>
            <a:pPr lvl="0"/>
            <a:r>
              <a:rPr lang="en-GB" sz="1400" b="1" dirty="0"/>
              <a:t>Sulphur dioxide </a:t>
            </a:r>
            <a:r>
              <a:rPr lang="en-GB" sz="1400" dirty="0"/>
              <a:t>and </a:t>
            </a:r>
            <a:r>
              <a:rPr lang="en-GB" sz="1400" b="1" dirty="0"/>
              <a:t>radon gas </a:t>
            </a:r>
            <a:r>
              <a:rPr lang="en-GB" sz="1400" dirty="0"/>
              <a:t>levels measured from </a:t>
            </a:r>
            <a:r>
              <a:rPr lang="en-GB" sz="1400" dirty="0" smtClean="0"/>
              <a:t>summit;</a:t>
            </a:r>
            <a:endParaRPr lang="en-GB" sz="1400" dirty="0"/>
          </a:p>
          <a:p>
            <a:pPr lvl="0"/>
            <a:r>
              <a:rPr lang="en-GB" sz="1400" b="1" dirty="0"/>
              <a:t>Aerial observation </a:t>
            </a:r>
            <a:r>
              <a:rPr lang="en-GB" sz="1400" dirty="0"/>
              <a:t>of craters on Etna’s surface from helicopter.</a:t>
            </a:r>
          </a:p>
        </p:txBody>
      </p:sp>
    </p:spTree>
    <p:extLst>
      <p:ext uri="{BB962C8B-B14F-4D97-AF65-F5344CB8AC3E}">
        <p14:creationId xmlns:p14="http://schemas.microsoft.com/office/powerpoint/2010/main" val="87137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5808" y="260102"/>
            <a:ext cx="6201817" cy="282414"/>
          </a:xfrm>
          <a:prstGeom prst="rect">
            <a:avLst/>
          </a:prstGeom>
          <a:noFill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1" rIns="91440" bIns="45721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b="1" u="sng" dirty="0">
                <a:solidFill>
                  <a:schemeClr val="tx1"/>
                </a:solidFill>
              </a:rPr>
              <a:t>How were eruptions managed?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79" y="658679"/>
            <a:ext cx="4349463" cy="5073428"/>
          </a:xfrm>
        </p:spPr>
        <p:txBody>
          <a:bodyPr>
            <a:noAutofit/>
          </a:bodyPr>
          <a:lstStyle/>
          <a:p>
            <a:r>
              <a:rPr lang="en-GB" sz="1401" dirty="0"/>
              <a:t>Bulldozers were used to crack tarmac to build barriers in a car park to create a channel to direct the lava away from residential areas at </a:t>
            </a:r>
            <a:r>
              <a:rPr lang="en-GB" sz="1401" dirty="0" err="1"/>
              <a:t>Linguaglossa</a:t>
            </a:r>
            <a:r>
              <a:rPr lang="en-GB" sz="1401" dirty="0"/>
              <a:t>. </a:t>
            </a:r>
          </a:p>
          <a:p>
            <a:r>
              <a:rPr lang="en-GB" sz="1401" dirty="0"/>
              <a:t>Dams of soil and volcanic rock were put up to protect </a:t>
            </a:r>
            <a:r>
              <a:rPr lang="en-GB" sz="1401" dirty="0" err="1"/>
              <a:t>Zafferena</a:t>
            </a:r>
            <a:r>
              <a:rPr lang="en-GB" sz="1401" dirty="0"/>
              <a:t>.  These </a:t>
            </a:r>
            <a:r>
              <a:rPr lang="en-GB" sz="1401" dirty="0" smtClean="0"/>
              <a:t>failed </a:t>
            </a:r>
            <a:r>
              <a:rPr lang="en-GB" sz="1401" dirty="0"/>
              <a:t>on 9</a:t>
            </a:r>
            <a:r>
              <a:rPr lang="en-GB" sz="1401" baseline="30000" dirty="0"/>
              <a:t>th</a:t>
            </a:r>
            <a:r>
              <a:rPr lang="en-GB" sz="1401" dirty="0"/>
              <a:t> April.  Explosives instead used to divert lava flows.</a:t>
            </a:r>
          </a:p>
          <a:p>
            <a:endParaRPr lang="en-GB" sz="140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2342" y="694200"/>
            <a:ext cx="1924655" cy="124200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25600" y="2326453"/>
            <a:ext cx="4842025" cy="2894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The Italian Army used helicopters to divert lava flows with 2ton concrete blocks.  THESE WERE SUCCESSFUL – lavas stopped 850m short of </a:t>
            </a:r>
            <a:r>
              <a:rPr lang="en-GB" sz="1401" dirty="0" err="1"/>
              <a:t>Zafferena</a:t>
            </a:r>
            <a:r>
              <a:rPr lang="en-GB" sz="1401" dirty="0" smtClean="0"/>
              <a:t>.</a:t>
            </a:r>
          </a:p>
          <a:p>
            <a:pPr marL="342909" indent="-342909">
              <a:buFont typeface="Arial" pitchFamily="34" charset="0"/>
              <a:buChar char="•"/>
            </a:pPr>
            <a:endParaRPr lang="en-GB" sz="700" dirty="0"/>
          </a:p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Tax breaks were given to some people affected to help them survive the impacts of the eruption</a:t>
            </a:r>
            <a:r>
              <a:rPr lang="en-GB" sz="1401" dirty="0" smtClean="0"/>
              <a:t>.</a:t>
            </a:r>
          </a:p>
          <a:p>
            <a:pPr marL="342909" indent="-342909">
              <a:buFont typeface="Arial" pitchFamily="34" charset="0"/>
              <a:buChar char="•"/>
            </a:pPr>
            <a:endParaRPr lang="en-GB" sz="700" dirty="0"/>
          </a:p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£5.6 million was used as immediate financial assistance</a:t>
            </a:r>
            <a:r>
              <a:rPr lang="en-GB" sz="1401" dirty="0" smtClean="0"/>
              <a:t>.</a:t>
            </a:r>
          </a:p>
          <a:p>
            <a:pPr marL="342909" indent="-342909">
              <a:buFont typeface="Arial" pitchFamily="34" charset="0"/>
              <a:buChar char="•"/>
            </a:pPr>
            <a:endParaRPr lang="en-GB" sz="700" dirty="0"/>
          </a:p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Houses have sloping roofs – prevent collapse (ash falls</a:t>
            </a:r>
            <a:r>
              <a:rPr lang="en-GB" sz="1401" dirty="0" smtClean="0"/>
              <a:t>).</a:t>
            </a:r>
          </a:p>
          <a:p>
            <a:pPr marL="342909" indent="-342909">
              <a:buFont typeface="Arial" pitchFamily="34" charset="0"/>
              <a:buChar char="•"/>
            </a:pPr>
            <a:endParaRPr lang="en-GB" sz="700" dirty="0"/>
          </a:p>
          <a:p>
            <a:pPr marL="342909" indent="-342909">
              <a:buFont typeface="Arial" pitchFamily="34" charset="0"/>
              <a:buChar char="•"/>
            </a:pPr>
            <a:r>
              <a:rPr lang="en-GB" sz="1401" dirty="0"/>
              <a:t>HOWEVER, in most instances, local people rebuilt their own properties from salvaged materials relocated elsewhere.  Government intervention is generally quite rare.</a:t>
            </a:r>
          </a:p>
          <a:p>
            <a:pPr marL="342909" indent="-342909">
              <a:buFont typeface="Arial" pitchFamily="34" charset="0"/>
              <a:buChar char="•"/>
            </a:pPr>
            <a:endParaRPr lang="en-GB" sz="140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812" y="2377644"/>
            <a:ext cx="1329788" cy="8710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5808" y="3650150"/>
            <a:ext cx="1359792" cy="93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12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FDC108911E5A42BFF1627DC4BFD37C" ma:contentTypeVersion="1" ma:contentTypeDescription="Create a new document." ma:contentTypeScope="" ma:versionID="4dca7180ccb05fcd7cbcf7241bc8c3a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E1F30D2-56D8-4AFD-9D26-8810215A5B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AB04DC-775F-4521-8303-6C369F3422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6DBD6D-31DF-43CD-8D3B-DD7F76952903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619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Hooper</dc:creator>
  <cp:lastModifiedBy>Gayle Hindess</cp:lastModifiedBy>
  <cp:revision>9</cp:revision>
  <dcterms:created xsi:type="dcterms:W3CDTF">2019-10-02T13:51:59Z</dcterms:created>
  <dcterms:modified xsi:type="dcterms:W3CDTF">2019-10-07T08:55:36Z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0x010100ADFDC108911E5A42BFF1627DC4BFD37C</vt:lpwstr>
  </property>
</Properties>
</file>