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73" r:id="rId3"/>
    <p:sldId id="274" r:id="rId4"/>
    <p:sldId id="299" r:id="rId5"/>
    <p:sldId id="300" r:id="rId6"/>
    <p:sldId id="301" r:id="rId7"/>
    <p:sldId id="260" r:id="rId8"/>
    <p:sldId id="259" r:id="rId9"/>
    <p:sldId id="261" r:id="rId10"/>
    <p:sldId id="263" r:id="rId11"/>
    <p:sldId id="262" r:id="rId12"/>
    <p:sldId id="264" r:id="rId13"/>
    <p:sldId id="269" r:id="rId14"/>
    <p:sldId id="265" r:id="rId15"/>
    <p:sldId id="270" r:id="rId16"/>
    <p:sldId id="266" r:id="rId17"/>
    <p:sldId id="258" r:id="rId18"/>
    <p:sldId id="278" r:id="rId19"/>
    <p:sldId id="302" r:id="rId20"/>
    <p:sldId id="279" r:id="rId21"/>
    <p:sldId id="281" r:id="rId22"/>
    <p:sldId id="307" r:id="rId23"/>
    <p:sldId id="283" r:id="rId24"/>
    <p:sldId id="285" r:id="rId25"/>
    <p:sldId id="287" r:id="rId26"/>
    <p:sldId id="288" r:id="rId27"/>
    <p:sldId id="303" r:id="rId28"/>
    <p:sldId id="304" r:id="rId29"/>
    <p:sldId id="305" r:id="rId30"/>
    <p:sldId id="308" r:id="rId31"/>
    <p:sldId id="30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105" d="100"/>
          <a:sy n="105" d="100"/>
        </p:scale>
        <p:origin x="120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CEAEFD-2286-469C-BF3C-69FE2A901F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4226770-BC12-4D05-A14A-B339045F8935}">
      <dgm:prSet phldrT="[Text]"/>
      <dgm:spPr/>
      <dgm:t>
        <a:bodyPr/>
        <a:lstStyle/>
        <a:p>
          <a:r>
            <a:rPr lang="en-US" dirty="0" smtClean="0"/>
            <a:t>Location</a:t>
          </a:r>
        </a:p>
        <a:p>
          <a:r>
            <a:rPr lang="en-US" dirty="0" smtClean="0"/>
            <a:t>Where a place is, for example, the co-ordinates on a map</a:t>
          </a:r>
          <a:endParaRPr lang="en-US" dirty="0"/>
        </a:p>
      </dgm:t>
    </dgm:pt>
    <dgm:pt modelId="{3CF0FC2E-1664-4A5E-AE8C-20BD3ECCB33B}" type="parTrans" cxnId="{12F45E26-902B-491F-9AD6-4478FBA1BBB5}">
      <dgm:prSet/>
      <dgm:spPr/>
      <dgm:t>
        <a:bodyPr/>
        <a:lstStyle/>
        <a:p>
          <a:endParaRPr lang="en-US"/>
        </a:p>
      </dgm:t>
    </dgm:pt>
    <dgm:pt modelId="{2E94BF44-467F-43B1-910C-76FDC10C6595}" type="sibTrans" cxnId="{12F45E26-902B-491F-9AD6-4478FBA1BBB5}">
      <dgm:prSet/>
      <dgm:spPr/>
      <dgm:t>
        <a:bodyPr/>
        <a:lstStyle/>
        <a:p>
          <a:endParaRPr lang="en-US"/>
        </a:p>
      </dgm:t>
    </dgm:pt>
    <dgm:pt modelId="{0083E437-C244-47E2-B244-28FE575039C9}">
      <dgm:prSet phldrT="[Text]"/>
      <dgm:spPr/>
      <dgm:t>
        <a:bodyPr/>
        <a:lstStyle/>
        <a:p>
          <a:r>
            <a:rPr lang="en-US" dirty="0" smtClean="0"/>
            <a:t>Sense of place</a:t>
          </a:r>
        </a:p>
        <a:p>
          <a:r>
            <a:rPr lang="en-US" dirty="0" smtClean="0"/>
            <a:t>This refers to the subjective and emotional attachment people have to a place. This may be completely different when looked at from another’s perspective</a:t>
          </a:r>
          <a:endParaRPr lang="en-US" dirty="0"/>
        </a:p>
      </dgm:t>
    </dgm:pt>
    <dgm:pt modelId="{C44F4D56-697B-460D-BE58-1B17A7D7A7AE}" type="parTrans" cxnId="{54CE1627-CEE1-40A6-960B-10CADDE717C6}">
      <dgm:prSet/>
      <dgm:spPr/>
      <dgm:t>
        <a:bodyPr/>
        <a:lstStyle/>
        <a:p>
          <a:endParaRPr lang="en-US"/>
        </a:p>
      </dgm:t>
    </dgm:pt>
    <dgm:pt modelId="{B09F1770-CFF0-44C2-A1FC-8324F45C26B8}" type="sibTrans" cxnId="{54CE1627-CEE1-40A6-960B-10CADDE717C6}">
      <dgm:prSet/>
      <dgm:spPr/>
      <dgm:t>
        <a:bodyPr/>
        <a:lstStyle/>
        <a:p>
          <a:endParaRPr lang="en-US"/>
        </a:p>
      </dgm:t>
    </dgm:pt>
    <dgm:pt modelId="{5501683E-ED52-46CD-9523-D283EE55E7BC}">
      <dgm:prSet phldrT="[Text]"/>
      <dgm:spPr/>
      <dgm:t>
        <a:bodyPr/>
        <a:lstStyle/>
        <a:p>
          <a:r>
            <a:rPr lang="en-US" dirty="0" smtClean="0"/>
            <a:t>Locale</a:t>
          </a:r>
        </a:p>
        <a:p>
          <a:r>
            <a:rPr lang="en-US" dirty="0" smtClean="0"/>
            <a:t>Locale, unlike location, takes into account the effect people have on their setting. In terms of locale, a place is shaped by the people, cultures and customs within it. </a:t>
          </a:r>
          <a:endParaRPr lang="en-US" dirty="0"/>
        </a:p>
      </dgm:t>
    </dgm:pt>
    <dgm:pt modelId="{3F7C34DF-ABCE-42E0-B864-C91D3254CF10}" type="parTrans" cxnId="{25FAD99F-DC34-4AEC-8976-CED014D98BEB}">
      <dgm:prSet/>
      <dgm:spPr/>
      <dgm:t>
        <a:bodyPr/>
        <a:lstStyle/>
        <a:p>
          <a:endParaRPr lang="en-US"/>
        </a:p>
      </dgm:t>
    </dgm:pt>
    <dgm:pt modelId="{685668C8-C78D-47A3-9087-FA1BA8B97030}" type="sibTrans" cxnId="{25FAD99F-DC34-4AEC-8976-CED014D98BEB}">
      <dgm:prSet/>
      <dgm:spPr/>
      <dgm:t>
        <a:bodyPr/>
        <a:lstStyle/>
        <a:p>
          <a:endParaRPr lang="en-US"/>
        </a:p>
      </dgm:t>
    </dgm:pt>
    <dgm:pt modelId="{6316D4CD-6E17-4715-8F44-F92D0085EC9A}">
      <dgm:prSet phldrT="[Text]" custT="1"/>
      <dgm:spPr/>
      <dgm:t>
        <a:bodyPr/>
        <a:lstStyle/>
        <a:p>
          <a:r>
            <a:rPr lang="en-US" sz="2200" dirty="0" smtClean="0"/>
            <a:t>The different aspects of place</a:t>
          </a:r>
          <a:endParaRPr lang="en-US" sz="2200" dirty="0"/>
        </a:p>
      </dgm:t>
    </dgm:pt>
    <dgm:pt modelId="{3E5F9F8D-7BFC-4CCD-B11A-1A810DF957E6}" type="parTrans" cxnId="{687899DC-7E8A-4D50-A5CF-1476BED0E469}">
      <dgm:prSet/>
      <dgm:spPr/>
      <dgm:t>
        <a:bodyPr/>
        <a:lstStyle/>
        <a:p>
          <a:endParaRPr lang="en-US"/>
        </a:p>
      </dgm:t>
    </dgm:pt>
    <dgm:pt modelId="{36826282-D7E5-436D-9084-ED1EA4D8E015}" type="sibTrans" cxnId="{687899DC-7E8A-4D50-A5CF-1476BED0E469}">
      <dgm:prSet/>
      <dgm:spPr/>
      <dgm:t>
        <a:bodyPr/>
        <a:lstStyle/>
        <a:p>
          <a:endParaRPr lang="en-US"/>
        </a:p>
      </dgm:t>
    </dgm:pt>
    <dgm:pt modelId="{4DF2FBD7-D55A-488E-987D-EB88A62A2A6C}" type="pres">
      <dgm:prSet presAssocID="{A5CEAEFD-2286-469C-BF3C-69FE2A901F56}" presName="diagram" presStyleCnt="0">
        <dgm:presLayoutVars>
          <dgm:dir/>
          <dgm:resizeHandles val="exact"/>
        </dgm:presLayoutVars>
      </dgm:prSet>
      <dgm:spPr/>
      <dgm:t>
        <a:bodyPr/>
        <a:lstStyle/>
        <a:p>
          <a:endParaRPr lang="en-US"/>
        </a:p>
      </dgm:t>
    </dgm:pt>
    <dgm:pt modelId="{5AFFFAA5-AB5B-4236-A0A4-0D18374EECD9}" type="pres">
      <dgm:prSet presAssocID="{24226770-BC12-4D05-A14A-B339045F8935}" presName="node" presStyleLbl="node1" presStyleIdx="0" presStyleCnt="4" custScaleX="48490" custScaleY="69142" custLinFactNeighborX="2499" custLinFactNeighborY="93723">
        <dgm:presLayoutVars>
          <dgm:bulletEnabled val="1"/>
        </dgm:presLayoutVars>
      </dgm:prSet>
      <dgm:spPr/>
      <dgm:t>
        <a:bodyPr/>
        <a:lstStyle/>
        <a:p>
          <a:endParaRPr lang="en-US"/>
        </a:p>
      </dgm:t>
    </dgm:pt>
    <dgm:pt modelId="{BB2A6930-DB5A-4F5F-A202-3A3A4855F3D0}" type="pres">
      <dgm:prSet presAssocID="{2E94BF44-467F-43B1-910C-76FDC10C6595}" presName="sibTrans" presStyleCnt="0"/>
      <dgm:spPr/>
    </dgm:pt>
    <dgm:pt modelId="{2165BC40-526D-463B-86F3-21E98DC9E9F4}" type="pres">
      <dgm:prSet presAssocID="{0083E437-C244-47E2-B244-28FE575039C9}" presName="node" presStyleLbl="node1" presStyleIdx="1" presStyleCnt="4" custScaleX="58829" custScaleY="84940" custLinFactY="1622" custLinFactNeighborX="1815" custLinFactNeighborY="100000">
        <dgm:presLayoutVars>
          <dgm:bulletEnabled val="1"/>
        </dgm:presLayoutVars>
      </dgm:prSet>
      <dgm:spPr/>
      <dgm:t>
        <a:bodyPr/>
        <a:lstStyle/>
        <a:p>
          <a:endParaRPr lang="en-US"/>
        </a:p>
      </dgm:t>
    </dgm:pt>
    <dgm:pt modelId="{F6F0A34F-47C1-4B3F-A80B-9EFD0E8F44C0}" type="pres">
      <dgm:prSet presAssocID="{B09F1770-CFF0-44C2-A1FC-8324F45C26B8}" presName="sibTrans" presStyleCnt="0"/>
      <dgm:spPr/>
    </dgm:pt>
    <dgm:pt modelId="{8484899E-EC60-47E9-A497-F52FA48D44DE}" type="pres">
      <dgm:prSet presAssocID="{5501683E-ED52-46CD-9523-D283EE55E7BC}" presName="node" presStyleLbl="node1" presStyleIdx="2" presStyleCnt="4" custScaleX="69679" custScaleY="86233" custLinFactY="2268" custLinFactNeighborX="3436" custLinFactNeighborY="100000">
        <dgm:presLayoutVars>
          <dgm:bulletEnabled val="1"/>
        </dgm:presLayoutVars>
      </dgm:prSet>
      <dgm:spPr/>
      <dgm:t>
        <a:bodyPr/>
        <a:lstStyle/>
        <a:p>
          <a:endParaRPr lang="en-US"/>
        </a:p>
      </dgm:t>
    </dgm:pt>
    <dgm:pt modelId="{818C9D53-1839-404B-B9C0-EB3AAFE26F96}" type="pres">
      <dgm:prSet presAssocID="{685668C8-C78D-47A3-9087-FA1BA8B97030}" presName="sibTrans" presStyleCnt="0"/>
      <dgm:spPr/>
    </dgm:pt>
    <dgm:pt modelId="{AD04C7F6-F758-47DF-83A9-96229D883C53}" type="pres">
      <dgm:prSet presAssocID="{6316D4CD-6E17-4715-8F44-F92D0085EC9A}" presName="node" presStyleLbl="node1" presStyleIdx="3" presStyleCnt="4" custLinFactY="-4955" custLinFactNeighborX="-839" custLinFactNeighborY="-100000">
        <dgm:presLayoutVars>
          <dgm:bulletEnabled val="1"/>
        </dgm:presLayoutVars>
      </dgm:prSet>
      <dgm:spPr/>
      <dgm:t>
        <a:bodyPr/>
        <a:lstStyle/>
        <a:p>
          <a:endParaRPr lang="en-US"/>
        </a:p>
      </dgm:t>
    </dgm:pt>
  </dgm:ptLst>
  <dgm:cxnLst>
    <dgm:cxn modelId="{54CE1627-CEE1-40A6-960B-10CADDE717C6}" srcId="{A5CEAEFD-2286-469C-BF3C-69FE2A901F56}" destId="{0083E437-C244-47E2-B244-28FE575039C9}" srcOrd="1" destOrd="0" parTransId="{C44F4D56-697B-460D-BE58-1B17A7D7A7AE}" sibTransId="{B09F1770-CFF0-44C2-A1FC-8324F45C26B8}"/>
    <dgm:cxn modelId="{25FAD99F-DC34-4AEC-8976-CED014D98BEB}" srcId="{A5CEAEFD-2286-469C-BF3C-69FE2A901F56}" destId="{5501683E-ED52-46CD-9523-D283EE55E7BC}" srcOrd="2" destOrd="0" parTransId="{3F7C34DF-ABCE-42E0-B864-C91D3254CF10}" sibTransId="{685668C8-C78D-47A3-9087-FA1BA8B97030}"/>
    <dgm:cxn modelId="{A8134CEC-B56A-42C8-BFA9-3EABF3B233C7}" type="presOf" srcId="{24226770-BC12-4D05-A14A-B339045F8935}" destId="{5AFFFAA5-AB5B-4236-A0A4-0D18374EECD9}" srcOrd="0" destOrd="0" presId="urn:microsoft.com/office/officeart/2005/8/layout/default"/>
    <dgm:cxn modelId="{687899DC-7E8A-4D50-A5CF-1476BED0E469}" srcId="{A5CEAEFD-2286-469C-BF3C-69FE2A901F56}" destId="{6316D4CD-6E17-4715-8F44-F92D0085EC9A}" srcOrd="3" destOrd="0" parTransId="{3E5F9F8D-7BFC-4CCD-B11A-1A810DF957E6}" sibTransId="{36826282-D7E5-436D-9084-ED1EA4D8E015}"/>
    <dgm:cxn modelId="{03A1BC5A-6834-4FDF-893E-40FA73C7F026}" type="presOf" srcId="{6316D4CD-6E17-4715-8F44-F92D0085EC9A}" destId="{AD04C7F6-F758-47DF-83A9-96229D883C53}" srcOrd="0" destOrd="0" presId="urn:microsoft.com/office/officeart/2005/8/layout/default"/>
    <dgm:cxn modelId="{9D8BC1FE-7DCB-4A42-9F63-31BEA5E411FF}" type="presOf" srcId="{5501683E-ED52-46CD-9523-D283EE55E7BC}" destId="{8484899E-EC60-47E9-A497-F52FA48D44DE}" srcOrd="0" destOrd="0" presId="urn:microsoft.com/office/officeart/2005/8/layout/default"/>
    <dgm:cxn modelId="{22B68CBA-EF5A-4640-BDA2-083F2099D625}" type="presOf" srcId="{A5CEAEFD-2286-469C-BF3C-69FE2A901F56}" destId="{4DF2FBD7-D55A-488E-987D-EB88A62A2A6C}" srcOrd="0" destOrd="0" presId="urn:microsoft.com/office/officeart/2005/8/layout/default"/>
    <dgm:cxn modelId="{64A43398-D4A9-4C49-9991-2289A0CFCC9B}" type="presOf" srcId="{0083E437-C244-47E2-B244-28FE575039C9}" destId="{2165BC40-526D-463B-86F3-21E98DC9E9F4}" srcOrd="0" destOrd="0" presId="urn:microsoft.com/office/officeart/2005/8/layout/default"/>
    <dgm:cxn modelId="{12F45E26-902B-491F-9AD6-4478FBA1BBB5}" srcId="{A5CEAEFD-2286-469C-BF3C-69FE2A901F56}" destId="{24226770-BC12-4D05-A14A-B339045F8935}" srcOrd="0" destOrd="0" parTransId="{3CF0FC2E-1664-4A5E-AE8C-20BD3ECCB33B}" sibTransId="{2E94BF44-467F-43B1-910C-76FDC10C6595}"/>
    <dgm:cxn modelId="{FF9D144D-A746-476D-B79A-496D12D0EC1D}" type="presParOf" srcId="{4DF2FBD7-D55A-488E-987D-EB88A62A2A6C}" destId="{5AFFFAA5-AB5B-4236-A0A4-0D18374EECD9}" srcOrd="0" destOrd="0" presId="urn:microsoft.com/office/officeart/2005/8/layout/default"/>
    <dgm:cxn modelId="{100E3EE0-B0F4-4109-8604-3DB18B5193BC}" type="presParOf" srcId="{4DF2FBD7-D55A-488E-987D-EB88A62A2A6C}" destId="{BB2A6930-DB5A-4F5F-A202-3A3A4855F3D0}" srcOrd="1" destOrd="0" presId="urn:microsoft.com/office/officeart/2005/8/layout/default"/>
    <dgm:cxn modelId="{81BAFACB-23C7-4A74-8FC2-C064D23FDB18}" type="presParOf" srcId="{4DF2FBD7-D55A-488E-987D-EB88A62A2A6C}" destId="{2165BC40-526D-463B-86F3-21E98DC9E9F4}" srcOrd="2" destOrd="0" presId="urn:microsoft.com/office/officeart/2005/8/layout/default"/>
    <dgm:cxn modelId="{BD0DF906-2CDE-4A29-883E-C4CB8569384B}" type="presParOf" srcId="{4DF2FBD7-D55A-488E-987D-EB88A62A2A6C}" destId="{F6F0A34F-47C1-4B3F-A80B-9EFD0E8F44C0}" srcOrd="3" destOrd="0" presId="urn:microsoft.com/office/officeart/2005/8/layout/default"/>
    <dgm:cxn modelId="{6434F262-9296-475E-88DC-9ED7112846B7}" type="presParOf" srcId="{4DF2FBD7-D55A-488E-987D-EB88A62A2A6C}" destId="{8484899E-EC60-47E9-A497-F52FA48D44DE}" srcOrd="4" destOrd="0" presId="urn:microsoft.com/office/officeart/2005/8/layout/default"/>
    <dgm:cxn modelId="{2F0BC78A-11AB-41B2-8B57-277970966E7C}" type="presParOf" srcId="{4DF2FBD7-D55A-488E-987D-EB88A62A2A6C}" destId="{818C9D53-1839-404B-B9C0-EB3AAFE26F96}" srcOrd="5" destOrd="0" presId="urn:microsoft.com/office/officeart/2005/8/layout/default"/>
    <dgm:cxn modelId="{3AA792FA-7947-4BF4-8EE5-BF2E95D94EBC}" type="presParOf" srcId="{4DF2FBD7-D55A-488E-987D-EB88A62A2A6C}" destId="{AD04C7F6-F758-47DF-83A9-96229D883C5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FFAA5-AB5B-4236-A0A4-0D18374EECD9}">
      <dsp:nvSpPr>
        <dsp:cNvPr id="0" name=""/>
        <dsp:cNvSpPr/>
      </dsp:nvSpPr>
      <dsp:spPr>
        <a:xfrm>
          <a:off x="288036" y="2448281"/>
          <a:ext cx="1932914" cy="16536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Location</a:t>
          </a:r>
        </a:p>
        <a:p>
          <a:pPr lvl="0" algn="ctr" defTabSz="711200">
            <a:lnSpc>
              <a:spcPct val="90000"/>
            </a:lnSpc>
            <a:spcBef>
              <a:spcPct val="0"/>
            </a:spcBef>
            <a:spcAft>
              <a:spcPct val="35000"/>
            </a:spcAft>
          </a:pPr>
          <a:r>
            <a:rPr lang="en-US" sz="1600" kern="1200" dirty="0" smtClean="0"/>
            <a:t>Where a place is, for example, the co-ordinates on a map</a:t>
          </a:r>
          <a:endParaRPr lang="en-US" sz="1600" kern="1200" dirty="0"/>
        </a:p>
      </dsp:txBody>
      <dsp:txXfrm>
        <a:off x="288036" y="2448281"/>
        <a:ext cx="1932914" cy="1653688"/>
      </dsp:txXfrm>
    </dsp:sp>
    <dsp:sp modelId="{2165BC40-526D-463B-86F3-21E98DC9E9F4}">
      <dsp:nvSpPr>
        <dsp:cNvPr id="0" name=""/>
        <dsp:cNvSpPr/>
      </dsp:nvSpPr>
      <dsp:spPr>
        <a:xfrm>
          <a:off x="2592305" y="2448281"/>
          <a:ext cx="2345048" cy="2031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Sense of place</a:t>
          </a:r>
        </a:p>
        <a:p>
          <a:pPr lvl="0" algn="ctr" defTabSz="711200">
            <a:lnSpc>
              <a:spcPct val="90000"/>
            </a:lnSpc>
            <a:spcBef>
              <a:spcPct val="0"/>
            </a:spcBef>
            <a:spcAft>
              <a:spcPct val="35000"/>
            </a:spcAft>
          </a:pPr>
          <a:r>
            <a:rPr lang="en-US" sz="1600" kern="1200" dirty="0" smtClean="0"/>
            <a:t>This refers to the subjective and emotional attachment people have to a place. This may be completely different when looked at from another’s perspective</a:t>
          </a:r>
          <a:endParaRPr lang="en-US" sz="1600" kern="1200" dirty="0"/>
        </a:p>
      </dsp:txBody>
      <dsp:txXfrm>
        <a:off x="2592305" y="2448281"/>
        <a:ext cx="2345048" cy="2031533"/>
      </dsp:txXfrm>
    </dsp:sp>
    <dsp:sp modelId="{8484899E-EC60-47E9-A497-F52FA48D44DE}">
      <dsp:nvSpPr>
        <dsp:cNvPr id="0" name=""/>
        <dsp:cNvSpPr/>
      </dsp:nvSpPr>
      <dsp:spPr>
        <a:xfrm>
          <a:off x="5400592" y="2448269"/>
          <a:ext cx="2777553" cy="20624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Locale</a:t>
          </a:r>
        </a:p>
        <a:p>
          <a:pPr lvl="0" algn="ctr" defTabSz="711200">
            <a:lnSpc>
              <a:spcPct val="90000"/>
            </a:lnSpc>
            <a:spcBef>
              <a:spcPct val="0"/>
            </a:spcBef>
            <a:spcAft>
              <a:spcPct val="35000"/>
            </a:spcAft>
          </a:pPr>
          <a:r>
            <a:rPr lang="en-US" sz="1600" kern="1200" dirty="0" smtClean="0"/>
            <a:t>Locale, unlike location, takes into account the effect people have on their setting. In terms of locale, a place is shaped by the people, cultures and customs within it. </a:t>
          </a:r>
          <a:endParaRPr lang="en-US" sz="1600" kern="1200" dirty="0"/>
        </a:p>
      </dsp:txBody>
      <dsp:txXfrm>
        <a:off x="5400592" y="2448269"/>
        <a:ext cx="2777553" cy="2062458"/>
      </dsp:txXfrm>
    </dsp:sp>
    <dsp:sp modelId="{AD04C7F6-F758-47DF-83A9-96229D883C53}">
      <dsp:nvSpPr>
        <dsp:cNvPr id="0" name=""/>
        <dsp:cNvSpPr/>
      </dsp:nvSpPr>
      <dsp:spPr>
        <a:xfrm>
          <a:off x="2088249" y="0"/>
          <a:ext cx="3986212" cy="23917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The different aspects of place</a:t>
          </a:r>
          <a:endParaRPr lang="en-US" sz="2200" kern="1200" dirty="0"/>
        </a:p>
      </dsp:txBody>
      <dsp:txXfrm>
        <a:off x="2088249" y="0"/>
        <a:ext cx="3986212" cy="23917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05815D-0469-4197-B7A2-A0B8131EA281}" type="datetimeFigureOut">
              <a:rPr lang="en-GB" smtClean="0"/>
              <a:t>05/09/2022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3D263-4FA6-4501-B158-A7F42235F5EB}" type="slidenum">
              <a:rPr lang="en-GB" smtClean="0"/>
              <a:t>‹#›</a:t>
            </a:fld>
            <a:endParaRPr lang="en-GB"/>
          </a:p>
        </p:txBody>
      </p:sp>
    </p:spTree>
    <p:extLst>
      <p:ext uri="{BB962C8B-B14F-4D97-AF65-F5344CB8AC3E}">
        <p14:creationId xmlns:p14="http://schemas.microsoft.com/office/powerpoint/2010/main" val="3732355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3D263-4FA6-4501-B158-A7F42235F5EB}" type="slidenum">
              <a:rPr lang="en-GB" smtClean="0"/>
              <a:t>1</a:t>
            </a:fld>
            <a:endParaRPr lang="en-GB"/>
          </a:p>
        </p:txBody>
      </p:sp>
    </p:spTree>
    <p:extLst>
      <p:ext uri="{BB962C8B-B14F-4D97-AF65-F5344CB8AC3E}">
        <p14:creationId xmlns:p14="http://schemas.microsoft.com/office/powerpoint/2010/main" val="673596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FE99BA-E538-413C-8D1A-AFE2B48BBDA5}"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934292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FE99BA-E538-413C-8D1A-AFE2B48BBDA5}"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012531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FE99BA-E538-413C-8D1A-AFE2B48BBDA5}"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34146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FE99BA-E538-413C-8D1A-AFE2B48BBDA5}"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58155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FE99BA-E538-413C-8D1A-AFE2B48BBDA5}"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138239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7FE99BA-E538-413C-8D1A-AFE2B48BBDA5}" type="datetimeFigureOut">
              <a:rPr lang="en-GB" smtClean="0"/>
              <a:t>05/09/2022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65213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7FE99BA-E538-413C-8D1A-AFE2B48BBDA5}" type="datetimeFigureOut">
              <a:rPr lang="en-GB" smtClean="0"/>
              <a:t>05/09/2022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1039119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7FE99BA-E538-413C-8D1A-AFE2B48BBDA5}" type="datetimeFigureOut">
              <a:rPr lang="en-GB" smtClean="0"/>
              <a:t>05/09/2022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328560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E99BA-E538-413C-8D1A-AFE2B48BBDA5}" type="datetimeFigureOut">
              <a:rPr lang="en-GB" smtClean="0"/>
              <a:t>05/09/2022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115939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E99BA-E538-413C-8D1A-AFE2B48BBDA5}" type="datetimeFigureOut">
              <a:rPr lang="en-GB" smtClean="0"/>
              <a:t>05/09/2022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417847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E99BA-E538-413C-8D1A-AFE2B48BBDA5}" type="datetimeFigureOut">
              <a:rPr lang="en-GB" smtClean="0"/>
              <a:t>05/09/2022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3206911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E99BA-E538-413C-8D1A-AFE2B48BBDA5}" type="datetimeFigureOut">
              <a:rPr lang="en-GB" smtClean="0"/>
              <a:t>05/09/2022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9F5C5-A5BC-4EFA-9D73-3F64677CA275}" type="slidenum">
              <a:rPr lang="en-GB" smtClean="0"/>
              <a:t>‹#›</a:t>
            </a:fld>
            <a:endParaRPr lang="en-GB"/>
          </a:p>
        </p:txBody>
      </p:sp>
    </p:spTree>
    <p:extLst>
      <p:ext uri="{BB962C8B-B14F-4D97-AF65-F5344CB8AC3E}">
        <p14:creationId xmlns:p14="http://schemas.microsoft.com/office/powerpoint/2010/main" val="1286392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timeforgeography.co.uk/videos_list/human-geography-research/changing-places-how-do-we-study-place/"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80" y="0"/>
            <a:ext cx="9124319" cy="1800199"/>
          </a:xfrm>
        </p:spPr>
        <p:style>
          <a:lnRef idx="3">
            <a:schemeClr val="lt1"/>
          </a:lnRef>
          <a:fillRef idx="1">
            <a:schemeClr val="accent1"/>
          </a:fillRef>
          <a:effectRef idx="1">
            <a:schemeClr val="accent1"/>
          </a:effectRef>
          <a:fontRef idx="minor">
            <a:schemeClr val="lt1"/>
          </a:fontRef>
        </p:style>
        <p:txBody>
          <a:bodyPr>
            <a:noAutofit/>
          </a:bodyPr>
          <a:lstStyle/>
          <a:p>
            <a:r>
              <a:rPr lang="en-GB" sz="2800" b="1" u="sng" dirty="0"/>
              <a:t>Changing Places</a:t>
            </a:r>
            <a:r>
              <a:rPr lang="en-GB" sz="2800" dirty="0"/>
              <a:t/>
            </a:r>
            <a:br>
              <a:rPr lang="en-GB" sz="2800" dirty="0"/>
            </a:br>
            <a:r>
              <a:rPr lang="en-GB" sz="2800" dirty="0"/>
              <a:t>The Nature and Importance of Places – Part 1</a:t>
            </a:r>
          </a:p>
        </p:txBody>
      </p:sp>
      <p:sp>
        <p:nvSpPr>
          <p:cNvPr id="3" name="Subtitle 2"/>
          <p:cNvSpPr>
            <a:spLocks noGrp="1"/>
          </p:cNvSpPr>
          <p:nvPr>
            <p:ph type="subTitle" idx="1"/>
          </p:nvPr>
        </p:nvSpPr>
        <p:spPr>
          <a:xfrm>
            <a:off x="107504" y="1988840"/>
            <a:ext cx="8856984" cy="1656184"/>
          </a:xfrm>
        </p:spPr>
        <p:style>
          <a:lnRef idx="3">
            <a:schemeClr val="lt1"/>
          </a:lnRef>
          <a:fillRef idx="1">
            <a:schemeClr val="accent6"/>
          </a:fillRef>
          <a:effectRef idx="1">
            <a:schemeClr val="accent6"/>
          </a:effectRef>
          <a:fontRef idx="minor">
            <a:schemeClr val="lt1"/>
          </a:fontRef>
        </p:style>
        <p:txBody>
          <a:bodyPr>
            <a:normAutofit fontScale="70000" lnSpcReduction="20000"/>
          </a:bodyPr>
          <a:lstStyle/>
          <a:p>
            <a:r>
              <a:rPr lang="en-GB" dirty="0">
                <a:solidFill>
                  <a:schemeClr val="bg1"/>
                </a:solidFill>
              </a:rPr>
              <a:t>Learning Objectives</a:t>
            </a:r>
          </a:p>
          <a:p>
            <a:r>
              <a:rPr lang="en-GB" dirty="0">
                <a:solidFill>
                  <a:schemeClr val="bg1"/>
                </a:solidFill>
              </a:rPr>
              <a:t>To examine the concept of place and the importance of place in human life and experience</a:t>
            </a:r>
          </a:p>
          <a:p>
            <a:r>
              <a:rPr lang="en-GB" dirty="0">
                <a:solidFill>
                  <a:schemeClr val="bg1"/>
                </a:solidFill>
              </a:rPr>
              <a:t>To identify how insider and outsider perspectives on place differ</a:t>
            </a:r>
          </a:p>
          <a:p>
            <a:r>
              <a:rPr lang="en-GB" dirty="0">
                <a:solidFill>
                  <a:schemeClr val="bg1"/>
                </a:solidFill>
              </a:rPr>
              <a:t>To identify categories of place: near and far, experienced and media places</a:t>
            </a:r>
          </a:p>
        </p:txBody>
      </p:sp>
      <p:sp>
        <p:nvSpPr>
          <p:cNvPr id="4" name="TextBox 3"/>
          <p:cNvSpPr txBox="1"/>
          <p:nvPr/>
        </p:nvSpPr>
        <p:spPr>
          <a:xfrm>
            <a:off x="12723" y="4007752"/>
            <a:ext cx="2543053" cy="203132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b="1" u="sng" dirty="0"/>
              <a:t>Key words</a:t>
            </a:r>
            <a:r>
              <a:rPr lang="en-GB" dirty="0"/>
              <a:t>:</a:t>
            </a:r>
          </a:p>
          <a:p>
            <a:r>
              <a:rPr lang="en-GB" dirty="0"/>
              <a:t>Perceive</a:t>
            </a:r>
          </a:p>
          <a:p>
            <a:r>
              <a:rPr lang="en-GB" dirty="0"/>
              <a:t>Perception</a:t>
            </a:r>
          </a:p>
          <a:p>
            <a:r>
              <a:rPr lang="en-GB" dirty="0"/>
              <a:t>Insider</a:t>
            </a:r>
          </a:p>
          <a:p>
            <a:r>
              <a:rPr lang="en-GB" dirty="0"/>
              <a:t>Outsider</a:t>
            </a:r>
          </a:p>
          <a:p>
            <a:r>
              <a:rPr lang="en-GB" dirty="0"/>
              <a:t>Topophilia</a:t>
            </a:r>
          </a:p>
          <a:p>
            <a:r>
              <a:rPr lang="en-GB" dirty="0" err="1"/>
              <a:t>Topophibia</a:t>
            </a:r>
            <a:endParaRPr lang="en-GB" dirty="0"/>
          </a:p>
        </p:txBody>
      </p:sp>
      <p:sp>
        <p:nvSpPr>
          <p:cNvPr id="5" name="TextBox 4"/>
          <p:cNvSpPr txBox="1"/>
          <p:nvPr/>
        </p:nvSpPr>
        <p:spPr>
          <a:xfrm>
            <a:off x="2699792" y="3789040"/>
            <a:ext cx="6336704" cy="286232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u="sng" dirty="0"/>
              <a:t>Concept Checker</a:t>
            </a:r>
            <a:r>
              <a:rPr lang="en-GB" dirty="0"/>
              <a:t>:</a:t>
            </a:r>
          </a:p>
          <a:p>
            <a:pPr marL="285750" indent="-285750">
              <a:buFont typeface="Wingdings" panose="05000000000000000000" pitchFamily="2" charset="2"/>
              <a:buChar char="q"/>
            </a:pPr>
            <a:r>
              <a:rPr lang="en-GB" b="1" dirty="0"/>
              <a:t>How humans perceive, engage with and form attachments to places</a:t>
            </a:r>
          </a:p>
          <a:p>
            <a:pPr marL="285750" indent="-285750">
              <a:buFont typeface="Wingdings" panose="05000000000000000000" pitchFamily="2" charset="2"/>
              <a:buChar char="q"/>
            </a:pPr>
            <a:r>
              <a:rPr lang="en-GB" b="1" dirty="0"/>
              <a:t>How place-meanings are bound up with different identities, perspectives and experiences</a:t>
            </a:r>
          </a:p>
          <a:p>
            <a:pPr marL="285750" indent="-285750">
              <a:buFont typeface="Wingdings" panose="05000000000000000000" pitchFamily="2" charset="2"/>
              <a:buChar char="q"/>
            </a:pPr>
            <a:r>
              <a:rPr lang="en-GB" b="1" dirty="0"/>
              <a:t>Why people may feel like insiders or outsiders</a:t>
            </a:r>
          </a:p>
          <a:p>
            <a:pPr marL="285750" indent="-285750">
              <a:buFont typeface="Wingdings" panose="05000000000000000000" pitchFamily="2" charset="2"/>
              <a:buChar char="q"/>
            </a:pPr>
            <a:r>
              <a:rPr lang="en-GB" b="1" dirty="0"/>
              <a:t>How our understanding of near and distant places is influenced</a:t>
            </a:r>
          </a:p>
          <a:p>
            <a:pPr marL="285750" indent="-285750">
              <a:buFont typeface="Wingdings" panose="05000000000000000000" pitchFamily="2" charset="2"/>
              <a:buChar char="q"/>
            </a:pPr>
            <a:r>
              <a:rPr lang="en-GB" b="1" dirty="0"/>
              <a:t>How our understanding of  experienced places and media places is different</a:t>
            </a:r>
          </a:p>
        </p:txBody>
      </p:sp>
    </p:spTree>
    <p:extLst>
      <p:ext uri="{BB962C8B-B14F-4D97-AF65-F5344CB8AC3E}">
        <p14:creationId xmlns:p14="http://schemas.microsoft.com/office/powerpoint/2010/main" val="1997394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01A111-AF1B-4230-A345-5BCA752098EF}"/>
              </a:ext>
            </a:extLst>
          </p:cNvPr>
          <p:cNvPicPr>
            <a:picLocks noChangeAspect="1"/>
          </p:cNvPicPr>
          <p:nvPr/>
        </p:nvPicPr>
        <p:blipFill>
          <a:blip r:embed="rId2"/>
          <a:stretch>
            <a:fillRect/>
          </a:stretch>
        </p:blipFill>
        <p:spPr>
          <a:xfrm>
            <a:off x="423511" y="1844824"/>
            <a:ext cx="8296979" cy="3168352"/>
          </a:xfrm>
          <a:prstGeom prst="rect">
            <a:avLst/>
          </a:prstGeom>
        </p:spPr>
      </p:pic>
    </p:spTree>
    <p:extLst>
      <p:ext uri="{BB962C8B-B14F-4D97-AF65-F5344CB8AC3E}">
        <p14:creationId xmlns:p14="http://schemas.microsoft.com/office/powerpoint/2010/main" val="241422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D09A31-293A-481D-A25D-B262DBE5213E}"/>
              </a:ext>
            </a:extLst>
          </p:cNvPr>
          <p:cNvPicPr>
            <a:picLocks noChangeAspect="1"/>
          </p:cNvPicPr>
          <p:nvPr/>
        </p:nvPicPr>
        <p:blipFill>
          <a:blip r:embed="rId2"/>
          <a:stretch>
            <a:fillRect/>
          </a:stretch>
        </p:blipFill>
        <p:spPr>
          <a:xfrm>
            <a:off x="0" y="540246"/>
            <a:ext cx="9144000" cy="5777508"/>
          </a:xfrm>
          <a:prstGeom prst="rect">
            <a:avLst/>
          </a:prstGeom>
        </p:spPr>
      </p:pic>
    </p:spTree>
    <p:extLst>
      <p:ext uri="{BB962C8B-B14F-4D97-AF65-F5344CB8AC3E}">
        <p14:creationId xmlns:p14="http://schemas.microsoft.com/office/powerpoint/2010/main" val="773593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3C13A7-F42C-4B4B-8A97-524655259E2E}"/>
              </a:ext>
            </a:extLst>
          </p:cNvPr>
          <p:cNvPicPr>
            <a:picLocks noChangeAspect="1"/>
          </p:cNvPicPr>
          <p:nvPr/>
        </p:nvPicPr>
        <p:blipFill>
          <a:blip r:embed="rId2"/>
          <a:stretch>
            <a:fillRect/>
          </a:stretch>
        </p:blipFill>
        <p:spPr>
          <a:xfrm>
            <a:off x="91502" y="908720"/>
            <a:ext cx="8944994" cy="5031559"/>
          </a:xfrm>
          <a:prstGeom prst="rect">
            <a:avLst/>
          </a:prstGeom>
        </p:spPr>
      </p:pic>
    </p:spTree>
    <p:extLst>
      <p:ext uri="{BB962C8B-B14F-4D97-AF65-F5344CB8AC3E}">
        <p14:creationId xmlns:p14="http://schemas.microsoft.com/office/powerpoint/2010/main" val="2052376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8C56-7EC9-493A-820E-5C7AC4D34ADA}"/>
              </a:ext>
            </a:extLst>
          </p:cNvPr>
          <p:cNvSpPr>
            <a:spLocks noGrp="1"/>
          </p:cNvSpPr>
          <p:nvPr>
            <p:ph type="title"/>
          </p:nvPr>
        </p:nvSpPr>
        <p:spPr/>
        <p:txBody>
          <a:bodyPr>
            <a:normAutofit fontScale="90000"/>
          </a:bodyPr>
          <a:lstStyle/>
          <a:p>
            <a:r>
              <a:rPr lang="en-GB" dirty="0"/>
              <a:t>What influences how people view a place?</a:t>
            </a:r>
          </a:p>
        </p:txBody>
      </p:sp>
      <p:sp>
        <p:nvSpPr>
          <p:cNvPr id="3" name="Content Placeholder 2">
            <a:extLst>
              <a:ext uri="{FF2B5EF4-FFF2-40B4-BE49-F238E27FC236}">
                <a16:creationId xmlns:a16="http://schemas.microsoft.com/office/drawing/2014/main" id="{14EE8395-C8A9-4460-B5E0-14C1C3748EFD}"/>
              </a:ext>
            </a:extLst>
          </p:cNvPr>
          <p:cNvSpPr>
            <a:spLocks noGrp="1"/>
          </p:cNvSpPr>
          <p:nvPr>
            <p:ph idx="1"/>
          </p:nvPr>
        </p:nvSpPr>
        <p:spPr/>
        <p:txBody>
          <a:bodyPr/>
          <a:lstStyle/>
          <a:p>
            <a:r>
              <a:rPr lang="en-GB" dirty="0"/>
              <a:t>Age</a:t>
            </a:r>
          </a:p>
          <a:p>
            <a:r>
              <a:rPr lang="en-GB" dirty="0"/>
              <a:t>Religious beliefs</a:t>
            </a:r>
          </a:p>
          <a:p>
            <a:r>
              <a:rPr lang="en-GB" dirty="0"/>
              <a:t>Moral attitudes</a:t>
            </a:r>
          </a:p>
          <a:p>
            <a:r>
              <a:rPr lang="en-GB" dirty="0"/>
              <a:t>Family history</a:t>
            </a:r>
          </a:p>
          <a:p>
            <a:r>
              <a:rPr lang="en-GB" dirty="0"/>
              <a:t>Ethnicity</a:t>
            </a:r>
          </a:p>
          <a:p>
            <a:r>
              <a:rPr lang="en-GB" dirty="0"/>
              <a:t>Education</a:t>
            </a:r>
          </a:p>
        </p:txBody>
      </p:sp>
    </p:spTree>
    <p:extLst>
      <p:ext uri="{BB962C8B-B14F-4D97-AF65-F5344CB8AC3E}">
        <p14:creationId xmlns:p14="http://schemas.microsoft.com/office/powerpoint/2010/main" val="202816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24D906-0090-44B7-9E46-E9396BD0B276}"/>
              </a:ext>
            </a:extLst>
          </p:cNvPr>
          <p:cNvPicPr>
            <a:picLocks noChangeAspect="1"/>
          </p:cNvPicPr>
          <p:nvPr/>
        </p:nvPicPr>
        <p:blipFill>
          <a:blip r:embed="rId2"/>
          <a:stretch>
            <a:fillRect/>
          </a:stretch>
        </p:blipFill>
        <p:spPr>
          <a:xfrm>
            <a:off x="932243" y="1556792"/>
            <a:ext cx="7559496" cy="3888431"/>
          </a:xfrm>
          <a:prstGeom prst="rect">
            <a:avLst/>
          </a:prstGeom>
        </p:spPr>
      </p:pic>
      <p:sp>
        <p:nvSpPr>
          <p:cNvPr id="3" name="TextBox 2">
            <a:extLst>
              <a:ext uri="{FF2B5EF4-FFF2-40B4-BE49-F238E27FC236}">
                <a16:creationId xmlns:a16="http://schemas.microsoft.com/office/drawing/2014/main" id="{001E72B6-C704-4AAB-874C-F4CCC882F28C}"/>
              </a:ext>
            </a:extLst>
          </p:cNvPr>
          <p:cNvSpPr txBox="1"/>
          <p:nvPr/>
        </p:nvSpPr>
        <p:spPr>
          <a:xfrm>
            <a:off x="2515746" y="548680"/>
            <a:ext cx="5224605" cy="523220"/>
          </a:xfrm>
          <a:prstGeom prst="rect">
            <a:avLst/>
          </a:prstGeom>
          <a:noFill/>
        </p:spPr>
        <p:txBody>
          <a:bodyPr wrap="square" rtlCol="0">
            <a:spAutoFit/>
          </a:bodyPr>
          <a:lstStyle/>
          <a:p>
            <a:r>
              <a:rPr lang="en-GB" sz="2800" b="1" u="sng" dirty="0"/>
              <a:t>Concept of place and conflict</a:t>
            </a:r>
          </a:p>
        </p:txBody>
      </p:sp>
    </p:spTree>
    <p:extLst>
      <p:ext uri="{BB962C8B-B14F-4D97-AF65-F5344CB8AC3E}">
        <p14:creationId xmlns:p14="http://schemas.microsoft.com/office/powerpoint/2010/main" val="3619752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957B5C-87F3-4FEB-B8C2-4342F9DB319A}"/>
              </a:ext>
            </a:extLst>
          </p:cNvPr>
          <p:cNvPicPr>
            <a:picLocks noChangeAspect="1"/>
          </p:cNvPicPr>
          <p:nvPr/>
        </p:nvPicPr>
        <p:blipFill>
          <a:blip r:embed="rId2"/>
          <a:stretch>
            <a:fillRect/>
          </a:stretch>
        </p:blipFill>
        <p:spPr>
          <a:xfrm>
            <a:off x="181406" y="1412776"/>
            <a:ext cx="8153959" cy="3744416"/>
          </a:xfrm>
          <a:prstGeom prst="rect">
            <a:avLst/>
          </a:prstGeom>
        </p:spPr>
      </p:pic>
    </p:spTree>
    <p:extLst>
      <p:ext uri="{BB962C8B-B14F-4D97-AF65-F5344CB8AC3E}">
        <p14:creationId xmlns:p14="http://schemas.microsoft.com/office/powerpoint/2010/main" val="4230509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E6A5-E2F8-4E3D-AAB4-599CE8AC6391}"/>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94236D2C-9EB2-4B05-AEA3-D8ED39BC13B2}"/>
              </a:ext>
            </a:extLst>
          </p:cNvPr>
          <p:cNvPicPr>
            <a:picLocks noGrp="1" noChangeAspect="1"/>
          </p:cNvPicPr>
          <p:nvPr>
            <p:ph idx="1"/>
          </p:nvPr>
        </p:nvPicPr>
        <p:blipFill>
          <a:blip r:embed="rId2"/>
          <a:stretch>
            <a:fillRect/>
          </a:stretch>
        </p:blipFill>
        <p:spPr>
          <a:xfrm>
            <a:off x="755576" y="738484"/>
            <a:ext cx="7488831" cy="6131482"/>
          </a:xfrm>
          <a:prstGeom prst="rect">
            <a:avLst/>
          </a:prstGeom>
        </p:spPr>
      </p:pic>
    </p:spTree>
    <p:extLst>
      <p:ext uri="{BB962C8B-B14F-4D97-AF65-F5344CB8AC3E}">
        <p14:creationId xmlns:p14="http://schemas.microsoft.com/office/powerpoint/2010/main" val="179735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47526-284B-45D0-A990-A193E75633F3}"/>
              </a:ext>
            </a:extLst>
          </p:cNvPr>
          <p:cNvSpPr>
            <a:spLocks noGrp="1"/>
          </p:cNvSpPr>
          <p:nvPr>
            <p:ph type="title"/>
          </p:nvPr>
        </p:nvSpPr>
        <p:spPr/>
        <p:txBody>
          <a:bodyPr>
            <a:normAutofit fontScale="90000"/>
          </a:bodyPr>
          <a:lstStyle/>
          <a:p>
            <a:r>
              <a:rPr lang="en-GB" dirty="0"/>
              <a:t>How might different concepts of place lead to conflict?</a:t>
            </a:r>
          </a:p>
        </p:txBody>
      </p:sp>
      <p:sp>
        <p:nvSpPr>
          <p:cNvPr id="3" name="Content Placeholder 2">
            <a:extLst>
              <a:ext uri="{FF2B5EF4-FFF2-40B4-BE49-F238E27FC236}">
                <a16:creationId xmlns:a16="http://schemas.microsoft.com/office/drawing/2014/main" id="{FF759FEF-8572-4595-8A35-A3017D7CFEBD}"/>
              </a:ext>
            </a:extLst>
          </p:cNvPr>
          <p:cNvSpPr>
            <a:spLocks noGrp="1"/>
          </p:cNvSpPr>
          <p:nvPr>
            <p:ph idx="1"/>
          </p:nvPr>
        </p:nvSpPr>
        <p:spPr/>
        <p:txBody>
          <a:bodyPr/>
          <a:lstStyle/>
          <a:p>
            <a:r>
              <a:rPr lang="en-GB" dirty="0"/>
              <a:t>In pairs/groups come up with a list of possible conflicts – think of the previous images shown</a:t>
            </a:r>
          </a:p>
          <a:p>
            <a:pPr lvl="1"/>
            <a:endParaRPr lang="en-GB" dirty="0"/>
          </a:p>
        </p:txBody>
      </p:sp>
    </p:spTree>
    <p:extLst>
      <p:ext uri="{BB962C8B-B14F-4D97-AF65-F5344CB8AC3E}">
        <p14:creationId xmlns:p14="http://schemas.microsoft.com/office/powerpoint/2010/main" val="2655844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E3E5E3-41E6-4B1D-ABF7-204EC2F52C82}"/>
              </a:ext>
            </a:extLst>
          </p:cNvPr>
          <p:cNvSpPr>
            <a:spLocks noGrp="1"/>
          </p:cNvSpPr>
          <p:nvPr>
            <p:ph idx="1"/>
          </p:nvPr>
        </p:nvSpPr>
        <p:spPr>
          <a:xfrm>
            <a:off x="395536" y="260648"/>
            <a:ext cx="8229600" cy="4525963"/>
          </a:xfrm>
        </p:spPr>
        <p:txBody>
          <a:bodyPr>
            <a:normAutofit lnSpcReduction="10000"/>
          </a:bodyPr>
          <a:lstStyle/>
          <a:p>
            <a:r>
              <a:rPr lang="en-GB" dirty="0"/>
              <a:t>The depth of feeling (attachment) we have for a place is influenced by the </a:t>
            </a:r>
            <a:r>
              <a:rPr lang="en-GB" u="sng" dirty="0"/>
              <a:t>depth of our knowledge and understanding of it </a:t>
            </a:r>
            <a:r>
              <a:rPr lang="en-GB" dirty="0"/>
              <a:t>– this attachment increases with age, as we learn more about our home.</a:t>
            </a:r>
          </a:p>
          <a:p>
            <a:r>
              <a:rPr lang="en-GB" dirty="0"/>
              <a:t>Our attachment to a place is also influenced by the </a:t>
            </a:r>
            <a:r>
              <a:rPr lang="en-GB" u="sng" dirty="0"/>
              <a:t>quality or intensity of experience </a:t>
            </a:r>
            <a:r>
              <a:rPr lang="en-GB" dirty="0"/>
              <a:t>we have there. The more enjoyable or safe the experience then the greater the attachment.</a:t>
            </a:r>
          </a:p>
        </p:txBody>
      </p:sp>
      <p:sp>
        <p:nvSpPr>
          <p:cNvPr id="4" name="TextBox 3"/>
          <p:cNvSpPr txBox="1"/>
          <p:nvPr/>
        </p:nvSpPr>
        <p:spPr>
          <a:xfrm>
            <a:off x="755576" y="5157192"/>
            <a:ext cx="7416824" cy="769441"/>
          </a:xfrm>
          <a:prstGeom prst="rect">
            <a:avLst/>
          </a:prstGeom>
          <a:noFill/>
        </p:spPr>
        <p:txBody>
          <a:bodyPr wrap="square" rtlCol="0">
            <a:spAutoFit/>
          </a:bodyPr>
          <a:lstStyle/>
          <a:p>
            <a:r>
              <a:rPr lang="en-GB" sz="2200" dirty="0" smtClean="0">
                <a:solidFill>
                  <a:srgbClr val="FF0000"/>
                </a:solidFill>
              </a:rPr>
              <a:t>How is your sense of place for where you live different to a place where you have been on holiday?</a:t>
            </a:r>
            <a:endParaRPr lang="en-GB" sz="2200" dirty="0">
              <a:solidFill>
                <a:srgbClr val="FF0000"/>
              </a:solidFill>
            </a:endParaRPr>
          </a:p>
        </p:txBody>
      </p:sp>
    </p:spTree>
    <p:extLst>
      <p:ext uri="{BB962C8B-B14F-4D97-AF65-F5344CB8AC3E}">
        <p14:creationId xmlns:p14="http://schemas.microsoft.com/office/powerpoint/2010/main" val="339911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3314-4C07-4607-AAFD-65554BA2018D}"/>
              </a:ext>
            </a:extLst>
          </p:cNvPr>
          <p:cNvSpPr>
            <a:spLocks noGrp="1"/>
          </p:cNvSpPr>
          <p:nvPr>
            <p:ph type="title"/>
          </p:nvPr>
        </p:nvSpPr>
        <p:spPr/>
        <p:txBody>
          <a:bodyPr/>
          <a:lstStyle/>
          <a:p>
            <a:r>
              <a:rPr lang="en-GB" dirty="0"/>
              <a:t>Topophilia and </a:t>
            </a:r>
            <a:r>
              <a:rPr lang="en-GB" dirty="0" err="1"/>
              <a:t>Topophibia</a:t>
            </a:r>
            <a:endParaRPr lang="en-GB" dirty="0"/>
          </a:p>
        </p:txBody>
      </p:sp>
      <p:sp>
        <p:nvSpPr>
          <p:cNvPr id="3" name="Content Placeholder 2">
            <a:extLst>
              <a:ext uri="{FF2B5EF4-FFF2-40B4-BE49-F238E27FC236}">
                <a16:creationId xmlns:a16="http://schemas.microsoft.com/office/drawing/2014/main" id="{663A76E7-6191-4584-BEF7-9E7DB31734C8}"/>
              </a:ext>
            </a:extLst>
          </p:cNvPr>
          <p:cNvSpPr>
            <a:spLocks noGrp="1"/>
          </p:cNvSpPr>
          <p:nvPr>
            <p:ph idx="1"/>
          </p:nvPr>
        </p:nvSpPr>
        <p:spPr/>
        <p:txBody>
          <a:bodyPr/>
          <a:lstStyle/>
          <a:p>
            <a:r>
              <a:rPr lang="en-GB" dirty="0"/>
              <a:t>Topophilia: a strong sense of place or love of particular places</a:t>
            </a:r>
          </a:p>
          <a:p>
            <a:endParaRPr lang="en-GB" dirty="0"/>
          </a:p>
          <a:p>
            <a:r>
              <a:rPr lang="en-GB" dirty="0" err="1"/>
              <a:t>Topophibia</a:t>
            </a:r>
            <a:r>
              <a:rPr lang="en-GB" dirty="0"/>
              <a:t>: a fear or dread of certain places</a:t>
            </a:r>
          </a:p>
          <a:p>
            <a:endParaRPr lang="en-GB" dirty="0"/>
          </a:p>
          <a:p>
            <a:r>
              <a:rPr lang="en-GB" dirty="0"/>
              <a:t>Some places may evoke mixed feelings e.g. a visit to Auschwitz concentration camp. Which other places can you think of?</a:t>
            </a:r>
          </a:p>
        </p:txBody>
      </p:sp>
    </p:spTree>
    <p:extLst>
      <p:ext uri="{BB962C8B-B14F-4D97-AF65-F5344CB8AC3E}">
        <p14:creationId xmlns:p14="http://schemas.microsoft.com/office/powerpoint/2010/main" val="1413859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A220-2995-4D07-9AA0-DE4E1E5CB1AD}"/>
              </a:ext>
            </a:extLst>
          </p:cNvPr>
          <p:cNvSpPr>
            <a:spLocks noGrp="1"/>
          </p:cNvSpPr>
          <p:nvPr>
            <p:ph type="title"/>
          </p:nvPr>
        </p:nvSpPr>
        <p:spPr/>
        <p:txBody>
          <a:bodyPr/>
          <a:lstStyle/>
          <a:p>
            <a:r>
              <a:rPr lang="en-GB" dirty="0"/>
              <a:t>What is place?</a:t>
            </a:r>
          </a:p>
        </p:txBody>
      </p:sp>
      <p:sp>
        <p:nvSpPr>
          <p:cNvPr id="3" name="Content Placeholder 2">
            <a:extLst>
              <a:ext uri="{FF2B5EF4-FFF2-40B4-BE49-F238E27FC236}">
                <a16:creationId xmlns:a16="http://schemas.microsoft.com/office/drawing/2014/main" id="{82BEBF0E-DFFE-4A92-8DA6-DC413C1407A2}"/>
              </a:ext>
            </a:extLst>
          </p:cNvPr>
          <p:cNvSpPr>
            <a:spLocks noGrp="1"/>
          </p:cNvSpPr>
          <p:nvPr>
            <p:ph idx="1"/>
          </p:nvPr>
        </p:nvSpPr>
        <p:spPr/>
        <p:txBody>
          <a:bodyPr>
            <a:normAutofit fontScale="85000" lnSpcReduction="10000"/>
          </a:bodyPr>
          <a:lstStyle/>
          <a:p>
            <a:r>
              <a:rPr lang="en-GB" dirty="0"/>
              <a:t>A location (GPS)?</a:t>
            </a:r>
          </a:p>
          <a:p>
            <a:r>
              <a:rPr lang="en-GB" dirty="0"/>
              <a:t>Somewhere that can be mapped?</a:t>
            </a:r>
          </a:p>
          <a:p>
            <a:r>
              <a:rPr lang="en-GB" dirty="0"/>
              <a:t>Somewhere ‘concrete’ – that has a name and can be seen?</a:t>
            </a:r>
          </a:p>
          <a:p>
            <a:r>
              <a:rPr lang="en-GB" dirty="0"/>
              <a:t>A locale (setting) where every day activities take place?</a:t>
            </a:r>
          </a:p>
          <a:p>
            <a:r>
              <a:rPr lang="en-GB" dirty="0"/>
              <a:t>A sense of place – a subjective (personal) and emotional attachment to a place and its meaning?</a:t>
            </a:r>
          </a:p>
          <a:p>
            <a:r>
              <a:rPr lang="en-GB" dirty="0"/>
              <a:t>Somewhere associated with human behaviour, history or culture?</a:t>
            </a:r>
          </a:p>
          <a:p>
            <a:pPr marL="0" indent="0">
              <a:buNone/>
            </a:pPr>
            <a:endParaRPr lang="en-GB" dirty="0"/>
          </a:p>
          <a:p>
            <a:endParaRPr lang="en-GB" dirty="0"/>
          </a:p>
        </p:txBody>
      </p:sp>
    </p:spTree>
    <p:extLst>
      <p:ext uri="{BB962C8B-B14F-4D97-AF65-F5344CB8AC3E}">
        <p14:creationId xmlns:p14="http://schemas.microsoft.com/office/powerpoint/2010/main" val="153053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4C0D-2AD8-4ADC-B82C-5D7A4B610131}"/>
              </a:ext>
            </a:extLst>
          </p:cNvPr>
          <p:cNvSpPr>
            <a:spLocks noGrp="1"/>
          </p:cNvSpPr>
          <p:nvPr>
            <p:ph type="title"/>
          </p:nvPr>
        </p:nvSpPr>
        <p:spPr/>
        <p:txBody>
          <a:bodyPr/>
          <a:lstStyle/>
          <a:p>
            <a:r>
              <a:rPr lang="en-GB" dirty="0" smtClean="0"/>
              <a:t>Insiders and outsiders</a:t>
            </a:r>
            <a:endParaRPr lang="en-GB" dirty="0"/>
          </a:p>
        </p:txBody>
      </p:sp>
      <p:sp>
        <p:nvSpPr>
          <p:cNvPr id="3" name="Content Placeholder 2">
            <a:extLst>
              <a:ext uri="{FF2B5EF4-FFF2-40B4-BE49-F238E27FC236}">
                <a16:creationId xmlns:a16="http://schemas.microsoft.com/office/drawing/2014/main" id="{C989D7FE-B537-4B68-A14C-8A3086946019}"/>
              </a:ext>
            </a:extLst>
          </p:cNvPr>
          <p:cNvSpPr>
            <a:spLocks noGrp="1"/>
          </p:cNvSpPr>
          <p:nvPr>
            <p:ph idx="1"/>
          </p:nvPr>
        </p:nvSpPr>
        <p:spPr/>
        <p:txBody>
          <a:bodyPr/>
          <a:lstStyle/>
          <a:p>
            <a:r>
              <a:rPr lang="en-GB" dirty="0"/>
              <a:t>Our sense of place can be so strong that it can be a central part of our identity </a:t>
            </a:r>
          </a:p>
          <a:p>
            <a:r>
              <a:rPr lang="en-GB" dirty="0"/>
              <a:t>Sense of place can vary in scale so that we can feel identity from own home village/town/city to </a:t>
            </a:r>
            <a:r>
              <a:rPr lang="en-GB" dirty="0" smtClean="0"/>
              <a:t>nation/continent</a:t>
            </a:r>
          </a:p>
          <a:p>
            <a:pPr marL="0" indent="0">
              <a:buNone/>
            </a:pPr>
            <a:endParaRPr lang="en-GB" dirty="0"/>
          </a:p>
        </p:txBody>
      </p:sp>
      <p:sp>
        <p:nvSpPr>
          <p:cNvPr id="5" name="TextBox 4"/>
          <p:cNvSpPr txBox="1"/>
          <p:nvPr/>
        </p:nvSpPr>
        <p:spPr>
          <a:xfrm>
            <a:off x="971600" y="5013176"/>
            <a:ext cx="6840760" cy="1723549"/>
          </a:xfrm>
          <a:prstGeom prst="rect">
            <a:avLst/>
          </a:prstGeom>
          <a:noFill/>
        </p:spPr>
        <p:txBody>
          <a:bodyPr wrap="square" rtlCol="0">
            <a:spAutoFit/>
          </a:bodyPr>
          <a:lstStyle/>
          <a:p>
            <a:r>
              <a:rPr lang="en-GB" sz="2200" dirty="0">
                <a:solidFill>
                  <a:srgbClr val="FF0000"/>
                </a:solidFill>
              </a:rPr>
              <a:t>What makes people feel like they are outsiders in a </a:t>
            </a:r>
            <a:r>
              <a:rPr lang="en-GB" sz="2200" dirty="0" smtClean="0">
                <a:solidFill>
                  <a:srgbClr val="FF0000"/>
                </a:solidFill>
              </a:rPr>
              <a:t>place?</a:t>
            </a:r>
          </a:p>
          <a:p>
            <a:endParaRPr lang="en-GB" sz="2200" dirty="0">
              <a:solidFill>
                <a:srgbClr val="FF0000"/>
              </a:solidFill>
            </a:endParaRPr>
          </a:p>
          <a:p>
            <a:r>
              <a:rPr lang="en-GB" sz="2200" dirty="0" smtClean="0">
                <a:solidFill>
                  <a:srgbClr val="FF0000"/>
                </a:solidFill>
              </a:rPr>
              <a:t>List </a:t>
            </a:r>
            <a:r>
              <a:rPr lang="en-GB" sz="2200" dirty="0">
                <a:solidFill>
                  <a:srgbClr val="FF0000"/>
                </a:solidFill>
              </a:rPr>
              <a:t>as many ideas as you can as to why some people may not feel that they ‘belong’ in a place</a:t>
            </a:r>
          </a:p>
          <a:p>
            <a:endParaRPr lang="en-GB" dirty="0"/>
          </a:p>
        </p:txBody>
      </p:sp>
    </p:spTree>
    <p:extLst>
      <p:ext uri="{BB962C8B-B14F-4D97-AF65-F5344CB8AC3E}">
        <p14:creationId xmlns:p14="http://schemas.microsoft.com/office/powerpoint/2010/main" val="407639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7919" t="34835" r="12586" b="6399"/>
          <a:stretch/>
        </p:blipFill>
        <p:spPr bwMode="auto">
          <a:xfrm>
            <a:off x="1043608" y="692696"/>
            <a:ext cx="6840759" cy="48965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1739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4" y="0"/>
            <a:ext cx="4608512" cy="2069589"/>
          </a:xfrm>
          <a:prstGeom prst="rect">
            <a:avLst/>
          </a:prstGeom>
        </p:spPr>
      </p:pic>
      <p:pic>
        <p:nvPicPr>
          <p:cNvPr id="3" name="Picture 2"/>
          <p:cNvPicPr>
            <a:picLocks noChangeAspect="1"/>
          </p:cNvPicPr>
          <p:nvPr/>
        </p:nvPicPr>
        <p:blipFill>
          <a:blip r:embed="rId3"/>
          <a:stretch>
            <a:fillRect/>
          </a:stretch>
        </p:blipFill>
        <p:spPr>
          <a:xfrm>
            <a:off x="4184631" y="1700809"/>
            <a:ext cx="4870963" cy="5142344"/>
          </a:xfrm>
          <a:prstGeom prst="rect">
            <a:avLst/>
          </a:prstGeom>
        </p:spPr>
      </p:pic>
    </p:spTree>
    <p:extLst>
      <p:ext uri="{BB962C8B-B14F-4D97-AF65-F5344CB8AC3E}">
        <p14:creationId xmlns:p14="http://schemas.microsoft.com/office/powerpoint/2010/main" val="799475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E6EC-1D53-4795-A7E6-1AEF63896F0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771EA6D-52B2-4593-980F-F70E389943DC}"/>
              </a:ext>
            </a:extLst>
          </p:cNvPr>
          <p:cNvSpPr>
            <a:spLocks noGrp="1"/>
          </p:cNvSpPr>
          <p:nvPr>
            <p:ph idx="1"/>
          </p:nvPr>
        </p:nvSpPr>
        <p:spPr/>
        <p:txBody>
          <a:bodyPr/>
          <a:lstStyle/>
          <a:p>
            <a:r>
              <a:rPr lang="en-GB" dirty="0"/>
              <a:t>Our perspective of place can change over time</a:t>
            </a:r>
          </a:p>
          <a:p>
            <a:r>
              <a:rPr lang="en-GB" dirty="0"/>
              <a:t>An area of town may be busy and feel safe during the day and deserted and threatening at night</a:t>
            </a:r>
          </a:p>
          <a:p>
            <a:pPr marL="0" indent="0">
              <a:buNone/>
            </a:pPr>
            <a:r>
              <a:rPr lang="en-GB" dirty="0"/>
              <a:t>Task:</a:t>
            </a:r>
          </a:p>
          <a:p>
            <a:pPr marL="0" indent="0">
              <a:buNone/>
            </a:pPr>
            <a:r>
              <a:rPr lang="en-GB" dirty="0"/>
              <a:t>Can you think of other examples where perceptions of place have changed over time?</a:t>
            </a:r>
          </a:p>
        </p:txBody>
      </p:sp>
    </p:spTree>
    <p:extLst>
      <p:ext uri="{BB962C8B-B14F-4D97-AF65-F5344CB8AC3E}">
        <p14:creationId xmlns:p14="http://schemas.microsoft.com/office/powerpoint/2010/main" val="887811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6AE6-9106-4689-AE28-964FFDE1BA14}"/>
              </a:ext>
            </a:extLst>
          </p:cNvPr>
          <p:cNvSpPr>
            <a:spLocks noGrp="1"/>
          </p:cNvSpPr>
          <p:nvPr>
            <p:ph type="title"/>
          </p:nvPr>
        </p:nvSpPr>
        <p:spPr/>
        <p:txBody>
          <a:bodyPr/>
          <a:lstStyle/>
          <a:p>
            <a:r>
              <a:rPr lang="en-GB" dirty="0"/>
              <a:t>Near and Far</a:t>
            </a:r>
          </a:p>
        </p:txBody>
      </p:sp>
      <p:sp>
        <p:nvSpPr>
          <p:cNvPr id="3" name="Content Placeholder 2">
            <a:extLst>
              <a:ext uri="{FF2B5EF4-FFF2-40B4-BE49-F238E27FC236}">
                <a16:creationId xmlns:a16="http://schemas.microsoft.com/office/drawing/2014/main" id="{B0AA9835-2155-4519-A304-92780E450893}"/>
              </a:ext>
            </a:extLst>
          </p:cNvPr>
          <p:cNvSpPr>
            <a:spLocks noGrp="1"/>
          </p:cNvSpPr>
          <p:nvPr>
            <p:ph idx="1"/>
          </p:nvPr>
        </p:nvSpPr>
        <p:spPr/>
        <p:txBody>
          <a:bodyPr>
            <a:normAutofit fontScale="70000" lnSpcReduction="20000"/>
          </a:bodyPr>
          <a:lstStyle/>
          <a:p>
            <a:pPr marL="0" indent="0">
              <a:buNone/>
            </a:pPr>
            <a:r>
              <a:rPr lang="en-GB" dirty="0"/>
              <a:t>The terms ‘near’ and ‘far’ can have 2 potential meanings when it comes to place. They could refer to:</a:t>
            </a:r>
          </a:p>
          <a:p>
            <a:pPr marL="0" indent="0">
              <a:buNone/>
            </a:pPr>
            <a:endParaRPr lang="en-GB" dirty="0" smtClean="0"/>
          </a:p>
          <a:p>
            <a:pPr marL="0" indent="0">
              <a:buNone/>
            </a:pPr>
            <a:r>
              <a:rPr lang="en-GB" dirty="0" smtClean="0"/>
              <a:t>1) The geographical distance between places</a:t>
            </a:r>
            <a:endParaRPr lang="en-GB" dirty="0"/>
          </a:p>
          <a:p>
            <a:pPr marL="0" indent="0">
              <a:buNone/>
            </a:pPr>
            <a:r>
              <a:rPr lang="en-GB" dirty="0"/>
              <a:t> </a:t>
            </a:r>
          </a:p>
          <a:p>
            <a:pPr marL="0" indent="0">
              <a:buNone/>
            </a:pPr>
            <a:r>
              <a:rPr lang="en-GB" dirty="0"/>
              <a:t>2)  </a:t>
            </a:r>
            <a:r>
              <a:rPr lang="en-GB" dirty="0" smtClean="0"/>
              <a:t>The emotional connection with a particular place and how comfortable a person feels within that place</a:t>
            </a:r>
            <a:endParaRPr lang="en-GB" dirty="0"/>
          </a:p>
          <a:p>
            <a:pPr marL="0" indent="0">
              <a:buNone/>
            </a:pPr>
            <a:r>
              <a:rPr lang="en-GB" b="1" dirty="0"/>
              <a:t> </a:t>
            </a:r>
            <a:endParaRPr lang="en-GB" dirty="0"/>
          </a:p>
          <a:p>
            <a:pPr marL="0" indent="0">
              <a:buNone/>
            </a:pPr>
            <a:r>
              <a:rPr lang="en-GB" dirty="0"/>
              <a:t>Some places can feel more familiar than others. ‘Geographically near’ places do not automatically foster identities of familiarity and belonging and that in these days of globalised culture, travel and media far-off places are not automatically strange, uncomfortable or different. </a:t>
            </a:r>
          </a:p>
          <a:p>
            <a:pPr marL="0" indent="0">
              <a:buNone/>
            </a:pPr>
            <a:r>
              <a:rPr lang="en-GB" b="1" dirty="0"/>
              <a:t>Think of an example for this ………………</a:t>
            </a:r>
            <a:endParaRPr lang="en-GB" dirty="0"/>
          </a:p>
          <a:p>
            <a:pPr marL="0" indent="0">
              <a:buNone/>
            </a:pPr>
            <a:endParaRPr lang="en-GB" dirty="0"/>
          </a:p>
        </p:txBody>
      </p:sp>
    </p:spTree>
    <p:extLst>
      <p:ext uri="{BB962C8B-B14F-4D97-AF65-F5344CB8AC3E}">
        <p14:creationId xmlns:p14="http://schemas.microsoft.com/office/powerpoint/2010/main" val="84451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F34A-4A23-404D-BF18-8878B6149585}"/>
              </a:ext>
            </a:extLst>
          </p:cNvPr>
          <p:cNvSpPr>
            <a:spLocks noGrp="1"/>
          </p:cNvSpPr>
          <p:nvPr>
            <p:ph type="title"/>
          </p:nvPr>
        </p:nvSpPr>
        <p:spPr/>
        <p:txBody>
          <a:bodyPr/>
          <a:lstStyle/>
          <a:p>
            <a:r>
              <a:rPr lang="en-GB" dirty="0"/>
              <a:t>Near and Far</a:t>
            </a:r>
          </a:p>
        </p:txBody>
      </p:sp>
      <p:sp>
        <p:nvSpPr>
          <p:cNvPr id="3" name="Content Placeholder 2">
            <a:extLst>
              <a:ext uri="{FF2B5EF4-FFF2-40B4-BE49-F238E27FC236}">
                <a16:creationId xmlns:a16="http://schemas.microsoft.com/office/drawing/2014/main" id="{DB4A5ABA-8698-41B5-A45E-5E66955D0398}"/>
              </a:ext>
            </a:extLst>
          </p:cNvPr>
          <p:cNvSpPr>
            <a:spLocks noGrp="1"/>
          </p:cNvSpPr>
          <p:nvPr>
            <p:ph idx="1"/>
          </p:nvPr>
        </p:nvSpPr>
        <p:spPr/>
        <p:txBody>
          <a:bodyPr>
            <a:normAutofit fontScale="92500" lnSpcReduction="10000"/>
          </a:bodyPr>
          <a:lstStyle/>
          <a:p>
            <a:r>
              <a:rPr lang="en-GB" dirty="0"/>
              <a:t>The concept of near and far often leads to a ‘</a:t>
            </a:r>
            <a:r>
              <a:rPr lang="en-GB" u="sng" dirty="0"/>
              <a:t>them and us</a:t>
            </a:r>
            <a:r>
              <a:rPr lang="en-GB" dirty="0"/>
              <a:t>’ attitude</a:t>
            </a:r>
          </a:p>
          <a:p>
            <a:r>
              <a:rPr lang="en-GB" dirty="0"/>
              <a:t>This can sometimes lead to perceived differences that lead to racist attitudes</a:t>
            </a:r>
          </a:p>
          <a:p>
            <a:r>
              <a:rPr lang="en-GB" u="sng" dirty="0"/>
              <a:t>Racist ideologies</a:t>
            </a:r>
            <a:r>
              <a:rPr lang="en-GB" dirty="0"/>
              <a:t> have been used to justify atrocities committed in wars and by colonial powers, including the British e.g. British in India</a:t>
            </a:r>
          </a:p>
          <a:p>
            <a:pPr marL="0" indent="0">
              <a:buNone/>
            </a:pPr>
            <a:r>
              <a:rPr lang="en-GB" dirty="0" smtClean="0">
                <a:solidFill>
                  <a:srgbClr val="C00000"/>
                </a:solidFill>
              </a:rPr>
              <a:t>Can you think of any ways in which we, in the UK, compare ourselves to others? Are these comparisons fair/accurate? </a:t>
            </a:r>
            <a:endParaRPr lang="en-GB" dirty="0">
              <a:solidFill>
                <a:srgbClr val="C00000"/>
              </a:solidFill>
            </a:endParaRPr>
          </a:p>
        </p:txBody>
      </p:sp>
    </p:spTree>
    <p:extLst>
      <p:ext uri="{BB962C8B-B14F-4D97-AF65-F5344CB8AC3E}">
        <p14:creationId xmlns:p14="http://schemas.microsoft.com/office/powerpoint/2010/main" val="54277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F5B0-3539-4E52-B1A9-6CAFB6D85E75}"/>
              </a:ext>
            </a:extLst>
          </p:cNvPr>
          <p:cNvSpPr>
            <a:spLocks noGrp="1"/>
          </p:cNvSpPr>
          <p:nvPr>
            <p:ph type="title"/>
          </p:nvPr>
        </p:nvSpPr>
        <p:spPr/>
        <p:txBody>
          <a:bodyPr>
            <a:normAutofit fontScale="90000"/>
          </a:bodyPr>
          <a:lstStyle/>
          <a:p>
            <a:r>
              <a:rPr lang="en-GB" dirty="0"/>
              <a:t>Experienced Place and Media Places</a:t>
            </a:r>
          </a:p>
        </p:txBody>
      </p:sp>
      <p:sp>
        <p:nvSpPr>
          <p:cNvPr id="3" name="Content Placeholder 2">
            <a:extLst>
              <a:ext uri="{FF2B5EF4-FFF2-40B4-BE49-F238E27FC236}">
                <a16:creationId xmlns:a16="http://schemas.microsoft.com/office/drawing/2014/main" id="{B2773EE2-DC76-4322-B669-739157720029}"/>
              </a:ext>
            </a:extLst>
          </p:cNvPr>
          <p:cNvSpPr>
            <a:spLocks noGrp="1"/>
          </p:cNvSpPr>
          <p:nvPr>
            <p:ph idx="1"/>
          </p:nvPr>
        </p:nvSpPr>
        <p:spPr/>
        <p:txBody>
          <a:bodyPr>
            <a:normAutofit fontScale="70000" lnSpcReduction="20000"/>
          </a:bodyPr>
          <a:lstStyle/>
          <a:p>
            <a:pPr marL="0" indent="0">
              <a:buNone/>
            </a:pPr>
            <a:r>
              <a:rPr lang="en-GB" dirty="0" smtClean="0"/>
              <a:t>Experienced places are those places that a person has spent time in.</a:t>
            </a:r>
          </a:p>
          <a:p>
            <a:pPr marL="0" indent="0">
              <a:buNone/>
            </a:pPr>
            <a:endParaRPr lang="en-GB" dirty="0"/>
          </a:p>
          <a:p>
            <a:pPr marL="0" indent="0">
              <a:buNone/>
            </a:pPr>
            <a:r>
              <a:rPr lang="en-GB" dirty="0" smtClean="0"/>
              <a:t>Media places are those that the person has only read about or seen on film.</a:t>
            </a:r>
          </a:p>
          <a:p>
            <a:pPr marL="0" indent="0">
              <a:buNone/>
            </a:pPr>
            <a:endParaRPr lang="en-GB" dirty="0"/>
          </a:p>
          <a:p>
            <a:pPr marL="0" indent="0">
              <a:buNone/>
            </a:pPr>
            <a:endParaRPr lang="en-GB" dirty="0" smtClean="0"/>
          </a:p>
          <a:p>
            <a:r>
              <a:rPr lang="en-GB" dirty="0" smtClean="0"/>
              <a:t>People </a:t>
            </a:r>
            <a:r>
              <a:rPr lang="en-GB" dirty="0"/>
              <a:t>travel more today than in the past and therefore have more real life experiences of </a:t>
            </a:r>
            <a:r>
              <a:rPr lang="en-GB" dirty="0" smtClean="0"/>
              <a:t>places. People </a:t>
            </a:r>
            <a:r>
              <a:rPr lang="en-GB" dirty="0"/>
              <a:t>have a greater emotional attachment to places that they have experienced.</a:t>
            </a:r>
          </a:p>
          <a:p>
            <a:r>
              <a:rPr lang="en-GB" dirty="0"/>
              <a:t>When in a place all the senses are stimulated – smell, taste, sight, hearing and so a greater understanding of a place is </a:t>
            </a:r>
            <a:r>
              <a:rPr lang="en-GB" dirty="0" smtClean="0"/>
              <a:t>gained. Experience </a:t>
            </a:r>
            <a:r>
              <a:rPr lang="en-GB" dirty="0"/>
              <a:t>turns undifferentiated space into place</a:t>
            </a:r>
          </a:p>
        </p:txBody>
      </p:sp>
    </p:spTree>
    <p:extLst>
      <p:ext uri="{BB962C8B-B14F-4D97-AF65-F5344CB8AC3E}">
        <p14:creationId xmlns:p14="http://schemas.microsoft.com/office/powerpoint/2010/main" val="138400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CE57-D6A6-4E5D-91FA-8CC695F76B37}"/>
              </a:ext>
            </a:extLst>
          </p:cNvPr>
          <p:cNvSpPr>
            <a:spLocks noGrp="1"/>
          </p:cNvSpPr>
          <p:nvPr>
            <p:ph type="title"/>
          </p:nvPr>
        </p:nvSpPr>
        <p:spPr/>
        <p:txBody>
          <a:bodyPr/>
          <a:lstStyle/>
          <a:p>
            <a:r>
              <a:rPr lang="en-GB" dirty="0"/>
              <a:t>Media Place</a:t>
            </a:r>
          </a:p>
        </p:txBody>
      </p:sp>
      <p:sp>
        <p:nvSpPr>
          <p:cNvPr id="3" name="Content Placeholder 2">
            <a:extLst>
              <a:ext uri="{FF2B5EF4-FFF2-40B4-BE49-F238E27FC236}">
                <a16:creationId xmlns:a16="http://schemas.microsoft.com/office/drawing/2014/main" id="{021E4BF3-5707-4BF1-80DA-C733C66F884A}"/>
              </a:ext>
            </a:extLst>
          </p:cNvPr>
          <p:cNvSpPr>
            <a:spLocks noGrp="1"/>
          </p:cNvSpPr>
          <p:nvPr>
            <p:ph idx="1"/>
          </p:nvPr>
        </p:nvSpPr>
        <p:spPr/>
        <p:txBody>
          <a:bodyPr>
            <a:normAutofit lnSpcReduction="10000"/>
          </a:bodyPr>
          <a:lstStyle/>
          <a:p>
            <a:r>
              <a:rPr lang="en-GB" dirty="0"/>
              <a:t>Complete a spider diagram of all the types of media which influence our sense of space</a:t>
            </a:r>
          </a:p>
          <a:p>
            <a:endParaRPr lang="en-GB" dirty="0" smtClean="0"/>
          </a:p>
          <a:p>
            <a:r>
              <a:rPr lang="en-GB" dirty="0" smtClean="0"/>
              <a:t>For </a:t>
            </a:r>
            <a:r>
              <a:rPr lang="en-GB" dirty="0"/>
              <a:t>each of them – evaluate their strength and weaknesses in establishing a sense of place</a:t>
            </a:r>
          </a:p>
          <a:p>
            <a:r>
              <a:rPr lang="en-GB" dirty="0"/>
              <a:t>If we go on a virtual field trip on the World Wide Web, is the sense of place (place meaning) we gain less valid than if we had visited in person?</a:t>
            </a:r>
          </a:p>
        </p:txBody>
      </p:sp>
    </p:spTree>
    <p:extLst>
      <p:ext uri="{BB962C8B-B14F-4D97-AF65-F5344CB8AC3E}">
        <p14:creationId xmlns:p14="http://schemas.microsoft.com/office/powerpoint/2010/main" val="765245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057C-ECE3-4B20-A16E-FBDCF483B7F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1C5B9B3-F06B-4C96-BB9C-404AD60E6770}"/>
              </a:ext>
            </a:extLst>
          </p:cNvPr>
          <p:cNvSpPr>
            <a:spLocks noGrp="1"/>
          </p:cNvSpPr>
          <p:nvPr>
            <p:ph idx="1"/>
          </p:nvPr>
        </p:nvSpPr>
        <p:spPr/>
        <p:txBody>
          <a:bodyPr>
            <a:normAutofit fontScale="85000" lnSpcReduction="20000"/>
          </a:bodyPr>
          <a:lstStyle/>
          <a:p>
            <a:r>
              <a:rPr lang="en-GB" dirty="0"/>
              <a:t>Newspapers</a:t>
            </a:r>
          </a:p>
          <a:p>
            <a:r>
              <a:rPr lang="en-GB" dirty="0"/>
              <a:t>Television</a:t>
            </a:r>
          </a:p>
          <a:p>
            <a:r>
              <a:rPr lang="en-GB" dirty="0"/>
              <a:t>Radio</a:t>
            </a:r>
          </a:p>
          <a:p>
            <a:r>
              <a:rPr lang="en-GB" dirty="0"/>
              <a:t>Online reviews</a:t>
            </a:r>
          </a:p>
          <a:p>
            <a:r>
              <a:rPr lang="en-GB" dirty="0"/>
              <a:t>Brochures</a:t>
            </a:r>
          </a:p>
          <a:p>
            <a:r>
              <a:rPr lang="en-GB" dirty="0"/>
              <a:t>Film</a:t>
            </a:r>
          </a:p>
          <a:p>
            <a:r>
              <a:rPr lang="en-GB" dirty="0"/>
              <a:t>Apps</a:t>
            </a:r>
          </a:p>
          <a:p>
            <a:r>
              <a:rPr lang="en-GB" dirty="0"/>
              <a:t>Satnav and interactive maps</a:t>
            </a:r>
          </a:p>
          <a:p>
            <a:r>
              <a:rPr lang="en-GB" dirty="0"/>
              <a:t>Advertisements</a:t>
            </a:r>
          </a:p>
          <a:p>
            <a:r>
              <a:rPr lang="en-GB" dirty="0"/>
              <a:t>Social media</a:t>
            </a:r>
          </a:p>
        </p:txBody>
      </p:sp>
    </p:spTree>
    <p:extLst>
      <p:ext uri="{BB962C8B-B14F-4D97-AF65-F5344CB8AC3E}">
        <p14:creationId xmlns:p14="http://schemas.microsoft.com/office/powerpoint/2010/main" val="18777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64E4-59E3-467E-93F0-3757786AB124}"/>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D2F7B521-2274-4BBF-B66E-5E005E1748C2}"/>
              </a:ext>
            </a:extLst>
          </p:cNvPr>
          <p:cNvPicPr>
            <a:picLocks noGrp="1" noChangeAspect="1"/>
          </p:cNvPicPr>
          <p:nvPr>
            <p:ph idx="1"/>
          </p:nvPr>
        </p:nvPicPr>
        <p:blipFill>
          <a:blip r:embed="rId2"/>
          <a:stretch>
            <a:fillRect/>
          </a:stretch>
        </p:blipFill>
        <p:spPr>
          <a:xfrm>
            <a:off x="393122" y="274638"/>
            <a:ext cx="8282238" cy="4342259"/>
          </a:xfrm>
          <a:prstGeom prst="rect">
            <a:avLst/>
          </a:prstGeom>
        </p:spPr>
      </p:pic>
      <p:sp>
        <p:nvSpPr>
          <p:cNvPr id="5" name="TextBox 4">
            <a:extLst>
              <a:ext uri="{FF2B5EF4-FFF2-40B4-BE49-F238E27FC236}">
                <a16:creationId xmlns:a16="http://schemas.microsoft.com/office/drawing/2014/main" id="{275D8F27-391B-45A7-AF71-A7AF2B520029}"/>
              </a:ext>
            </a:extLst>
          </p:cNvPr>
          <p:cNvSpPr txBox="1"/>
          <p:nvPr/>
        </p:nvSpPr>
        <p:spPr>
          <a:xfrm>
            <a:off x="611560" y="5013176"/>
            <a:ext cx="5472608" cy="707886"/>
          </a:xfrm>
          <a:prstGeom prst="rect">
            <a:avLst/>
          </a:prstGeom>
          <a:noFill/>
        </p:spPr>
        <p:txBody>
          <a:bodyPr wrap="square" rtlCol="0">
            <a:spAutoFit/>
          </a:bodyPr>
          <a:lstStyle/>
          <a:p>
            <a:r>
              <a:rPr lang="en-GB" sz="4000" b="1" dirty="0"/>
              <a:t>Aleppo - Syria</a:t>
            </a:r>
          </a:p>
        </p:txBody>
      </p:sp>
      <p:sp>
        <p:nvSpPr>
          <p:cNvPr id="3" name="TextBox 2"/>
          <p:cNvSpPr txBox="1"/>
          <p:nvPr/>
        </p:nvSpPr>
        <p:spPr>
          <a:xfrm>
            <a:off x="4499992" y="4797152"/>
            <a:ext cx="4032448" cy="2031325"/>
          </a:xfrm>
          <a:prstGeom prst="rect">
            <a:avLst/>
          </a:prstGeom>
          <a:noFill/>
        </p:spPr>
        <p:txBody>
          <a:bodyPr wrap="square" rtlCol="0">
            <a:spAutoFit/>
          </a:bodyPr>
          <a:lstStyle/>
          <a:p>
            <a:r>
              <a:rPr lang="en-GB" dirty="0"/>
              <a:t>Research and find some contrasting media images of the same </a:t>
            </a:r>
            <a:r>
              <a:rPr lang="en-GB" dirty="0" smtClean="0"/>
              <a:t>place.</a:t>
            </a:r>
          </a:p>
          <a:p>
            <a:endParaRPr lang="en-GB" dirty="0"/>
          </a:p>
          <a:p>
            <a:r>
              <a:rPr lang="en-GB" dirty="0"/>
              <a:t>Find some articles on places that have differing views – think about reviews on places </a:t>
            </a:r>
            <a:r>
              <a:rPr lang="en-GB" dirty="0" smtClean="0"/>
              <a:t>visited.</a:t>
            </a:r>
            <a:endParaRPr lang="en-GB" dirty="0"/>
          </a:p>
          <a:p>
            <a:endParaRPr lang="en-GB" dirty="0"/>
          </a:p>
        </p:txBody>
      </p:sp>
    </p:spTree>
    <p:extLst>
      <p:ext uri="{BB962C8B-B14F-4D97-AF65-F5344CB8AC3E}">
        <p14:creationId xmlns:p14="http://schemas.microsoft.com/office/powerpoint/2010/main" val="764089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A6DC-8716-4BA8-B2DA-AF71E788FF06}"/>
              </a:ext>
            </a:extLst>
          </p:cNvPr>
          <p:cNvSpPr>
            <a:spLocks noGrp="1"/>
          </p:cNvSpPr>
          <p:nvPr>
            <p:ph type="title"/>
          </p:nvPr>
        </p:nvSpPr>
        <p:spPr/>
        <p:txBody>
          <a:bodyPr/>
          <a:lstStyle/>
          <a:p>
            <a:r>
              <a:rPr lang="en-GB" dirty="0"/>
              <a:t>Definition of place</a:t>
            </a:r>
          </a:p>
        </p:txBody>
      </p:sp>
      <p:sp>
        <p:nvSpPr>
          <p:cNvPr id="3" name="Content Placeholder 2">
            <a:extLst>
              <a:ext uri="{FF2B5EF4-FFF2-40B4-BE49-F238E27FC236}">
                <a16:creationId xmlns:a16="http://schemas.microsoft.com/office/drawing/2014/main" id="{F740CC54-50F9-4B20-8AD6-FA388FB3C1F7}"/>
              </a:ext>
            </a:extLst>
          </p:cNvPr>
          <p:cNvSpPr>
            <a:spLocks noGrp="1"/>
          </p:cNvSpPr>
          <p:nvPr>
            <p:ph idx="1"/>
          </p:nvPr>
        </p:nvSpPr>
        <p:spPr/>
        <p:txBody>
          <a:bodyPr/>
          <a:lstStyle/>
          <a:p>
            <a:pPr marL="0" indent="0">
              <a:buNone/>
            </a:pPr>
            <a:r>
              <a:rPr lang="en-GB" dirty="0">
                <a:solidFill>
                  <a:srgbClr val="FF0000"/>
                </a:solidFill>
              </a:rPr>
              <a:t>Place is </a:t>
            </a:r>
            <a:r>
              <a:rPr lang="en-GB" u="sng" dirty="0">
                <a:solidFill>
                  <a:srgbClr val="FF0000"/>
                </a:solidFill>
              </a:rPr>
              <a:t>location plus meaning</a:t>
            </a:r>
          </a:p>
          <a:p>
            <a:pPr marL="0" indent="0">
              <a:buNone/>
            </a:pPr>
            <a:endParaRPr lang="en-GB" dirty="0" smtClean="0"/>
          </a:p>
          <a:p>
            <a:pPr marL="0" indent="0">
              <a:buNone/>
            </a:pPr>
            <a:r>
              <a:rPr lang="en-GB" dirty="0" smtClean="0"/>
              <a:t>Without meaning it is just a </a:t>
            </a:r>
            <a:r>
              <a:rPr lang="en-GB" dirty="0" smtClean="0"/>
              <a:t>space</a:t>
            </a:r>
          </a:p>
          <a:p>
            <a:pPr marL="0" indent="0">
              <a:buNone/>
            </a:pP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166309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b="1" dirty="0"/>
              <a:t>Exam style question:</a:t>
            </a:r>
            <a:endParaRPr lang="en-GB" dirty="0"/>
          </a:p>
          <a:p>
            <a:pPr marL="0" indent="0">
              <a:buNone/>
            </a:pPr>
            <a:r>
              <a:rPr lang="en-GB" b="1" dirty="0"/>
              <a:t>How might sense of place vary between individuals and over time? (6 marks)</a:t>
            </a:r>
            <a:endParaRPr lang="en-GB" dirty="0"/>
          </a:p>
          <a:p>
            <a:pPr marL="0" indent="0">
              <a:buNone/>
            </a:pPr>
            <a:r>
              <a:rPr lang="en-GB" b="1" dirty="0"/>
              <a:t>You will need to give examples in your answer as evidence. </a:t>
            </a:r>
            <a:endParaRPr lang="en-GB" dirty="0"/>
          </a:p>
          <a:p>
            <a:pPr marL="0" indent="0">
              <a:buNone/>
            </a:pPr>
            <a:endParaRPr lang="en-GB" dirty="0"/>
          </a:p>
        </p:txBody>
      </p:sp>
    </p:spTree>
    <p:extLst>
      <p:ext uri="{BB962C8B-B14F-4D97-AF65-F5344CB8AC3E}">
        <p14:creationId xmlns:p14="http://schemas.microsoft.com/office/powerpoint/2010/main" val="3945408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fontAlgn="t">
              <a:buNone/>
            </a:pPr>
            <a:r>
              <a:rPr lang="en-US" dirty="0"/>
              <a:t>FLIP learning – find out what is meant by the following:-</a:t>
            </a:r>
            <a:endParaRPr lang="en-GB" dirty="0"/>
          </a:p>
          <a:p>
            <a:pPr marL="0" indent="0" fontAlgn="t">
              <a:buNone/>
            </a:pPr>
            <a:endParaRPr lang="en-GB" dirty="0"/>
          </a:p>
          <a:p>
            <a:pPr fontAlgn="t"/>
            <a:r>
              <a:rPr lang="en-US" dirty="0"/>
              <a:t>Clone town</a:t>
            </a:r>
            <a:endParaRPr lang="en-GB" dirty="0"/>
          </a:p>
          <a:p>
            <a:pPr fontAlgn="t"/>
            <a:r>
              <a:rPr lang="en-US" dirty="0" err="1"/>
              <a:t>Glocalisation</a:t>
            </a:r>
            <a:r>
              <a:rPr lang="en-US" dirty="0"/>
              <a:t> – McDonalds</a:t>
            </a:r>
            <a:endParaRPr lang="en-GB" dirty="0"/>
          </a:p>
          <a:p>
            <a:pPr fontAlgn="t"/>
            <a:r>
              <a:rPr lang="en-US" dirty="0"/>
              <a:t>Bristol pound</a:t>
            </a:r>
            <a:endParaRPr lang="en-GB" dirty="0"/>
          </a:p>
          <a:p>
            <a:pPr lvl="1"/>
            <a:endParaRPr lang="en-GB" dirty="0"/>
          </a:p>
        </p:txBody>
      </p:sp>
    </p:spTree>
    <p:extLst>
      <p:ext uri="{BB962C8B-B14F-4D97-AF65-F5344CB8AC3E}">
        <p14:creationId xmlns:p14="http://schemas.microsoft.com/office/powerpoint/2010/main" val="591211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71639097"/>
              </p:ext>
            </p:extLst>
          </p:nvPr>
        </p:nvGraphicFramePr>
        <p:xfrm>
          <a:off x="323528" y="1196752"/>
          <a:ext cx="82296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756592" y="0"/>
            <a:ext cx="8229600" cy="1143000"/>
          </a:xfrm>
        </p:spPr>
        <p:txBody>
          <a:bodyPr/>
          <a:lstStyle/>
          <a:p>
            <a:endParaRPr lang="en-GB"/>
          </a:p>
        </p:txBody>
      </p:sp>
      <p:sp>
        <p:nvSpPr>
          <p:cNvPr id="2" name="TextBox 1"/>
          <p:cNvSpPr txBox="1"/>
          <p:nvPr/>
        </p:nvSpPr>
        <p:spPr>
          <a:xfrm>
            <a:off x="539552" y="6054155"/>
            <a:ext cx="8136904" cy="923330"/>
          </a:xfrm>
          <a:prstGeom prst="rect">
            <a:avLst/>
          </a:prstGeom>
          <a:noFill/>
        </p:spPr>
        <p:txBody>
          <a:bodyPr wrap="square" rtlCol="0">
            <a:spAutoFit/>
          </a:bodyPr>
          <a:lstStyle/>
          <a:p>
            <a:r>
              <a:rPr lang="en-GB" dirty="0">
                <a:hlinkClick r:id="rId7"/>
              </a:rPr>
              <a:t>https://timeforgeography.co.uk/videos_list/human-geography-research/changing-places-how-do-we-study-place</a:t>
            </a:r>
            <a:r>
              <a:rPr lang="en-GB" dirty="0" smtClean="0">
                <a:hlinkClick r:id="rId7"/>
              </a:rPr>
              <a:t>/</a:t>
            </a:r>
            <a:endParaRPr lang="en-GB" dirty="0" smtClean="0"/>
          </a:p>
          <a:p>
            <a:endParaRPr lang="en-GB" dirty="0"/>
          </a:p>
        </p:txBody>
      </p:sp>
    </p:spTree>
    <p:extLst>
      <p:ext uri="{BB962C8B-B14F-4D97-AF65-F5344CB8AC3E}">
        <p14:creationId xmlns:p14="http://schemas.microsoft.com/office/powerpoint/2010/main" val="747944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US" dirty="0"/>
              <a:t>On mini whiteboards – </a:t>
            </a:r>
            <a:r>
              <a:rPr lang="en-US" dirty="0" smtClean="0"/>
              <a:t>write down 5 </a:t>
            </a:r>
            <a:r>
              <a:rPr lang="en-US" dirty="0"/>
              <a:t>words to describe </a:t>
            </a:r>
            <a:r>
              <a:rPr lang="en-US" dirty="0" err="1"/>
              <a:t>Godalming</a:t>
            </a:r>
            <a:r>
              <a:rPr lang="en-US" dirty="0"/>
              <a:t> as a place. </a:t>
            </a:r>
            <a:endParaRPr lang="en-US" dirty="0" smtClean="0"/>
          </a:p>
          <a:p>
            <a:pPr marL="0" indent="0">
              <a:buNone/>
            </a:pPr>
            <a:endParaRPr lang="en-US" dirty="0"/>
          </a:p>
          <a:p>
            <a:pPr marL="0" indent="0">
              <a:buNone/>
            </a:pPr>
            <a:r>
              <a:rPr lang="en-US" dirty="0" smtClean="0"/>
              <a:t>Share </a:t>
            </a:r>
            <a:r>
              <a:rPr lang="en-US" dirty="0"/>
              <a:t>and compare with the group. </a:t>
            </a:r>
            <a:r>
              <a:rPr lang="en-US" dirty="0" smtClean="0"/>
              <a:t>Divide the words into those who are from </a:t>
            </a:r>
            <a:r>
              <a:rPr lang="en-US" dirty="0" err="1" smtClean="0"/>
              <a:t>Godalming</a:t>
            </a:r>
            <a:r>
              <a:rPr lang="en-US" dirty="0" smtClean="0"/>
              <a:t> and those that are from elsewhere. </a:t>
            </a:r>
          </a:p>
          <a:p>
            <a:pPr marL="0" indent="0">
              <a:buNone/>
            </a:pPr>
            <a:endParaRPr lang="en-US" dirty="0"/>
          </a:p>
          <a:p>
            <a:pPr marL="0" indent="0">
              <a:buNone/>
            </a:pPr>
            <a:r>
              <a:rPr lang="en-US" dirty="0" smtClean="0"/>
              <a:t>Why </a:t>
            </a:r>
            <a:r>
              <a:rPr lang="en-US" dirty="0"/>
              <a:t>do people’s sense of place differ? </a:t>
            </a:r>
            <a:endParaRPr lang="en-GB" dirty="0"/>
          </a:p>
        </p:txBody>
      </p:sp>
    </p:spTree>
    <p:extLst>
      <p:ext uri="{BB962C8B-B14F-4D97-AF65-F5344CB8AC3E}">
        <p14:creationId xmlns:p14="http://schemas.microsoft.com/office/powerpoint/2010/main" val="3216394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pPr marL="0" indent="0">
              <a:buNone/>
            </a:pPr>
            <a:r>
              <a:rPr lang="en-US" dirty="0" smtClean="0"/>
              <a:t>How </a:t>
            </a:r>
            <a:r>
              <a:rPr lang="en-US" dirty="0"/>
              <a:t>might the information gained in the induction task influence sense of place? </a:t>
            </a:r>
            <a:endParaRPr lang="en-US" dirty="0" smtClean="0"/>
          </a:p>
          <a:p>
            <a:pPr marL="0" indent="0">
              <a:buNone/>
            </a:pPr>
            <a:endParaRPr lang="en-US" dirty="0"/>
          </a:p>
          <a:p>
            <a:pPr marL="0" indent="0">
              <a:buNone/>
            </a:pPr>
            <a:r>
              <a:rPr lang="en-US" dirty="0" smtClean="0"/>
              <a:t>What sense of place does the following information from the induction task give of </a:t>
            </a:r>
            <a:r>
              <a:rPr lang="en-US" dirty="0" err="1" smtClean="0"/>
              <a:t>Godalming</a:t>
            </a:r>
            <a:r>
              <a:rPr lang="en-US" dirty="0" smtClean="0"/>
              <a:t>?</a:t>
            </a:r>
          </a:p>
          <a:p>
            <a:pPr marL="0" indent="0">
              <a:buNone/>
            </a:pPr>
            <a:r>
              <a:rPr lang="en-US" dirty="0" err="1" smtClean="0"/>
              <a:t>Nomis</a:t>
            </a:r>
            <a:r>
              <a:rPr lang="en-US" dirty="0" smtClean="0"/>
              <a:t> statistics</a:t>
            </a:r>
          </a:p>
          <a:p>
            <a:pPr marL="0" indent="0">
              <a:buNone/>
            </a:pPr>
            <a:r>
              <a:rPr lang="en-US" dirty="0" err="1" smtClean="0"/>
              <a:t>Datashine</a:t>
            </a:r>
            <a:r>
              <a:rPr lang="en-US" dirty="0" smtClean="0"/>
              <a:t> maps</a:t>
            </a:r>
          </a:p>
          <a:p>
            <a:pPr marL="0" indent="0">
              <a:buNone/>
            </a:pPr>
            <a:r>
              <a:rPr lang="en-US" dirty="0" smtClean="0"/>
              <a:t>Case study research notes</a:t>
            </a:r>
            <a:endParaRPr lang="en-GB" dirty="0"/>
          </a:p>
        </p:txBody>
      </p:sp>
    </p:spTree>
    <p:extLst>
      <p:ext uri="{BB962C8B-B14F-4D97-AF65-F5344CB8AC3E}">
        <p14:creationId xmlns:p14="http://schemas.microsoft.com/office/powerpoint/2010/main" val="248724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9C811-81DA-42C3-B48F-8F0D1EF5F918}"/>
              </a:ext>
            </a:extLst>
          </p:cNvPr>
          <p:cNvSpPr>
            <a:spLocks noGrp="1"/>
          </p:cNvSpPr>
          <p:nvPr>
            <p:ph type="title"/>
          </p:nvPr>
        </p:nvSpPr>
        <p:spPr/>
        <p:txBody>
          <a:bodyPr>
            <a:normAutofit/>
          </a:bodyPr>
          <a:lstStyle/>
          <a:p>
            <a:r>
              <a:rPr lang="en-GB" dirty="0"/>
              <a:t>Different places</a:t>
            </a:r>
          </a:p>
        </p:txBody>
      </p:sp>
      <p:sp>
        <p:nvSpPr>
          <p:cNvPr id="3" name="Content Placeholder 2">
            <a:extLst>
              <a:ext uri="{FF2B5EF4-FFF2-40B4-BE49-F238E27FC236}">
                <a16:creationId xmlns:a16="http://schemas.microsoft.com/office/drawing/2014/main" id="{3C59E036-E7A2-465D-AF48-EE35FA302C8B}"/>
              </a:ext>
            </a:extLst>
          </p:cNvPr>
          <p:cNvSpPr>
            <a:spLocks noGrp="1"/>
          </p:cNvSpPr>
          <p:nvPr>
            <p:ph idx="1"/>
          </p:nvPr>
        </p:nvSpPr>
        <p:spPr/>
        <p:txBody>
          <a:bodyPr/>
          <a:lstStyle/>
          <a:p>
            <a:r>
              <a:rPr lang="en-GB" dirty="0"/>
              <a:t>Examine the following images</a:t>
            </a:r>
          </a:p>
          <a:p>
            <a:pPr lvl="1"/>
            <a:r>
              <a:rPr lang="en-GB" dirty="0"/>
              <a:t>How </a:t>
            </a:r>
            <a:r>
              <a:rPr lang="en-GB" dirty="0" smtClean="0"/>
              <a:t>and why might </a:t>
            </a:r>
            <a:r>
              <a:rPr lang="en-GB" dirty="0"/>
              <a:t>people’s </a:t>
            </a:r>
            <a:r>
              <a:rPr lang="en-GB" dirty="0" smtClean="0"/>
              <a:t>sense of place of </a:t>
            </a:r>
            <a:r>
              <a:rPr lang="en-GB" dirty="0"/>
              <a:t>these places vary?</a:t>
            </a:r>
          </a:p>
        </p:txBody>
      </p:sp>
    </p:spTree>
    <p:extLst>
      <p:ext uri="{BB962C8B-B14F-4D97-AF65-F5344CB8AC3E}">
        <p14:creationId xmlns:p14="http://schemas.microsoft.com/office/powerpoint/2010/main" val="1948102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AB2983-487D-48BE-8618-D9CC27785460}"/>
              </a:ext>
            </a:extLst>
          </p:cNvPr>
          <p:cNvPicPr>
            <a:picLocks noChangeAspect="1"/>
          </p:cNvPicPr>
          <p:nvPr/>
        </p:nvPicPr>
        <p:blipFill>
          <a:blip r:embed="rId2"/>
          <a:stretch>
            <a:fillRect/>
          </a:stretch>
        </p:blipFill>
        <p:spPr>
          <a:xfrm>
            <a:off x="594540" y="764704"/>
            <a:ext cx="8014367" cy="4497859"/>
          </a:xfrm>
          <a:prstGeom prst="rect">
            <a:avLst/>
          </a:prstGeom>
        </p:spPr>
      </p:pic>
    </p:spTree>
    <p:extLst>
      <p:ext uri="{BB962C8B-B14F-4D97-AF65-F5344CB8AC3E}">
        <p14:creationId xmlns:p14="http://schemas.microsoft.com/office/powerpoint/2010/main" val="4162922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932267-6513-4225-BDF1-4014B7EB212C}"/>
              </a:ext>
            </a:extLst>
          </p:cNvPr>
          <p:cNvPicPr>
            <a:picLocks noChangeAspect="1"/>
          </p:cNvPicPr>
          <p:nvPr/>
        </p:nvPicPr>
        <p:blipFill>
          <a:blip r:embed="rId2"/>
          <a:stretch>
            <a:fillRect/>
          </a:stretch>
        </p:blipFill>
        <p:spPr>
          <a:xfrm>
            <a:off x="872390" y="980728"/>
            <a:ext cx="6963972" cy="4608511"/>
          </a:xfrm>
          <a:prstGeom prst="rect">
            <a:avLst/>
          </a:prstGeom>
        </p:spPr>
      </p:pic>
    </p:spTree>
    <p:extLst>
      <p:ext uri="{BB962C8B-B14F-4D97-AF65-F5344CB8AC3E}">
        <p14:creationId xmlns:p14="http://schemas.microsoft.com/office/powerpoint/2010/main" val="62458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1479</TotalTime>
  <Words>1155</Words>
  <Application>Microsoft Office PowerPoint</Application>
  <PresentationFormat>On-screen Show (4:3)</PresentationFormat>
  <Paragraphs>131</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Changing Places The Nature and Importance of Places – Part 1</vt:lpstr>
      <vt:lpstr>What is place?</vt:lpstr>
      <vt:lpstr>Definition of place</vt:lpstr>
      <vt:lpstr>PowerPoint Presentation</vt:lpstr>
      <vt:lpstr>PowerPoint Presentation</vt:lpstr>
      <vt:lpstr>PowerPoint Presentation</vt:lpstr>
      <vt:lpstr>Different places</vt:lpstr>
      <vt:lpstr>PowerPoint Presentation</vt:lpstr>
      <vt:lpstr>PowerPoint Presentation</vt:lpstr>
      <vt:lpstr>PowerPoint Presentation</vt:lpstr>
      <vt:lpstr>PowerPoint Presentation</vt:lpstr>
      <vt:lpstr>PowerPoint Presentation</vt:lpstr>
      <vt:lpstr>What influences how people view a place?</vt:lpstr>
      <vt:lpstr>PowerPoint Presentation</vt:lpstr>
      <vt:lpstr>PowerPoint Presentation</vt:lpstr>
      <vt:lpstr>PowerPoint Presentation</vt:lpstr>
      <vt:lpstr>How might different concepts of place lead to conflict?</vt:lpstr>
      <vt:lpstr>PowerPoint Presentation</vt:lpstr>
      <vt:lpstr>Topophilia and Topophibia</vt:lpstr>
      <vt:lpstr>Insiders and outsiders</vt:lpstr>
      <vt:lpstr>PowerPoint Presentation</vt:lpstr>
      <vt:lpstr>PowerPoint Presentation</vt:lpstr>
      <vt:lpstr>PowerPoint Presentation</vt:lpstr>
      <vt:lpstr>Near and Far</vt:lpstr>
      <vt:lpstr>Near and Far</vt:lpstr>
      <vt:lpstr>Experienced Place and Media Places</vt:lpstr>
      <vt:lpstr>Media Place</vt:lpstr>
      <vt:lpstr>PowerPoint Presentation</vt:lpstr>
      <vt:lpstr>PowerPoint Presentation</vt:lpstr>
      <vt:lpstr>PowerPoint Presentation</vt:lpstr>
      <vt:lpstr>PowerPoint Presentation</vt:lpstr>
    </vt:vector>
  </TitlesOfParts>
  <Company>Fulston Manor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VMitchell</dc:creator>
  <cp:lastModifiedBy>Alison Martin</cp:lastModifiedBy>
  <cp:revision>112</cp:revision>
  <dcterms:created xsi:type="dcterms:W3CDTF">2016-06-30T20:35:37Z</dcterms:created>
  <dcterms:modified xsi:type="dcterms:W3CDTF">2022-09-05T10:56:01Z</dcterms:modified>
</cp:coreProperties>
</file>