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2"/>
  </p:notesMasterIdLst>
  <p:sldIdLst>
    <p:sldId id="256" r:id="rId6"/>
    <p:sldId id="266" r:id="rId7"/>
    <p:sldId id="457" r:id="rId8"/>
    <p:sldId id="270" r:id="rId9"/>
    <p:sldId id="269" r:id="rId10"/>
    <p:sldId id="4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EC25A-6928-4118-A90A-0BCBF9A57122}" type="datetimeFigureOut">
              <a:rPr lang="en-GB" smtClean="0"/>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9A87E-655B-4854-8DB5-D7F2D2C8BBEF}" type="slidenum">
              <a:rPr lang="en-GB" smtClean="0"/>
              <a:t>‹#›</a:t>
            </a:fld>
            <a:endParaRPr lang="en-GB"/>
          </a:p>
        </p:txBody>
      </p:sp>
    </p:spTree>
    <p:extLst>
      <p:ext uri="{BB962C8B-B14F-4D97-AF65-F5344CB8AC3E}">
        <p14:creationId xmlns:p14="http://schemas.microsoft.com/office/powerpoint/2010/main" val="189038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65E1D5-6B00-4782-AB6F-7341CCBE906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11586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65E1D5-6B00-4782-AB6F-7341CCBE906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408360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65E1D5-6B00-4782-AB6F-7341CCBE906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64879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3C37-3007-9346-908F-5279423EF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8CFBE-E564-894E-8DE3-CC917A4EDC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A0D23-D100-B146-B614-B738F42E7CD1}"/>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EF43DA-8270-2B48-A40F-76CB4A62F09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1763EAE-6067-8D44-BE06-5F8E79B8DEEA}"/>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05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E454-DD0A-A648-A2E0-DBD46448A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C5DC4-2A9A-DD4B-91B1-77599C7ECB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3E0D1-7D99-2E45-BA7E-EBF07A82F90D}"/>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479CF55-CA6C-E047-818E-06849A4642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475427-6783-C844-AC1E-08F95B7A6528}"/>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19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B87F-D20B-9A4F-8F6D-BDB9D2304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3B359-567D-3644-8BD4-986EAF388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F7FEC8-BF55-714A-A4E9-81CBFCB30D0B}"/>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DCB1846-4041-364F-9561-990169FEBF1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9BD97E-AB98-854B-8BA2-870CA75EB926}"/>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12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97C3-E1CC-844C-A670-4858C44E6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A1D89-DA91-FA4C-8D47-367CA78A2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4C5253-B89B-A346-8ED1-F0B37EBAB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F3E891-A6E2-EB4B-AA95-D8DBA626A9DE}"/>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C48984-60AD-1641-AF9F-053445C52B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EC59E9E-0289-9D4A-8BF3-A0E7E3462DFE}"/>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99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FA20-5092-8541-BA90-148863B2F1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5596DB-DCDB-A847-9FF8-8B13F149E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839E9C-C861-0F4B-B963-B0A60C461F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8B1EE5-1444-5B4A-9294-636DEAAF1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D46C74-5656-054E-B80B-B7A603A0E2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F5C80-3986-D04E-A9FD-B1FD2DF46819}"/>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AB0003B-AB1F-364D-8B1F-AAB673B4D12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5282169-CF43-5141-AFFD-BDF350EBD3F4}"/>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88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4ED2-86E1-2245-951B-CA52E6257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614FBC-491F-8949-B864-B89278FD84F7}"/>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AA9A058-BABA-1143-A20D-2BD60E2EA8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F9B2129-4BB7-6B46-9CA6-C6BE44A59158}"/>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36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B931F-D219-144B-B8F7-A4AB655CA07C}"/>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229DFF7-0569-5947-AAE8-6917349E481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546EE6D-14A1-0E45-B777-F655B8267C64}"/>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96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8B3C-ECBE-1149-8E9F-4CE64B32A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AF89B-51AE-6B41-BBCF-CCD6DDAB20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09285-52BE-6340-801C-51CC30527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8D5E01-4F16-584F-8F73-86E9F522F008}"/>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8C10B22-CFF7-7C4E-BE6E-8DA19B976A5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51DC263-A020-1048-B7F4-8D1D56FA84D1}"/>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99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65E1D5-6B00-4782-AB6F-7341CCBE906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868285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0CF9-AC02-D946-9B62-76DD8DB54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E229C2-5487-784F-BE54-1A0EEAB6B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84ACA1-2115-A04C-932A-EE04E0B42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7C1545-20A2-244C-93E8-860274CB9D1F}"/>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C12DDEE-67C5-9E4A-BC3E-E6E51C8EE67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396CF3A-3F71-4C47-8C14-1549EDC2A1DE}"/>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20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BC87-790B-EE41-AEFB-E97F727002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18CD1-D93E-3941-93C0-62EF7E0F6E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E43D7-66BB-D54F-85E0-F8BCB831E2F8}"/>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0ED738-349D-5145-A76F-A1672DCD02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00C0F6F-A4B3-454B-B0BE-0C655F323AE1}"/>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65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79CC7-1B21-634D-BF11-FCD2A7539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140AE6-2E61-CD40-9A20-3DA521FE6C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CAB45-2B18-C246-AB03-402716A928E9}"/>
              </a:ext>
            </a:extLst>
          </p:cNvPr>
          <p:cNvSpPr>
            <a:spLocks noGrp="1"/>
          </p:cNvSpPr>
          <p:nvPr>
            <p:ph type="dt" sz="half" idx="10"/>
          </p:nvPr>
        </p:nvSpPr>
        <p:spPr/>
        <p:txBody>
          <a:body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D6BFBA-6783-BE4D-812A-800DAD84A1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76E0577-B95E-7B4C-8F97-39754D816141}"/>
              </a:ext>
            </a:extLst>
          </p:cNvPr>
          <p:cNvSpPr>
            <a:spLocks noGrp="1"/>
          </p:cNvSpPr>
          <p:nvPr>
            <p:ph type="sldNum" sz="quarter" idx="12"/>
          </p:nvPr>
        </p:nvSpPr>
        <p:spPr/>
        <p:txBody>
          <a:body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07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5E1D5-6B00-4782-AB6F-7341CCBE906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12130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65E1D5-6B00-4782-AB6F-7341CCBE9064}"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272551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65E1D5-6B00-4782-AB6F-7341CCBE9064}" type="datetimeFigureOut">
              <a:rPr lang="en-GB" smtClean="0"/>
              <a:t>21/10/2022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304236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65E1D5-6B00-4782-AB6F-7341CCBE9064}" type="datetimeFigureOut">
              <a:rPr lang="en-GB" smtClean="0"/>
              <a:t>21/10/2022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36399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5E1D5-6B00-4782-AB6F-7341CCBE9064}" type="datetimeFigureOut">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212376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5E1D5-6B00-4782-AB6F-7341CCBE9064}"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328193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5E1D5-6B00-4782-AB6F-7341CCBE9064}"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59EB8A-47B8-4D96-8C12-4B2965B09215}" type="slidenum">
              <a:rPr lang="en-GB" smtClean="0"/>
              <a:t>‹#›</a:t>
            </a:fld>
            <a:endParaRPr lang="en-GB"/>
          </a:p>
        </p:txBody>
      </p:sp>
    </p:spTree>
    <p:extLst>
      <p:ext uri="{BB962C8B-B14F-4D97-AF65-F5344CB8AC3E}">
        <p14:creationId xmlns:p14="http://schemas.microsoft.com/office/powerpoint/2010/main" val="562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5E1D5-6B00-4782-AB6F-7341CCBE9064}" type="datetimeFigureOut">
              <a:rPr lang="en-GB" smtClean="0"/>
              <a:t>21/10/2022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9EB8A-47B8-4D96-8C12-4B2965B09215}" type="slidenum">
              <a:rPr lang="en-GB" smtClean="0"/>
              <a:t>‹#›</a:t>
            </a:fld>
            <a:endParaRPr lang="en-GB"/>
          </a:p>
        </p:txBody>
      </p:sp>
    </p:spTree>
    <p:extLst>
      <p:ext uri="{BB962C8B-B14F-4D97-AF65-F5344CB8AC3E}">
        <p14:creationId xmlns:p14="http://schemas.microsoft.com/office/powerpoint/2010/main" val="420833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3CE4C-4CEE-9D42-8588-9176912424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4C0EC5-93A9-0D4E-808D-09E1EC9C44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C408D-7666-6041-B96C-E0D2983F5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88D61-BADB-CC4D-B764-018341CA13AF}"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10FB38D-EFB9-A64E-A449-6F917AAB3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99FDE8-2BD8-3141-B8ED-1E2D3AE41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6C550-940C-8E46-A86F-116BEF329D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8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Changing </a:t>
            </a:r>
            <a:r>
              <a:rPr lang="en-GB" dirty="0"/>
              <a:t>Places</a:t>
            </a:r>
          </a:p>
        </p:txBody>
      </p:sp>
      <p:sp>
        <p:nvSpPr>
          <p:cNvPr id="3" name="Subtitle 2"/>
          <p:cNvSpPr>
            <a:spLocks noGrp="1"/>
          </p:cNvSpPr>
          <p:nvPr>
            <p:ph type="subTitle" idx="1"/>
          </p:nvPr>
        </p:nvSpPr>
        <p:spPr/>
        <p:txBody>
          <a:bodyPr/>
          <a:lstStyle/>
          <a:p>
            <a:r>
              <a:rPr lang="en-GB" dirty="0"/>
              <a:t>20 Mark Questions – exam technique</a:t>
            </a:r>
          </a:p>
        </p:txBody>
      </p:sp>
    </p:spTree>
    <p:extLst>
      <p:ext uri="{BB962C8B-B14F-4D97-AF65-F5344CB8AC3E}">
        <p14:creationId xmlns:p14="http://schemas.microsoft.com/office/powerpoint/2010/main" val="1794415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CD56-F5EC-454B-B4FA-A5D805659D6A}"/>
              </a:ext>
            </a:extLst>
          </p:cNvPr>
          <p:cNvSpPr>
            <a:spLocks noGrp="1"/>
          </p:cNvSpPr>
          <p:nvPr>
            <p:ph type="title"/>
          </p:nvPr>
        </p:nvSpPr>
        <p:spPr>
          <a:xfrm>
            <a:off x="585216" y="100901"/>
            <a:ext cx="10515600" cy="1325563"/>
          </a:xfrm>
        </p:spPr>
        <p:txBody>
          <a:bodyPr/>
          <a:lstStyle/>
          <a:p>
            <a:r>
              <a:rPr lang="en-US" b="1" dirty="0"/>
              <a:t>20 Mark Question</a:t>
            </a:r>
          </a:p>
        </p:txBody>
      </p:sp>
      <p:sp>
        <p:nvSpPr>
          <p:cNvPr id="3" name="Content Placeholder 2">
            <a:extLst>
              <a:ext uri="{FF2B5EF4-FFF2-40B4-BE49-F238E27FC236}">
                <a16:creationId xmlns:a16="http://schemas.microsoft.com/office/drawing/2014/main" id="{4C4C4874-D860-D848-BCC3-E86238C6AB13}"/>
              </a:ext>
            </a:extLst>
          </p:cNvPr>
          <p:cNvSpPr>
            <a:spLocks noGrp="1"/>
          </p:cNvSpPr>
          <p:nvPr>
            <p:ph idx="1"/>
          </p:nvPr>
        </p:nvSpPr>
        <p:spPr>
          <a:xfrm>
            <a:off x="585216" y="1188720"/>
            <a:ext cx="11155680" cy="5486400"/>
          </a:xfrm>
        </p:spPr>
        <p:txBody>
          <a:bodyPr>
            <a:normAutofit fontScale="92500" lnSpcReduction="10000"/>
          </a:bodyPr>
          <a:lstStyle/>
          <a:p>
            <a:pPr marL="0" indent="0">
              <a:buNone/>
            </a:pPr>
            <a:r>
              <a:rPr lang="en-GB" dirty="0"/>
              <a:t>One way students could structure their response: </a:t>
            </a:r>
          </a:p>
          <a:p>
            <a:r>
              <a:rPr lang="en-GB" dirty="0"/>
              <a:t>10% – introduction </a:t>
            </a:r>
          </a:p>
          <a:p>
            <a:r>
              <a:rPr lang="en-GB" dirty="0"/>
              <a:t>80–90% – main body </a:t>
            </a:r>
          </a:p>
          <a:p>
            <a:r>
              <a:rPr lang="en-GB" dirty="0"/>
              <a:t>10% – conclusion </a:t>
            </a:r>
          </a:p>
          <a:p>
            <a:pPr marL="0" indent="0">
              <a:buNone/>
            </a:pPr>
            <a:r>
              <a:rPr lang="en-GB" dirty="0"/>
              <a:t>Students should:</a:t>
            </a:r>
          </a:p>
          <a:p>
            <a:r>
              <a:rPr lang="en-GB" dirty="0"/>
              <a:t>ensure, where appropriate, that there is a balance of discussion and use of evidence. Utilising data will potentially allow students to demonstrate detailed knowledge and understanding of concepts, processes and interactions, in particular case study data, which should underpin the response throughout </a:t>
            </a:r>
          </a:p>
          <a:p>
            <a:r>
              <a:rPr lang="en-GB" dirty="0"/>
              <a:t>engage with the command word, e.g. responses that ask ‘to what extent’ should have a clear decision on what extent the student agrees/disagrees with the point of view presented in their response </a:t>
            </a:r>
          </a:p>
          <a:p>
            <a:r>
              <a:rPr lang="en-GB" dirty="0"/>
              <a:t>write concisely to answer questions </a:t>
            </a:r>
          </a:p>
          <a:p>
            <a:pPr marL="0" indent="0">
              <a:buNone/>
            </a:pPr>
            <a:endParaRPr lang="en-US" dirty="0"/>
          </a:p>
        </p:txBody>
      </p:sp>
    </p:spTree>
    <p:extLst>
      <p:ext uri="{BB962C8B-B14F-4D97-AF65-F5344CB8AC3E}">
        <p14:creationId xmlns:p14="http://schemas.microsoft.com/office/powerpoint/2010/main" val="321171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70ED398-EACC-4F8F-958C-A32F770B7E29}"/>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489361" y="1400865"/>
            <a:ext cx="8815676" cy="5346055"/>
          </a:xfrm>
          <a:prstGeom prst="rect">
            <a:avLst/>
          </a:prstGeom>
        </p:spPr>
      </p:pic>
      <p:sp>
        <p:nvSpPr>
          <p:cNvPr id="2" name="Title 1">
            <a:extLst>
              <a:ext uri="{FF2B5EF4-FFF2-40B4-BE49-F238E27FC236}">
                <a16:creationId xmlns:a16="http://schemas.microsoft.com/office/drawing/2014/main" id="{C3CE88DC-8938-4CBE-BEBB-61EFAA4ABC9D}"/>
              </a:ext>
            </a:extLst>
          </p:cNvPr>
          <p:cNvSpPr>
            <a:spLocks noGrp="1"/>
          </p:cNvSpPr>
          <p:nvPr>
            <p:ph type="title"/>
          </p:nvPr>
        </p:nvSpPr>
        <p:spPr/>
        <p:txBody>
          <a:bodyPr/>
          <a:lstStyle/>
          <a:p>
            <a:r>
              <a:rPr lang="en-GB" dirty="0"/>
              <a:t>Changing Places </a:t>
            </a:r>
          </a:p>
        </p:txBody>
      </p:sp>
      <p:sp>
        <p:nvSpPr>
          <p:cNvPr id="5" name="Rectangle 4">
            <a:extLst>
              <a:ext uri="{FF2B5EF4-FFF2-40B4-BE49-F238E27FC236}">
                <a16:creationId xmlns:a16="http://schemas.microsoft.com/office/drawing/2014/main" id="{5AE7FADC-ABDE-4D29-A3EB-C4D997C57416}"/>
              </a:ext>
            </a:extLst>
          </p:cNvPr>
          <p:cNvSpPr/>
          <p:nvPr/>
        </p:nvSpPr>
        <p:spPr>
          <a:xfrm>
            <a:off x="10172868" y="427741"/>
            <a:ext cx="1832093" cy="1200329"/>
          </a:xfrm>
          <a:prstGeom prst="rect">
            <a:avLst/>
          </a:prstGeom>
          <a:solidFill>
            <a:schemeClr val="accent4">
              <a:lumMod val="20000"/>
              <a:lumOff val="80000"/>
            </a:schemeClr>
          </a:solidFill>
        </p:spPr>
        <p:txBody>
          <a:bodyPr wrap="square">
            <a:spAutoFit/>
          </a:bodyPr>
          <a:lstStyle/>
          <a:p>
            <a:r>
              <a:rPr lang="en-GB" dirty="0"/>
              <a:t>AO1 is used to assess students’ knowledge and understanding. </a:t>
            </a:r>
          </a:p>
        </p:txBody>
      </p:sp>
      <p:sp>
        <p:nvSpPr>
          <p:cNvPr id="6" name="Rectangle 5">
            <a:extLst>
              <a:ext uri="{FF2B5EF4-FFF2-40B4-BE49-F238E27FC236}">
                <a16:creationId xmlns:a16="http://schemas.microsoft.com/office/drawing/2014/main" id="{294D3A1C-2DA3-4E97-AC0A-E836BDB559B0}"/>
              </a:ext>
            </a:extLst>
          </p:cNvPr>
          <p:cNvSpPr/>
          <p:nvPr/>
        </p:nvSpPr>
        <p:spPr>
          <a:xfrm>
            <a:off x="9193427" y="5051459"/>
            <a:ext cx="2998573" cy="1754326"/>
          </a:xfrm>
          <a:prstGeom prst="rect">
            <a:avLst/>
          </a:prstGeom>
          <a:solidFill>
            <a:schemeClr val="accent4">
              <a:lumMod val="20000"/>
              <a:lumOff val="80000"/>
            </a:schemeClr>
          </a:solidFill>
        </p:spPr>
        <p:txBody>
          <a:bodyPr wrap="square">
            <a:spAutoFit/>
          </a:bodyPr>
          <a:lstStyle/>
          <a:p>
            <a:r>
              <a:rPr lang="en-GB" dirty="0"/>
              <a:t>AO2 assesses a student’s ability to apply their understanding to unfamiliar situations and/ or make their own links between aspects of subject content. </a:t>
            </a:r>
          </a:p>
        </p:txBody>
      </p:sp>
      <p:cxnSp>
        <p:nvCxnSpPr>
          <p:cNvPr id="7" name="Straight Arrow Connector 6">
            <a:extLst>
              <a:ext uri="{FF2B5EF4-FFF2-40B4-BE49-F238E27FC236}">
                <a16:creationId xmlns:a16="http://schemas.microsoft.com/office/drawing/2014/main" id="{7C5EB5EC-5302-4D10-80CA-FD337E91130E}"/>
              </a:ext>
            </a:extLst>
          </p:cNvPr>
          <p:cNvCxnSpPr>
            <a:cxnSpLocks/>
          </p:cNvCxnSpPr>
          <p:nvPr/>
        </p:nvCxnSpPr>
        <p:spPr>
          <a:xfrm flipH="1">
            <a:off x="8495271" y="926757"/>
            <a:ext cx="1569307" cy="1655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20366949-E3F1-425C-89EE-E27B8002EEC6}"/>
              </a:ext>
            </a:extLst>
          </p:cNvPr>
          <p:cNvCxnSpPr>
            <a:cxnSpLocks/>
          </p:cNvCxnSpPr>
          <p:nvPr/>
        </p:nvCxnSpPr>
        <p:spPr>
          <a:xfrm flipH="1" flipV="1">
            <a:off x="8989541" y="4459563"/>
            <a:ext cx="1632281" cy="591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0574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236" y="220338"/>
            <a:ext cx="11887199" cy="739966"/>
          </a:xfrm>
        </p:spPr>
        <p:txBody>
          <a:bodyPr/>
          <a:lstStyle/>
          <a:p>
            <a:r>
              <a:rPr lang="en-GB" b="1" dirty="0">
                <a:solidFill>
                  <a:schemeClr val="bg1">
                    <a:lumMod val="50000"/>
                  </a:schemeClr>
                </a:solidFill>
                <a:effectLst/>
              </a:rPr>
              <a:t>EXAM PRACTISE:  Breaking down an Essay title</a:t>
            </a:r>
          </a:p>
        </p:txBody>
      </p:sp>
      <p:sp>
        <p:nvSpPr>
          <p:cNvPr id="6" name="Rectangle 5"/>
          <p:cNvSpPr/>
          <p:nvPr/>
        </p:nvSpPr>
        <p:spPr>
          <a:xfrm>
            <a:off x="1516018" y="2003912"/>
            <a:ext cx="7681109" cy="923330"/>
          </a:xfrm>
          <a:prstGeom prst="rect">
            <a:avLst/>
          </a:prstGeom>
        </p:spPr>
        <p:txBody>
          <a:bodyPr wrap="square">
            <a:spAutoFit/>
          </a:bodyPr>
          <a:lstStyle/>
          <a:p>
            <a:pPr algn="ctr"/>
            <a:r>
              <a:rPr lang="en-GB" dirty="0">
                <a:solidFill>
                  <a:schemeClr val="bg1">
                    <a:lumMod val="50000"/>
                  </a:schemeClr>
                </a:solidFill>
              </a:rPr>
              <a:t>‘</a:t>
            </a:r>
            <a:r>
              <a:rPr lang="en-GB" b="1" dirty="0">
                <a:solidFill>
                  <a:prstClr val="black"/>
                </a:solidFill>
              </a:rPr>
              <a:t>For a </a:t>
            </a:r>
            <a:r>
              <a:rPr lang="en-GB" b="1" dirty="0">
                <a:solidFill>
                  <a:srgbClr val="FF0000"/>
                </a:solidFill>
              </a:rPr>
              <a:t>distant place </a:t>
            </a:r>
            <a:r>
              <a:rPr lang="en-GB" b="1" dirty="0">
                <a:solidFill>
                  <a:prstClr val="black"/>
                </a:solidFill>
              </a:rPr>
              <a:t>that you have studied (DETROIT), </a:t>
            </a:r>
            <a:r>
              <a:rPr lang="en-GB" b="1" dirty="0">
                <a:solidFill>
                  <a:srgbClr val="FF0000"/>
                </a:solidFill>
              </a:rPr>
              <a:t>assess the extent </a:t>
            </a:r>
            <a:r>
              <a:rPr lang="en-GB" b="1" dirty="0">
                <a:solidFill>
                  <a:prstClr val="black"/>
                </a:solidFill>
              </a:rPr>
              <a:t>to which </a:t>
            </a:r>
            <a:r>
              <a:rPr lang="en-GB" b="1" dirty="0">
                <a:solidFill>
                  <a:srgbClr val="FF0000"/>
                </a:solidFill>
              </a:rPr>
              <a:t>flows of people </a:t>
            </a:r>
            <a:r>
              <a:rPr lang="en-GB" b="1" dirty="0">
                <a:solidFill>
                  <a:prstClr val="black"/>
                </a:solidFill>
              </a:rPr>
              <a:t>have been important in developing the </a:t>
            </a:r>
            <a:r>
              <a:rPr lang="en-GB" b="1" dirty="0">
                <a:solidFill>
                  <a:srgbClr val="FF0000"/>
                </a:solidFill>
              </a:rPr>
              <a:t>character of this place</a:t>
            </a:r>
            <a:r>
              <a:rPr lang="en-GB" b="1" dirty="0">
                <a:solidFill>
                  <a:prstClr val="black"/>
                </a:solidFill>
              </a:rPr>
              <a:t>.’ </a:t>
            </a:r>
            <a:r>
              <a:rPr lang="en-GB" dirty="0">
                <a:solidFill>
                  <a:schemeClr val="bg1">
                    <a:lumMod val="50000"/>
                  </a:schemeClr>
                </a:solidFill>
              </a:rPr>
              <a:t>(20)</a:t>
            </a:r>
          </a:p>
        </p:txBody>
      </p:sp>
      <p:grpSp>
        <p:nvGrpSpPr>
          <p:cNvPr id="25" name="Group 24"/>
          <p:cNvGrpSpPr/>
          <p:nvPr/>
        </p:nvGrpSpPr>
        <p:grpSpPr>
          <a:xfrm>
            <a:off x="771181" y="1200838"/>
            <a:ext cx="9307416" cy="646332"/>
            <a:chOff x="771181" y="1200838"/>
            <a:chExt cx="9307416" cy="646332"/>
          </a:xfrm>
        </p:grpSpPr>
        <p:sp>
          <p:nvSpPr>
            <p:cNvPr id="7" name="TextBox 6"/>
            <p:cNvSpPr txBox="1"/>
            <p:nvPr/>
          </p:nvSpPr>
          <p:spPr>
            <a:xfrm>
              <a:off x="771181" y="1200839"/>
              <a:ext cx="2269474" cy="646331"/>
            </a:xfrm>
            <a:prstGeom prst="rect">
              <a:avLst/>
            </a:prstGeom>
            <a:solidFill>
              <a:schemeClr val="accent2">
                <a:lumMod val="20000"/>
                <a:lumOff val="80000"/>
              </a:schemeClr>
            </a:solidFill>
          </p:spPr>
          <p:txBody>
            <a:bodyPr wrap="square" rtlCol="0">
              <a:spAutoFit/>
            </a:bodyPr>
            <a:lstStyle/>
            <a:p>
              <a:r>
                <a:rPr lang="en-GB" dirty="0">
                  <a:solidFill>
                    <a:schemeClr val="bg1">
                      <a:lumMod val="50000"/>
                    </a:schemeClr>
                  </a:solidFill>
                </a:rPr>
                <a:t>1. Highlight terms you want to define</a:t>
              </a:r>
            </a:p>
          </p:txBody>
        </p:sp>
        <p:sp>
          <p:nvSpPr>
            <p:cNvPr id="8" name="TextBox 7"/>
            <p:cNvSpPr txBox="1"/>
            <p:nvPr/>
          </p:nvSpPr>
          <p:spPr>
            <a:xfrm>
              <a:off x="4415927" y="1200839"/>
              <a:ext cx="2269474" cy="646331"/>
            </a:xfrm>
            <a:prstGeom prst="rect">
              <a:avLst/>
            </a:prstGeom>
            <a:solidFill>
              <a:schemeClr val="accent2">
                <a:lumMod val="20000"/>
                <a:lumOff val="80000"/>
              </a:schemeClr>
            </a:solidFill>
          </p:spPr>
          <p:txBody>
            <a:bodyPr wrap="square" rtlCol="0">
              <a:spAutoFit/>
            </a:bodyPr>
            <a:lstStyle/>
            <a:p>
              <a:r>
                <a:rPr lang="en-GB" dirty="0">
                  <a:solidFill>
                    <a:schemeClr val="bg1">
                      <a:lumMod val="50000"/>
                    </a:schemeClr>
                  </a:solidFill>
                </a:rPr>
                <a:t>2. Annotate with key words</a:t>
              </a:r>
            </a:p>
          </p:txBody>
        </p:sp>
        <p:sp>
          <p:nvSpPr>
            <p:cNvPr id="9" name="TextBox 8"/>
            <p:cNvSpPr txBox="1"/>
            <p:nvPr/>
          </p:nvSpPr>
          <p:spPr>
            <a:xfrm>
              <a:off x="7809123" y="1200838"/>
              <a:ext cx="2269474" cy="646331"/>
            </a:xfrm>
            <a:prstGeom prst="rect">
              <a:avLst/>
            </a:prstGeom>
            <a:solidFill>
              <a:schemeClr val="accent2">
                <a:lumMod val="20000"/>
                <a:lumOff val="80000"/>
              </a:schemeClr>
            </a:solidFill>
          </p:spPr>
          <p:txBody>
            <a:bodyPr wrap="square" rtlCol="0">
              <a:spAutoFit/>
            </a:bodyPr>
            <a:lstStyle/>
            <a:p>
              <a:r>
                <a:rPr lang="en-GB" dirty="0">
                  <a:solidFill>
                    <a:schemeClr val="bg1">
                      <a:lumMod val="50000"/>
                    </a:schemeClr>
                  </a:solidFill>
                </a:rPr>
                <a:t>3. Think about your view point</a:t>
              </a:r>
            </a:p>
          </p:txBody>
        </p:sp>
      </p:grpSp>
      <p:sp>
        <p:nvSpPr>
          <p:cNvPr id="13" name="TextBox 12"/>
          <p:cNvSpPr txBox="1"/>
          <p:nvPr/>
        </p:nvSpPr>
        <p:spPr>
          <a:xfrm>
            <a:off x="6438265" y="4583286"/>
            <a:ext cx="3027035" cy="2031325"/>
          </a:xfrm>
          <a:prstGeom prst="rect">
            <a:avLst/>
          </a:prstGeom>
          <a:noFill/>
        </p:spPr>
        <p:txBody>
          <a:bodyPr wrap="square" rtlCol="0">
            <a:spAutoFit/>
          </a:bodyPr>
          <a:lstStyle/>
          <a:p>
            <a:r>
              <a:rPr lang="en-GB" dirty="0">
                <a:solidFill>
                  <a:srgbClr val="FF0000"/>
                </a:solidFill>
              </a:rPr>
              <a:t>Character of place:</a:t>
            </a:r>
          </a:p>
          <a:p>
            <a:r>
              <a:rPr lang="en-GB" dirty="0"/>
              <a:t> ‘Character’ may include social, economic and political aspects as well as the built environment but also demographic and cultural characteristics.</a:t>
            </a:r>
            <a:endParaRPr lang="en-GB" dirty="0">
              <a:solidFill>
                <a:schemeClr val="bg1">
                  <a:lumMod val="50000"/>
                </a:schemeClr>
              </a:solidFill>
            </a:endParaRPr>
          </a:p>
        </p:txBody>
      </p:sp>
      <p:sp>
        <p:nvSpPr>
          <p:cNvPr id="16" name="TextBox 15"/>
          <p:cNvSpPr txBox="1"/>
          <p:nvPr/>
        </p:nvSpPr>
        <p:spPr>
          <a:xfrm>
            <a:off x="2936933" y="3858669"/>
            <a:ext cx="3126952" cy="2862322"/>
          </a:xfrm>
          <a:prstGeom prst="rect">
            <a:avLst/>
          </a:prstGeom>
          <a:noFill/>
        </p:spPr>
        <p:txBody>
          <a:bodyPr wrap="square" rtlCol="0">
            <a:spAutoFit/>
          </a:bodyPr>
          <a:lstStyle/>
          <a:p>
            <a:r>
              <a:rPr lang="en-GB" dirty="0">
                <a:solidFill>
                  <a:srgbClr val="0070C0"/>
                </a:solidFill>
              </a:rPr>
              <a:t>Flows:</a:t>
            </a:r>
          </a:p>
          <a:p>
            <a:r>
              <a:rPr lang="en-GB" dirty="0" smtClean="0"/>
              <a:t>What are the different flows of people?</a:t>
            </a:r>
          </a:p>
          <a:p>
            <a:endParaRPr lang="en-GB" dirty="0"/>
          </a:p>
          <a:p>
            <a:r>
              <a:rPr lang="en-GB" dirty="0" smtClean="0"/>
              <a:t>What are the other factors which are important in developing the character of a place? You will need to assess </a:t>
            </a:r>
            <a:r>
              <a:rPr lang="en-GB" dirty="0"/>
              <a:t>the importance of </a:t>
            </a:r>
            <a:r>
              <a:rPr lang="en-GB" dirty="0" smtClean="0"/>
              <a:t>these </a:t>
            </a:r>
            <a:r>
              <a:rPr lang="en-GB" dirty="0" smtClean="0"/>
              <a:t>flows </a:t>
            </a:r>
            <a:r>
              <a:rPr lang="en-GB" dirty="0"/>
              <a:t>as well.</a:t>
            </a:r>
          </a:p>
        </p:txBody>
      </p:sp>
      <p:cxnSp>
        <p:nvCxnSpPr>
          <p:cNvPr id="18" name="Straight Arrow Connector 17"/>
          <p:cNvCxnSpPr/>
          <p:nvPr/>
        </p:nvCxnSpPr>
        <p:spPr>
          <a:xfrm>
            <a:off x="10078597" y="1857316"/>
            <a:ext cx="695661" cy="121652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014399" y="3073839"/>
            <a:ext cx="3027036" cy="1569660"/>
          </a:xfrm>
          <a:prstGeom prst="rect">
            <a:avLst/>
          </a:prstGeom>
          <a:noFill/>
        </p:spPr>
        <p:txBody>
          <a:bodyPr wrap="square" rtlCol="0">
            <a:spAutoFit/>
          </a:bodyPr>
          <a:lstStyle/>
          <a:p>
            <a:r>
              <a:rPr lang="en-GB" sz="1600" dirty="0"/>
              <a:t>Think of view point and give evidence to support that view.</a:t>
            </a:r>
          </a:p>
          <a:p>
            <a:r>
              <a:rPr lang="en-GB" sz="1600" dirty="0"/>
              <a:t>Need terms like “to some extent”  or “to a large extent”. There should be an overall evaluative statement.</a:t>
            </a:r>
          </a:p>
        </p:txBody>
      </p:sp>
      <p:sp>
        <p:nvSpPr>
          <p:cNvPr id="14" name="TextBox 13">
            <a:extLst>
              <a:ext uri="{FF2B5EF4-FFF2-40B4-BE49-F238E27FC236}">
                <a16:creationId xmlns:a16="http://schemas.microsoft.com/office/drawing/2014/main" id="{94A586F2-8DA1-42FA-88B5-D70E485F5712}"/>
              </a:ext>
            </a:extLst>
          </p:cNvPr>
          <p:cNvSpPr txBox="1"/>
          <p:nvPr/>
        </p:nvSpPr>
        <p:spPr>
          <a:xfrm>
            <a:off x="95104" y="2828960"/>
            <a:ext cx="2841829" cy="2862322"/>
          </a:xfrm>
          <a:prstGeom prst="rect">
            <a:avLst/>
          </a:prstGeom>
          <a:noFill/>
        </p:spPr>
        <p:txBody>
          <a:bodyPr wrap="square" rtlCol="0">
            <a:spAutoFit/>
          </a:bodyPr>
          <a:lstStyle/>
          <a:p>
            <a:r>
              <a:rPr lang="en-GB" dirty="0">
                <a:solidFill>
                  <a:srgbClr val="FF0000"/>
                </a:solidFill>
              </a:rPr>
              <a:t>Define key terms:</a:t>
            </a:r>
          </a:p>
          <a:p>
            <a:r>
              <a:rPr lang="en-GB" dirty="0">
                <a:solidFill>
                  <a:schemeClr val="bg1">
                    <a:lumMod val="50000"/>
                  </a:schemeClr>
                </a:solidFill>
              </a:rPr>
              <a:t>Introduce Detroit as a distant place. </a:t>
            </a:r>
            <a:r>
              <a:rPr lang="en-GB" dirty="0"/>
              <a:t>Briefly outline the changes that Detroit has seen since the start of the 20</a:t>
            </a:r>
            <a:r>
              <a:rPr lang="en-GB" baseline="30000" dirty="0"/>
              <a:t>th</a:t>
            </a:r>
            <a:r>
              <a:rPr lang="en-GB" dirty="0"/>
              <a:t> Century and the reasons for these changes. </a:t>
            </a:r>
            <a:r>
              <a:rPr lang="en-GB" dirty="0" smtClean="0">
                <a:solidFill>
                  <a:schemeClr val="bg1">
                    <a:lumMod val="50000"/>
                  </a:schemeClr>
                </a:solidFill>
              </a:rPr>
              <a:t>Show </a:t>
            </a:r>
            <a:r>
              <a:rPr lang="en-GB" dirty="0">
                <a:solidFill>
                  <a:schemeClr val="bg1">
                    <a:lumMod val="50000"/>
                  </a:schemeClr>
                </a:solidFill>
              </a:rPr>
              <a:t>understanding of what ‘flows of people’ and ‘character or place means</a:t>
            </a:r>
            <a:r>
              <a:rPr lang="en-GB" dirty="0" smtClean="0">
                <a:solidFill>
                  <a:schemeClr val="bg1">
                    <a:lumMod val="50000"/>
                  </a:schemeClr>
                </a:solidFill>
              </a:rPr>
              <a:t>.’</a:t>
            </a:r>
            <a:endParaRPr lang="en-GB" dirty="0">
              <a:solidFill>
                <a:schemeClr val="bg1">
                  <a:lumMod val="50000"/>
                </a:schemeClr>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9858" y="4838565"/>
            <a:ext cx="2056117" cy="1776046"/>
          </a:xfrm>
          <a:prstGeom prst="rect">
            <a:avLst/>
          </a:prstGeom>
        </p:spPr>
      </p:pic>
    </p:spTree>
    <p:extLst>
      <p:ext uri="{BB962C8B-B14F-4D97-AF65-F5344CB8AC3E}">
        <p14:creationId xmlns:p14="http://schemas.microsoft.com/office/powerpoint/2010/main" val="1974568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26" presetClass="emph" presetSubtype="0" fill="hold" nodeType="afterEffect">
                                  <p:stCondLst>
                                    <p:cond delay="0"/>
                                  </p:stCondLst>
                                  <p:childTnLst>
                                    <p:animEffect transition="out" filter="fade">
                                      <p:cBhvr>
                                        <p:cTn id="11" dur="500" tmFilter="0, 0; .2, .5; .8, .5; 1, 0"/>
                                        <p:tgtEl>
                                          <p:spTgt spid="25"/>
                                        </p:tgtEl>
                                      </p:cBhvr>
                                    </p:animEffect>
                                    <p:animScale>
                                      <p:cBhvr>
                                        <p:cTn id="12" dur="250" autoRev="1" fill="hold"/>
                                        <p:tgtEl>
                                          <p:spTgt spid="2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BE110E-5B7E-49A9-ACF0-4A4721EA77DF}"/>
              </a:ext>
            </a:extLst>
          </p:cNvPr>
          <p:cNvSpPr>
            <a:spLocks noGrp="1"/>
          </p:cNvSpPr>
          <p:nvPr>
            <p:ph type="title"/>
          </p:nvPr>
        </p:nvSpPr>
        <p:spPr>
          <a:xfrm>
            <a:off x="430427" y="0"/>
            <a:ext cx="10515600" cy="739833"/>
          </a:xfrm>
        </p:spPr>
        <p:txBody>
          <a:bodyPr/>
          <a:lstStyle/>
          <a:p>
            <a:r>
              <a:rPr lang="en-GB" dirty="0"/>
              <a:t>Examiner Feedback</a:t>
            </a:r>
          </a:p>
        </p:txBody>
      </p:sp>
      <p:sp>
        <p:nvSpPr>
          <p:cNvPr id="6" name="Content Placeholder 5">
            <a:extLst>
              <a:ext uri="{FF2B5EF4-FFF2-40B4-BE49-F238E27FC236}">
                <a16:creationId xmlns:a16="http://schemas.microsoft.com/office/drawing/2014/main" id="{8FAD2168-5667-4E30-B459-38185A447BB5}"/>
              </a:ext>
            </a:extLst>
          </p:cNvPr>
          <p:cNvSpPr>
            <a:spLocks noGrp="1"/>
          </p:cNvSpPr>
          <p:nvPr>
            <p:ph idx="1"/>
          </p:nvPr>
        </p:nvSpPr>
        <p:spPr>
          <a:xfrm>
            <a:off x="0" y="665017"/>
            <a:ext cx="12192000" cy="6112663"/>
          </a:xfrm>
        </p:spPr>
        <p:txBody>
          <a:bodyPr>
            <a:noAutofit/>
          </a:bodyPr>
          <a:lstStyle/>
          <a:p>
            <a:pPr marL="0" indent="0">
              <a:buNone/>
            </a:pPr>
            <a:r>
              <a:rPr lang="en-GB" sz="1800" dirty="0"/>
              <a:t>The synoptic links being sought were those of flows of people (which could include tourists and commuters as well as migrants) and their importance in developing the character of the distant place they had studied. A wide range of characteristics was used and accepted as ‘character’ including social, economic and political aspects as well as the built environment but the most commonly explored were demographic and cultural characteristics.  </a:t>
            </a:r>
          </a:p>
          <a:p>
            <a:pPr marL="0" indent="0">
              <a:buNone/>
            </a:pPr>
            <a:r>
              <a:rPr lang="en-GB" sz="1800" dirty="0"/>
              <a:t> A range of different case studies of distant places were included in responses though some proved to be more commonly used, notably: Brick Lane/Spitalfields, Stratford (East London) and Detroit. With these well-rehearsed case studies, the need for more practice in linking their content and details to the command of the question became evident, in order to prevent case study regurgitation. Weaker responses relied heavily upon this learned place-study detail, without always clearly linking such material to the terms of the question. These responses were predominantly descriptive and narrative, gaining mainly AO1 credit but little, if any, AO2.  </a:t>
            </a:r>
          </a:p>
          <a:p>
            <a:pPr marL="0" indent="0">
              <a:buNone/>
            </a:pPr>
            <a:r>
              <a:rPr lang="en-GB" sz="1800" dirty="0"/>
              <a:t> The command phrase was to ‘assess the extent’ of the importance of flows of people, which meant that students could have assessed the relative importance of other factors (where relevant) in developing the character. In most places, people flows have played at least some role in developing their character. In some cases, however, the contribution of the flows of people may not have been the most important factor, alternatively, the flows may have been triggered by other factors and thus become an inherent effect of the character rather than a cause. (For example, flows have been extremely important in the development of the character of Detroit. However, of at least equal importance were the economic boom in the early 20th century that triggered the flows in the first place and the more recent economic decline resulting from global competition that has contributed to the city’s decline in more recent times.) Unfortunately, many students struggled with this idea and may have, by implication, mentioned a range of other important factors that contribute to character in their discussion but failed to clearly address these as part of their assessment.  </a:t>
            </a:r>
          </a:p>
          <a:p>
            <a:pPr marL="0" indent="0">
              <a:buNone/>
            </a:pPr>
            <a:r>
              <a:rPr lang="en-GB" sz="1800" dirty="0"/>
              <a:t>Those essays achieving Level 3 and Level 4 credit were typified by evaluative conclusions that considered the relative importance of a number of factors, including flows of people, and were well supported by the main content of the essay.</a:t>
            </a:r>
          </a:p>
        </p:txBody>
      </p:sp>
    </p:spTree>
    <p:extLst>
      <p:ext uri="{BB962C8B-B14F-4D97-AF65-F5344CB8AC3E}">
        <p14:creationId xmlns:p14="http://schemas.microsoft.com/office/powerpoint/2010/main" val="15178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07809-8CF6-49EE-BB4C-02ABE7DAD715}"/>
              </a:ext>
            </a:extLst>
          </p:cNvPr>
          <p:cNvPicPr>
            <a:picLocks noChangeAspect="1"/>
          </p:cNvPicPr>
          <p:nvPr/>
        </p:nvPicPr>
        <p:blipFill rotWithShape="1">
          <a:blip r:embed="rId2"/>
          <a:srcRect l="28788" t="59123" r="30269" b="4849"/>
          <a:stretch/>
        </p:blipFill>
        <p:spPr>
          <a:xfrm>
            <a:off x="5794736" y="908142"/>
            <a:ext cx="6564227" cy="3850893"/>
          </a:xfrm>
          <a:prstGeom prst="rect">
            <a:avLst/>
          </a:prstGeom>
        </p:spPr>
      </p:pic>
      <p:sp>
        <p:nvSpPr>
          <p:cNvPr id="5" name="TextBox 4">
            <a:extLst>
              <a:ext uri="{FF2B5EF4-FFF2-40B4-BE49-F238E27FC236}">
                <a16:creationId xmlns:a16="http://schemas.microsoft.com/office/drawing/2014/main" id="{94E56FB3-0C4F-48F5-A15B-E14FC918E5AE}"/>
              </a:ext>
            </a:extLst>
          </p:cNvPr>
          <p:cNvSpPr txBox="1"/>
          <p:nvPr/>
        </p:nvSpPr>
        <p:spPr>
          <a:xfrm>
            <a:off x="284018" y="270163"/>
            <a:ext cx="3318164" cy="830997"/>
          </a:xfrm>
          <a:prstGeom prst="rect">
            <a:avLst/>
          </a:prstGeom>
          <a:noFill/>
        </p:spPr>
        <p:txBody>
          <a:bodyPr wrap="square" rtlCol="0">
            <a:spAutoFit/>
          </a:bodyPr>
          <a:lstStyle/>
          <a:p>
            <a:r>
              <a:rPr lang="en-GB" sz="2400" b="1" dirty="0"/>
              <a:t>20 mark essay – Generic mark scheme </a:t>
            </a:r>
          </a:p>
        </p:txBody>
      </p:sp>
      <p:pic>
        <p:nvPicPr>
          <p:cNvPr id="6" name="Picture 5">
            <a:extLst>
              <a:ext uri="{FF2B5EF4-FFF2-40B4-BE49-F238E27FC236}">
                <a16:creationId xmlns:a16="http://schemas.microsoft.com/office/drawing/2014/main" id="{3E02EEC1-88D4-4FF6-89F3-6E5940DD91FA}"/>
              </a:ext>
            </a:extLst>
          </p:cNvPr>
          <p:cNvPicPr>
            <a:picLocks noChangeAspect="1"/>
          </p:cNvPicPr>
          <p:nvPr/>
        </p:nvPicPr>
        <p:blipFill rotWithShape="1">
          <a:blip r:embed="rId3"/>
          <a:srcRect b="42898"/>
          <a:stretch/>
        </p:blipFill>
        <p:spPr>
          <a:xfrm>
            <a:off x="0" y="1648827"/>
            <a:ext cx="5936874" cy="4585579"/>
          </a:xfrm>
          <a:prstGeom prst="rect">
            <a:avLst/>
          </a:prstGeom>
        </p:spPr>
      </p:pic>
    </p:spTree>
    <p:extLst>
      <p:ext uri="{BB962C8B-B14F-4D97-AF65-F5344CB8AC3E}">
        <p14:creationId xmlns:p14="http://schemas.microsoft.com/office/powerpoint/2010/main" val="128990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4B7DE-5B2F-4126-872C-F050EE225DAA}">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A61BFD48-B371-4821-8462-8E199C26D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3EAFF0-96D2-4A85-8AA2-8D0AC9ACA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522</TotalTime>
  <Words>833</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Changing Places</vt:lpstr>
      <vt:lpstr>20 Mark Question</vt:lpstr>
      <vt:lpstr>Changing Places </vt:lpstr>
      <vt:lpstr>EXAM PRACTISE:  Breaking down an Essay title</vt:lpstr>
      <vt:lpstr>Examiner Feedback</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 20 markers</dc:title>
  <dc:creator>Cathrina J. Hogg</dc:creator>
  <cp:lastModifiedBy>Alison Martin</cp:lastModifiedBy>
  <cp:revision>54</cp:revision>
  <dcterms:created xsi:type="dcterms:W3CDTF">2018-05-16T12:12:59Z</dcterms:created>
  <dcterms:modified xsi:type="dcterms:W3CDTF">2022-10-21T08:26:31Z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