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0"/>
  </p:handoutMasterIdLst>
  <p:sldIdLst>
    <p:sldId id="258" r:id="rId5"/>
    <p:sldId id="259" r:id="rId6"/>
    <p:sldId id="277" r:id="rId7"/>
    <p:sldId id="260" r:id="rId8"/>
    <p:sldId id="261" r:id="rId9"/>
    <p:sldId id="278" r:id="rId10"/>
    <p:sldId id="272" r:id="rId11"/>
    <p:sldId id="262" r:id="rId12"/>
    <p:sldId id="263" r:id="rId13"/>
    <p:sldId id="264" r:id="rId14"/>
    <p:sldId id="265" r:id="rId15"/>
    <p:sldId id="271" r:id="rId16"/>
    <p:sldId id="266" r:id="rId17"/>
    <p:sldId id="267" r:id="rId18"/>
    <p:sldId id="268" r:id="rId19"/>
    <p:sldId id="257" r:id="rId20"/>
    <p:sldId id="256" r:id="rId21"/>
    <p:sldId id="269" r:id="rId22"/>
    <p:sldId id="270" r:id="rId23"/>
    <p:sldId id="274" r:id="rId24"/>
    <p:sldId id="279" r:id="rId25"/>
    <p:sldId id="280" r:id="rId26"/>
    <p:sldId id="281" r:id="rId27"/>
    <p:sldId id="282" r:id="rId28"/>
    <p:sldId id="283"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4"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a:t>
            </a:r>
            <a:r>
              <a:rPr lang="en-US" baseline="0"/>
              <a:t> graph to show qualifications of residents (%)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00954161318766E-2"/>
          <c:y val="0.11201209334820669"/>
          <c:w val="0.91919323513453421"/>
          <c:h val="0.70241293876018451"/>
        </c:manualLayout>
      </c:layout>
      <c:lineChart>
        <c:grouping val="standard"/>
        <c:varyColors val="0"/>
        <c:ser>
          <c:idx val="0"/>
          <c:order val="0"/>
          <c:tx>
            <c:strRef>
              <c:f>Sheet1!$C$3</c:f>
              <c:strCache>
                <c:ptCount val="1"/>
                <c:pt idx="0">
                  <c:v>Godalming Holloway</c:v>
                </c:pt>
              </c:strCache>
            </c:strRef>
          </c:tx>
          <c:spPr>
            <a:ln w="28575" cap="rnd">
              <a:solidFill>
                <a:schemeClr val="accent1"/>
              </a:solidFill>
              <a:round/>
            </a:ln>
            <a:effectLst/>
          </c:spPr>
          <c:marker>
            <c:symbol val="none"/>
          </c:marker>
          <c:cat>
            <c:strRef>
              <c:f>Sheet1!$B$4:$B$9</c:f>
              <c:strCache>
                <c:ptCount val="6"/>
                <c:pt idx="0">
                  <c:v>Level 4 &amp; above</c:v>
                </c:pt>
                <c:pt idx="1">
                  <c:v>Level 3</c:v>
                </c:pt>
                <c:pt idx="2">
                  <c:v>Level 2</c:v>
                </c:pt>
                <c:pt idx="3">
                  <c:v>Level 1</c:v>
                </c:pt>
                <c:pt idx="4">
                  <c:v>Apprenticeships</c:v>
                </c:pt>
                <c:pt idx="5">
                  <c:v>No qualifications</c:v>
                </c:pt>
              </c:strCache>
            </c:strRef>
          </c:cat>
          <c:val>
            <c:numRef>
              <c:f>Sheet1!$C$4:$C$9</c:f>
              <c:numCache>
                <c:formatCode>General</c:formatCode>
                <c:ptCount val="6"/>
                <c:pt idx="0">
                  <c:v>59.8</c:v>
                </c:pt>
                <c:pt idx="1">
                  <c:v>12.9</c:v>
                </c:pt>
                <c:pt idx="2">
                  <c:v>12.5</c:v>
                </c:pt>
                <c:pt idx="3">
                  <c:v>7.6</c:v>
                </c:pt>
                <c:pt idx="4">
                  <c:v>4.8</c:v>
                </c:pt>
                <c:pt idx="5">
                  <c:v>2.4</c:v>
                </c:pt>
              </c:numCache>
            </c:numRef>
          </c:val>
          <c:smooth val="0"/>
          <c:extLst>
            <c:ext xmlns:c16="http://schemas.microsoft.com/office/drawing/2014/chart" uri="{C3380CC4-5D6E-409C-BE32-E72D297353CC}">
              <c16:uniqueId val="{00000000-6494-4E4B-963F-2F0492C4D117}"/>
            </c:ext>
          </c:extLst>
        </c:ser>
        <c:ser>
          <c:idx val="1"/>
          <c:order val="1"/>
          <c:tx>
            <c:strRef>
              <c:f>Sheet1!$D$3</c:f>
              <c:strCache>
                <c:ptCount val="1"/>
                <c:pt idx="0">
                  <c:v>Godalming Central and Ockford</c:v>
                </c:pt>
              </c:strCache>
            </c:strRef>
          </c:tx>
          <c:spPr>
            <a:ln w="28575" cap="rnd">
              <a:solidFill>
                <a:schemeClr val="accent2"/>
              </a:solidFill>
              <a:round/>
            </a:ln>
            <a:effectLst/>
          </c:spPr>
          <c:marker>
            <c:symbol val="none"/>
          </c:marker>
          <c:cat>
            <c:strRef>
              <c:f>Sheet1!$B$4:$B$9</c:f>
              <c:strCache>
                <c:ptCount val="6"/>
                <c:pt idx="0">
                  <c:v>Level 4 &amp; above</c:v>
                </c:pt>
                <c:pt idx="1">
                  <c:v>Level 3</c:v>
                </c:pt>
                <c:pt idx="2">
                  <c:v>Level 2</c:v>
                </c:pt>
                <c:pt idx="3">
                  <c:v>Level 1</c:v>
                </c:pt>
                <c:pt idx="4">
                  <c:v>Apprenticeships</c:v>
                </c:pt>
                <c:pt idx="5">
                  <c:v>No qualifications</c:v>
                </c:pt>
              </c:strCache>
            </c:strRef>
          </c:cat>
          <c:val>
            <c:numRef>
              <c:f>Sheet1!$D$4:$D$9</c:f>
              <c:numCache>
                <c:formatCode>General</c:formatCode>
                <c:ptCount val="6"/>
                <c:pt idx="0">
                  <c:v>43.1</c:v>
                </c:pt>
                <c:pt idx="1">
                  <c:v>11.9</c:v>
                </c:pt>
                <c:pt idx="2">
                  <c:v>15.2</c:v>
                </c:pt>
                <c:pt idx="3">
                  <c:v>12.7</c:v>
                </c:pt>
                <c:pt idx="4">
                  <c:v>6.1</c:v>
                </c:pt>
                <c:pt idx="5">
                  <c:v>10.9</c:v>
                </c:pt>
              </c:numCache>
            </c:numRef>
          </c:val>
          <c:smooth val="0"/>
          <c:extLst>
            <c:ext xmlns:c16="http://schemas.microsoft.com/office/drawing/2014/chart" uri="{C3380CC4-5D6E-409C-BE32-E72D297353CC}">
              <c16:uniqueId val="{00000001-6494-4E4B-963F-2F0492C4D117}"/>
            </c:ext>
          </c:extLst>
        </c:ser>
        <c:ser>
          <c:idx val="2"/>
          <c:order val="2"/>
          <c:tx>
            <c:strRef>
              <c:f>Sheet1!$E$3</c:f>
              <c:strCache>
                <c:ptCount val="1"/>
                <c:pt idx="0">
                  <c:v>Stratford and New Town</c:v>
                </c:pt>
              </c:strCache>
            </c:strRef>
          </c:tx>
          <c:spPr>
            <a:ln w="28575" cap="rnd">
              <a:solidFill>
                <a:schemeClr val="accent3"/>
              </a:solidFill>
              <a:round/>
            </a:ln>
            <a:effectLst/>
          </c:spPr>
          <c:marker>
            <c:symbol val="none"/>
          </c:marker>
          <c:cat>
            <c:strRef>
              <c:f>Sheet1!$B$4:$B$9</c:f>
              <c:strCache>
                <c:ptCount val="6"/>
                <c:pt idx="0">
                  <c:v>Level 4 &amp; above</c:v>
                </c:pt>
                <c:pt idx="1">
                  <c:v>Level 3</c:v>
                </c:pt>
                <c:pt idx="2">
                  <c:v>Level 2</c:v>
                </c:pt>
                <c:pt idx="3">
                  <c:v>Level 1</c:v>
                </c:pt>
                <c:pt idx="4">
                  <c:v>Apprenticeships</c:v>
                </c:pt>
                <c:pt idx="5">
                  <c:v>No qualifications</c:v>
                </c:pt>
              </c:strCache>
            </c:strRef>
          </c:cat>
          <c:val>
            <c:numRef>
              <c:f>Sheet1!$E$4:$E$9</c:f>
              <c:numCache>
                <c:formatCode>General</c:formatCode>
                <c:ptCount val="6"/>
                <c:pt idx="0">
                  <c:v>32</c:v>
                </c:pt>
                <c:pt idx="1">
                  <c:v>10.6</c:v>
                </c:pt>
                <c:pt idx="2">
                  <c:v>11.9</c:v>
                </c:pt>
                <c:pt idx="3">
                  <c:v>12.2</c:v>
                </c:pt>
                <c:pt idx="4">
                  <c:v>16.899999999999999</c:v>
                </c:pt>
                <c:pt idx="5">
                  <c:v>16.5</c:v>
                </c:pt>
              </c:numCache>
            </c:numRef>
          </c:val>
          <c:smooth val="0"/>
          <c:extLst>
            <c:ext xmlns:c16="http://schemas.microsoft.com/office/drawing/2014/chart" uri="{C3380CC4-5D6E-409C-BE32-E72D297353CC}">
              <c16:uniqueId val="{00000002-6494-4E4B-963F-2F0492C4D117}"/>
            </c:ext>
          </c:extLst>
        </c:ser>
        <c:ser>
          <c:idx val="3"/>
          <c:order val="3"/>
          <c:tx>
            <c:strRef>
              <c:f>Sheet1!$F$3</c:f>
              <c:strCache>
                <c:ptCount val="1"/>
                <c:pt idx="0">
                  <c:v>England and Wales</c:v>
                </c:pt>
              </c:strCache>
            </c:strRef>
          </c:tx>
          <c:spPr>
            <a:ln w="28575" cap="rnd">
              <a:solidFill>
                <a:schemeClr val="accent4"/>
              </a:solidFill>
              <a:round/>
            </a:ln>
            <a:effectLst/>
          </c:spPr>
          <c:marker>
            <c:symbol val="none"/>
          </c:marker>
          <c:cat>
            <c:strRef>
              <c:f>Sheet1!$B$4:$B$9</c:f>
              <c:strCache>
                <c:ptCount val="6"/>
                <c:pt idx="0">
                  <c:v>Level 4 &amp; above</c:v>
                </c:pt>
                <c:pt idx="1">
                  <c:v>Level 3</c:v>
                </c:pt>
                <c:pt idx="2">
                  <c:v>Level 2</c:v>
                </c:pt>
                <c:pt idx="3">
                  <c:v>Level 1</c:v>
                </c:pt>
                <c:pt idx="4">
                  <c:v>Apprenticeships</c:v>
                </c:pt>
                <c:pt idx="5">
                  <c:v>No qualifications</c:v>
                </c:pt>
              </c:strCache>
            </c:strRef>
          </c:cat>
          <c:val>
            <c:numRef>
              <c:f>Sheet1!$F$4:$F$9</c:f>
              <c:numCache>
                <c:formatCode>General</c:formatCode>
                <c:ptCount val="6"/>
                <c:pt idx="0">
                  <c:v>29.7</c:v>
                </c:pt>
                <c:pt idx="1">
                  <c:v>14.5</c:v>
                </c:pt>
                <c:pt idx="2">
                  <c:v>17.2</c:v>
                </c:pt>
                <c:pt idx="3">
                  <c:v>15.2</c:v>
                </c:pt>
                <c:pt idx="4">
                  <c:v>8.6</c:v>
                </c:pt>
                <c:pt idx="5">
                  <c:v>15</c:v>
                </c:pt>
              </c:numCache>
            </c:numRef>
          </c:val>
          <c:smooth val="0"/>
          <c:extLst>
            <c:ext xmlns:c16="http://schemas.microsoft.com/office/drawing/2014/chart" uri="{C3380CC4-5D6E-409C-BE32-E72D297353CC}">
              <c16:uniqueId val="{00000003-6494-4E4B-963F-2F0492C4D117}"/>
            </c:ext>
          </c:extLst>
        </c:ser>
        <c:dLbls>
          <c:showLegendKey val="0"/>
          <c:showVal val="0"/>
          <c:showCatName val="0"/>
          <c:showSerName val="0"/>
          <c:showPercent val="0"/>
          <c:showBubbleSize val="0"/>
        </c:dLbls>
        <c:smooth val="0"/>
        <c:axId val="265729424"/>
        <c:axId val="270463568"/>
      </c:lineChart>
      <c:catAx>
        <c:axId val="26572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463568"/>
        <c:crosses val="autoZero"/>
        <c:auto val="1"/>
        <c:lblAlgn val="ctr"/>
        <c:lblOffset val="100"/>
        <c:noMultiLvlLbl val="0"/>
      </c:catAx>
      <c:valAx>
        <c:axId val="270463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729424"/>
        <c:crosses val="autoZero"/>
        <c:crossBetween val="between"/>
      </c:valAx>
      <c:spPr>
        <a:noFill/>
        <a:ln>
          <a:noFill/>
        </a:ln>
        <a:effectLst/>
      </c:spPr>
    </c:plotArea>
    <c:legend>
      <c:legendPos val="b"/>
      <c:layout>
        <c:manualLayout>
          <c:xMode val="edge"/>
          <c:yMode val="edge"/>
          <c:x val="0.14796182513799047"/>
          <c:y val="0.23035993112325931"/>
          <c:w val="0.85052919872430133"/>
          <c:h val="0.238854506244044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FCADA-5683-4732-A9FE-2580E18FF1E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F7F1AF9-1C93-45DB-91ED-70FE2AFA696F}">
      <dgm:prSet phldrT="[Text]"/>
      <dgm:spPr/>
      <dgm:t>
        <a:bodyPr/>
        <a:lstStyle/>
        <a:p>
          <a:r>
            <a:rPr lang="en-US" dirty="0"/>
            <a:t>Does the source give a +</a:t>
          </a:r>
          <a:r>
            <a:rPr lang="en-US" dirty="0" err="1"/>
            <a:t>ve</a:t>
          </a:r>
          <a:r>
            <a:rPr lang="en-US" dirty="0"/>
            <a:t> or –</a:t>
          </a:r>
          <a:r>
            <a:rPr lang="en-US" dirty="0" err="1"/>
            <a:t>ve</a:t>
          </a:r>
          <a:r>
            <a:rPr lang="en-US" dirty="0"/>
            <a:t> impression?</a:t>
          </a:r>
        </a:p>
      </dgm:t>
    </dgm:pt>
    <dgm:pt modelId="{F2FB1B90-376E-41B2-BBD7-69CACA2CAB6F}" type="parTrans" cxnId="{AB5CC456-3C56-4E29-BB1A-595DD2C1969A}">
      <dgm:prSet/>
      <dgm:spPr/>
      <dgm:t>
        <a:bodyPr/>
        <a:lstStyle/>
        <a:p>
          <a:endParaRPr lang="en-US"/>
        </a:p>
      </dgm:t>
    </dgm:pt>
    <dgm:pt modelId="{2A37DE8B-C813-4DC0-B1F8-ACFB7D56BBDC}" type="sibTrans" cxnId="{AB5CC456-3C56-4E29-BB1A-595DD2C1969A}">
      <dgm:prSet/>
      <dgm:spPr/>
      <dgm:t>
        <a:bodyPr/>
        <a:lstStyle/>
        <a:p>
          <a:endParaRPr lang="en-US"/>
        </a:p>
      </dgm:t>
    </dgm:pt>
    <dgm:pt modelId="{7DCD47EE-98B1-4583-A920-BA6672615B0D}">
      <dgm:prSet phldrT="[Text]"/>
      <dgm:spPr/>
      <dgm:t>
        <a:bodyPr/>
        <a:lstStyle/>
        <a:p>
          <a:r>
            <a:rPr lang="en-US" dirty="0"/>
            <a:t>What is the context in which it was produced?</a:t>
          </a:r>
        </a:p>
        <a:p>
          <a:r>
            <a:rPr lang="en-US" dirty="0"/>
            <a:t>Who created it?</a:t>
          </a:r>
        </a:p>
        <a:p>
          <a:r>
            <a:rPr lang="en-US" dirty="0"/>
            <a:t>What was it’s purpose?</a:t>
          </a:r>
        </a:p>
      </dgm:t>
    </dgm:pt>
    <dgm:pt modelId="{2BEF33DF-1904-4926-8A12-9B6702F4D3ED}" type="parTrans" cxnId="{A2A02C76-E5C9-42CA-8710-CBF6E7929AB8}">
      <dgm:prSet/>
      <dgm:spPr/>
      <dgm:t>
        <a:bodyPr/>
        <a:lstStyle/>
        <a:p>
          <a:endParaRPr lang="en-US"/>
        </a:p>
      </dgm:t>
    </dgm:pt>
    <dgm:pt modelId="{72C1CD67-82D2-4F09-8AE0-817FF595422E}" type="sibTrans" cxnId="{A2A02C76-E5C9-42CA-8710-CBF6E7929AB8}">
      <dgm:prSet/>
      <dgm:spPr/>
      <dgm:t>
        <a:bodyPr/>
        <a:lstStyle/>
        <a:p>
          <a:endParaRPr lang="en-US"/>
        </a:p>
      </dgm:t>
    </dgm:pt>
    <dgm:pt modelId="{0B151A48-EBEE-420E-B3D9-84F3598DCE28}">
      <dgm:prSet phldrT="[Text]"/>
      <dgm:spPr/>
      <dgm:t>
        <a:bodyPr/>
        <a:lstStyle/>
        <a:p>
          <a:r>
            <a:rPr lang="en-US" dirty="0"/>
            <a:t>How does it compare to other texts?</a:t>
          </a:r>
        </a:p>
        <a:p>
          <a:r>
            <a:rPr lang="en-US" dirty="0"/>
            <a:t>Was it produced earlier/later?</a:t>
          </a:r>
        </a:p>
        <a:p>
          <a:r>
            <a:rPr lang="en-US" dirty="0"/>
            <a:t>Was it inspired by or a reaction to an earlier text?</a:t>
          </a:r>
        </a:p>
      </dgm:t>
    </dgm:pt>
    <dgm:pt modelId="{3F81ABF8-4E73-4937-8F24-FB3A8977AA8E}" type="parTrans" cxnId="{1756A9F4-1D66-4C73-97C5-2497E1E2E558}">
      <dgm:prSet/>
      <dgm:spPr/>
      <dgm:t>
        <a:bodyPr/>
        <a:lstStyle/>
        <a:p>
          <a:endParaRPr lang="en-US"/>
        </a:p>
      </dgm:t>
    </dgm:pt>
    <dgm:pt modelId="{D69F3543-63E4-4247-AE43-16C2C27C1CE9}" type="sibTrans" cxnId="{1756A9F4-1D66-4C73-97C5-2497E1E2E558}">
      <dgm:prSet/>
      <dgm:spPr/>
      <dgm:t>
        <a:bodyPr/>
        <a:lstStyle/>
        <a:p>
          <a:endParaRPr lang="en-US"/>
        </a:p>
      </dgm:t>
    </dgm:pt>
    <dgm:pt modelId="{0E85D4A8-080A-4D4C-AFB7-BD5E5BFCB297}">
      <dgm:prSet phldrT="[Text]"/>
      <dgm:spPr/>
      <dgm:t>
        <a:bodyPr/>
        <a:lstStyle/>
        <a:p>
          <a:r>
            <a:rPr lang="en-US" dirty="0"/>
            <a:t>What may not have been included – but was relevant?</a:t>
          </a:r>
        </a:p>
        <a:p>
          <a:r>
            <a:rPr lang="en-US" dirty="0"/>
            <a:t>Is there a bias?</a:t>
          </a:r>
        </a:p>
      </dgm:t>
    </dgm:pt>
    <dgm:pt modelId="{97EF2D64-5C5D-452D-934A-23A5D08B4C8B}" type="parTrans" cxnId="{08C1E1ED-EA7E-400A-B85C-2FB363BC178F}">
      <dgm:prSet/>
      <dgm:spPr/>
      <dgm:t>
        <a:bodyPr/>
        <a:lstStyle/>
        <a:p>
          <a:endParaRPr lang="en-US"/>
        </a:p>
      </dgm:t>
    </dgm:pt>
    <dgm:pt modelId="{454946EF-D106-4D60-A18A-E7FD01BFA842}" type="sibTrans" cxnId="{08C1E1ED-EA7E-400A-B85C-2FB363BC178F}">
      <dgm:prSet/>
      <dgm:spPr/>
      <dgm:t>
        <a:bodyPr/>
        <a:lstStyle/>
        <a:p>
          <a:endParaRPr lang="en-US"/>
        </a:p>
      </dgm:t>
    </dgm:pt>
    <dgm:pt modelId="{9F0B888B-ACBA-40BD-847A-1AAFEF1526E7}">
      <dgm:prSet phldrT="[Text]"/>
      <dgm:spPr/>
      <dgm:t>
        <a:bodyPr/>
        <a:lstStyle/>
        <a:p>
          <a:r>
            <a:rPr lang="en-US" dirty="0"/>
            <a:t>How does it relate to wider relevant geographies?</a:t>
          </a:r>
        </a:p>
      </dgm:t>
    </dgm:pt>
    <dgm:pt modelId="{369BF4C8-805E-4B75-AA51-F6651D7D1954}" type="parTrans" cxnId="{902E8345-1A41-4FBF-947C-971B0C8E94DC}">
      <dgm:prSet/>
      <dgm:spPr/>
      <dgm:t>
        <a:bodyPr/>
        <a:lstStyle/>
        <a:p>
          <a:endParaRPr lang="en-US"/>
        </a:p>
      </dgm:t>
    </dgm:pt>
    <dgm:pt modelId="{AA1C26D2-5358-4DB2-B2EB-C60EF310EDA3}" type="sibTrans" cxnId="{902E8345-1A41-4FBF-947C-971B0C8E94DC}">
      <dgm:prSet/>
      <dgm:spPr/>
      <dgm:t>
        <a:bodyPr/>
        <a:lstStyle/>
        <a:p>
          <a:endParaRPr lang="en-US"/>
        </a:p>
      </dgm:t>
    </dgm:pt>
    <dgm:pt modelId="{607D3526-BAEC-4B73-B8CE-6E0074667390}" type="pres">
      <dgm:prSet presAssocID="{951FCADA-5683-4732-A9FE-2580E18FF1ED}" presName="cycle" presStyleCnt="0">
        <dgm:presLayoutVars>
          <dgm:dir/>
          <dgm:resizeHandles val="exact"/>
        </dgm:presLayoutVars>
      </dgm:prSet>
      <dgm:spPr/>
      <dgm:t>
        <a:bodyPr/>
        <a:lstStyle/>
        <a:p>
          <a:endParaRPr lang="en-GB"/>
        </a:p>
      </dgm:t>
    </dgm:pt>
    <dgm:pt modelId="{A47FA2A5-84E0-43A8-A073-28FEDD9700E0}" type="pres">
      <dgm:prSet presAssocID="{9F7F1AF9-1C93-45DB-91ED-70FE2AFA696F}" presName="node" presStyleLbl="node1" presStyleIdx="0" presStyleCnt="5">
        <dgm:presLayoutVars>
          <dgm:bulletEnabled val="1"/>
        </dgm:presLayoutVars>
      </dgm:prSet>
      <dgm:spPr/>
      <dgm:t>
        <a:bodyPr/>
        <a:lstStyle/>
        <a:p>
          <a:endParaRPr lang="en-GB"/>
        </a:p>
      </dgm:t>
    </dgm:pt>
    <dgm:pt modelId="{C28168C1-D9AB-4C04-B79D-22B301ACEEE4}" type="pres">
      <dgm:prSet presAssocID="{9F7F1AF9-1C93-45DB-91ED-70FE2AFA696F}" presName="spNode" presStyleCnt="0"/>
      <dgm:spPr/>
    </dgm:pt>
    <dgm:pt modelId="{CE0AD795-D38D-48D1-8719-A485161CF925}" type="pres">
      <dgm:prSet presAssocID="{2A37DE8B-C813-4DC0-B1F8-ACFB7D56BBDC}" presName="sibTrans" presStyleLbl="sibTrans1D1" presStyleIdx="0" presStyleCnt="5"/>
      <dgm:spPr/>
      <dgm:t>
        <a:bodyPr/>
        <a:lstStyle/>
        <a:p>
          <a:endParaRPr lang="en-GB"/>
        </a:p>
      </dgm:t>
    </dgm:pt>
    <dgm:pt modelId="{6FBB8831-B657-49E1-9A90-30D2F4D77C92}" type="pres">
      <dgm:prSet presAssocID="{7DCD47EE-98B1-4583-A920-BA6672615B0D}" presName="node" presStyleLbl="node1" presStyleIdx="1" presStyleCnt="5" custScaleY="173381" custRadScaleRad="110835" custRadScaleInc="-45245">
        <dgm:presLayoutVars>
          <dgm:bulletEnabled val="1"/>
        </dgm:presLayoutVars>
      </dgm:prSet>
      <dgm:spPr/>
      <dgm:t>
        <a:bodyPr/>
        <a:lstStyle/>
        <a:p>
          <a:endParaRPr lang="en-GB"/>
        </a:p>
      </dgm:t>
    </dgm:pt>
    <dgm:pt modelId="{7D8498B8-38AB-4C88-96D0-DA3B3A2E5D12}" type="pres">
      <dgm:prSet presAssocID="{7DCD47EE-98B1-4583-A920-BA6672615B0D}" presName="spNode" presStyleCnt="0"/>
      <dgm:spPr/>
    </dgm:pt>
    <dgm:pt modelId="{9C697CD9-E8C3-46DA-B4B5-DCE4A63B5D9C}" type="pres">
      <dgm:prSet presAssocID="{72C1CD67-82D2-4F09-8AE0-817FF595422E}" presName="sibTrans" presStyleLbl="sibTrans1D1" presStyleIdx="1" presStyleCnt="5"/>
      <dgm:spPr/>
      <dgm:t>
        <a:bodyPr/>
        <a:lstStyle/>
        <a:p>
          <a:endParaRPr lang="en-GB"/>
        </a:p>
      </dgm:t>
    </dgm:pt>
    <dgm:pt modelId="{B9B1BB9B-423C-4DF4-92BC-4BDD6E2337C2}" type="pres">
      <dgm:prSet presAssocID="{0B151A48-EBEE-420E-B3D9-84F3598DCE28}" presName="node" presStyleLbl="node1" presStyleIdx="2" presStyleCnt="5" custScaleY="194855" custRadScaleRad="79541" custRadScaleInc="-19718">
        <dgm:presLayoutVars>
          <dgm:bulletEnabled val="1"/>
        </dgm:presLayoutVars>
      </dgm:prSet>
      <dgm:spPr/>
      <dgm:t>
        <a:bodyPr/>
        <a:lstStyle/>
        <a:p>
          <a:endParaRPr lang="en-GB"/>
        </a:p>
      </dgm:t>
    </dgm:pt>
    <dgm:pt modelId="{1BBAF59E-0DC5-415F-9F63-5D160F491DA1}" type="pres">
      <dgm:prSet presAssocID="{0B151A48-EBEE-420E-B3D9-84F3598DCE28}" presName="spNode" presStyleCnt="0"/>
      <dgm:spPr/>
    </dgm:pt>
    <dgm:pt modelId="{DF671748-A491-4E03-9826-C8F3951AD6D9}" type="pres">
      <dgm:prSet presAssocID="{D69F3543-63E4-4247-AE43-16C2C27C1CE9}" presName="sibTrans" presStyleLbl="sibTrans1D1" presStyleIdx="2" presStyleCnt="5"/>
      <dgm:spPr/>
      <dgm:t>
        <a:bodyPr/>
        <a:lstStyle/>
        <a:p>
          <a:endParaRPr lang="en-GB"/>
        </a:p>
      </dgm:t>
    </dgm:pt>
    <dgm:pt modelId="{C2F51F0C-1EA1-4FCB-8C67-8B80FFF7B3FA}" type="pres">
      <dgm:prSet presAssocID="{0E85D4A8-080A-4D4C-AFB7-BD5E5BFCB297}" presName="node" presStyleLbl="node1" presStyleIdx="3" presStyleCnt="5" custRadScaleRad="110890" custRadScaleInc="69716">
        <dgm:presLayoutVars>
          <dgm:bulletEnabled val="1"/>
        </dgm:presLayoutVars>
      </dgm:prSet>
      <dgm:spPr/>
      <dgm:t>
        <a:bodyPr/>
        <a:lstStyle/>
        <a:p>
          <a:endParaRPr lang="en-GB"/>
        </a:p>
      </dgm:t>
    </dgm:pt>
    <dgm:pt modelId="{9F2CF508-46F6-47F0-9B11-AE9C97AE8164}" type="pres">
      <dgm:prSet presAssocID="{0E85D4A8-080A-4D4C-AFB7-BD5E5BFCB297}" presName="spNode" presStyleCnt="0"/>
      <dgm:spPr/>
    </dgm:pt>
    <dgm:pt modelId="{5A97E5FD-B75F-4B1F-B9E7-41EAE621CC0E}" type="pres">
      <dgm:prSet presAssocID="{454946EF-D106-4D60-A18A-E7FD01BFA842}" presName="sibTrans" presStyleLbl="sibTrans1D1" presStyleIdx="3" presStyleCnt="5"/>
      <dgm:spPr/>
      <dgm:t>
        <a:bodyPr/>
        <a:lstStyle/>
        <a:p>
          <a:endParaRPr lang="en-GB"/>
        </a:p>
      </dgm:t>
    </dgm:pt>
    <dgm:pt modelId="{412276AF-5BD9-4B54-BB40-4EFF5D77D081}" type="pres">
      <dgm:prSet presAssocID="{9F0B888B-ACBA-40BD-847A-1AAFEF1526E7}" presName="node" presStyleLbl="node1" presStyleIdx="4" presStyleCnt="5">
        <dgm:presLayoutVars>
          <dgm:bulletEnabled val="1"/>
        </dgm:presLayoutVars>
      </dgm:prSet>
      <dgm:spPr/>
      <dgm:t>
        <a:bodyPr/>
        <a:lstStyle/>
        <a:p>
          <a:endParaRPr lang="en-GB"/>
        </a:p>
      </dgm:t>
    </dgm:pt>
    <dgm:pt modelId="{8ED132FE-362D-4F84-9D9E-17923F691D25}" type="pres">
      <dgm:prSet presAssocID="{9F0B888B-ACBA-40BD-847A-1AAFEF1526E7}" presName="spNode" presStyleCnt="0"/>
      <dgm:spPr/>
    </dgm:pt>
    <dgm:pt modelId="{BDBD6D68-C890-43FC-858A-F8B42CA4B870}" type="pres">
      <dgm:prSet presAssocID="{AA1C26D2-5358-4DB2-B2EB-C60EF310EDA3}" presName="sibTrans" presStyleLbl="sibTrans1D1" presStyleIdx="4" presStyleCnt="5"/>
      <dgm:spPr/>
      <dgm:t>
        <a:bodyPr/>
        <a:lstStyle/>
        <a:p>
          <a:endParaRPr lang="en-GB"/>
        </a:p>
      </dgm:t>
    </dgm:pt>
  </dgm:ptLst>
  <dgm:cxnLst>
    <dgm:cxn modelId="{902E8345-1A41-4FBF-947C-971B0C8E94DC}" srcId="{951FCADA-5683-4732-A9FE-2580E18FF1ED}" destId="{9F0B888B-ACBA-40BD-847A-1AAFEF1526E7}" srcOrd="4" destOrd="0" parTransId="{369BF4C8-805E-4B75-AA51-F6651D7D1954}" sibTransId="{AA1C26D2-5358-4DB2-B2EB-C60EF310EDA3}"/>
    <dgm:cxn modelId="{B1E238C6-35DB-4753-BE2B-2DD0778EB246}" type="presOf" srcId="{0E85D4A8-080A-4D4C-AFB7-BD5E5BFCB297}" destId="{C2F51F0C-1EA1-4FCB-8C67-8B80FFF7B3FA}" srcOrd="0" destOrd="0" presId="urn:microsoft.com/office/officeart/2005/8/layout/cycle6"/>
    <dgm:cxn modelId="{B1B55EF2-7BB4-4734-B161-3BC3D6D54D77}" type="presOf" srcId="{D69F3543-63E4-4247-AE43-16C2C27C1CE9}" destId="{DF671748-A491-4E03-9826-C8F3951AD6D9}" srcOrd="0" destOrd="0" presId="urn:microsoft.com/office/officeart/2005/8/layout/cycle6"/>
    <dgm:cxn modelId="{2816A665-8F41-49BE-913A-8797F9BC874A}" type="presOf" srcId="{7DCD47EE-98B1-4583-A920-BA6672615B0D}" destId="{6FBB8831-B657-49E1-9A90-30D2F4D77C92}" srcOrd="0" destOrd="0" presId="urn:microsoft.com/office/officeart/2005/8/layout/cycle6"/>
    <dgm:cxn modelId="{B7B1AE7E-8CEF-4935-8879-6C1D6EFBBF7C}" type="presOf" srcId="{AA1C26D2-5358-4DB2-B2EB-C60EF310EDA3}" destId="{BDBD6D68-C890-43FC-858A-F8B42CA4B870}" srcOrd="0" destOrd="0" presId="urn:microsoft.com/office/officeart/2005/8/layout/cycle6"/>
    <dgm:cxn modelId="{666A2735-C6EC-4943-81FF-575EE0F47D4C}" type="presOf" srcId="{72C1CD67-82D2-4F09-8AE0-817FF595422E}" destId="{9C697CD9-E8C3-46DA-B4B5-DCE4A63B5D9C}" srcOrd="0" destOrd="0" presId="urn:microsoft.com/office/officeart/2005/8/layout/cycle6"/>
    <dgm:cxn modelId="{A2A02C76-E5C9-42CA-8710-CBF6E7929AB8}" srcId="{951FCADA-5683-4732-A9FE-2580E18FF1ED}" destId="{7DCD47EE-98B1-4583-A920-BA6672615B0D}" srcOrd="1" destOrd="0" parTransId="{2BEF33DF-1904-4926-8A12-9B6702F4D3ED}" sibTransId="{72C1CD67-82D2-4F09-8AE0-817FF595422E}"/>
    <dgm:cxn modelId="{F5779780-4DA6-4040-886A-C5CE25AEAD86}" type="presOf" srcId="{0B151A48-EBEE-420E-B3D9-84F3598DCE28}" destId="{B9B1BB9B-423C-4DF4-92BC-4BDD6E2337C2}" srcOrd="0" destOrd="0" presId="urn:microsoft.com/office/officeart/2005/8/layout/cycle6"/>
    <dgm:cxn modelId="{08C1E1ED-EA7E-400A-B85C-2FB363BC178F}" srcId="{951FCADA-5683-4732-A9FE-2580E18FF1ED}" destId="{0E85D4A8-080A-4D4C-AFB7-BD5E5BFCB297}" srcOrd="3" destOrd="0" parTransId="{97EF2D64-5C5D-452D-934A-23A5D08B4C8B}" sibTransId="{454946EF-D106-4D60-A18A-E7FD01BFA842}"/>
    <dgm:cxn modelId="{1756A9F4-1D66-4C73-97C5-2497E1E2E558}" srcId="{951FCADA-5683-4732-A9FE-2580E18FF1ED}" destId="{0B151A48-EBEE-420E-B3D9-84F3598DCE28}" srcOrd="2" destOrd="0" parTransId="{3F81ABF8-4E73-4937-8F24-FB3A8977AA8E}" sibTransId="{D69F3543-63E4-4247-AE43-16C2C27C1CE9}"/>
    <dgm:cxn modelId="{9E91B14C-F6E5-4C95-A5F0-0DB9581D6661}" type="presOf" srcId="{951FCADA-5683-4732-A9FE-2580E18FF1ED}" destId="{607D3526-BAEC-4B73-B8CE-6E0074667390}" srcOrd="0" destOrd="0" presId="urn:microsoft.com/office/officeart/2005/8/layout/cycle6"/>
    <dgm:cxn modelId="{AB5CC456-3C56-4E29-BB1A-595DD2C1969A}" srcId="{951FCADA-5683-4732-A9FE-2580E18FF1ED}" destId="{9F7F1AF9-1C93-45DB-91ED-70FE2AFA696F}" srcOrd="0" destOrd="0" parTransId="{F2FB1B90-376E-41B2-BBD7-69CACA2CAB6F}" sibTransId="{2A37DE8B-C813-4DC0-B1F8-ACFB7D56BBDC}"/>
    <dgm:cxn modelId="{56521328-AC19-4CCA-8974-CC6D94119B30}" type="presOf" srcId="{2A37DE8B-C813-4DC0-B1F8-ACFB7D56BBDC}" destId="{CE0AD795-D38D-48D1-8719-A485161CF925}" srcOrd="0" destOrd="0" presId="urn:microsoft.com/office/officeart/2005/8/layout/cycle6"/>
    <dgm:cxn modelId="{E1057D53-43BB-49F8-B8B0-B4356010F4BD}" type="presOf" srcId="{9F7F1AF9-1C93-45DB-91ED-70FE2AFA696F}" destId="{A47FA2A5-84E0-43A8-A073-28FEDD9700E0}" srcOrd="0" destOrd="0" presId="urn:microsoft.com/office/officeart/2005/8/layout/cycle6"/>
    <dgm:cxn modelId="{CA84D4D3-CBBD-4F7A-B68E-F43001AAFA47}" type="presOf" srcId="{454946EF-D106-4D60-A18A-E7FD01BFA842}" destId="{5A97E5FD-B75F-4B1F-B9E7-41EAE621CC0E}" srcOrd="0" destOrd="0" presId="urn:microsoft.com/office/officeart/2005/8/layout/cycle6"/>
    <dgm:cxn modelId="{C5BBE679-45AD-4509-845B-DCCF2CEB487E}" type="presOf" srcId="{9F0B888B-ACBA-40BD-847A-1AAFEF1526E7}" destId="{412276AF-5BD9-4B54-BB40-4EFF5D77D081}" srcOrd="0" destOrd="0" presId="urn:microsoft.com/office/officeart/2005/8/layout/cycle6"/>
    <dgm:cxn modelId="{D494BD4B-0817-4E74-BF88-7CBEA0ECF08A}" type="presParOf" srcId="{607D3526-BAEC-4B73-B8CE-6E0074667390}" destId="{A47FA2A5-84E0-43A8-A073-28FEDD9700E0}" srcOrd="0" destOrd="0" presId="urn:microsoft.com/office/officeart/2005/8/layout/cycle6"/>
    <dgm:cxn modelId="{3A0EA6E8-47B5-4BC5-9C9C-7E5BBCB265A6}" type="presParOf" srcId="{607D3526-BAEC-4B73-B8CE-6E0074667390}" destId="{C28168C1-D9AB-4C04-B79D-22B301ACEEE4}" srcOrd="1" destOrd="0" presId="urn:microsoft.com/office/officeart/2005/8/layout/cycle6"/>
    <dgm:cxn modelId="{1DEBE913-9276-4B23-BE30-07BCEF8D1A62}" type="presParOf" srcId="{607D3526-BAEC-4B73-B8CE-6E0074667390}" destId="{CE0AD795-D38D-48D1-8719-A485161CF925}" srcOrd="2" destOrd="0" presId="urn:microsoft.com/office/officeart/2005/8/layout/cycle6"/>
    <dgm:cxn modelId="{69F8265E-93C3-4FDA-9FBF-649734B6956C}" type="presParOf" srcId="{607D3526-BAEC-4B73-B8CE-6E0074667390}" destId="{6FBB8831-B657-49E1-9A90-30D2F4D77C92}" srcOrd="3" destOrd="0" presId="urn:microsoft.com/office/officeart/2005/8/layout/cycle6"/>
    <dgm:cxn modelId="{5D087E8F-AE93-4286-850D-97D40DE34441}" type="presParOf" srcId="{607D3526-BAEC-4B73-B8CE-6E0074667390}" destId="{7D8498B8-38AB-4C88-96D0-DA3B3A2E5D12}" srcOrd="4" destOrd="0" presId="urn:microsoft.com/office/officeart/2005/8/layout/cycle6"/>
    <dgm:cxn modelId="{924F2FA1-2A4C-400B-976C-DCB6C63FDF42}" type="presParOf" srcId="{607D3526-BAEC-4B73-B8CE-6E0074667390}" destId="{9C697CD9-E8C3-46DA-B4B5-DCE4A63B5D9C}" srcOrd="5" destOrd="0" presId="urn:microsoft.com/office/officeart/2005/8/layout/cycle6"/>
    <dgm:cxn modelId="{092D6D55-DB52-4B9B-A576-3E491ECEED8F}" type="presParOf" srcId="{607D3526-BAEC-4B73-B8CE-6E0074667390}" destId="{B9B1BB9B-423C-4DF4-92BC-4BDD6E2337C2}" srcOrd="6" destOrd="0" presId="urn:microsoft.com/office/officeart/2005/8/layout/cycle6"/>
    <dgm:cxn modelId="{81F87054-23F1-4038-A2FD-7760D6ACCFFC}" type="presParOf" srcId="{607D3526-BAEC-4B73-B8CE-6E0074667390}" destId="{1BBAF59E-0DC5-415F-9F63-5D160F491DA1}" srcOrd="7" destOrd="0" presId="urn:microsoft.com/office/officeart/2005/8/layout/cycle6"/>
    <dgm:cxn modelId="{7218EEA0-97F9-4B9F-821A-68AA8B5F189D}" type="presParOf" srcId="{607D3526-BAEC-4B73-B8CE-6E0074667390}" destId="{DF671748-A491-4E03-9826-C8F3951AD6D9}" srcOrd="8" destOrd="0" presId="urn:microsoft.com/office/officeart/2005/8/layout/cycle6"/>
    <dgm:cxn modelId="{4D7D4D54-6971-443E-A4A5-515947CEB196}" type="presParOf" srcId="{607D3526-BAEC-4B73-B8CE-6E0074667390}" destId="{C2F51F0C-1EA1-4FCB-8C67-8B80FFF7B3FA}" srcOrd="9" destOrd="0" presId="urn:microsoft.com/office/officeart/2005/8/layout/cycle6"/>
    <dgm:cxn modelId="{E2D7560F-3246-4D9E-9B42-31ADA459700F}" type="presParOf" srcId="{607D3526-BAEC-4B73-B8CE-6E0074667390}" destId="{9F2CF508-46F6-47F0-9B11-AE9C97AE8164}" srcOrd="10" destOrd="0" presId="urn:microsoft.com/office/officeart/2005/8/layout/cycle6"/>
    <dgm:cxn modelId="{442E0E89-057E-49BD-B4D1-56A37F200ACC}" type="presParOf" srcId="{607D3526-BAEC-4B73-B8CE-6E0074667390}" destId="{5A97E5FD-B75F-4B1F-B9E7-41EAE621CC0E}" srcOrd="11" destOrd="0" presId="urn:microsoft.com/office/officeart/2005/8/layout/cycle6"/>
    <dgm:cxn modelId="{00D7FED5-5BC3-4E5F-9FD7-C0DB943C6906}" type="presParOf" srcId="{607D3526-BAEC-4B73-B8CE-6E0074667390}" destId="{412276AF-5BD9-4B54-BB40-4EFF5D77D081}" srcOrd="12" destOrd="0" presId="urn:microsoft.com/office/officeart/2005/8/layout/cycle6"/>
    <dgm:cxn modelId="{CB1E01BF-A17B-4BE2-8BB3-80E3AE3F41F7}" type="presParOf" srcId="{607D3526-BAEC-4B73-B8CE-6E0074667390}" destId="{8ED132FE-362D-4F84-9D9E-17923F691D25}" srcOrd="13" destOrd="0" presId="urn:microsoft.com/office/officeart/2005/8/layout/cycle6"/>
    <dgm:cxn modelId="{697E9EA3-00FA-4A9E-B34E-BDD68F16BE5F}" type="presParOf" srcId="{607D3526-BAEC-4B73-B8CE-6E0074667390}" destId="{BDBD6D68-C890-43FC-858A-F8B42CA4B87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FA2A5-84E0-43A8-A073-28FEDD9700E0}">
      <dsp:nvSpPr>
        <dsp:cNvPr id="0" name=""/>
        <dsp:cNvSpPr/>
      </dsp:nvSpPr>
      <dsp:spPr>
        <a:xfrm>
          <a:off x="4237268" y="-279466"/>
          <a:ext cx="2108299" cy="1370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Does the source give a +</a:t>
          </a:r>
          <a:r>
            <a:rPr lang="en-US" sz="1700" kern="1200" dirty="0" err="1"/>
            <a:t>ve</a:t>
          </a:r>
          <a:r>
            <a:rPr lang="en-US" sz="1700" kern="1200" dirty="0"/>
            <a:t> or –</a:t>
          </a:r>
          <a:r>
            <a:rPr lang="en-US" sz="1700" kern="1200" dirty="0" err="1"/>
            <a:t>ve</a:t>
          </a:r>
          <a:r>
            <a:rPr lang="en-US" sz="1700" kern="1200" dirty="0"/>
            <a:t> impression?</a:t>
          </a:r>
        </a:p>
      </dsp:txBody>
      <dsp:txXfrm>
        <a:off x="4304165" y="-212569"/>
        <a:ext cx="1974505" cy="1236600"/>
      </dsp:txXfrm>
    </dsp:sp>
    <dsp:sp modelId="{CE0AD795-D38D-48D1-8719-A485161CF925}">
      <dsp:nvSpPr>
        <dsp:cNvPr id="0" name=""/>
        <dsp:cNvSpPr/>
      </dsp:nvSpPr>
      <dsp:spPr>
        <a:xfrm>
          <a:off x="4126590" y="567185"/>
          <a:ext cx="5475725" cy="5475725"/>
        </a:xfrm>
        <a:custGeom>
          <a:avLst/>
          <a:gdLst/>
          <a:ahLst/>
          <a:cxnLst/>
          <a:rect l="0" t="0" r="0" b="0"/>
          <a:pathLst>
            <a:path>
              <a:moveTo>
                <a:pt x="2224393" y="48579"/>
              </a:moveTo>
              <a:arcTo wR="2737862" hR="2737862" stAng="15551432" swAng="6799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BB8831-B657-49E1-9A90-30D2F4D77C92}">
      <dsp:nvSpPr>
        <dsp:cNvPr id="0" name=""/>
        <dsp:cNvSpPr/>
      </dsp:nvSpPr>
      <dsp:spPr>
        <a:xfrm>
          <a:off x="6894928" y="490977"/>
          <a:ext cx="2108299" cy="23760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What is the context in which it was produced?</a:t>
          </a:r>
        </a:p>
        <a:p>
          <a:pPr lvl="0" algn="ctr" defTabSz="711200">
            <a:lnSpc>
              <a:spcPct val="90000"/>
            </a:lnSpc>
            <a:spcBef>
              <a:spcPct val="0"/>
            </a:spcBef>
            <a:spcAft>
              <a:spcPct val="35000"/>
            </a:spcAft>
          </a:pPr>
          <a:r>
            <a:rPr lang="en-US" sz="1600" kern="1200" dirty="0"/>
            <a:t>Who created it?</a:t>
          </a:r>
        </a:p>
        <a:p>
          <a:pPr lvl="0" algn="ctr" defTabSz="711200">
            <a:lnSpc>
              <a:spcPct val="90000"/>
            </a:lnSpc>
            <a:spcBef>
              <a:spcPct val="0"/>
            </a:spcBef>
            <a:spcAft>
              <a:spcPct val="35000"/>
            </a:spcAft>
          </a:pPr>
          <a:r>
            <a:rPr lang="en-US" sz="1600" kern="1200" dirty="0"/>
            <a:t>What was it’s purpose?</a:t>
          </a:r>
        </a:p>
      </dsp:txBody>
      <dsp:txXfrm>
        <a:off x="6997847" y="593896"/>
        <a:ext cx="1902461" cy="2170165"/>
      </dsp:txXfrm>
    </dsp:sp>
    <dsp:sp modelId="{9C697CD9-E8C3-46DA-B4B5-DCE4A63B5D9C}">
      <dsp:nvSpPr>
        <dsp:cNvPr id="0" name=""/>
        <dsp:cNvSpPr/>
      </dsp:nvSpPr>
      <dsp:spPr>
        <a:xfrm>
          <a:off x="3627297" y="-1794593"/>
          <a:ext cx="5475725" cy="5475725"/>
        </a:xfrm>
        <a:custGeom>
          <a:avLst/>
          <a:gdLst/>
          <a:ahLst/>
          <a:cxnLst/>
          <a:rect l="0" t="0" r="0" b="0"/>
          <a:pathLst>
            <a:path>
              <a:moveTo>
                <a:pt x="4678606" y="4669029"/>
              </a:moveTo>
              <a:arcTo wR="2737862" hR="2737862" stAng="2691497" swAng="12998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B1BB9B-423C-4DF4-92BC-4BDD6E2337C2}">
      <dsp:nvSpPr>
        <dsp:cNvPr id="0" name=""/>
        <dsp:cNvSpPr/>
      </dsp:nvSpPr>
      <dsp:spPr>
        <a:xfrm>
          <a:off x="5658289" y="3458658"/>
          <a:ext cx="2108299" cy="2670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How does it compare to other texts?</a:t>
          </a:r>
        </a:p>
        <a:p>
          <a:pPr lvl="0" algn="ctr" defTabSz="711200">
            <a:lnSpc>
              <a:spcPct val="90000"/>
            </a:lnSpc>
            <a:spcBef>
              <a:spcPct val="0"/>
            </a:spcBef>
            <a:spcAft>
              <a:spcPct val="35000"/>
            </a:spcAft>
          </a:pPr>
          <a:r>
            <a:rPr lang="en-US" sz="1600" kern="1200" dirty="0"/>
            <a:t>Was it produced earlier/later?</a:t>
          </a:r>
        </a:p>
        <a:p>
          <a:pPr lvl="0" algn="ctr" defTabSz="711200">
            <a:lnSpc>
              <a:spcPct val="90000"/>
            </a:lnSpc>
            <a:spcBef>
              <a:spcPct val="0"/>
            </a:spcBef>
            <a:spcAft>
              <a:spcPct val="35000"/>
            </a:spcAft>
          </a:pPr>
          <a:r>
            <a:rPr lang="en-US" sz="1600" kern="1200" dirty="0"/>
            <a:t>Was it inspired by or a reaction to an earlier text?</a:t>
          </a:r>
        </a:p>
      </dsp:txBody>
      <dsp:txXfrm>
        <a:off x="5761208" y="3561577"/>
        <a:ext cx="1902461" cy="2464444"/>
      </dsp:txXfrm>
    </dsp:sp>
    <dsp:sp modelId="{DF671748-A491-4E03-9826-C8F3951AD6D9}">
      <dsp:nvSpPr>
        <dsp:cNvPr id="0" name=""/>
        <dsp:cNvSpPr/>
      </dsp:nvSpPr>
      <dsp:spPr>
        <a:xfrm>
          <a:off x="1436303" y="251618"/>
          <a:ext cx="5475725" cy="5475725"/>
        </a:xfrm>
        <a:custGeom>
          <a:avLst/>
          <a:gdLst/>
          <a:ahLst/>
          <a:cxnLst/>
          <a:rect l="0" t="0" r="0" b="0"/>
          <a:pathLst>
            <a:path>
              <a:moveTo>
                <a:pt x="4204388" y="5049830"/>
              </a:moveTo>
              <a:arcTo wR="2737862" hR="2737862" stAng="3456735" swAng="26386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F51F0C-1EA1-4FCB-8C67-8B80FFF7B3FA}">
      <dsp:nvSpPr>
        <dsp:cNvPr id="0" name=""/>
        <dsp:cNvSpPr/>
      </dsp:nvSpPr>
      <dsp:spPr>
        <a:xfrm>
          <a:off x="1821175" y="4296844"/>
          <a:ext cx="2108299" cy="1370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What may not have been included – but was relevant?</a:t>
          </a:r>
        </a:p>
        <a:p>
          <a:pPr lvl="0" algn="ctr" defTabSz="711200">
            <a:lnSpc>
              <a:spcPct val="90000"/>
            </a:lnSpc>
            <a:spcBef>
              <a:spcPct val="0"/>
            </a:spcBef>
            <a:spcAft>
              <a:spcPct val="35000"/>
            </a:spcAft>
          </a:pPr>
          <a:r>
            <a:rPr lang="en-US" sz="1600" kern="1200" dirty="0"/>
            <a:t>Is there a bias?</a:t>
          </a:r>
        </a:p>
      </dsp:txBody>
      <dsp:txXfrm>
        <a:off x="1888072" y="4363741"/>
        <a:ext cx="1974505" cy="1236600"/>
      </dsp:txXfrm>
    </dsp:sp>
    <dsp:sp modelId="{5A97E5FD-B75F-4B1F-B9E7-41EAE621CC0E}">
      <dsp:nvSpPr>
        <dsp:cNvPr id="0" name=""/>
        <dsp:cNvSpPr/>
      </dsp:nvSpPr>
      <dsp:spPr>
        <a:xfrm>
          <a:off x="2435992" y="1054004"/>
          <a:ext cx="5475725" cy="5475725"/>
        </a:xfrm>
        <a:custGeom>
          <a:avLst/>
          <a:gdLst/>
          <a:ahLst/>
          <a:cxnLst/>
          <a:rect l="0" t="0" r="0" b="0"/>
          <a:pathLst>
            <a:path>
              <a:moveTo>
                <a:pt x="44575" y="3229898"/>
              </a:moveTo>
              <a:arcTo wR="2737862" hR="2737862" stAng="10178810" swAng="163602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2276AF-5BD9-4B54-BB40-4EFF5D77D081}">
      <dsp:nvSpPr>
        <dsp:cNvPr id="0" name=""/>
        <dsp:cNvSpPr/>
      </dsp:nvSpPr>
      <dsp:spPr>
        <a:xfrm>
          <a:off x="1633405" y="1612350"/>
          <a:ext cx="2108299" cy="1370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How does it relate to wider relevant geographies?</a:t>
          </a:r>
        </a:p>
      </dsp:txBody>
      <dsp:txXfrm>
        <a:off x="1700302" y="1679247"/>
        <a:ext cx="1974505" cy="1236600"/>
      </dsp:txXfrm>
    </dsp:sp>
    <dsp:sp modelId="{BDBD6D68-C890-43FC-858A-F8B42CA4B870}">
      <dsp:nvSpPr>
        <dsp:cNvPr id="0" name=""/>
        <dsp:cNvSpPr/>
      </dsp:nvSpPr>
      <dsp:spPr>
        <a:xfrm>
          <a:off x="2553555" y="405730"/>
          <a:ext cx="5475725" cy="5475725"/>
        </a:xfrm>
        <a:custGeom>
          <a:avLst/>
          <a:gdLst/>
          <a:ahLst/>
          <a:cxnLst/>
          <a:rect l="0" t="0" r="0" b="0"/>
          <a:pathLst>
            <a:path>
              <a:moveTo>
                <a:pt x="477064" y="1193620"/>
              </a:moveTo>
              <a:arcTo wR="2737862" hR="2737862" stAng="12860106" swAng="196144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BC01DCE-E85E-4EBC-B169-C47AB4C4F514}" type="datetimeFigureOut">
              <a:rPr lang="en-GB" smtClean="0"/>
              <a:t>05/09/2022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5F2F951-AB03-413F-AC8D-ADF8E7FB9D5A}" type="slidenum">
              <a:rPr lang="en-GB" smtClean="0"/>
              <a:t>‹#›</a:t>
            </a:fld>
            <a:endParaRPr lang="en-GB"/>
          </a:p>
        </p:txBody>
      </p:sp>
    </p:spTree>
    <p:extLst>
      <p:ext uri="{BB962C8B-B14F-4D97-AF65-F5344CB8AC3E}">
        <p14:creationId xmlns:p14="http://schemas.microsoft.com/office/powerpoint/2010/main" val="7679471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1D2B-8E56-42A5-A022-5524163AC5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F19F02-0978-4E43-AD84-996BCCFD4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D2A61C-602E-46DD-B1D0-375E307A1852}"/>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5" name="Footer Placeholder 4">
            <a:extLst>
              <a:ext uri="{FF2B5EF4-FFF2-40B4-BE49-F238E27FC236}">
                <a16:creationId xmlns:a16="http://schemas.microsoft.com/office/drawing/2014/main" id="{37B1B2A8-60BE-4243-8711-D77189B9A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8CEC9-4908-43BA-A57F-0B757EBF629C}"/>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296213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2781-D361-428B-8CB9-5C81A4BF67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DD1176-242E-4408-85C2-37B56981AA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D4315A-7533-4837-A770-51A9691F2D79}"/>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5" name="Footer Placeholder 4">
            <a:extLst>
              <a:ext uri="{FF2B5EF4-FFF2-40B4-BE49-F238E27FC236}">
                <a16:creationId xmlns:a16="http://schemas.microsoft.com/office/drawing/2014/main" id="{E070BEAC-491B-4FC5-88FD-48BD1CF983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0DA088-01B6-4F95-9F36-D1F53631E6A3}"/>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35817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B8AC4B-B2E5-4124-A2B6-E0287B13A6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812793-289B-4290-9E64-295B88704A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8579D-5BD8-4F56-952B-182F76CAC174}"/>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5" name="Footer Placeholder 4">
            <a:extLst>
              <a:ext uri="{FF2B5EF4-FFF2-40B4-BE49-F238E27FC236}">
                <a16:creationId xmlns:a16="http://schemas.microsoft.com/office/drawing/2014/main" id="{82B4AB09-AF42-4338-AA93-E44743244B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EF44E-52C8-4B4E-A05C-CDDCEECE52A4}"/>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81579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787F-BB4B-4961-A46A-84028832B8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D2CC71-36F0-46BD-B7D5-231D58D4A1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E4D81-4E91-4F4E-AE9F-CBE4E2A64673}"/>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5" name="Footer Placeholder 4">
            <a:extLst>
              <a:ext uri="{FF2B5EF4-FFF2-40B4-BE49-F238E27FC236}">
                <a16:creationId xmlns:a16="http://schemas.microsoft.com/office/drawing/2014/main" id="{361E9484-9ABB-445D-A458-E801DC451C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71031A-F04A-45AF-A2D0-FAF721E5CD96}"/>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2515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42D8-ACB6-41A8-A353-C79D0EC5D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C6714C-73BA-4D91-ABEB-88562FC611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5E352-EF5B-468B-AA50-4B8E7FB590D5}"/>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5" name="Footer Placeholder 4">
            <a:extLst>
              <a:ext uri="{FF2B5EF4-FFF2-40B4-BE49-F238E27FC236}">
                <a16:creationId xmlns:a16="http://schemas.microsoft.com/office/drawing/2014/main" id="{286EA81D-8445-4F32-AD82-AF457D80D7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F90A6-85EE-4C47-97C4-939DEB1A488D}"/>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37965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F57B-AD30-4554-9418-2C21C3DCDD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CD54F-F17B-48F6-A9CB-7E12B1F5AF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7B9874-26E5-400A-B400-700AB087E0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78A6C4-E239-4F07-BB8B-65794389E447}"/>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6" name="Footer Placeholder 5">
            <a:extLst>
              <a:ext uri="{FF2B5EF4-FFF2-40B4-BE49-F238E27FC236}">
                <a16:creationId xmlns:a16="http://schemas.microsoft.com/office/drawing/2014/main" id="{EB6D2333-2013-48C9-AD37-6DBCF53F93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47DAA8-0C84-44FF-8968-59860719F25A}"/>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23681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18D1-A5A0-42F7-B50A-6BCAF058C2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FDAB0A-CE99-4FE8-ABBE-92D0DA120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4955D1-EF02-495F-9E5F-EA5E3993DF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C9B13D-3DF7-4E74-9585-019E8789E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26A661-66BF-42E6-A124-17DD5E4DF3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AE43F4-000A-4A34-AA0F-79B4C5E803D5}"/>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8" name="Footer Placeholder 7">
            <a:extLst>
              <a:ext uri="{FF2B5EF4-FFF2-40B4-BE49-F238E27FC236}">
                <a16:creationId xmlns:a16="http://schemas.microsoft.com/office/drawing/2014/main" id="{CA26E96F-C1D1-43CD-B8C2-EA14F0501D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26F69D-999D-4A39-A5DC-4A1EAF022487}"/>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157994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9449-FE78-4804-9996-2A761E506F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4E015F-B3C1-4A9C-BD72-87534A07EEB8}"/>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4" name="Footer Placeholder 3">
            <a:extLst>
              <a:ext uri="{FF2B5EF4-FFF2-40B4-BE49-F238E27FC236}">
                <a16:creationId xmlns:a16="http://schemas.microsoft.com/office/drawing/2014/main" id="{88DE3125-7026-4703-94A5-58603F18AF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60236C-DAE9-4F4F-972D-3869F1A80297}"/>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100710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5F9A1-4028-4B31-91B0-623CB99E6D9A}"/>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3" name="Footer Placeholder 2">
            <a:extLst>
              <a:ext uri="{FF2B5EF4-FFF2-40B4-BE49-F238E27FC236}">
                <a16:creationId xmlns:a16="http://schemas.microsoft.com/office/drawing/2014/main" id="{3EE82084-FA79-4F61-817F-01AB9EAD36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6A296D-61B2-4ABF-9281-8EE4A7B04944}"/>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134058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FB0C-1D95-43A7-8A79-D415324BF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640EFA-7398-4836-926B-329642236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66F4C8-DF25-4BE7-B1D2-59885978B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0BF799-91D5-49EC-9C01-875CC51522E1}"/>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6" name="Footer Placeholder 5">
            <a:extLst>
              <a:ext uri="{FF2B5EF4-FFF2-40B4-BE49-F238E27FC236}">
                <a16:creationId xmlns:a16="http://schemas.microsoft.com/office/drawing/2014/main" id="{F81EF70A-ED46-408D-A39A-C831AE5CFA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2E6BF8-D98C-4C43-A5FE-9F5E61AA6EB2}"/>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350942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2811-B5F1-4F98-9921-A929C26E2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64BB47-5E21-4EBA-AFFD-D0EC2D2A4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9487CB-02F3-4BD8-85F5-CED31DE03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0AEFCC-4BB9-44DC-A9BD-CD2683E62C39}"/>
              </a:ext>
            </a:extLst>
          </p:cNvPr>
          <p:cNvSpPr>
            <a:spLocks noGrp="1"/>
          </p:cNvSpPr>
          <p:nvPr>
            <p:ph type="dt" sz="half" idx="10"/>
          </p:nvPr>
        </p:nvSpPr>
        <p:spPr/>
        <p:txBody>
          <a:bodyPr/>
          <a:lstStyle/>
          <a:p>
            <a:fld id="{09A46924-C3F1-4FE3-84CD-E91BF271C326}" type="datetimeFigureOut">
              <a:rPr lang="en-GB" smtClean="0"/>
              <a:t>05/09/2022</a:t>
            </a:fld>
            <a:endParaRPr lang="en-GB"/>
          </a:p>
        </p:txBody>
      </p:sp>
      <p:sp>
        <p:nvSpPr>
          <p:cNvPr id="6" name="Footer Placeholder 5">
            <a:extLst>
              <a:ext uri="{FF2B5EF4-FFF2-40B4-BE49-F238E27FC236}">
                <a16:creationId xmlns:a16="http://schemas.microsoft.com/office/drawing/2014/main" id="{7327E0BB-4D61-42B9-8C7F-69F5628D01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5B5417-D68A-4749-84A4-EA0B5EB1E4F9}"/>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343140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8A2F5-EB77-44D5-B766-75AD0E99E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9F4DF5-2D39-48D5-BE55-D30D64AA3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108CB-C693-4F73-8CF9-CED009632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46924-C3F1-4FE3-84CD-E91BF271C326}" type="datetimeFigureOut">
              <a:rPr lang="en-GB" smtClean="0"/>
              <a:t>05/09/2022</a:t>
            </a:fld>
            <a:endParaRPr lang="en-GB"/>
          </a:p>
        </p:txBody>
      </p:sp>
      <p:sp>
        <p:nvSpPr>
          <p:cNvPr id="5" name="Footer Placeholder 4">
            <a:extLst>
              <a:ext uri="{FF2B5EF4-FFF2-40B4-BE49-F238E27FC236}">
                <a16:creationId xmlns:a16="http://schemas.microsoft.com/office/drawing/2014/main" id="{AF4FCCFA-2E36-445B-A3A9-FAD8A9A3D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8311CD-B5B0-4F07-BECB-66EECC618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69620-80A2-468D-BCEE-5DEB6CAF26B4}" type="slidenum">
              <a:rPr lang="en-GB" smtClean="0"/>
              <a:t>‹#›</a:t>
            </a:fld>
            <a:endParaRPr lang="en-GB"/>
          </a:p>
        </p:txBody>
      </p:sp>
    </p:spTree>
    <p:extLst>
      <p:ext uri="{BB962C8B-B14F-4D97-AF65-F5344CB8AC3E}">
        <p14:creationId xmlns:p14="http://schemas.microsoft.com/office/powerpoint/2010/main" val="401396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dalmingmuseum.org.uk/index.php?page=map" TargetMode="External"/><Relationship Id="rId2" Type="http://schemas.openxmlformats.org/officeDocument/2006/relationships/hyperlink" Target="http://www.ukmapsz.co.uk/godalming.html" TargetMode="External"/><Relationship Id="rId1" Type="http://schemas.openxmlformats.org/officeDocument/2006/relationships/slideLayout" Target="../slideLayouts/slideLayout2.xml"/><Relationship Id="rId4" Type="http://schemas.openxmlformats.org/officeDocument/2006/relationships/hyperlink" Target="http://www.wsivc.org.uk/index.cfm?fuseaction=66.704&amp;tab=66&amp;formaction=CMSPag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imeforgeography.co.uk/videos_list/cities/geographical-meanings-and-representations/" TargetMode="External"/><Relationship Id="rId2" Type="http://schemas.openxmlformats.org/officeDocument/2006/relationships/hyperlink" Target="https://www.coolgeography.co.uk/advanced/Investigating_places.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atashine.org.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F7E5-9153-4B69-87EC-D6A7AB2655C8}"/>
              </a:ext>
            </a:extLst>
          </p:cNvPr>
          <p:cNvSpPr>
            <a:spLocks noGrp="1"/>
          </p:cNvSpPr>
          <p:nvPr>
            <p:ph type="title"/>
          </p:nvPr>
        </p:nvSpPr>
        <p:spPr/>
        <p:txBody>
          <a:bodyPr>
            <a:normAutofit fontScale="90000"/>
          </a:bodyPr>
          <a:lstStyle/>
          <a:p>
            <a:r>
              <a:rPr lang="en-GB" b="1" u="sng" dirty="0"/>
              <a:t>Representations of place and the use of quantitative and qualitative sources</a:t>
            </a:r>
            <a:r>
              <a:rPr lang="en-GB" dirty="0"/>
              <a:t/>
            </a:r>
            <a:br>
              <a:rPr lang="en-GB" dirty="0"/>
            </a:br>
            <a:endParaRPr lang="en-GB" dirty="0"/>
          </a:p>
        </p:txBody>
      </p:sp>
      <p:sp>
        <p:nvSpPr>
          <p:cNvPr id="3" name="Content Placeholder 2">
            <a:extLst>
              <a:ext uri="{FF2B5EF4-FFF2-40B4-BE49-F238E27FC236}">
                <a16:creationId xmlns:a16="http://schemas.microsoft.com/office/drawing/2014/main" id="{01813FF0-02F7-460E-93D1-5FF42CFBEC80}"/>
              </a:ext>
            </a:extLst>
          </p:cNvPr>
          <p:cNvSpPr>
            <a:spLocks noGrp="1"/>
          </p:cNvSpPr>
          <p:nvPr>
            <p:ph idx="1"/>
          </p:nvPr>
        </p:nvSpPr>
        <p:spPr/>
        <p:txBody>
          <a:bodyPr/>
          <a:lstStyle/>
          <a:p>
            <a:pPr marL="0" indent="0">
              <a:buNone/>
            </a:pPr>
            <a:r>
              <a:rPr lang="en-GB" dirty="0"/>
              <a:t>Aims</a:t>
            </a:r>
          </a:p>
          <a:p>
            <a:pPr marL="0" indent="0">
              <a:buNone/>
            </a:pPr>
            <a:r>
              <a:rPr lang="en-GB" dirty="0"/>
              <a:t>To investigate and present your two place studies using a variety of quantitative and qualitative sources</a:t>
            </a:r>
          </a:p>
          <a:p>
            <a:pPr marL="0" indent="0">
              <a:buNone/>
            </a:pPr>
            <a:r>
              <a:rPr lang="en-GB" dirty="0"/>
              <a:t>To analyse the limitations of the sources available</a:t>
            </a:r>
          </a:p>
          <a:p>
            <a:pPr marL="0" indent="0">
              <a:buNone/>
            </a:pPr>
            <a:endParaRPr lang="en-GB" dirty="0"/>
          </a:p>
        </p:txBody>
      </p:sp>
    </p:spTree>
    <p:extLst>
      <p:ext uri="{BB962C8B-B14F-4D97-AF65-F5344CB8AC3E}">
        <p14:creationId xmlns:p14="http://schemas.microsoft.com/office/powerpoint/2010/main" val="3562408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144C-A85C-4B4A-BE80-84051D8B909B}"/>
              </a:ext>
            </a:extLst>
          </p:cNvPr>
          <p:cNvSpPr>
            <a:spLocks noGrp="1"/>
          </p:cNvSpPr>
          <p:nvPr>
            <p:ph type="title"/>
          </p:nvPr>
        </p:nvSpPr>
        <p:spPr/>
        <p:txBody>
          <a:bodyPr/>
          <a:lstStyle/>
          <a:p>
            <a:r>
              <a:rPr lang="en-GB" dirty="0"/>
              <a:t>Types of qualitative data</a:t>
            </a:r>
          </a:p>
        </p:txBody>
      </p:sp>
      <p:sp>
        <p:nvSpPr>
          <p:cNvPr id="3" name="Content Placeholder 2">
            <a:extLst>
              <a:ext uri="{FF2B5EF4-FFF2-40B4-BE49-F238E27FC236}">
                <a16:creationId xmlns:a16="http://schemas.microsoft.com/office/drawing/2014/main" id="{163374B5-9807-4660-A9B1-10E404CB8D22}"/>
              </a:ext>
            </a:extLst>
          </p:cNvPr>
          <p:cNvSpPr>
            <a:spLocks noGrp="1"/>
          </p:cNvSpPr>
          <p:nvPr>
            <p:ph idx="1"/>
          </p:nvPr>
        </p:nvSpPr>
        <p:spPr/>
        <p:txBody>
          <a:bodyPr>
            <a:normAutofit/>
          </a:bodyPr>
          <a:lstStyle/>
          <a:p>
            <a:pPr lvl="0"/>
            <a:r>
              <a:rPr lang="en-GB" dirty="0"/>
              <a:t>Interviews</a:t>
            </a:r>
          </a:p>
          <a:p>
            <a:pPr lvl="0"/>
            <a:r>
              <a:rPr lang="en-GB" dirty="0"/>
              <a:t>Media</a:t>
            </a:r>
          </a:p>
          <a:p>
            <a:pPr lvl="0"/>
            <a:r>
              <a:rPr lang="en-GB" dirty="0"/>
              <a:t>Photographs</a:t>
            </a:r>
          </a:p>
          <a:p>
            <a:pPr lvl="0"/>
            <a:r>
              <a:rPr lang="en-GB" dirty="0" smtClean="0"/>
              <a:t>Poetry and songs</a:t>
            </a:r>
            <a:endParaRPr lang="en-GB" dirty="0"/>
          </a:p>
          <a:p>
            <a:pPr lvl="0"/>
            <a:r>
              <a:rPr lang="en-GB" dirty="0"/>
              <a:t>TV and Film</a:t>
            </a:r>
          </a:p>
          <a:p>
            <a:pPr lvl="0"/>
            <a:r>
              <a:rPr lang="en-GB" dirty="0"/>
              <a:t>Art</a:t>
            </a:r>
          </a:p>
          <a:p>
            <a:pPr lvl="0"/>
            <a:r>
              <a:rPr lang="en-GB" dirty="0"/>
              <a:t>Atlas/Maps</a:t>
            </a:r>
          </a:p>
          <a:p>
            <a:pPr lvl="0"/>
            <a:r>
              <a:rPr lang="en-GB" dirty="0"/>
              <a:t>Books</a:t>
            </a:r>
          </a:p>
          <a:p>
            <a:endParaRPr lang="en-GB" dirty="0"/>
          </a:p>
        </p:txBody>
      </p:sp>
    </p:spTree>
    <p:extLst>
      <p:ext uri="{BB962C8B-B14F-4D97-AF65-F5344CB8AC3E}">
        <p14:creationId xmlns:p14="http://schemas.microsoft.com/office/powerpoint/2010/main" val="288425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A7B1-50A8-4FB6-A2B0-6A582DF8EA9D}"/>
              </a:ext>
            </a:extLst>
          </p:cNvPr>
          <p:cNvSpPr>
            <a:spLocks noGrp="1"/>
          </p:cNvSpPr>
          <p:nvPr>
            <p:ph type="title"/>
          </p:nvPr>
        </p:nvSpPr>
        <p:spPr/>
        <p:txBody>
          <a:bodyPr/>
          <a:lstStyle/>
          <a:p>
            <a:r>
              <a:rPr lang="en-GB" dirty="0"/>
              <a:t>Interviews</a:t>
            </a:r>
          </a:p>
        </p:txBody>
      </p:sp>
      <p:graphicFrame>
        <p:nvGraphicFramePr>
          <p:cNvPr id="4" name="Content Placeholder 3">
            <a:extLst>
              <a:ext uri="{FF2B5EF4-FFF2-40B4-BE49-F238E27FC236}">
                <a16:creationId xmlns:a16="http://schemas.microsoft.com/office/drawing/2014/main" id="{0224EB07-4DE1-4AC1-8C94-5DE88CE3D19F}"/>
              </a:ext>
            </a:extLst>
          </p:cNvPr>
          <p:cNvGraphicFramePr>
            <a:graphicFrameLocks noGrp="1"/>
          </p:cNvGraphicFramePr>
          <p:nvPr>
            <p:ph idx="1"/>
            <p:extLst>
              <p:ext uri="{D42A27DB-BD31-4B8C-83A1-F6EECF244321}">
                <p14:modId xmlns:p14="http://schemas.microsoft.com/office/powerpoint/2010/main" val="3517237074"/>
              </p:ext>
            </p:extLst>
          </p:nvPr>
        </p:nvGraphicFramePr>
        <p:xfrm>
          <a:off x="838199" y="1516343"/>
          <a:ext cx="10515600" cy="2809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45884867"/>
                    </a:ext>
                  </a:extLst>
                </a:gridCol>
                <a:gridCol w="5257800">
                  <a:extLst>
                    <a:ext uri="{9D8B030D-6E8A-4147-A177-3AD203B41FA5}">
                      <a16:colId xmlns:a16="http://schemas.microsoft.com/office/drawing/2014/main" val="2917957389"/>
                    </a:ext>
                  </a:extLst>
                </a:gridCol>
              </a:tblGrid>
              <a:tr h="370840">
                <a:tc>
                  <a:txBody>
                    <a:bodyPr/>
                    <a:lstStyle/>
                    <a:p>
                      <a:r>
                        <a:rPr lang="en-GB" dirty="0"/>
                        <a:t>Good</a:t>
                      </a:r>
                    </a:p>
                  </a:txBody>
                  <a:tcPr/>
                </a:tc>
                <a:tc>
                  <a:txBody>
                    <a:bodyPr/>
                    <a:lstStyle/>
                    <a:p>
                      <a:r>
                        <a:rPr lang="en-GB" dirty="0"/>
                        <a:t>Bad</a:t>
                      </a:r>
                    </a:p>
                  </a:txBody>
                  <a:tcPr/>
                </a:tc>
                <a:extLst>
                  <a:ext uri="{0D108BD9-81ED-4DB2-BD59-A6C34878D82A}">
                    <a16:rowId xmlns:a16="http://schemas.microsoft.com/office/drawing/2014/main" val="2638285335"/>
                  </a:ext>
                </a:extLst>
              </a:tr>
              <a:tr h="370840">
                <a:tc>
                  <a:txBody>
                    <a:bodyPr/>
                    <a:lstStyle/>
                    <a:p>
                      <a:r>
                        <a:rPr lang="en-GB" sz="2200" dirty="0"/>
                        <a:t>They can generate detailed insights about a person’s sense of place or perception of place</a:t>
                      </a:r>
                    </a:p>
                    <a:p>
                      <a:r>
                        <a:rPr lang="en-GB" sz="2200" dirty="0"/>
                        <a:t>They are first hand reports of experiences, opinions and feelings</a:t>
                      </a:r>
                    </a:p>
                    <a:p>
                      <a:r>
                        <a:rPr lang="en-GB" sz="2200" dirty="0"/>
                        <a:t>They tend to me more informal, open ended, flexible and free flowing</a:t>
                      </a:r>
                    </a:p>
                  </a:txBody>
                  <a:tcPr/>
                </a:tc>
                <a:tc>
                  <a:txBody>
                    <a:bodyPr/>
                    <a:lstStyle/>
                    <a:p>
                      <a:r>
                        <a:rPr lang="en-GB" sz="2200" dirty="0"/>
                        <a:t>Interviewer bias – only certain questions may be asked which may fit with the interviewer’s agenda</a:t>
                      </a:r>
                    </a:p>
                    <a:p>
                      <a:r>
                        <a:rPr lang="en-GB" sz="2200" dirty="0"/>
                        <a:t>Interviewer may ask leading questions</a:t>
                      </a:r>
                    </a:p>
                    <a:p>
                      <a:r>
                        <a:rPr lang="en-GB" sz="2200" dirty="0"/>
                        <a:t>People may not be honest as they like to cast themselves in a favourable light</a:t>
                      </a:r>
                    </a:p>
                    <a:p>
                      <a:endParaRPr lang="en-GB" dirty="0"/>
                    </a:p>
                  </a:txBody>
                  <a:tcPr/>
                </a:tc>
                <a:extLst>
                  <a:ext uri="{0D108BD9-81ED-4DB2-BD59-A6C34878D82A}">
                    <a16:rowId xmlns:a16="http://schemas.microsoft.com/office/drawing/2014/main" val="1220136710"/>
                  </a:ext>
                </a:extLst>
              </a:tr>
            </a:tbl>
          </a:graphicData>
        </a:graphic>
      </p:graphicFrame>
      <p:sp>
        <p:nvSpPr>
          <p:cNvPr id="5" name="TextBox 4">
            <a:extLst>
              <a:ext uri="{FF2B5EF4-FFF2-40B4-BE49-F238E27FC236}">
                <a16:creationId xmlns:a16="http://schemas.microsoft.com/office/drawing/2014/main" id="{32EE8168-F5D1-438C-95B6-6DC259DEF222}"/>
              </a:ext>
            </a:extLst>
          </p:cNvPr>
          <p:cNvSpPr txBox="1"/>
          <p:nvPr/>
        </p:nvSpPr>
        <p:spPr>
          <a:xfrm>
            <a:off x="838199" y="4518212"/>
            <a:ext cx="9166413" cy="1569660"/>
          </a:xfrm>
          <a:prstGeom prst="rect">
            <a:avLst/>
          </a:prstGeom>
          <a:noFill/>
          <a:ln>
            <a:solidFill>
              <a:srgbClr val="FF0000"/>
            </a:solidFill>
          </a:ln>
        </p:spPr>
        <p:txBody>
          <a:bodyPr wrap="square" rtlCol="0">
            <a:spAutoFit/>
          </a:bodyPr>
          <a:lstStyle/>
          <a:p>
            <a:r>
              <a:rPr lang="en-GB" sz="2400" dirty="0"/>
              <a:t>Read through the information on p102 and p103 Oxford textbook.</a:t>
            </a:r>
          </a:p>
          <a:p>
            <a:r>
              <a:rPr lang="en-GB" sz="2400" dirty="0"/>
              <a:t>1)What are the advantages of questionnaire over interviews?</a:t>
            </a:r>
          </a:p>
          <a:p>
            <a:r>
              <a:rPr lang="en-GB" sz="2400" dirty="0"/>
              <a:t>2) How might you select those you wish to interview?</a:t>
            </a:r>
          </a:p>
          <a:p>
            <a:r>
              <a:rPr lang="en-GB" sz="2400" dirty="0"/>
              <a:t>3) What kind of questions are good to ask? Give an example</a:t>
            </a:r>
          </a:p>
        </p:txBody>
      </p:sp>
    </p:spTree>
    <p:extLst>
      <p:ext uri="{BB962C8B-B14F-4D97-AF65-F5344CB8AC3E}">
        <p14:creationId xmlns:p14="http://schemas.microsoft.com/office/powerpoint/2010/main" val="210340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3CE7-F033-48B4-8DE8-F048B40B3F80}"/>
              </a:ext>
            </a:extLst>
          </p:cNvPr>
          <p:cNvSpPr>
            <a:spLocks noGrp="1"/>
          </p:cNvSpPr>
          <p:nvPr>
            <p:ph type="title"/>
          </p:nvPr>
        </p:nvSpPr>
        <p:spPr/>
        <p:txBody>
          <a:bodyPr/>
          <a:lstStyle/>
          <a:p>
            <a:r>
              <a:rPr lang="en-GB" dirty="0"/>
              <a:t>Maps</a:t>
            </a:r>
          </a:p>
        </p:txBody>
      </p:sp>
      <p:sp>
        <p:nvSpPr>
          <p:cNvPr id="3" name="Content Placeholder 2">
            <a:extLst>
              <a:ext uri="{FF2B5EF4-FFF2-40B4-BE49-F238E27FC236}">
                <a16:creationId xmlns:a16="http://schemas.microsoft.com/office/drawing/2014/main" id="{0263D5C4-9F16-48B8-924E-4D2FF7DA31F6}"/>
              </a:ext>
            </a:extLst>
          </p:cNvPr>
          <p:cNvSpPr>
            <a:spLocks noGrp="1"/>
          </p:cNvSpPr>
          <p:nvPr>
            <p:ph idx="1"/>
          </p:nvPr>
        </p:nvSpPr>
        <p:spPr/>
        <p:txBody>
          <a:bodyPr>
            <a:normAutofit fontScale="92500" lnSpcReduction="20000"/>
          </a:bodyPr>
          <a:lstStyle/>
          <a:p>
            <a:r>
              <a:rPr lang="en-GB" dirty="0"/>
              <a:t>Can be used to locate places but they can also influence how we think of feel about a place and as such play a very important role in both our sense of place and perception of place. Maps can show a great deal of history and can show changes over time.</a:t>
            </a:r>
          </a:p>
          <a:p>
            <a:r>
              <a:rPr lang="en-GB" dirty="0"/>
              <a:t>Maps can include hidden bias and influence e.g. Google can direct people towards local business. </a:t>
            </a:r>
          </a:p>
          <a:p>
            <a:r>
              <a:rPr lang="en-GB" dirty="0"/>
              <a:t>Look carefully at the following maps. Who do you think has created the maps and for what purpose?</a:t>
            </a:r>
          </a:p>
          <a:p>
            <a:r>
              <a:rPr lang="en-GB" u="sng" dirty="0">
                <a:hlinkClick r:id="rId2"/>
              </a:rPr>
              <a:t>http://www.ukmapsz.co.uk/godalming.html</a:t>
            </a:r>
            <a:endParaRPr lang="en-GB" dirty="0"/>
          </a:p>
          <a:p>
            <a:r>
              <a:rPr lang="en-GB" u="sng" dirty="0">
                <a:hlinkClick r:id="rId3"/>
              </a:rPr>
              <a:t>http://www.godalmingmuseum.org.uk/index.php?page=map</a:t>
            </a:r>
            <a:endParaRPr lang="en-GB" dirty="0"/>
          </a:p>
          <a:p>
            <a:r>
              <a:rPr lang="en-GB" u="sng" dirty="0">
                <a:hlinkClick r:id="rId4"/>
              </a:rPr>
              <a:t>http://www.wsivc.org.uk/index.cfm?fuseaction=66.704&amp;tab=66&amp;formaction=CMSPage</a:t>
            </a:r>
            <a:endParaRPr lang="en-GB" dirty="0"/>
          </a:p>
          <a:p>
            <a:endParaRPr lang="en-GB" dirty="0"/>
          </a:p>
        </p:txBody>
      </p:sp>
    </p:spTree>
    <p:extLst>
      <p:ext uri="{BB962C8B-B14F-4D97-AF65-F5344CB8AC3E}">
        <p14:creationId xmlns:p14="http://schemas.microsoft.com/office/powerpoint/2010/main" val="1762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212C-2765-41DC-B20D-1DAE8D6A889D}"/>
              </a:ext>
            </a:extLst>
          </p:cNvPr>
          <p:cNvSpPr>
            <a:spLocks noGrp="1"/>
          </p:cNvSpPr>
          <p:nvPr>
            <p:ph type="title"/>
          </p:nvPr>
        </p:nvSpPr>
        <p:spPr/>
        <p:txBody>
          <a:bodyPr/>
          <a:lstStyle/>
          <a:p>
            <a:r>
              <a:rPr lang="en-GB" dirty="0"/>
              <a:t>Textual sources</a:t>
            </a:r>
          </a:p>
        </p:txBody>
      </p:sp>
      <p:sp>
        <p:nvSpPr>
          <p:cNvPr id="3" name="Content Placeholder 2">
            <a:extLst>
              <a:ext uri="{FF2B5EF4-FFF2-40B4-BE49-F238E27FC236}">
                <a16:creationId xmlns:a16="http://schemas.microsoft.com/office/drawing/2014/main" id="{6D03843A-FDC3-43D7-8668-710EEED11F4A}"/>
              </a:ext>
            </a:extLst>
          </p:cNvPr>
          <p:cNvSpPr>
            <a:spLocks noGrp="1"/>
          </p:cNvSpPr>
          <p:nvPr>
            <p:ph idx="1"/>
          </p:nvPr>
        </p:nvSpPr>
        <p:spPr>
          <a:xfrm>
            <a:off x="838200" y="1372534"/>
            <a:ext cx="10515600" cy="4351338"/>
          </a:xfrm>
        </p:spPr>
        <p:txBody>
          <a:bodyPr/>
          <a:lstStyle/>
          <a:p>
            <a:r>
              <a:rPr lang="en-GB" dirty="0"/>
              <a:t>Novels can evoke a sense of place. Some places have become strongly associated with places that they are now promoted as such e.g. Thomas Hardy and Dorset. </a:t>
            </a:r>
          </a:p>
          <a:p>
            <a:r>
              <a:rPr lang="en-GB" dirty="0"/>
              <a:t>While many associations can play a positive role, sometimes the reverse is true and popular media can be instrumental in creating ‘place prejudice’. An example is Liverpool which has been portrayed negatively in newspapers, with unemployment, deprivations, gang violence, drugs and riots featuring. The city authorities have had to re-brand to distance itself from the image and in 2008 was awarded European Capital of Culture status.</a:t>
            </a:r>
          </a:p>
          <a:p>
            <a:endParaRPr lang="en-GB" dirty="0"/>
          </a:p>
        </p:txBody>
      </p:sp>
      <p:sp>
        <p:nvSpPr>
          <p:cNvPr id="4" name="TextBox 3">
            <a:extLst>
              <a:ext uri="{FF2B5EF4-FFF2-40B4-BE49-F238E27FC236}">
                <a16:creationId xmlns:a16="http://schemas.microsoft.com/office/drawing/2014/main" id="{EB3C2438-408E-45BE-B680-538A56B758ED}"/>
              </a:ext>
            </a:extLst>
          </p:cNvPr>
          <p:cNvSpPr txBox="1"/>
          <p:nvPr/>
        </p:nvSpPr>
        <p:spPr>
          <a:xfrm>
            <a:off x="6131859" y="5405718"/>
            <a:ext cx="5392270" cy="1292662"/>
          </a:xfrm>
          <a:prstGeom prst="rect">
            <a:avLst/>
          </a:prstGeom>
          <a:noFill/>
          <a:ln>
            <a:solidFill>
              <a:schemeClr val="tx1"/>
            </a:solidFill>
          </a:ln>
        </p:spPr>
        <p:txBody>
          <a:bodyPr wrap="square" rtlCol="0">
            <a:spAutoFit/>
          </a:bodyPr>
          <a:lstStyle/>
          <a:p>
            <a:r>
              <a:rPr lang="en-GB" sz="2600" dirty="0">
                <a:solidFill>
                  <a:srgbClr val="FF0000"/>
                </a:solidFill>
              </a:rPr>
              <a:t>Look again of the slide on contextual analysis and provenance. What questions do you need to ask?</a:t>
            </a:r>
            <a:endParaRPr lang="en-GB" sz="2600" dirty="0"/>
          </a:p>
        </p:txBody>
      </p:sp>
    </p:spTree>
    <p:extLst>
      <p:ext uri="{BB962C8B-B14F-4D97-AF65-F5344CB8AC3E}">
        <p14:creationId xmlns:p14="http://schemas.microsoft.com/office/powerpoint/2010/main" val="415067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83B4-669C-4CFE-907F-869228B607C2}"/>
              </a:ext>
            </a:extLst>
          </p:cNvPr>
          <p:cNvSpPr>
            <a:spLocks noGrp="1"/>
          </p:cNvSpPr>
          <p:nvPr>
            <p:ph type="title"/>
          </p:nvPr>
        </p:nvSpPr>
        <p:spPr/>
        <p:txBody>
          <a:bodyPr/>
          <a:lstStyle/>
          <a:p>
            <a:r>
              <a:rPr lang="en-GB" dirty="0" smtClean="0"/>
              <a:t>Poetry and songs</a:t>
            </a:r>
            <a:endParaRPr lang="en-GB" dirty="0"/>
          </a:p>
        </p:txBody>
      </p:sp>
      <p:sp>
        <p:nvSpPr>
          <p:cNvPr id="3" name="Content Placeholder 2">
            <a:extLst>
              <a:ext uri="{FF2B5EF4-FFF2-40B4-BE49-F238E27FC236}">
                <a16:creationId xmlns:a16="http://schemas.microsoft.com/office/drawing/2014/main" id="{613D736D-7764-4D03-B9B5-F7215502C513}"/>
              </a:ext>
            </a:extLst>
          </p:cNvPr>
          <p:cNvSpPr>
            <a:spLocks noGrp="1"/>
          </p:cNvSpPr>
          <p:nvPr>
            <p:ph idx="1"/>
          </p:nvPr>
        </p:nvSpPr>
        <p:spPr/>
        <p:txBody>
          <a:bodyPr/>
          <a:lstStyle/>
          <a:p>
            <a:r>
              <a:rPr lang="en-GB" dirty="0"/>
              <a:t>Used to describe and evoke a sense of place. John Betjeman and Slough. William Blake and England. Subjective but powerful</a:t>
            </a:r>
            <a:r>
              <a:rPr lang="en-GB" dirty="0" smtClean="0"/>
              <a:t>.</a:t>
            </a:r>
          </a:p>
          <a:p>
            <a:endParaRPr lang="en-GB" dirty="0"/>
          </a:p>
          <a:p>
            <a:r>
              <a:rPr lang="en-GB" dirty="0"/>
              <a:t>Think about the lyrics of ‘Lose Yourself’. How did these lyrics represent Detroit? </a:t>
            </a:r>
          </a:p>
          <a:p>
            <a:endParaRPr lang="en-GB" dirty="0"/>
          </a:p>
          <a:p>
            <a:endParaRPr lang="en-GB" dirty="0"/>
          </a:p>
        </p:txBody>
      </p:sp>
    </p:spTree>
    <p:extLst>
      <p:ext uri="{BB962C8B-B14F-4D97-AF65-F5344CB8AC3E}">
        <p14:creationId xmlns:p14="http://schemas.microsoft.com/office/powerpoint/2010/main" val="1774356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C294-4FDF-4FCB-9E2D-6FF27C9B099C}"/>
              </a:ext>
            </a:extLst>
          </p:cNvPr>
          <p:cNvSpPr>
            <a:spLocks noGrp="1"/>
          </p:cNvSpPr>
          <p:nvPr>
            <p:ph type="title"/>
          </p:nvPr>
        </p:nvSpPr>
        <p:spPr/>
        <p:txBody>
          <a:bodyPr/>
          <a:lstStyle/>
          <a:p>
            <a:r>
              <a:rPr lang="en-GB" dirty="0"/>
              <a:t>Photographs</a:t>
            </a:r>
          </a:p>
        </p:txBody>
      </p:sp>
      <p:sp>
        <p:nvSpPr>
          <p:cNvPr id="3" name="Content Placeholder 2">
            <a:extLst>
              <a:ext uri="{FF2B5EF4-FFF2-40B4-BE49-F238E27FC236}">
                <a16:creationId xmlns:a16="http://schemas.microsoft.com/office/drawing/2014/main" id="{1B2C5294-25F6-4AF0-AA0A-17205F12B850}"/>
              </a:ext>
            </a:extLst>
          </p:cNvPr>
          <p:cNvSpPr>
            <a:spLocks noGrp="1"/>
          </p:cNvSpPr>
          <p:nvPr>
            <p:ph idx="1"/>
          </p:nvPr>
        </p:nvSpPr>
        <p:spPr/>
        <p:txBody>
          <a:bodyPr/>
          <a:lstStyle/>
          <a:p>
            <a:r>
              <a:rPr lang="en-GB" dirty="0"/>
              <a:t>Photos may be different due to differences in weather, time of the season, and time of day. They may show changes over time. Photographs are selective in what they show – marketing images tend to focus on the natural beauty or landscape of places without disturbance from humans. The reality is often different – see following slides.</a:t>
            </a:r>
          </a:p>
          <a:p>
            <a:endParaRPr lang="en-GB" dirty="0"/>
          </a:p>
        </p:txBody>
      </p:sp>
    </p:spTree>
    <p:extLst>
      <p:ext uri="{BB962C8B-B14F-4D97-AF65-F5344CB8AC3E}">
        <p14:creationId xmlns:p14="http://schemas.microsoft.com/office/powerpoint/2010/main" val="683904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FC1746-962E-4CFE-98F9-455C4198AEE8}"/>
              </a:ext>
            </a:extLst>
          </p:cNvPr>
          <p:cNvPicPr>
            <a:picLocks noChangeAspect="1"/>
          </p:cNvPicPr>
          <p:nvPr/>
        </p:nvPicPr>
        <p:blipFill>
          <a:blip r:embed="rId2"/>
          <a:stretch>
            <a:fillRect/>
          </a:stretch>
        </p:blipFill>
        <p:spPr>
          <a:xfrm>
            <a:off x="1306285" y="752748"/>
            <a:ext cx="9607399" cy="5368134"/>
          </a:xfrm>
          <a:prstGeom prst="rect">
            <a:avLst/>
          </a:prstGeom>
        </p:spPr>
      </p:pic>
    </p:spTree>
    <p:extLst>
      <p:ext uri="{BB962C8B-B14F-4D97-AF65-F5344CB8AC3E}">
        <p14:creationId xmlns:p14="http://schemas.microsoft.com/office/powerpoint/2010/main" val="4126867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570416-813A-4313-BCAE-E75BC2D0248E}"/>
              </a:ext>
            </a:extLst>
          </p:cNvPr>
          <p:cNvPicPr>
            <a:picLocks noChangeAspect="1"/>
          </p:cNvPicPr>
          <p:nvPr/>
        </p:nvPicPr>
        <p:blipFill>
          <a:blip r:embed="rId2"/>
          <a:stretch>
            <a:fillRect/>
          </a:stretch>
        </p:blipFill>
        <p:spPr>
          <a:xfrm>
            <a:off x="417" y="0"/>
            <a:ext cx="12191165" cy="6858000"/>
          </a:xfrm>
          <a:prstGeom prst="rect">
            <a:avLst/>
          </a:prstGeom>
        </p:spPr>
      </p:pic>
    </p:spTree>
    <p:extLst>
      <p:ext uri="{BB962C8B-B14F-4D97-AF65-F5344CB8AC3E}">
        <p14:creationId xmlns:p14="http://schemas.microsoft.com/office/powerpoint/2010/main" val="426099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337F-A9F9-4548-955F-8D83F4E856F7}"/>
              </a:ext>
            </a:extLst>
          </p:cNvPr>
          <p:cNvSpPr>
            <a:spLocks noGrp="1"/>
          </p:cNvSpPr>
          <p:nvPr>
            <p:ph type="title"/>
          </p:nvPr>
        </p:nvSpPr>
        <p:spPr/>
        <p:txBody>
          <a:bodyPr/>
          <a:lstStyle/>
          <a:p>
            <a:r>
              <a:rPr lang="en-GB" dirty="0"/>
              <a:t>TV and film</a:t>
            </a:r>
          </a:p>
        </p:txBody>
      </p:sp>
      <p:sp>
        <p:nvSpPr>
          <p:cNvPr id="3" name="Content Placeholder 2">
            <a:extLst>
              <a:ext uri="{FF2B5EF4-FFF2-40B4-BE49-F238E27FC236}">
                <a16:creationId xmlns:a16="http://schemas.microsoft.com/office/drawing/2014/main" id="{A3F60570-DBF0-4CDB-985F-2690CD1B8B62}"/>
              </a:ext>
            </a:extLst>
          </p:cNvPr>
          <p:cNvSpPr>
            <a:spLocks noGrp="1"/>
          </p:cNvSpPr>
          <p:nvPr>
            <p:ph idx="1"/>
          </p:nvPr>
        </p:nvSpPr>
        <p:spPr>
          <a:xfrm>
            <a:off x="838200" y="1825625"/>
            <a:ext cx="5599922" cy="4351338"/>
          </a:xfrm>
        </p:spPr>
        <p:txBody>
          <a:bodyPr/>
          <a:lstStyle/>
          <a:p>
            <a:r>
              <a:rPr lang="en-GB" dirty="0"/>
              <a:t>Poldark has had a positive representation on Cornwall and has boosted tourism in the area. The Lord of the Rings films has brought a 50% increase in tourism to New Zealand.</a:t>
            </a:r>
          </a:p>
          <a:p>
            <a:r>
              <a:rPr lang="en-GB" dirty="0"/>
              <a:t>Many crime dramas such as Taggart, featuring Glasgow, has had a negative representation.</a:t>
            </a:r>
          </a:p>
          <a:p>
            <a:endParaRPr lang="en-GB" dirty="0"/>
          </a:p>
        </p:txBody>
      </p:sp>
      <p:pic>
        <p:nvPicPr>
          <p:cNvPr id="4" name="Picture 3">
            <a:extLst>
              <a:ext uri="{FF2B5EF4-FFF2-40B4-BE49-F238E27FC236}">
                <a16:creationId xmlns:a16="http://schemas.microsoft.com/office/drawing/2014/main" id="{8FD73581-431E-417B-A827-25A59113B063}"/>
              </a:ext>
            </a:extLst>
          </p:cNvPr>
          <p:cNvPicPr>
            <a:picLocks noChangeAspect="1"/>
          </p:cNvPicPr>
          <p:nvPr/>
        </p:nvPicPr>
        <p:blipFill>
          <a:blip r:embed="rId2"/>
          <a:stretch>
            <a:fillRect/>
          </a:stretch>
        </p:blipFill>
        <p:spPr>
          <a:xfrm>
            <a:off x="7038392" y="0"/>
            <a:ext cx="4572000" cy="6858000"/>
          </a:xfrm>
          <a:prstGeom prst="rect">
            <a:avLst/>
          </a:prstGeom>
        </p:spPr>
      </p:pic>
    </p:spTree>
    <p:extLst>
      <p:ext uri="{BB962C8B-B14F-4D97-AF65-F5344CB8AC3E}">
        <p14:creationId xmlns:p14="http://schemas.microsoft.com/office/powerpoint/2010/main" val="3037300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399A-82EC-41D8-A45B-3B5F4B8E0AE8}"/>
              </a:ext>
            </a:extLst>
          </p:cNvPr>
          <p:cNvSpPr>
            <a:spLocks noGrp="1"/>
          </p:cNvSpPr>
          <p:nvPr>
            <p:ph type="title"/>
          </p:nvPr>
        </p:nvSpPr>
        <p:spPr/>
        <p:txBody>
          <a:bodyPr/>
          <a:lstStyle/>
          <a:p>
            <a:r>
              <a:rPr lang="en-GB" dirty="0"/>
              <a:t>Art</a:t>
            </a:r>
          </a:p>
        </p:txBody>
      </p:sp>
      <p:sp>
        <p:nvSpPr>
          <p:cNvPr id="3" name="Content Placeholder 2">
            <a:extLst>
              <a:ext uri="{FF2B5EF4-FFF2-40B4-BE49-F238E27FC236}">
                <a16:creationId xmlns:a16="http://schemas.microsoft.com/office/drawing/2014/main" id="{06FC0313-C931-4BE0-AA2E-ADAC2398F3D8}"/>
              </a:ext>
            </a:extLst>
          </p:cNvPr>
          <p:cNvSpPr>
            <a:spLocks noGrp="1"/>
          </p:cNvSpPr>
          <p:nvPr>
            <p:ph idx="1"/>
          </p:nvPr>
        </p:nvSpPr>
        <p:spPr/>
        <p:txBody>
          <a:bodyPr/>
          <a:lstStyle/>
          <a:p>
            <a:r>
              <a:rPr lang="en-GB" dirty="0"/>
              <a:t>Examples include John Constable known for his Suffolk landscapes and L.S. Lowry and his Industrial landscapes of Northern England</a:t>
            </a:r>
          </a:p>
          <a:p>
            <a:pPr marL="0" indent="0">
              <a:buNone/>
            </a:pPr>
            <a:endParaRPr lang="en-GB" dirty="0"/>
          </a:p>
        </p:txBody>
      </p:sp>
      <p:pic>
        <p:nvPicPr>
          <p:cNvPr id="4" name="Picture 3">
            <a:extLst>
              <a:ext uri="{FF2B5EF4-FFF2-40B4-BE49-F238E27FC236}">
                <a16:creationId xmlns:a16="http://schemas.microsoft.com/office/drawing/2014/main" id="{9CBC0770-5B2B-4361-940E-848ED87EEDFD}"/>
              </a:ext>
            </a:extLst>
          </p:cNvPr>
          <p:cNvPicPr>
            <a:picLocks noChangeAspect="1"/>
          </p:cNvPicPr>
          <p:nvPr/>
        </p:nvPicPr>
        <p:blipFill>
          <a:blip r:embed="rId2"/>
          <a:stretch>
            <a:fillRect/>
          </a:stretch>
        </p:blipFill>
        <p:spPr>
          <a:xfrm>
            <a:off x="838200" y="3319463"/>
            <a:ext cx="4143375" cy="2857500"/>
          </a:xfrm>
          <a:prstGeom prst="rect">
            <a:avLst/>
          </a:prstGeom>
        </p:spPr>
      </p:pic>
      <p:pic>
        <p:nvPicPr>
          <p:cNvPr id="5" name="Picture 4">
            <a:extLst>
              <a:ext uri="{FF2B5EF4-FFF2-40B4-BE49-F238E27FC236}">
                <a16:creationId xmlns:a16="http://schemas.microsoft.com/office/drawing/2014/main" id="{E0072498-86E2-4F98-AB33-D9DA1BEEADC5}"/>
              </a:ext>
            </a:extLst>
          </p:cNvPr>
          <p:cNvPicPr>
            <a:picLocks noChangeAspect="1"/>
          </p:cNvPicPr>
          <p:nvPr/>
        </p:nvPicPr>
        <p:blipFill>
          <a:blip r:embed="rId3"/>
          <a:stretch>
            <a:fillRect/>
          </a:stretch>
        </p:blipFill>
        <p:spPr>
          <a:xfrm>
            <a:off x="6603547" y="2847154"/>
            <a:ext cx="4052013" cy="3329809"/>
          </a:xfrm>
          <a:prstGeom prst="rect">
            <a:avLst/>
          </a:prstGeom>
        </p:spPr>
      </p:pic>
    </p:spTree>
    <p:extLst>
      <p:ext uri="{BB962C8B-B14F-4D97-AF65-F5344CB8AC3E}">
        <p14:creationId xmlns:p14="http://schemas.microsoft.com/office/powerpoint/2010/main" val="2811759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AA9B-1041-4B88-AF85-F0C5468ABB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A8772BB-8DE6-4F4D-B2A0-FE5DBB959D02}"/>
              </a:ext>
            </a:extLst>
          </p:cNvPr>
          <p:cNvSpPr>
            <a:spLocks noGrp="1"/>
          </p:cNvSpPr>
          <p:nvPr>
            <p:ph idx="1"/>
          </p:nvPr>
        </p:nvSpPr>
        <p:spPr/>
        <p:txBody>
          <a:bodyPr>
            <a:normAutofit/>
          </a:bodyPr>
          <a:lstStyle/>
          <a:p>
            <a:r>
              <a:rPr lang="en-GB" dirty="0"/>
              <a:t>Quantitative data </a:t>
            </a:r>
          </a:p>
          <a:p>
            <a:r>
              <a:rPr lang="en-GB" dirty="0" smtClean="0"/>
              <a:t>Qualitative </a:t>
            </a:r>
            <a:r>
              <a:rPr lang="en-GB" dirty="0"/>
              <a:t>data </a:t>
            </a:r>
            <a:endParaRPr lang="en-GB" dirty="0" smtClean="0"/>
          </a:p>
          <a:p>
            <a:r>
              <a:rPr lang="en-GB" dirty="0" smtClean="0"/>
              <a:t>Objective </a:t>
            </a:r>
          </a:p>
          <a:p>
            <a:r>
              <a:rPr lang="en-GB" dirty="0" smtClean="0"/>
              <a:t>Subjective </a:t>
            </a:r>
          </a:p>
          <a:p>
            <a:r>
              <a:rPr lang="en-GB" dirty="0" smtClean="0"/>
              <a:t>Demography </a:t>
            </a:r>
          </a:p>
          <a:p>
            <a:r>
              <a:rPr lang="en-GB" dirty="0" smtClean="0"/>
              <a:t>Provenance</a:t>
            </a:r>
            <a:endParaRPr lang="en-GB" dirty="0"/>
          </a:p>
        </p:txBody>
      </p:sp>
    </p:spTree>
    <p:extLst>
      <p:ext uri="{BB962C8B-B14F-4D97-AF65-F5344CB8AC3E}">
        <p14:creationId xmlns:p14="http://schemas.microsoft.com/office/powerpoint/2010/main" val="25338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9BC5-24B8-4E53-A7B3-21B965B38EEB}"/>
              </a:ext>
            </a:extLst>
          </p:cNvPr>
          <p:cNvSpPr>
            <a:spLocks noGrp="1"/>
          </p:cNvSpPr>
          <p:nvPr>
            <p:ph type="title"/>
          </p:nvPr>
        </p:nvSpPr>
        <p:spPr/>
        <p:txBody>
          <a:bodyPr/>
          <a:lstStyle/>
          <a:p>
            <a:r>
              <a:rPr lang="en-GB" dirty="0"/>
              <a:t>Audio History</a:t>
            </a:r>
          </a:p>
        </p:txBody>
      </p:sp>
      <p:sp>
        <p:nvSpPr>
          <p:cNvPr id="3" name="Content Placeholder 2">
            <a:extLst>
              <a:ext uri="{FF2B5EF4-FFF2-40B4-BE49-F238E27FC236}">
                <a16:creationId xmlns:a16="http://schemas.microsoft.com/office/drawing/2014/main" id="{212CF624-CC8C-405B-B878-8C6432FF9D0F}"/>
              </a:ext>
            </a:extLst>
          </p:cNvPr>
          <p:cNvSpPr>
            <a:spLocks noGrp="1"/>
          </p:cNvSpPr>
          <p:nvPr>
            <p:ph idx="1"/>
          </p:nvPr>
        </p:nvSpPr>
        <p:spPr/>
        <p:txBody>
          <a:bodyPr/>
          <a:lstStyle/>
          <a:p>
            <a:r>
              <a:rPr lang="en-GB" dirty="0"/>
              <a:t>Listen carefully to </a:t>
            </a:r>
            <a:r>
              <a:rPr lang="en-GB" dirty="0" smtClean="0"/>
              <a:t>the audio clips </a:t>
            </a:r>
            <a:r>
              <a:rPr lang="en-GB" dirty="0"/>
              <a:t>of Godalming and make brief notes of what the area was like in the past and how it has changed.</a:t>
            </a:r>
          </a:p>
        </p:txBody>
      </p:sp>
    </p:spTree>
    <p:extLst>
      <p:ext uri="{BB962C8B-B14F-4D97-AF65-F5344CB8AC3E}">
        <p14:creationId xmlns:p14="http://schemas.microsoft.com/office/powerpoint/2010/main" val="2633299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advantages and disadvantages of qualitative data?</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Discuss</a:t>
            </a:r>
          </a:p>
          <a:p>
            <a:endParaRPr lang="en-GB" dirty="0"/>
          </a:p>
          <a:p>
            <a:pPr marL="0" indent="0">
              <a:buNone/>
            </a:pPr>
            <a:r>
              <a:rPr lang="en-GB" u="sng" dirty="0" smtClean="0">
                <a:hlinkClick r:id="rId2"/>
              </a:rPr>
              <a:t>https</a:t>
            </a:r>
            <a:r>
              <a:rPr lang="en-GB" u="sng" dirty="0">
                <a:hlinkClick r:id="rId2"/>
              </a:rPr>
              <a:t>://www.coolgeography.co.uk/advanced/Investigating_places.php</a:t>
            </a:r>
            <a:endParaRPr lang="en-GB" dirty="0"/>
          </a:p>
          <a:p>
            <a:pPr marL="0" indent="0">
              <a:buNone/>
            </a:pPr>
            <a:r>
              <a:rPr lang="en-GB" dirty="0"/>
              <a:t>Use the above link to make notes on the advantages and disadvantages of using maps, census data, paintings, photos and </a:t>
            </a:r>
            <a:r>
              <a:rPr lang="en-GB" dirty="0" smtClean="0"/>
              <a:t>poetry</a:t>
            </a:r>
          </a:p>
          <a:p>
            <a:pPr marL="0" indent="0">
              <a:buNone/>
            </a:pPr>
            <a:endParaRPr lang="en-GB" dirty="0" smtClean="0"/>
          </a:p>
          <a:p>
            <a:pPr marL="0" indent="0">
              <a:buNone/>
            </a:pPr>
            <a:r>
              <a:rPr lang="en-GB" dirty="0" smtClean="0"/>
              <a:t>A great video clip explaining how to analyse representation of place</a:t>
            </a:r>
            <a:endParaRPr lang="en-GB" dirty="0"/>
          </a:p>
          <a:p>
            <a:pPr marL="0" indent="0">
              <a:buNone/>
            </a:pPr>
            <a:r>
              <a:rPr lang="en-GB" u="sng" dirty="0">
                <a:hlinkClick r:id="rId3"/>
              </a:rPr>
              <a:t>https://timeforgeography.co.uk/videos_list/cities/geographical-meanings-and-representations/</a:t>
            </a:r>
            <a:endParaRPr lang="en-GB" dirty="0"/>
          </a:p>
          <a:p>
            <a:pPr marL="0" indent="0">
              <a:buNone/>
            </a:pPr>
            <a:endParaRPr lang="en-GB" dirty="0"/>
          </a:p>
        </p:txBody>
      </p:sp>
    </p:spTree>
    <p:extLst>
      <p:ext uri="{BB962C8B-B14F-4D97-AF65-F5344CB8AC3E}">
        <p14:creationId xmlns:p14="http://schemas.microsoft.com/office/powerpoint/2010/main" val="337491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7346"/>
            <a:ext cx="8901953" cy="5455509"/>
          </a:xfrm>
          <a:prstGeom prst="rect">
            <a:avLst/>
          </a:prstGeom>
        </p:spPr>
      </p:pic>
      <p:sp>
        <p:nvSpPr>
          <p:cNvPr id="7" name="Text Box 9"/>
          <p:cNvSpPr txBox="1"/>
          <p:nvPr/>
        </p:nvSpPr>
        <p:spPr>
          <a:xfrm>
            <a:off x="6813177" y="5521490"/>
            <a:ext cx="4805082" cy="11751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Read carefully through this mark scheme and carefully consider the A01 and AO2 marks that can be gained. Once you have done this have a go at the following two questions.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463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157" y="284970"/>
            <a:ext cx="5940811" cy="4358747"/>
          </a:xfrm>
          <a:prstGeom prst="rect">
            <a:avLst/>
          </a:prstGeom>
        </p:spPr>
      </p:pic>
      <p:pic>
        <p:nvPicPr>
          <p:cNvPr id="3" name="Picture 2"/>
          <p:cNvPicPr>
            <a:picLocks noChangeAspect="1"/>
          </p:cNvPicPr>
          <p:nvPr/>
        </p:nvPicPr>
        <p:blipFill>
          <a:blip r:embed="rId3"/>
          <a:stretch>
            <a:fillRect/>
          </a:stretch>
        </p:blipFill>
        <p:spPr>
          <a:xfrm>
            <a:off x="6237683" y="479788"/>
            <a:ext cx="4699258" cy="6090311"/>
          </a:xfrm>
          <a:prstGeom prst="rect">
            <a:avLst/>
          </a:prstGeom>
        </p:spPr>
      </p:pic>
    </p:spTree>
    <p:extLst>
      <p:ext uri="{BB962C8B-B14F-4D97-AF65-F5344CB8AC3E}">
        <p14:creationId xmlns:p14="http://schemas.microsoft.com/office/powerpoint/2010/main" val="19776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3312" y="0"/>
            <a:ext cx="9782752" cy="6678706"/>
          </a:xfrm>
          <a:prstGeom prst="rect">
            <a:avLst/>
          </a:prstGeom>
        </p:spPr>
      </p:pic>
    </p:spTree>
    <p:extLst>
      <p:ext uri="{BB962C8B-B14F-4D97-AF65-F5344CB8AC3E}">
        <p14:creationId xmlns:p14="http://schemas.microsoft.com/office/powerpoint/2010/main" val="208690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613" y="346142"/>
            <a:ext cx="6358679" cy="1719221"/>
          </a:xfrm>
          <a:prstGeom prst="rect">
            <a:avLst/>
          </a:prstGeom>
        </p:spPr>
      </p:pic>
      <p:pic>
        <p:nvPicPr>
          <p:cNvPr id="3" name="Picture 2"/>
          <p:cNvPicPr>
            <a:picLocks noChangeAspect="1"/>
          </p:cNvPicPr>
          <p:nvPr/>
        </p:nvPicPr>
        <p:blipFill rotWithShape="1">
          <a:blip r:embed="rId3"/>
          <a:srcRect r="10306"/>
          <a:stretch/>
        </p:blipFill>
        <p:spPr>
          <a:xfrm>
            <a:off x="1" y="2226296"/>
            <a:ext cx="5593976" cy="4090771"/>
          </a:xfrm>
          <a:prstGeom prst="rect">
            <a:avLst/>
          </a:prstGeom>
        </p:spPr>
      </p:pic>
      <p:pic>
        <p:nvPicPr>
          <p:cNvPr id="4" name="Picture 3"/>
          <p:cNvPicPr>
            <a:picLocks noChangeAspect="1"/>
          </p:cNvPicPr>
          <p:nvPr/>
        </p:nvPicPr>
        <p:blipFill>
          <a:blip r:embed="rId4"/>
          <a:stretch>
            <a:fillRect/>
          </a:stretch>
        </p:blipFill>
        <p:spPr>
          <a:xfrm>
            <a:off x="5742981" y="2420471"/>
            <a:ext cx="6354541" cy="4437529"/>
          </a:xfrm>
          <a:prstGeom prst="rect">
            <a:avLst/>
          </a:prstGeom>
        </p:spPr>
      </p:pic>
      <p:sp>
        <p:nvSpPr>
          <p:cNvPr id="5" name="TextBox 4"/>
          <p:cNvSpPr txBox="1"/>
          <p:nvPr/>
        </p:nvSpPr>
        <p:spPr>
          <a:xfrm>
            <a:off x="7351059" y="346142"/>
            <a:ext cx="2886635" cy="307777"/>
          </a:xfrm>
          <a:prstGeom prst="rect">
            <a:avLst/>
          </a:prstGeom>
          <a:noFill/>
        </p:spPr>
        <p:txBody>
          <a:bodyPr wrap="square" rtlCol="0">
            <a:spAutoFit/>
          </a:bodyPr>
          <a:lstStyle/>
          <a:p>
            <a:r>
              <a:rPr lang="en-GB" sz="1400" dirty="0" smtClean="0"/>
              <a:t>November 2021 paper</a:t>
            </a:r>
            <a:endParaRPr lang="en-GB" sz="1400" dirty="0"/>
          </a:p>
        </p:txBody>
      </p:sp>
    </p:spTree>
    <p:extLst>
      <p:ext uri="{BB962C8B-B14F-4D97-AF65-F5344CB8AC3E}">
        <p14:creationId xmlns:p14="http://schemas.microsoft.com/office/powerpoint/2010/main" val="219276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AA9B-1041-4B88-AF85-F0C5468ABB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A8772BB-8DE6-4F4D-B2A0-FE5DBB959D02}"/>
              </a:ext>
            </a:extLst>
          </p:cNvPr>
          <p:cNvSpPr>
            <a:spLocks noGrp="1"/>
          </p:cNvSpPr>
          <p:nvPr>
            <p:ph idx="1"/>
          </p:nvPr>
        </p:nvSpPr>
        <p:spPr/>
        <p:txBody>
          <a:bodyPr>
            <a:normAutofit fontScale="92500" lnSpcReduction="20000"/>
          </a:bodyPr>
          <a:lstStyle/>
          <a:p>
            <a:r>
              <a:rPr lang="en-GB" dirty="0"/>
              <a:t>Quantitative data – Data that can be quantified and verified, and is amenable to statistical manipulation</a:t>
            </a:r>
          </a:p>
          <a:p>
            <a:r>
              <a:rPr lang="en-GB" dirty="0"/>
              <a:t>Qualitative data – Information that is non-numerical and used in a relatively unstructured and open-ended way. It is descriptive information, which often comes from interviews, focus groups or artistic depictions such as photographs. Some types of qualitative data, such as interviews, can be coded and may then be subjected to quantitative analysis</a:t>
            </a:r>
          </a:p>
          <a:p>
            <a:r>
              <a:rPr lang="en-GB" dirty="0"/>
              <a:t>Objective – Not influences by personal feelings or opinions in considering and representative facts</a:t>
            </a:r>
          </a:p>
          <a:p>
            <a:r>
              <a:rPr lang="en-GB" dirty="0"/>
              <a:t>Subjective – Based on or influenced by personal feelings, tastes or opinions</a:t>
            </a:r>
          </a:p>
          <a:p>
            <a:r>
              <a:rPr lang="en-GB" dirty="0"/>
              <a:t>Demography – The study of human population</a:t>
            </a:r>
          </a:p>
          <a:p>
            <a:r>
              <a:rPr lang="en-GB" dirty="0"/>
              <a:t>Provenance – The context in which a source is produced and the creator</a:t>
            </a:r>
          </a:p>
          <a:p>
            <a:endParaRPr lang="en-GB" dirty="0"/>
          </a:p>
        </p:txBody>
      </p:sp>
    </p:spTree>
    <p:extLst>
      <p:ext uri="{BB962C8B-B14F-4D97-AF65-F5344CB8AC3E}">
        <p14:creationId xmlns:p14="http://schemas.microsoft.com/office/powerpoint/2010/main" val="30579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EC19-CCAA-4B39-A1F0-ECB65687BE76}"/>
              </a:ext>
            </a:extLst>
          </p:cNvPr>
          <p:cNvSpPr>
            <a:spLocks noGrp="1"/>
          </p:cNvSpPr>
          <p:nvPr>
            <p:ph type="title"/>
          </p:nvPr>
        </p:nvSpPr>
        <p:spPr>
          <a:xfrm>
            <a:off x="838200" y="123078"/>
            <a:ext cx="10515600" cy="1325563"/>
          </a:xfrm>
        </p:spPr>
        <p:txBody>
          <a:bodyPr/>
          <a:lstStyle/>
          <a:p>
            <a:r>
              <a:rPr lang="en-GB" b="1" u="sng" dirty="0"/>
              <a:t>Statistics</a:t>
            </a:r>
          </a:p>
        </p:txBody>
      </p:sp>
      <p:sp>
        <p:nvSpPr>
          <p:cNvPr id="3" name="Content Placeholder 2">
            <a:extLst>
              <a:ext uri="{FF2B5EF4-FFF2-40B4-BE49-F238E27FC236}">
                <a16:creationId xmlns:a16="http://schemas.microsoft.com/office/drawing/2014/main" id="{4EA02274-20A8-413D-8271-03E355BE377C}"/>
              </a:ext>
            </a:extLst>
          </p:cNvPr>
          <p:cNvSpPr>
            <a:spLocks noGrp="1"/>
          </p:cNvSpPr>
          <p:nvPr>
            <p:ph idx="1"/>
          </p:nvPr>
        </p:nvSpPr>
        <p:spPr>
          <a:xfrm>
            <a:off x="838200" y="1237129"/>
            <a:ext cx="10515600" cy="4939834"/>
          </a:xfrm>
        </p:spPr>
        <p:txBody>
          <a:bodyPr>
            <a:normAutofit fontScale="92500" lnSpcReduction="20000"/>
          </a:bodyPr>
          <a:lstStyle/>
          <a:p>
            <a:r>
              <a:rPr lang="en-GB" dirty="0"/>
              <a:t>The UK census is conducted every 10 years by the government. It provides large -scale quantitative data about places such as age and gender structure, ethnicity and levels of economic development. It helps the government to better understand and plan for population growth and other demographic changes.</a:t>
            </a:r>
          </a:p>
          <a:p>
            <a:r>
              <a:rPr lang="en-GB" dirty="0"/>
              <a:t>The Office for National Statistics (ONS), together with NOMIS, collect and publish statistics related to the economy, population and society at national, regional and local levels.  </a:t>
            </a:r>
          </a:p>
          <a:p>
            <a:r>
              <a:rPr lang="en-GB" dirty="0"/>
              <a:t>The negatives:-</a:t>
            </a:r>
          </a:p>
          <a:p>
            <a:r>
              <a:rPr lang="en-GB" dirty="0"/>
              <a:t>The use of quantifiable data such as statistics is not as objective as it may first appear. This is because people selectively choose the data they wish to use for their particular purpose. The use therefore becomes subjective. Another criticism for using statistics when studying a place is that they tell us very little about the human experience of a place and what it is like to live there.</a:t>
            </a:r>
          </a:p>
          <a:p>
            <a:endParaRPr lang="en-GB" dirty="0"/>
          </a:p>
        </p:txBody>
      </p:sp>
    </p:spTree>
    <p:extLst>
      <p:ext uri="{BB962C8B-B14F-4D97-AF65-F5344CB8AC3E}">
        <p14:creationId xmlns:p14="http://schemas.microsoft.com/office/powerpoint/2010/main" val="10546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7D40-502F-4C3D-8183-B130D3E7E6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C2D7799-9951-4E66-BE4E-35B54DE459B5}"/>
              </a:ext>
            </a:extLst>
          </p:cNvPr>
          <p:cNvSpPr>
            <a:spLocks noGrp="1"/>
          </p:cNvSpPr>
          <p:nvPr>
            <p:ph idx="1"/>
          </p:nvPr>
        </p:nvSpPr>
        <p:spPr/>
        <p:txBody>
          <a:bodyPr/>
          <a:lstStyle/>
          <a:p>
            <a:r>
              <a:rPr lang="en-GB" dirty="0"/>
              <a:t>Complete the exercise gathering data on Stratford and Godalming using the website on the excel spreadsheet</a:t>
            </a:r>
          </a:p>
          <a:p>
            <a:endParaRPr lang="en-GB" dirty="0"/>
          </a:p>
          <a:p>
            <a:r>
              <a:rPr lang="en-GB" dirty="0" smtClean="0"/>
              <a:t>Using the data you have collected in table 1 complete 10 bullet points comparing Stratford and Godalming</a:t>
            </a:r>
          </a:p>
          <a:p>
            <a:r>
              <a:rPr lang="en-GB" dirty="0" smtClean="0"/>
              <a:t>How does Waverley and Newham compare?</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48062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676399" y="3582707"/>
            <a:ext cx="13939645" cy="5751787"/>
          </a:xfrm>
        </p:spPr>
        <p:txBody>
          <a:bodyPr/>
          <a:lstStyle/>
          <a:p>
            <a:endParaRPr lang="en-GB" dirty="0"/>
          </a:p>
        </p:txBody>
      </p:sp>
      <p:sp>
        <p:nvSpPr>
          <p:cNvPr id="4" name="Rectangle 2"/>
          <p:cNvSpPr>
            <a:spLocks noChangeArrowheads="1"/>
          </p:cNvSpPr>
          <p:nvPr/>
        </p:nvSpPr>
        <p:spPr bwMode="auto">
          <a:xfrm>
            <a:off x="838199" y="1757082"/>
            <a:ext cx="16161907" cy="60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Chart 4"/>
          <p:cNvGraphicFramePr/>
          <p:nvPr>
            <p:extLst>
              <p:ext uri="{D42A27DB-BD31-4B8C-83A1-F6EECF244321}">
                <p14:modId xmlns:p14="http://schemas.microsoft.com/office/powerpoint/2010/main" val="1242775458"/>
              </p:ext>
            </p:extLst>
          </p:nvPr>
        </p:nvGraphicFramePr>
        <p:xfrm>
          <a:off x="838200" y="663388"/>
          <a:ext cx="7212106" cy="504712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838199" y="5372467"/>
            <a:ext cx="1616190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Analyse this graph – break down this graph into its constituent elements in order to provide an in depth account and convey an understanding of it</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4909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A418-B81B-4C2E-99C6-DC793B1617DD}"/>
              </a:ext>
            </a:extLst>
          </p:cNvPr>
          <p:cNvSpPr>
            <a:spLocks noGrp="1"/>
          </p:cNvSpPr>
          <p:nvPr>
            <p:ph type="title"/>
          </p:nvPr>
        </p:nvSpPr>
        <p:spPr/>
        <p:txBody>
          <a:bodyPr/>
          <a:lstStyle/>
          <a:p>
            <a:r>
              <a:rPr lang="en-GB" dirty="0"/>
              <a:t>Geospatial Mapping</a:t>
            </a:r>
          </a:p>
        </p:txBody>
      </p:sp>
      <p:sp>
        <p:nvSpPr>
          <p:cNvPr id="3" name="Content Placeholder 2">
            <a:extLst>
              <a:ext uri="{FF2B5EF4-FFF2-40B4-BE49-F238E27FC236}">
                <a16:creationId xmlns:a16="http://schemas.microsoft.com/office/drawing/2014/main" id="{2717787B-03EE-4583-978C-CEC391EF005F}"/>
              </a:ext>
            </a:extLst>
          </p:cNvPr>
          <p:cNvSpPr>
            <a:spLocks noGrp="1"/>
          </p:cNvSpPr>
          <p:nvPr>
            <p:ph idx="1"/>
          </p:nvPr>
        </p:nvSpPr>
        <p:spPr/>
        <p:txBody>
          <a:bodyPr>
            <a:normAutofit fontScale="92500" lnSpcReduction="10000"/>
          </a:bodyPr>
          <a:lstStyle/>
          <a:p>
            <a:r>
              <a:rPr lang="en-GB" dirty="0"/>
              <a:t>Geospatial mapping is increasingly being used. It is very useful as it allows you to create choropleth maps with additional overlays of spatial information, of the kind represented on OS maps. The overlays help make sense of places represented.</a:t>
            </a:r>
          </a:p>
          <a:p>
            <a:r>
              <a:rPr lang="en-GB" dirty="0"/>
              <a:t>Read through p 92-95 Oxford textbook and </a:t>
            </a:r>
            <a:r>
              <a:rPr lang="en-GB" dirty="0" smtClean="0"/>
              <a:t>log on to the following website </a:t>
            </a:r>
            <a:r>
              <a:rPr lang="en-GB" dirty="0" smtClean="0">
                <a:hlinkClick r:id="rId2"/>
              </a:rPr>
              <a:t>http://datashine.org.uk</a:t>
            </a:r>
            <a:r>
              <a:rPr lang="en-GB" dirty="0" smtClean="0"/>
              <a:t> </a:t>
            </a:r>
          </a:p>
          <a:p>
            <a:r>
              <a:rPr lang="en-GB" dirty="0" smtClean="0"/>
              <a:t>Choose 3 different criteria from the drop down menus and create geospatial maps of Godalming and Stratford area showing the same information e.g. building age/ethnic group. Annotate your maps to show how the areas compare and print out. </a:t>
            </a:r>
          </a:p>
          <a:p>
            <a:pPr marL="0" indent="0">
              <a:buNone/>
            </a:pPr>
            <a:r>
              <a:rPr lang="en-GB" dirty="0" smtClean="0"/>
              <a:t>(The postcode to use for Godalming College is GU7  and Stratford E15)</a:t>
            </a:r>
          </a:p>
        </p:txBody>
      </p:sp>
    </p:spTree>
    <p:extLst>
      <p:ext uri="{BB962C8B-B14F-4D97-AF65-F5344CB8AC3E}">
        <p14:creationId xmlns:p14="http://schemas.microsoft.com/office/powerpoint/2010/main" val="30392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ED28-6183-46AA-AAA6-CA7884C173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CDE02C6-42F4-410C-8E3E-91CFF484407E}"/>
              </a:ext>
            </a:extLst>
          </p:cNvPr>
          <p:cNvSpPr>
            <a:spLocks noGrp="1"/>
          </p:cNvSpPr>
          <p:nvPr>
            <p:ph idx="1"/>
          </p:nvPr>
        </p:nvSpPr>
        <p:spPr/>
        <p:txBody>
          <a:bodyPr/>
          <a:lstStyle/>
          <a:p>
            <a:r>
              <a:rPr lang="en-GB" b="1" u="sng" dirty="0"/>
              <a:t>How reliable is </a:t>
            </a:r>
            <a:r>
              <a:rPr lang="en-GB" b="1" u="sng" dirty="0" smtClean="0"/>
              <a:t>secondary information</a:t>
            </a:r>
            <a:r>
              <a:rPr lang="en-GB" b="1" u="sng" dirty="0"/>
              <a:t>?</a:t>
            </a:r>
            <a:endParaRPr lang="en-GB" dirty="0"/>
          </a:p>
          <a:p>
            <a:r>
              <a:rPr lang="en-GB" dirty="0"/>
              <a:t>Secondary sources of information – people interpret information and their representations of place are subjective. We then interpret the information and add our own subjectivity e.g. we may be influenced by our own feelings – these may be shaped by our own experiences, education and background</a:t>
            </a:r>
          </a:p>
          <a:p>
            <a:r>
              <a:rPr lang="en-GB" dirty="0"/>
              <a:t>Therefore – good policy is to use more than one source or text</a:t>
            </a:r>
          </a:p>
          <a:p>
            <a:pPr marL="0" indent="0">
              <a:buNone/>
            </a:pPr>
            <a:endParaRPr lang="en-GB" dirty="0"/>
          </a:p>
        </p:txBody>
      </p:sp>
    </p:spTree>
    <p:extLst>
      <p:ext uri="{BB962C8B-B14F-4D97-AF65-F5344CB8AC3E}">
        <p14:creationId xmlns:p14="http://schemas.microsoft.com/office/powerpoint/2010/main" val="121396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A2E68E9-BDAC-48C7-848C-FDBD42CBA431}"/>
              </a:ext>
            </a:extLst>
          </p:cNvPr>
          <p:cNvGraphicFramePr/>
          <p:nvPr>
            <p:extLst>
              <p:ext uri="{D42A27DB-BD31-4B8C-83A1-F6EECF244321}">
                <p14:modId xmlns:p14="http://schemas.microsoft.com/office/powerpoint/2010/main" val="122165588"/>
              </p:ext>
            </p:extLst>
          </p:nvPr>
        </p:nvGraphicFramePr>
        <p:xfrm>
          <a:off x="995082" y="322730"/>
          <a:ext cx="10582836" cy="641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513CA35-8100-4441-9273-C870A3C012CE}"/>
              </a:ext>
            </a:extLst>
          </p:cNvPr>
          <p:cNvSpPr txBox="1"/>
          <p:nvPr/>
        </p:nvSpPr>
        <p:spPr>
          <a:xfrm>
            <a:off x="5311588" y="1922929"/>
            <a:ext cx="2151530" cy="1477328"/>
          </a:xfrm>
          <a:prstGeom prst="rect">
            <a:avLst/>
          </a:prstGeom>
          <a:noFill/>
        </p:spPr>
        <p:txBody>
          <a:bodyPr wrap="square" rtlCol="0">
            <a:spAutoFit/>
          </a:bodyPr>
          <a:lstStyle/>
          <a:p>
            <a:r>
              <a:rPr lang="en-GB" sz="3000" dirty="0">
                <a:solidFill>
                  <a:srgbClr val="FF0000"/>
                </a:solidFill>
              </a:rPr>
              <a:t>Provenance and textual analysis</a:t>
            </a:r>
          </a:p>
        </p:txBody>
      </p:sp>
      <p:sp>
        <p:nvSpPr>
          <p:cNvPr id="4" name="TextBox 3">
            <a:extLst>
              <a:ext uri="{FF2B5EF4-FFF2-40B4-BE49-F238E27FC236}">
                <a16:creationId xmlns:a16="http://schemas.microsoft.com/office/drawing/2014/main" id="{6A87209B-9FA3-44A8-A6BB-D78FFB8D8486}"/>
              </a:ext>
            </a:extLst>
          </p:cNvPr>
          <p:cNvSpPr txBox="1"/>
          <p:nvPr/>
        </p:nvSpPr>
        <p:spPr>
          <a:xfrm>
            <a:off x="9291918" y="3818965"/>
            <a:ext cx="2003612" cy="1754326"/>
          </a:xfrm>
          <a:prstGeom prst="rect">
            <a:avLst/>
          </a:prstGeom>
          <a:noFill/>
        </p:spPr>
        <p:txBody>
          <a:bodyPr wrap="square" rtlCol="0">
            <a:spAutoFit/>
          </a:bodyPr>
          <a:lstStyle/>
          <a:p>
            <a:r>
              <a:rPr lang="en-GB" b="1" dirty="0">
                <a:solidFill>
                  <a:srgbClr val="FF0000"/>
                </a:solidFill>
              </a:rPr>
              <a:t>Research William Blake and the hymn Jerusalem.</a:t>
            </a:r>
          </a:p>
          <a:p>
            <a:r>
              <a:rPr lang="en-GB" b="1" dirty="0">
                <a:solidFill>
                  <a:srgbClr val="FF0000"/>
                </a:solidFill>
              </a:rPr>
              <a:t>Why was it created and what is it about?</a:t>
            </a:r>
          </a:p>
        </p:txBody>
      </p:sp>
    </p:spTree>
    <p:extLst>
      <p:ext uri="{BB962C8B-B14F-4D97-AF65-F5344CB8AC3E}">
        <p14:creationId xmlns:p14="http://schemas.microsoft.com/office/powerpoint/2010/main" val="204653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E9112A02DC72409E59714C37D746E1" ma:contentTypeVersion="7" ma:contentTypeDescription="Create a new document." ma:contentTypeScope="" ma:versionID="c5540b601062c84a1614f815e58ce53c">
  <xsd:schema xmlns:xsd="http://www.w3.org/2001/XMLSchema" xmlns:xs="http://www.w3.org/2001/XMLSchema" xmlns:p="http://schemas.microsoft.com/office/2006/metadata/properties" xmlns:ns3="ee111397-36da-433e-bfba-fef060cd284f" xmlns:ns4="fbfe9965-c9dd-41a4-bc91-17c21576b602" targetNamespace="http://schemas.microsoft.com/office/2006/metadata/properties" ma:root="true" ma:fieldsID="51f913ddb749c7c863d539d2136f7985" ns3:_="" ns4:_="">
    <xsd:import namespace="ee111397-36da-433e-bfba-fef060cd284f"/>
    <xsd:import namespace="fbfe9965-c9dd-41a4-bc91-17c21576b60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11397-36da-433e-bfba-fef060cd28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fe9965-c9dd-41a4-bc91-17c21576b6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988F4C-0B4B-4C8C-8AF5-0215BEB27E9A}">
  <ds:schemaRefs>
    <ds:schemaRef ds:uri="http://schemas.microsoft.com/sharepoint/v3/contenttype/forms"/>
  </ds:schemaRefs>
</ds:datastoreItem>
</file>

<file path=customXml/itemProps2.xml><?xml version="1.0" encoding="utf-8"?>
<ds:datastoreItem xmlns:ds="http://schemas.openxmlformats.org/officeDocument/2006/customXml" ds:itemID="{EE68B49E-DE6E-4463-B964-9836F926C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11397-36da-433e-bfba-fef060cd284f"/>
    <ds:schemaRef ds:uri="fbfe9965-c9dd-41a4-bc91-17c21576b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C5D55B-F1F0-4515-B12A-626D94217FF2}">
  <ds:schemaRefs>
    <ds:schemaRef ds:uri="http://schemas.microsoft.com/office/2006/documentManagement/types"/>
    <ds:schemaRef ds:uri="fbfe9965-c9dd-41a4-bc91-17c21576b602"/>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metadata/properties"/>
    <ds:schemaRef ds:uri="ee111397-36da-433e-bfba-fef060cd284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525</TotalTime>
  <Words>1355</Words>
  <Application>Microsoft Office PowerPoint</Application>
  <PresentationFormat>Widescreen</PresentationFormat>
  <Paragraphs>104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Representations of place and the use of quantitative and qualitative sources </vt:lpstr>
      <vt:lpstr>PowerPoint Presentation</vt:lpstr>
      <vt:lpstr>PowerPoint Presentation</vt:lpstr>
      <vt:lpstr>Statistics</vt:lpstr>
      <vt:lpstr>PowerPoint Presentation</vt:lpstr>
      <vt:lpstr>PowerPoint Presentation</vt:lpstr>
      <vt:lpstr>Geospatial Mapping</vt:lpstr>
      <vt:lpstr>PowerPoint Presentation</vt:lpstr>
      <vt:lpstr>PowerPoint Presentation</vt:lpstr>
      <vt:lpstr>Types of qualitative data</vt:lpstr>
      <vt:lpstr>Interviews</vt:lpstr>
      <vt:lpstr>Maps</vt:lpstr>
      <vt:lpstr>Textual sources</vt:lpstr>
      <vt:lpstr>Poetry and songs</vt:lpstr>
      <vt:lpstr>Photographs</vt:lpstr>
      <vt:lpstr>PowerPoint Presentation</vt:lpstr>
      <vt:lpstr>PowerPoint Presentation</vt:lpstr>
      <vt:lpstr>TV and film</vt:lpstr>
      <vt:lpstr>Art</vt:lpstr>
      <vt:lpstr>Audio History</vt:lpstr>
      <vt:lpstr>What are the advantages and disadvantages of qualitative data?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Horsham Study Centre</dc:creator>
  <cp:lastModifiedBy>Alison Martin</cp:lastModifiedBy>
  <cp:revision>24</cp:revision>
  <cp:lastPrinted>2018-07-11T09:21:38Z</cp:lastPrinted>
  <dcterms:created xsi:type="dcterms:W3CDTF">2017-10-27T11:35:28Z</dcterms:created>
  <dcterms:modified xsi:type="dcterms:W3CDTF">2022-09-05T09:44:07Z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0x0101004CE9112A02DC72409E59714C37D746E1</vt:lpwstr>
  </property>
</Properties>
</file>