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 id="2147483709" r:id="rId5"/>
    <p:sldMasterId id="2147483723" r:id="rId6"/>
  </p:sldMasterIdLst>
  <p:notesMasterIdLst>
    <p:notesMasterId r:id="rId34"/>
  </p:notesMasterIdLst>
  <p:handoutMasterIdLst>
    <p:handoutMasterId r:id="rId35"/>
  </p:handoutMasterIdLst>
  <p:sldIdLst>
    <p:sldId id="356" r:id="rId7"/>
    <p:sldId id="326" r:id="rId8"/>
    <p:sldId id="363" r:id="rId9"/>
    <p:sldId id="364" r:id="rId10"/>
    <p:sldId id="306" r:id="rId11"/>
    <p:sldId id="327" r:id="rId12"/>
    <p:sldId id="346" r:id="rId13"/>
    <p:sldId id="321" r:id="rId14"/>
    <p:sldId id="358" r:id="rId15"/>
    <p:sldId id="352" r:id="rId16"/>
    <p:sldId id="367" r:id="rId17"/>
    <p:sldId id="324" r:id="rId18"/>
    <p:sldId id="337" r:id="rId19"/>
    <p:sldId id="345" r:id="rId20"/>
    <p:sldId id="357" r:id="rId21"/>
    <p:sldId id="336" r:id="rId22"/>
    <p:sldId id="359" r:id="rId23"/>
    <p:sldId id="361" r:id="rId24"/>
    <p:sldId id="330" r:id="rId25"/>
    <p:sldId id="331" r:id="rId26"/>
    <p:sldId id="332" r:id="rId27"/>
    <p:sldId id="354" r:id="rId28"/>
    <p:sldId id="355" r:id="rId29"/>
    <p:sldId id="368" r:id="rId30"/>
    <p:sldId id="365" r:id="rId31"/>
    <p:sldId id="351" r:id="rId32"/>
    <p:sldId id="347" r:id="rId3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Knox" initials="DK" lastIdx="0" clrIdx="0">
    <p:extLst>
      <p:ext uri="{19B8F6BF-5375-455C-9EA6-DF929625EA0E}">
        <p15:presenceInfo xmlns:p15="http://schemas.microsoft.com/office/powerpoint/2012/main" userId="Deborah Knox"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00" d="100"/>
        <a:sy n="100" d="100"/>
      </p:scale>
      <p:origin x="0" y="0"/>
    </p:cViewPr>
  </p:notesTextViewPr>
  <p:sorterViewPr>
    <p:cViewPr>
      <p:scale>
        <a:sx n="210" d="100"/>
        <a:sy n="21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 Id="rId8" Type="http://schemas.openxmlformats.org/officeDocument/2006/relationships/slide" Target="slides/slide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135" cy="496253"/>
          </a:xfrm>
          <a:prstGeom prst="rect">
            <a:avLst/>
          </a:prstGeom>
        </p:spPr>
        <p:txBody>
          <a:bodyPr vert="horz" lIns="91321" tIns="45661" rIns="91321" bIns="45661" rtlCol="0"/>
          <a:lstStyle>
            <a:lvl1pPr algn="l">
              <a:defRPr sz="1200"/>
            </a:lvl1pPr>
          </a:lstStyle>
          <a:p>
            <a:endParaRPr lang="en-GB"/>
          </a:p>
        </p:txBody>
      </p:sp>
      <p:sp>
        <p:nvSpPr>
          <p:cNvPr id="3" name="Date Placeholder 2"/>
          <p:cNvSpPr>
            <a:spLocks noGrp="1"/>
          </p:cNvSpPr>
          <p:nvPr>
            <p:ph type="dt" sz="quarter" idx="1"/>
          </p:nvPr>
        </p:nvSpPr>
        <p:spPr>
          <a:xfrm>
            <a:off x="3849955" y="0"/>
            <a:ext cx="2946135" cy="496253"/>
          </a:xfrm>
          <a:prstGeom prst="rect">
            <a:avLst/>
          </a:prstGeom>
        </p:spPr>
        <p:txBody>
          <a:bodyPr vert="horz" lIns="91321" tIns="45661" rIns="91321" bIns="45661" rtlCol="0"/>
          <a:lstStyle>
            <a:lvl1pPr algn="r">
              <a:defRPr sz="1200"/>
            </a:lvl1pPr>
          </a:lstStyle>
          <a:p>
            <a:fld id="{5AAB1AC8-361C-4CA6-ADB0-9B23E8E91A20}" type="datetimeFigureOut">
              <a:rPr lang="en-US" smtClean="0"/>
              <a:pPr/>
              <a:t>1/9/2023</a:t>
            </a:fld>
            <a:endParaRPr lang="en-GB"/>
          </a:p>
        </p:txBody>
      </p:sp>
      <p:sp>
        <p:nvSpPr>
          <p:cNvPr id="4" name="Footer Placeholder 3"/>
          <p:cNvSpPr>
            <a:spLocks noGrp="1"/>
          </p:cNvSpPr>
          <p:nvPr>
            <p:ph type="ftr" sz="quarter" idx="2"/>
          </p:nvPr>
        </p:nvSpPr>
        <p:spPr>
          <a:xfrm>
            <a:off x="0" y="9428800"/>
            <a:ext cx="2946135" cy="496252"/>
          </a:xfrm>
          <a:prstGeom prst="rect">
            <a:avLst/>
          </a:prstGeom>
        </p:spPr>
        <p:txBody>
          <a:bodyPr vert="horz" lIns="91321" tIns="45661" rIns="91321" bIns="45661" rtlCol="0" anchor="b"/>
          <a:lstStyle>
            <a:lvl1pPr algn="l">
              <a:defRPr sz="1200"/>
            </a:lvl1pPr>
          </a:lstStyle>
          <a:p>
            <a:endParaRPr lang="en-GB"/>
          </a:p>
        </p:txBody>
      </p:sp>
      <p:sp>
        <p:nvSpPr>
          <p:cNvPr id="5" name="Slide Number Placeholder 4"/>
          <p:cNvSpPr>
            <a:spLocks noGrp="1"/>
          </p:cNvSpPr>
          <p:nvPr>
            <p:ph type="sldNum" sz="quarter" idx="3"/>
          </p:nvPr>
        </p:nvSpPr>
        <p:spPr>
          <a:xfrm>
            <a:off x="3849955" y="9428800"/>
            <a:ext cx="2946135" cy="496252"/>
          </a:xfrm>
          <a:prstGeom prst="rect">
            <a:avLst/>
          </a:prstGeom>
        </p:spPr>
        <p:txBody>
          <a:bodyPr vert="horz" lIns="91321" tIns="45661" rIns="91321" bIns="45661" rtlCol="0" anchor="b"/>
          <a:lstStyle>
            <a:lvl1pPr algn="r">
              <a:defRPr sz="1200"/>
            </a:lvl1pPr>
          </a:lstStyle>
          <a:p>
            <a:fld id="{096F5A77-0A94-406F-81E6-2227460095B4}" type="slidenum">
              <a:rPr lang="en-GB" smtClean="0"/>
              <a:pPr/>
              <a:t>‹#›</a:t>
            </a:fld>
            <a:endParaRPr lang="en-GB"/>
          </a:p>
        </p:txBody>
      </p:sp>
    </p:spTree>
    <p:extLst>
      <p:ext uri="{BB962C8B-B14F-4D97-AF65-F5344CB8AC3E}">
        <p14:creationId xmlns:p14="http://schemas.microsoft.com/office/powerpoint/2010/main" val="3559882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321" tIns="45661" rIns="91321" bIns="45661"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321" tIns="45661" rIns="91321" bIns="45661" rtlCol="0"/>
          <a:lstStyle>
            <a:lvl1pPr algn="r">
              <a:defRPr sz="1200"/>
            </a:lvl1pPr>
          </a:lstStyle>
          <a:p>
            <a:fld id="{4CFFC0DE-A5D0-435F-9701-651E4E7348E1}" type="datetimeFigureOut">
              <a:rPr lang="en-US" smtClean="0"/>
              <a:pPr/>
              <a:t>1/9/2023</a:t>
            </a:fld>
            <a:endParaRPr lang="en-GB"/>
          </a:p>
        </p:txBody>
      </p:sp>
      <p:sp>
        <p:nvSpPr>
          <p:cNvPr id="4" name="Slide Image Placeholder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321" tIns="45661" rIns="91321" bIns="456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584"/>
            <a:ext cx="2945659" cy="496332"/>
          </a:xfrm>
          <a:prstGeom prst="rect">
            <a:avLst/>
          </a:prstGeom>
        </p:spPr>
        <p:txBody>
          <a:bodyPr vert="horz" lIns="91321" tIns="45661" rIns="91321" bIns="4566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1321" tIns="45661" rIns="91321" bIns="45661" rtlCol="0" anchor="b"/>
          <a:lstStyle>
            <a:lvl1pPr algn="r">
              <a:defRPr sz="1200"/>
            </a:lvl1pPr>
          </a:lstStyle>
          <a:p>
            <a:fld id="{7FCC6A02-9D3F-4663-AC86-4F4199B1C00D}" type="slidenum">
              <a:rPr lang="en-GB" smtClean="0"/>
              <a:pPr/>
              <a:t>‹#›</a:t>
            </a:fld>
            <a:endParaRPr lang="en-GB"/>
          </a:p>
        </p:txBody>
      </p:sp>
    </p:spTree>
    <p:extLst>
      <p:ext uri="{BB962C8B-B14F-4D97-AF65-F5344CB8AC3E}">
        <p14:creationId xmlns:p14="http://schemas.microsoft.com/office/powerpoint/2010/main" val="342545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Briefly remind pupils of the process of deindustrialisation.</a:t>
            </a:r>
          </a:p>
        </p:txBody>
      </p:sp>
      <p:sp>
        <p:nvSpPr>
          <p:cNvPr id="4" name="Slide Number Placeholder 3"/>
          <p:cNvSpPr>
            <a:spLocks noGrp="1"/>
          </p:cNvSpPr>
          <p:nvPr>
            <p:ph type="sldNum" sz="quarter" idx="10"/>
          </p:nvPr>
        </p:nvSpPr>
        <p:spPr/>
        <p:txBody>
          <a:bodyPr/>
          <a:lstStyle/>
          <a:p>
            <a:pPr defTabSz="914400">
              <a:defRPr/>
            </a:pPr>
            <a:fld id="{80A41CC2-2406-4B18-9621-F4C834FB9E77}" type="slidenum">
              <a:rPr lang="en-GB" sz="1800" kern="0" smtClean="0">
                <a:solidFill>
                  <a:sysClr val="windowText" lastClr="000000"/>
                </a:solidFill>
              </a:rPr>
              <a:pPr defTabSz="914400">
                <a:defRPr/>
              </a:pPr>
              <a:t>8</a:t>
            </a:fld>
            <a:endParaRPr lang="en-GB" sz="1800" kern="0">
              <a:solidFill>
                <a:sysClr val="windowText" lastClr="000000"/>
              </a:solidFill>
            </a:endParaRPr>
          </a:p>
        </p:txBody>
      </p:sp>
    </p:spTree>
    <p:extLst>
      <p:ext uri="{BB962C8B-B14F-4D97-AF65-F5344CB8AC3E}">
        <p14:creationId xmlns:p14="http://schemas.microsoft.com/office/powerpoint/2010/main" val="408971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C6A02-9D3F-4663-AC86-4F4199B1C00D}" type="slidenum">
              <a:rPr lang="en-GB" smtClean="0"/>
              <a:pPr/>
              <a:t>9</a:t>
            </a:fld>
            <a:endParaRPr lang="en-GB"/>
          </a:p>
        </p:txBody>
      </p:sp>
    </p:spTree>
    <p:extLst>
      <p:ext uri="{BB962C8B-B14F-4D97-AF65-F5344CB8AC3E}">
        <p14:creationId xmlns:p14="http://schemas.microsoft.com/office/powerpoint/2010/main" val="425428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FCC6A02-9D3F-4663-AC86-4F4199B1C00D}" type="slidenum">
              <a:rPr kumimoji="0" lang="en-GB"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9579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FCC6A02-9D3F-4663-AC86-4F4199B1C00D}" type="slidenum">
              <a:rPr lang="en-GB" smtClean="0"/>
              <a:pPr/>
              <a:t>21</a:t>
            </a:fld>
            <a:endParaRPr lang="en-GB"/>
          </a:p>
        </p:txBody>
      </p:sp>
    </p:spTree>
    <p:extLst>
      <p:ext uri="{BB962C8B-B14F-4D97-AF65-F5344CB8AC3E}">
        <p14:creationId xmlns:p14="http://schemas.microsoft.com/office/powerpoint/2010/main" val="281292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CC6A02-9D3F-4663-AC86-4F4199B1C00D}" type="slidenum">
              <a:rPr lang="en-GB" smtClean="0"/>
              <a:pPr/>
              <a:t>27</a:t>
            </a:fld>
            <a:endParaRPr lang="en-GB"/>
          </a:p>
        </p:txBody>
      </p:sp>
    </p:spTree>
    <p:extLst>
      <p:ext uri="{BB962C8B-B14F-4D97-AF65-F5344CB8AC3E}">
        <p14:creationId xmlns:p14="http://schemas.microsoft.com/office/powerpoint/2010/main" val="2340558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D8BDA2B-DB6F-4D92-91C8-3A3A86372AE1}" type="datetimeFigureOut">
              <a:rPr lang="en-US"/>
              <a:pPr>
                <a:defRPr/>
              </a:pPr>
              <a:t>1/9/2023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4B3A06-17B5-4069-9056-2AA0D6AEF2CB}"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A015CB0-6A76-4D6F-8E00-30A757889D54}" type="datetimeFigureOut">
              <a:rPr lang="en-US"/>
              <a:pPr>
                <a:defRPr/>
              </a:pPr>
              <a:t>1/9/2023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8BCDC6-083F-45F3-9B8E-202249DC934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5C08D8-3156-4394-B63A-794494E8D121}" type="datetimeFigureOut">
              <a:rPr lang="en-US"/>
              <a:pPr>
                <a:defRPr/>
              </a:pPr>
              <a:t>1/9/2023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940769A-6DFD-434E-830A-D83919D5FEFD}"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6579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47208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008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5908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482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203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25925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273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0D17393-0D7B-4A8F-AC82-28ADE5AAE1E8}" type="datetimeFigureOut">
              <a:rPr lang="en-US"/>
              <a:pPr>
                <a:defRPr/>
              </a:pPr>
              <a:t>1/9/2023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0F34D7-1AE1-40AF-BB52-3C82957EBF6B}" type="slidenum">
              <a:rPr lang="en-GB"/>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74465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82640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5D4E3F7-0C40-4E01-B47B-79AF69EE5741}" type="datetimeFigureOut">
              <a:rPr lang="en-GB" smtClean="0">
                <a:solidFill>
                  <a:prstClr val="black">
                    <a:tint val="75000"/>
                  </a:prstClr>
                </a:solidFill>
              </a:rPr>
              <a:pPr/>
              <a:t>09/01/2023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0B6D02A-E7E8-4275-BA0B-AAD9CE03277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7879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GB">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FD1E8F23-4EC6-4E55-8D25-31404BBD44C5}" type="slidenum">
              <a:rPr lang="en-GB">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7884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6D8BDA2B-DB6F-4D92-91C8-3A3A86372AE1}" type="datetimeFigureOut">
              <a:rPr lang="en-US">
                <a:solidFill>
                  <a:prstClr val="black">
                    <a:tint val="75000"/>
                  </a:prstClr>
                </a:solidFill>
              </a:rPr>
              <a:pPr>
                <a:defRPr/>
              </a:pPr>
              <a:t>1/9/2023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4B3A06-17B5-4069-9056-2AA0D6AEF2C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2081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0D17393-0D7B-4A8F-AC82-28ADE5AAE1E8}" type="datetimeFigureOut">
              <a:rPr lang="en-US">
                <a:solidFill>
                  <a:prstClr val="black">
                    <a:tint val="75000"/>
                  </a:prstClr>
                </a:solidFill>
              </a:rPr>
              <a:pPr>
                <a:defRPr/>
              </a:pPr>
              <a:t>1/9/2023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0F34D7-1AE1-40AF-BB52-3C82957EBF6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39230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AC357C-4703-4716-9B09-128F25F18E82}" type="datetimeFigureOut">
              <a:rPr lang="en-US">
                <a:solidFill>
                  <a:prstClr val="black">
                    <a:tint val="75000"/>
                  </a:prstClr>
                </a:solidFill>
              </a:rPr>
              <a:pPr>
                <a:defRPr/>
              </a:pPr>
              <a:t>1/9/2023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71D4616-3190-46EA-9DC8-64C474BD97C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59531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95C17A0-0124-487A-93FC-C02CC17EBBCA}" type="datetimeFigureOut">
              <a:rPr lang="en-US">
                <a:solidFill>
                  <a:prstClr val="black">
                    <a:tint val="75000"/>
                  </a:prstClr>
                </a:solidFill>
              </a:rPr>
              <a:pPr>
                <a:defRPr/>
              </a:pPr>
              <a:t>1/9/2023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1EA0CC-9235-4623-B510-869B0586354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810560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3C567B0-52D9-4865-B800-E03F95CE5115}" type="datetimeFigureOut">
              <a:rPr lang="en-US">
                <a:solidFill>
                  <a:prstClr val="black">
                    <a:tint val="75000"/>
                  </a:prstClr>
                </a:solidFill>
              </a:rPr>
              <a:pPr>
                <a:defRPr/>
              </a:pPr>
              <a:t>1/9/2023</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D670427-F5FE-4900-B850-7FE576CEAC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122575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B385090-0F3A-4941-A6E5-17E86A04EF3D}" type="datetimeFigureOut">
              <a:rPr lang="en-US">
                <a:solidFill>
                  <a:prstClr val="black">
                    <a:tint val="75000"/>
                  </a:prstClr>
                </a:solidFill>
              </a:rPr>
              <a:pPr>
                <a:defRPr/>
              </a:pPr>
              <a:t>1/9/2023</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54E9908-D41C-430A-A6EF-5652061338F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80859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AC357C-4703-4716-9B09-128F25F18E82}" type="datetimeFigureOut">
              <a:rPr lang="en-US"/>
              <a:pPr>
                <a:defRPr/>
              </a:pPr>
              <a:t>1/9/2023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1D4616-3190-46EA-9DC8-64C474BD97C7}" type="slidenum">
              <a:rPr lang="en-GB"/>
              <a:pPr>
                <a:defRPr/>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8EBAB6-B3D2-461B-87C9-6ACFCD2576A6}" type="datetimeFigureOut">
              <a:rPr lang="en-US">
                <a:solidFill>
                  <a:prstClr val="black">
                    <a:tint val="75000"/>
                  </a:prstClr>
                </a:solidFill>
              </a:rPr>
              <a:pPr>
                <a:defRPr/>
              </a:pPr>
              <a:t>1/9/2023</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B9593F6-9009-4761-A137-7CF5D5D027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586364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B5BC48-1DEE-4CD0-9C11-BDD5644465A7}" type="datetimeFigureOut">
              <a:rPr lang="en-US">
                <a:solidFill>
                  <a:prstClr val="black">
                    <a:tint val="75000"/>
                  </a:prstClr>
                </a:solidFill>
              </a:rPr>
              <a:pPr>
                <a:defRPr/>
              </a:pPr>
              <a:t>1/9/2023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0E0BFF5-B009-4344-900E-93EA1587637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980705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F1B9C2-28D6-4FEB-944C-1A92CBE231C5}" type="datetimeFigureOut">
              <a:rPr lang="en-US">
                <a:solidFill>
                  <a:prstClr val="black">
                    <a:tint val="75000"/>
                  </a:prstClr>
                </a:solidFill>
              </a:rPr>
              <a:pPr>
                <a:defRPr/>
              </a:pPr>
              <a:t>1/9/2023</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4FEEFD2-CE43-4EFD-80F4-D180FF7503B1}"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822877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A015CB0-6A76-4D6F-8E00-30A757889D54}" type="datetimeFigureOut">
              <a:rPr lang="en-US">
                <a:solidFill>
                  <a:prstClr val="black">
                    <a:tint val="75000"/>
                  </a:prstClr>
                </a:solidFill>
              </a:rPr>
              <a:pPr>
                <a:defRPr/>
              </a:pPr>
              <a:t>1/9/2023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8BCDC6-083F-45F3-9B8E-202249DC934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8283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95C08D8-3156-4394-B63A-794494E8D121}" type="datetimeFigureOut">
              <a:rPr lang="en-US">
                <a:solidFill>
                  <a:prstClr val="black">
                    <a:tint val="75000"/>
                  </a:prstClr>
                </a:solidFill>
              </a:rPr>
              <a:pPr>
                <a:defRPr/>
              </a:pPr>
              <a:t>1/9/2023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40769A-6DFD-434E-830A-D83919D5FEF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87360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A438DF-7E77-46BA-AC1A-DD2E0C1BD0AB}"/>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5" name="Footer Placeholder 4">
            <a:extLst>
              <a:ext uri="{FF2B5EF4-FFF2-40B4-BE49-F238E27FC236}">
                <a16:creationId xmlns:a16="http://schemas.microsoft.com/office/drawing/2014/main" id="{E4221296-B637-4FD1-9B2E-113CE518082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E9E628C-0679-4EF1-94E3-F340752B8F2E}"/>
              </a:ext>
            </a:extLst>
          </p:cNvPr>
          <p:cNvSpPr>
            <a:spLocks noGrp="1"/>
          </p:cNvSpPr>
          <p:nvPr>
            <p:ph type="sldNum" sz="quarter" idx="12"/>
          </p:nvPr>
        </p:nvSpPr>
        <p:spPr/>
        <p:txBody>
          <a:bodyPr/>
          <a:lstStyle>
            <a:lvl1pPr>
              <a:defRPr/>
            </a:lvl1pPr>
          </a:lstStyle>
          <a:p>
            <a:pPr>
              <a:defRPr/>
            </a:pPr>
            <a:fld id="{70AFCAD5-ADAE-4463-8D6A-CC1D7C231AD6}" type="slidenum">
              <a:rPr lang="en-GB"/>
              <a:pPr>
                <a:defRPr/>
              </a:pPr>
              <a:t>‹#›</a:t>
            </a:fld>
            <a:endParaRPr lang="en-GB"/>
          </a:p>
        </p:txBody>
      </p:sp>
    </p:spTree>
    <p:extLst>
      <p:ext uri="{BB962C8B-B14F-4D97-AF65-F5344CB8AC3E}">
        <p14:creationId xmlns:p14="http://schemas.microsoft.com/office/powerpoint/2010/main" val="36657969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A305C-59B7-4BE4-B7A8-6DDC4D2A2F7B}"/>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5" name="Footer Placeholder 4">
            <a:extLst>
              <a:ext uri="{FF2B5EF4-FFF2-40B4-BE49-F238E27FC236}">
                <a16:creationId xmlns:a16="http://schemas.microsoft.com/office/drawing/2014/main" id="{5DBD5FE1-607C-48A4-ACD8-3A252CD45BF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175F9D3-2573-4F1C-B98C-82A471C1A816}"/>
              </a:ext>
            </a:extLst>
          </p:cNvPr>
          <p:cNvSpPr>
            <a:spLocks noGrp="1"/>
          </p:cNvSpPr>
          <p:nvPr>
            <p:ph type="sldNum" sz="quarter" idx="12"/>
          </p:nvPr>
        </p:nvSpPr>
        <p:spPr/>
        <p:txBody>
          <a:bodyPr/>
          <a:lstStyle>
            <a:lvl1pPr>
              <a:defRPr/>
            </a:lvl1pPr>
          </a:lstStyle>
          <a:p>
            <a:pPr>
              <a:defRPr/>
            </a:pPr>
            <a:fld id="{72E57314-5C35-480F-866B-4A904962241A}" type="slidenum">
              <a:rPr lang="en-GB"/>
              <a:pPr>
                <a:defRPr/>
              </a:pPr>
              <a:t>‹#›</a:t>
            </a:fld>
            <a:endParaRPr lang="en-GB"/>
          </a:p>
        </p:txBody>
      </p:sp>
    </p:spTree>
    <p:extLst>
      <p:ext uri="{BB962C8B-B14F-4D97-AF65-F5344CB8AC3E}">
        <p14:creationId xmlns:p14="http://schemas.microsoft.com/office/powerpoint/2010/main" val="17928487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3E0FBC-D4D2-4D40-A802-96126998088F}"/>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5" name="Footer Placeholder 4">
            <a:extLst>
              <a:ext uri="{FF2B5EF4-FFF2-40B4-BE49-F238E27FC236}">
                <a16:creationId xmlns:a16="http://schemas.microsoft.com/office/drawing/2014/main" id="{2AB69209-8236-4092-929C-E7586BC038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EB01462-0FB9-4000-8D66-1A7057CB48F5}"/>
              </a:ext>
            </a:extLst>
          </p:cNvPr>
          <p:cNvSpPr>
            <a:spLocks noGrp="1"/>
          </p:cNvSpPr>
          <p:nvPr>
            <p:ph type="sldNum" sz="quarter" idx="12"/>
          </p:nvPr>
        </p:nvSpPr>
        <p:spPr/>
        <p:txBody>
          <a:bodyPr/>
          <a:lstStyle>
            <a:lvl1pPr>
              <a:defRPr/>
            </a:lvl1pPr>
          </a:lstStyle>
          <a:p>
            <a:pPr>
              <a:defRPr/>
            </a:pPr>
            <a:fld id="{7A1E027B-F4F0-416E-938A-B684551CE135}" type="slidenum">
              <a:rPr lang="en-GB"/>
              <a:pPr>
                <a:defRPr/>
              </a:pPr>
              <a:t>‹#›</a:t>
            </a:fld>
            <a:endParaRPr lang="en-GB"/>
          </a:p>
        </p:txBody>
      </p:sp>
    </p:spTree>
    <p:extLst>
      <p:ext uri="{BB962C8B-B14F-4D97-AF65-F5344CB8AC3E}">
        <p14:creationId xmlns:p14="http://schemas.microsoft.com/office/powerpoint/2010/main" val="23327891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1E4A7BE-F693-4631-807D-A010B0696752}"/>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6" name="Footer Placeholder 4">
            <a:extLst>
              <a:ext uri="{FF2B5EF4-FFF2-40B4-BE49-F238E27FC236}">
                <a16:creationId xmlns:a16="http://schemas.microsoft.com/office/drawing/2014/main" id="{976131FC-4C63-4BB7-9922-0E5616DF01E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2A03DA-42EE-4C1E-9D3E-BD5830AE17C9}"/>
              </a:ext>
            </a:extLst>
          </p:cNvPr>
          <p:cNvSpPr>
            <a:spLocks noGrp="1"/>
          </p:cNvSpPr>
          <p:nvPr>
            <p:ph type="sldNum" sz="quarter" idx="12"/>
          </p:nvPr>
        </p:nvSpPr>
        <p:spPr/>
        <p:txBody>
          <a:bodyPr/>
          <a:lstStyle>
            <a:lvl1pPr>
              <a:defRPr/>
            </a:lvl1pPr>
          </a:lstStyle>
          <a:p>
            <a:pPr>
              <a:defRPr/>
            </a:pPr>
            <a:fld id="{9BC19C74-B319-442A-9E14-6161653A1723}" type="slidenum">
              <a:rPr lang="en-GB"/>
              <a:pPr>
                <a:defRPr/>
              </a:pPr>
              <a:t>‹#›</a:t>
            </a:fld>
            <a:endParaRPr lang="en-GB"/>
          </a:p>
        </p:txBody>
      </p:sp>
    </p:spTree>
    <p:extLst>
      <p:ext uri="{BB962C8B-B14F-4D97-AF65-F5344CB8AC3E}">
        <p14:creationId xmlns:p14="http://schemas.microsoft.com/office/powerpoint/2010/main" val="34130300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D152D520-BF74-49B8-9C57-1CAC33E78520}"/>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8" name="Footer Placeholder 4">
            <a:extLst>
              <a:ext uri="{FF2B5EF4-FFF2-40B4-BE49-F238E27FC236}">
                <a16:creationId xmlns:a16="http://schemas.microsoft.com/office/drawing/2014/main" id="{37E142AA-77A6-4CEA-B8F8-0802835EF173}"/>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50F59F0A-41D2-43F2-87C2-BC17F234EA5C}"/>
              </a:ext>
            </a:extLst>
          </p:cNvPr>
          <p:cNvSpPr>
            <a:spLocks noGrp="1"/>
          </p:cNvSpPr>
          <p:nvPr>
            <p:ph type="sldNum" sz="quarter" idx="12"/>
          </p:nvPr>
        </p:nvSpPr>
        <p:spPr/>
        <p:txBody>
          <a:bodyPr/>
          <a:lstStyle>
            <a:lvl1pPr>
              <a:defRPr/>
            </a:lvl1pPr>
          </a:lstStyle>
          <a:p>
            <a:pPr>
              <a:defRPr/>
            </a:pPr>
            <a:fld id="{DE15EB12-0445-4D4D-8B52-B0AB2A32BB45}" type="slidenum">
              <a:rPr lang="en-GB"/>
              <a:pPr>
                <a:defRPr/>
              </a:pPr>
              <a:t>‹#›</a:t>
            </a:fld>
            <a:endParaRPr lang="en-GB"/>
          </a:p>
        </p:txBody>
      </p:sp>
    </p:spTree>
    <p:extLst>
      <p:ext uri="{BB962C8B-B14F-4D97-AF65-F5344CB8AC3E}">
        <p14:creationId xmlns:p14="http://schemas.microsoft.com/office/powerpoint/2010/main" val="141516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695C17A0-0124-487A-93FC-C02CC17EBBCA}" type="datetimeFigureOut">
              <a:rPr lang="en-US"/>
              <a:pPr>
                <a:defRPr/>
              </a:pPr>
              <a:t>1/9/2023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81EA0CC-9235-4623-B510-869B0586354F}" type="slidenum">
              <a:rPr lang="en-GB"/>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28C64E3D-2BB4-4BAE-AEB4-54D0E02812F4}"/>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4" name="Footer Placeholder 4">
            <a:extLst>
              <a:ext uri="{FF2B5EF4-FFF2-40B4-BE49-F238E27FC236}">
                <a16:creationId xmlns:a16="http://schemas.microsoft.com/office/drawing/2014/main" id="{BA818D1D-63A4-400C-B04C-F8A93231DA9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711D5EB5-A52F-4210-87AF-A1C497B6E10D}"/>
              </a:ext>
            </a:extLst>
          </p:cNvPr>
          <p:cNvSpPr>
            <a:spLocks noGrp="1"/>
          </p:cNvSpPr>
          <p:nvPr>
            <p:ph type="sldNum" sz="quarter" idx="12"/>
          </p:nvPr>
        </p:nvSpPr>
        <p:spPr/>
        <p:txBody>
          <a:bodyPr/>
          <a:lstStyle>
            <a:lvl1pPr>
              <a:defRPr/>
            </a:lvl1pPr>
          </a:lstStyle>
          <a:p>
            <a:pPr>
              <a:defRPr/>
            </a:pPr>
            <a:fld id="{DDAE672C-F7EE-4DFB-A9F6-4B30334BEFF2}" type="slidenum">
              <a:rPr lang="en-GB"/>
              <a:pPr>
                <a:defRPr/>
              </a:pPr>
              <a:t>‹#›</a:t>
            </a:fld>
            <a:endParaRPr lang="en-GB"/>
          </a:p>
        </p:txBody>
      </p:sp>
    </p:spTree>
    <p:extLst>
      <p:ext uri="{BB962C8B-B14F-4D97-AF65-F5344CB8AC3E}">
        <p14:creationId xmlns:p14="http://schemas.microsoft.com/office/powerpoint/2010/main" val="1767118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1400478-524D-4624-85B3-4EA3C429D233}"/>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3" name="Footer Placeholder 4">
            <a:extLst>
              <a:ext uri="{FF2B5EF4-FFF2-40B4-BE49-F238E27FC236}">
                <a16:creationId xmlns:a16="http://schemas.microsoft.com/office/drawing/2014/main" id="{991D0A1F-F825-4526-B137-AA3E8AD11225}"/>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C789BF31-8C40-4E56-BA01-CEA0FD7EC662}"/>
              </a:ext>
            </a:extLst>
          </p:cNvPr>
          <p:cNvSpPr>
            <a:spLocks noGrp="1"/>
          </p:cNvSpPr>
          <p:nvPr>
            <p:ph type="sldNum" sz="quarter" idx="12"/>
          </p:nvPr>
        </p:nvSpPr>
        <p:spPr/>
        <p:txBody>
          <a:bodyPr/>
          <a:lstStyle>
            <a:lvl1pPr>
              <a:defRPr/>
            </a:lvl1pPr>
          </a:lstStyle>
          <a:p>
            <a:pPr>
              <a:defRPr/>
            </a:pPr>
            <a:fld id="{D858F4BE-D242-4FA2-94AF-B01EEA4EDDB5}" type="slidenum">
              <a:rPr lang="en-GB"/>
              <a:pPr>
                <a:defRPr/>
              </a:pPr>
              <a:t>‹#›</a:t>
            </a:fld>
            <a:endParaRPr lang="en-GB"/>
          </a:p>
        </p:txBody>
      </p:sp>
    </p:spTree>
    <p:extLst>
      <p:ext uri="{BB962C8B-B14F-4D97-AF65-F5344CB8AC3E}">
        <p14:creationId xmlns:p14="http://schemas.microsoft.com/office/powerpoint/2010/main" val="469396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E6D9392-F334-4A92-A652-BF6E8FA684FA}"/>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6" name="Footer Placeholder 4">
            <a:extLst>
              <a:ext uri="{FF2B5EF4-FFF2-40B4-BE49-F238E27FC236}">
                <a16:creationId xmlns:a16="http://schemas.microsoft.com/office/drawing/2014/main" id="{A05A90CC-6DAF-47B2-B8E6-29610EF5908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75321497-BE68-4F18-9AC0-C6E29308CB54}"/>
              </a:ext>
            </a:extLst>
          </p:cNvPr>
          <p:cNvSpPr>
            <a:spLocks noGrp="1"/>
          </p:cNvSpPr>
          <p:nvPr>
            <p:ph type="sldNum" sz="quarter" idx="12"/>
          </p:nvPr>
        </p:nvSpPr>
        <p:spPr/>
        <p:txBody>
          <a:bodyPr/>
          <a:lstStyle>
            <a:lvl1pPr>
              <a:defRPr/>
            </a:lvl1pPr>
          </a:lstStyle>
          <a:p>
            <a:pPr>
              <a:defRPr/>
            </a:pPr>
            <a:fld id="{F286DDD3-0A88-45AB-AFA1-31C11CE1B6D1}" type="slidenum">
              <a:rPr lang="en-GB"/>
              <a:pPr>
                <a:defRPr/>
              </a:pPr>
              <a:t>‹#›</a:t>
            </a:fld>
            <a:endParaRPr lang="en-GB"/>
          </a:p>
        </p:txBody>
      </p:sp>
    </p:spTree>
    <p:extLst>
      <p:ext uri="{BB962C8B-B14F-4D97-AF65-F5344CB8AC3E}">
        <p14:creationId xmlns:p14="http://schemas.microsoft.com/office/powerpoint/2010/main" val="18951074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94E51A2-4F66-4088-9DDD-48090AA9BD8A}"/>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6" name="Footer Placeholder 4">
            <a:extLst>
              <a:ext uri="{FF2B5EF4-FFF2-40B4-BE49-F238E27FC236}">
                <a16:creationId xmlns:a16="http://schemas.microsoft.com/office/drawing/2014/main" id="{FD84DC5F-2D68-447A-A508-85004968596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1AE0643-3FBB-46D9-BBD7-F323668F5450}"/>
              </a:ext>
            </a:extLst>
          </p:cNvPr>
          <p:cNvSpPr>
            <a:spLocks noGrp="1"/>
          </p:cNvSpPr>
          <p:nvPr>
            <p:ph type="sldNum" sz="quarter" idx="12"/>
          </p:nvPr>
        </p:nvSpPr>
        <p:spPr/>
        <p:txBody>
          <a:bodyPr/>
          <a:lstStyle>
            <a:lvl1pPr>
              <a:defRPr/>
            </a:lvl1pPr>
          </a:lstStyle>
          <a:p>
            <a:pPr>
              <a:defRPr/>
            </a:pPr>
            <a:fld id="{400140C8-26B8-4153-9456-7B954AFDDA01}" type="slidenum">
              <a:rPr lang="en-GB"/>
              <a:pPr>
                <a:defRPr/>
              </a:pPr>
              <a:t>‹#›</a:t>
            </a:fld>
            <a:endParaRPr lang="en-GB"/>
          </a:p>
        </p:txBody>
      </p:sp>
    </p:spTree>
    <p:extLst>
      <p:ext uri="{BB962C8B-B14F-4D97-AF65-F5344CB8AC3E}">
        <p14:creationId xmlns:p14="http://schemas.microsoft.com/office/powerpoint/2010/main" val="1483678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045340-C569-4BC2-B995-F0E2A790FD33}"/>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5" name="Footer Placeholder 4">
            <a:extLst>
              <a:ext uri="{FF2B5EF4-FFF2-40B4-BE49-F238E27FC236}">
                <a16:creationId xmlns:a16="http://schemas.microsoft.com/office/drawing/2014/main" id="{3D00CF78-0498-4CC3-962A-F45190CBE577}"/>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FA877A56-05C3-408A-BDF1-1FA6ACC6D0F1}"/>
              </a:ext>
            </a:extLst>
          </p:cNvPr>
          <p:cNvSpPr>
            <a:spLocks noGrp="1"/>
          </p:cNvSpPr>
          <p:nvPr>
            <p:ph type="sldNum" sz="quarter" idx="12"/>
          </p:nvPr>
        </p:nvSpPr>
        <p:spPr/>
        <p:txBody>
          <a:bodyPr/>
          <a:lstStyle>
            <a:lvl1pPr>
              <a:defRPr/>
            </a:lvl1pPr>
          </a:lstStyle>
          <a:p>
            <a:pPr>
              <a:defRPr/>
            </a:pPr>
            <a:fld id="{7C98D934-1FD6-4282-86E5-E33A2D0F9036}" type="slidenum">
              <a:rPr lang="en-GB"/>
              <a:pPr>
                <a:defRPr/>
              </a:pPr>
              <a:t>‹#›</a:t>
            </a:fld>
            <a:endParaRPr lang="en-GB"/>
          </a:p>
        </p:txBody>
      </p:sp>
    </p:spTree>
    <p:extLst>
      <p:ext uri="{BB962C8B-B14F-4D97-AF65-F5344CB8AC3E}">
        <p14:creationId xmlns:p14="http://schemas.microsoft.com/office/powerpoint/2010/main" val="26627837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2DCF02-8A37-4CD3-816F-13217B0168F6}"/>
              </a:ext>
            </a:extLst>
          </p:cNvPr>
          <p:cNvSpPr>
            <a:spLocks noGrp="1"/>
          </p:cNvSpPr>
          <p:nvPr>
            <p:ph type="dt" sz="half" idx="10"/>
          </p:nvPr>
        </p:nvSpPr>
        <p:spPr/>
        <p:txBody>
          <a:bodyPr/>
          <a:lstStyle>
            <a:lvl1pPr>
              <a:defRPr/>
            </a:lvl1pPr>
          </a:lstStyle>
          <a:p>
            <a:pPr>
              <a:defRPr/>
            </a:pPr>
            <a:fld id="{A7FE99BA-E538-413C-8D1A-AFE2B48BBDA5}" type="datetimeFigureOut">
              <a:rPr lang="en-GB"/>
              <a:pPr>
                <a:defRPr/>
              </a:pPr>
              <a:t>09/01/2023</a:t>
            </a:fld>
            <a:endParaRPr lang="en-GB"/>
          </a:p>
        </p:txBody>
      </p:sp>
      <p:sp>
        <p:nvSpPr>
          <p:cNvPr id="5" name="Footer Placeholder 4">
            <a:extLst>
              <a:ext uri="{FF2B5EF4-FFF2-40B4-BE49-F238E27FC236}">
                <a16:creationId xmlns:a16="http://schemas.microsoft.com/office/drawing/2014/main" id="{A998297A-B46F-403E-9513-384110D356D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9095A5A1-456A-47F5-BC40-AF55486C0CCF}"/>
              </a:ext>
            </a:extLst>
          </p:cNvPr>
          <p:cNvSpPr>
            <a:spLocks noGrp="1"/>
          </p:cNvSpPr>
          <p:nvPr>
            <p:ph type="sldNum" sz="quarter" idx="12"/>
          </p:nvPr>
        </p:nvSpPr>
        <p:spPr/>
        <p:txBody>
          <a:bodyPr/>
          <a:lstStyle>
            <a:lvl1pPr>
              <a:defRPr/>
            </a:lvl1pPr>
          </a:lstStyle>
          <a:p>
            <a:pPr>
              <a:defRPr/>
            </a:pPr>
            <a:fld id="{0D130BA1-A78E-4822-85A8-2845AB85B69C}" type="slidenum">
              <a:rPr lang="en-GB"/>
              <a:pPr>
                <a:defRPr/>
              </a:pPr>
              <a:t>‹#›</a:t>
            </a:fld>
            <a:endParaRPr lang="en-GB"/>
          </a:p>
        </p:txBody>
      </p:sp>
    </p:spTree>
    <p:extLst>
      <p:ext uri="{BB962C8B-B14F-4D97-AF65-F5344CB8AC3E}">
        <p14:creationId xmlns:p14="http://schemas.microsoft.com/office/powerpoint/2010/main" val="753369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C73CA2-35D0-AA44-BDF5-AD2E731D7792}"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35385590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C73CA2-35D0-AA44-BDF5-AD2E731D7792}"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33186380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C73CA2-35D0-AA44-BDF5-AD2E731D7792}"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19872618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C73CA2-35D0-AA44-BDF5-AD2E731D7792}"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24126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3C567B0-52D9-4865-B800-E03F95CE5115}" type="datetimeFigureOut">
              <a:rPr lang="en-US"/>
              <a:pPr>
                <a:defRPr/>
              </a:pPr>
              <a:t>1/9/2023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D670427-F5FE-4900-B850-7FE576CEAC47}" type="slidenum">
              <a:rPr lang="en-GB"/>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C73CA2-35D0-AA44-BDF5-AD2E731D7792}" type="datetimeFigureOut">
              <a:rPr lang="en-US" smtClean="0"/>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3754003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C73CA2-35D0-AA44-BDF5-AD2E731D7792}" type="datetimeFigureOut">
              <a:rPr lang="en-US" smtClean="0"/>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29215914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73CA2-35D0-AA44-BDF5-AD2E731D7792}" type="datetimeFigureOut">
              <a:rPr lang="en-US" smtClean="0"/>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4923949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C73CA2-35D0-AA44-BDF5-AD2E731D7792}"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1966338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C73CA2-35D0-AA44-BDF5-AD2E731D7792}" type="datetimeFigureOut">
              <a:rPr lang="en-US" smtClean="0"/>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42420438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C73CA2-35D0-AA44-BDF5-AD2E731D7792}"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31184165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C73CA2-35D0-AA44-BDF5-AD2E731D7792}" type="datetimeFigureOut">
              <a:rPr lang="en-US" smtClean="0"/>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D9B31F-E060-BC48-A6D3-4616929307F2}" type="slidenum">
              <a:rPr lang="en-US" smtClean="0"/>
              <a:t>‹#›</a:t>
            </a:fld>
            <a:endParaRPr lang="en-US"/>
          </a:p>
        </p:txBody>
      </p:sp>
    </p:spTree>
    <p:extLst>
      <p:ext uri="{BB962C8B-B14F-4D97-AF65-F5344CB8AC3E}">
        <p14:creationId xmlns:p14="http://schemas.microsoft.com/office/powerpoint/2010/main" val="23250818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719265"/>
            <a:ext cx="4038600" cy="2128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2"/>
            <a:ext cx="4038600" cy="2130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290009FF-F02C-4D51-BCB2-E78F926A1CB3}" type="slidenum">
              <a:rPr lang="en-GB" altLang="en-US"/>
              <a:pPr/>
              <a:t>‹#›</a:t>
            </a:fld>
            <a:endParaRPr lang="en-GB" altLang="en-US"/>
          </a:p>
        </p:txBody>
      </p:sp>
    </p:spTree>
    <p:extLst>
      <p:ext uri="{BB962C8B-B14F-4D97-AF65-F5344CB8AC3E}">
        <p14:creationId xmlns:p14="http://schemas.microsoft.com/office/powerpoint/2010/main" val="16367136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19263"/>
            <a:ext cx="4038600" cy="4411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042032BA-6CD7-4818-9E19-6BBE8D996367}" type="slidenum">
              <a:rPr lang="en-GB" altLang="en-US"/>
              <a:pPr/>
              <a:t>‹#›</a:t>
            </a:fld>
            <a:endParaRPr lang="en-GB" altLang="en-US"/>
          </a:p>
        </p:txBody>
      </p:sp>
    </p:spTree>
    <p:extLst>
      <p:ext uri="{BB962C8B-B14F-4D97-AF65-F5344CB8AC3E}">
        <p14:creationId xmlns:p14="http://schemas.microsoft.com/office/powerpoint/2010/main" val="10672678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D56746A-E92B-43A9-804F-C38BAD36E64B}"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346867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B385090-0F3A-4941-A6E5-17E86A04EF3D}" type="datetimeFigureOut">
              <a:rPr lang="en-US"/>
              <a:pPr>
                <a:defRPr/>
              </a:pPr>
              <a:t>1/9/2023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54E9908-D41C-430A-A6EF-5652061338F0}"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56746A-E92B-43A9-804F-C38BAD36E64B}"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42779831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6746A-E92B-43A9-804F-C38BAD36E64B}"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3677930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D56746A-E92B-43A9-804F-C38BAD36E64B}"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304965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D56746A-E92B-43A9-804F-C38BAD36E64B}"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28010705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56746A-E92B-43A9-804F-C38BAD36E64B}"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22191987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6746A-E92B-43A9-804F-C38BAD36E64B}" type="datetimeFigureOut">
              <a:rPr lang="en-GB" smtClean="0"/>
              <a:t>09/01/2023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2171682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6746A-E92B-43A9-804F-C38BAD36E64B}"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29024126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56746A-E92B-43A9-804F-C38BAD36E64B}"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9371908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56746A-E92B-43A9-804F-C38BAD36E64B}"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32451513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D56746A-E92B-43A9-804F-C38BAD36E64B}"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3ED077-83FB-420F-995A-4AAB0DC7DD20}" type="slidenum">
              <a:rPr lang="en-GB" smtClean="0"/>
              <a:t>‹#›</a:t>
            </a:fld>
            <a:endParaRPr lang="en-GB"/>
          </a:p>
        </p:txBody>
      </p:sp>
    </p:spTree>
    <p:extLst>
      <p:ext uri="{BB962C8B-B14F-4D97-AF65-F5344CB8AC3E}">
        <p14:creationId xmlns:p14="http://schemas.microsoft.com/office/powerpoint/2010/main" val="32396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8EBAB6-B3D2-461B-87C9-6ACFCD2576A6}" type="datetimeFigureOut">
              <a:rPr lang="en-US"/>
              <a:pPr>
                <a:defRPr/>
              </a:pPr>
              <a:t>1/9/2023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B9593F6-9009-4761-A137-7CF5D5D0278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CB5BC48-1DEE-4CD0-9C11-BDD5644465A7}" type="datetimeFigureOut">
              <a:rPr lang="en-US"/>
              <a:pPr>
                <a:defRPr/>
              </a:pPr>
              <a:t>1/9/2023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0E0BFF5-B009-4344-900E-93EA15876377}"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8F1B9C2-28D6-4FEB-944C-1A92CBE231C5}" type="datetimeFigureOut">
              <a:rPr lang="en-US"/>
              <a:pPr>
                <a:defRPr/>
              </a:pPr>
              <a:t>1/9/2023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FEEFD2-CE43-4EFD-80F4-D180FF7503B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C5A2FD-931C-4A14-82D2-9E083EF684A0}" type="datetimeFigureOut">
              <a:rPr lang="en-US"/>
              <a:pPr>
                <a:defRPr/>
              </a:pPr>
              <a:t>1/9/2023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49114F-5DD8-4D2D-9A94-9B496B47CFDF}"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15D4E3F7-0C40-4E01-B47B-79AF69EE5741}" type="datetimeFigureOut">
              <a:rPr lang="en-GB" smtClean="0">
                <a:solidFill>
                  <a:prstClr val="black">
                    <a:tint val="75000"/>
                  </a:prstClr>
                </a:solidFill>
                <a:latin typeface="Calibri"/>
                <a:cs typeface="+mn-cs"/>
              </a:rPr>
              <a:pPr defTabSz="457200" fontAlgn="auto">
                <a:spcBef>
                  <a:spcPts val="0"/>
                </a:spcBef>
                <a:spcAft>
                  <a:spcPts val="0"/>
                </a:spcAft>
              </a:pPr>
              <a:t>09/01/2023</a:t>
            </a:fld>
            <a:endParaRPr lang="en-GB">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0B6D02A-E7E8-4275-BA0B-AAD9CE03277A}" type="slidenum">
              <a:rPr lang="en-GB" smtClean="0">
                <a:solidFill>
                  <a:prstClr val="black">
                    <a:tint val="75000"/>
                  </a:prstClr>
                </a:solidFill>
                <a:latin typeface="Calibri"/>
                <a:cs typeface="+mn-cs"/>
              </a:rPr>
              <a:pPr defTabSz="457200" fontAlgn="auto">
                <a:spcBef>
                  <a:spcPts val="0"/>
                </a:spcBef>
                <a:spcAft>
                  <a:spcPts val="0"/>
                </a:spcAft>
              </a:pPr>
              <a:t>‹#›</a:t>
            </a:fld>
            <a:endParaRPr lang="en-GB">
              <a:solidFill>
                <a:prstClr val="black">
                  <a:tint val="75000"/>
                </a:prstClr>
              </a:solidFill>
              <a:latin typeface="Calibri"/>
              <a:cs typeface="+mn-cs"/>
            </a:endParaRPr>
          </a:p>
        </p:txBody>
      </p:sp>
    </p:spTree>
    <p:extLst>
      <p:ext uri="{BB962C8B-B14F-4D97-AF65-F5344CB8AC3E}">
        <p14:creationId xmlns:p14="http://schemas.microsoft.com/office/powerpoint/2010/main" val="1822570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C5A2FD-931C-4A14-82D2-9E083EF684A0}" type="datetimeFigureOut">
              <a:rPr lang="en-US">
                <a:solidFill>
                  <a:prstClr val="black">
                    <a:tint val="75000"/>
                  </a:prstClr>
                </a:solidFill>
              </a:rPr>
              <a:pPr>
                <a:defRPr/>
              </a:pPr>
              <a:t>1/9/2023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249114F-5DD8-4D2D-9A94-9B496B47CFD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9050720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0BF154AD-F0C8-4CC6-9F2B-C5636608C9B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BA7027F9-48FC-4457-86A8-2E92D0E15DD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5E913C76-C19E-477D-8E22-4CD868C31CD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smtClean="0">
                <a:solidFill>
                  <a:schemeClr val="tx1">
                    <a:tint val="75000"/>
                  </a:schemeClr>
                </a:solidFill>
              </a:defRPr>
            </a:lvl1pPr>
          </a:lstStyle>
          <a:p>
            <a:pPr>
              <a:defRPr/>
            </a:pPr>
            <a:fld id="{A7FE99BA-E538-413C-8D1A-AFE2B48BBDA5}" type="datetimeFigureOut">
              <a:rPr lang="en-GB"/>
              <a:pPr>
                <a:defRPr/>
              </a:pPr>
              <a:t>09/01/2023</a:t>
            </a:fld>
            <a:endParaRPr lang="en-GB"/>
          </a:p>
        </p:txBody>
      </p:sp>
      <p:sp>
        <p:nvSpPr>
          <p:cNvPr id="5" name="Footer Placeholder 4">
            <a:extLst>
              <a:ext uri="{FF2B5EF4-FFF2-40B4-BE49-F238E27FC236}">
                <a16:creationId xmlns:a16="http://schemas.microsoft.com/office/drawing/2014/main" id="{85515F5E-BE37-4BFB-B192-4013B3D30E2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51FF17FC-5EB5-43CC-8F94-8B045C6A1764}"/>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EA43CE8D-1ABF-42C8-AFB6-A3EF2411FB95}" type="slidenum">
              <a:rPr lang="en-GB"/>
              <a:pPr>
                <a:defRPr/>
              </a:pPr>
              <a:t>‹#›</a:t>
            </a:fld>
            <a:endParaRPr lang="en-GB"/>
          </a:p>
        </p:txBody>
      </p:sp>
    </p:spTree>
    <p:extLst>
      <p:ext uri="{BB962C8B-B14F-4D97-AF65-F5344CB8AC3E}">
        <p14:creationId xmlns:p14="http://schemas.microsoft.com/office/powerpoint/2010/main" val="352090484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EC73CA2-35D0-AA44-BDF5-AD2E731D7792}" type="datetimeFigureOut">
              <a:rPr lang="en-US" smtClean="0"/>
              <a:t>1/9/2023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1D9B31F-E060-BC48-A6D3-4616929307F2}" type="slidenum">
              <a:rPr lang="en-US" smtClean="0"/>
              <a:t>‹#›</a:t>
            </a:fld>
            <a:endParaRPr lang="en-US"/>
          </a:p>
        </p:txBody>
      </p:sp>
    </p:spTree>
    <p:extLst>
      <p:ext uri="{BB962C8B-B14F-4D97-AF65-F5344CB8AC3E}">
        <p14:creationId xmlns:p14="http://schemas.microsoft.com/office/powerpoint/2010/main" val="233850965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56746A-E92B-43A9-804F-C38BAD36E64B}" type="datetimeFigureOut">
              <a:rPr lang="en-GB" smtClean="0"/>
              <a:t>09/01/2023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B3ED077-83FB-420F-995A-4AAB0DC7DD20}" type="slidenum">
              <a:rPr lang="en-GB" smtClean="0"/>
              <a:t>‹#›</a:t>
            </a:fld>
            <a:endParaRPr lang="en-GB"/>
          </a:p>
        </p:txBody>
      </p:sp>
    </p:spTree>
    <p:extLst>
      <p:ext uri="{BB962C8B-B14F-4D97-AF65-F5344CB8AC3E}">
        <p14:creationId xmlns:p14="http://schemas.microsoft.com/office/powerpoint/2010/main" val="31220172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jeZWeFyL6EQ" TargetMode="External"/><Relationship Id="rId2" Type="http://schemas.openxmlformats.org/officeDocument/2006/relationships/image" Target="../media/image11.emf"/><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mbridgesciencepark.co.uk/"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frm=1&amp;source=images&amp;cd=&amp;cad=rja&amp;docid=cEUseP7Xic4qJM&amp;tbnid=8w9BI3su4_Yr9M:&amp;ved=0CAUQjRw&amp;url=http://excelerate.avonvalleyschool.co.uk/year11/geography/urban-environment/6-medc-urban-issues-2-inner-city-london-docklands/&amp;ei=zgdbUpvRC6a10wWrkIGYBQ&amp;bvm=bv.53899372,d.d2k&amp;psig=AFQjCNELd_sq8HwluIapm908h2h8FDAQug&amp;ust=1381783867225942"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F1B68-909C-42E3-B0B5-C50C4DA0AC60}"/>
              </a:ext>
            </a:extLst>
          </p:cNvPr>
          <p:cNvSpPr>
            <a:spLocks noGrp="1"/>
          </p:cNvSpPr>
          <p:nvPr>
            <p:ph type="title"/>
          </p:nvPr>
        </p:nvSpPr>
        <p:spPr/>
        <p:txBody>
          <a:bodyPr/>
          <a:lstStyle/>
          <a:p>
            <a:r>
              <a:rPr lang="en-GB" sz="2400" dirty="0">
                <a:solidFill>
                  <a:prstClr val="black"/>
                </a:solidFill>
                <a:highlight>
                  <a:srgbClr val="FFFF00"/>
                </a:highlight>
                <a:latin typeface="AQA Chevin Pro Medium"/>
                <a:ea typeface="Calibri" panose="020F0502020204030204" pitchFamily="34" charset="0"/>
                <a:cs typeface="Times New Roman" panose="02020603050405020304" pitchFamily="18" charset="0"/>
              </a:rPr>
              <a:t>Pre-work/Flipped learning</a:t>
            </a:r>
            <a:endParaRPr lang="en-GB" dirty="0"/>
          </a:p>
        </p:txBody>
      </p:sp>
      <p:sp>
        <p:nvSpPr>
          <p:cNvPr id="3" name="Content Placeholder 2">
            <a:extLst>
              <a:ext uri="{FF2B5EF4-FFF2-40B4-BE49-F238E27FC236}">
                <a16:creationId xmlns:a16="http://schemas.microsoft.com/office/drawing/2014/main" id="{13DAFC52-1A4A-490E-AFC7-52CDA706D3BE}"/>
              </a:ext>
            </a:extLst>
          </p:cNvPr>
          <p:cNvSpPr>
            <a:spLocks noGrp="1"/>
          </p:cNvSpPr>
          <p:nvPr>
            <p:ph idx="1"/>
          </p:nvPr>
        </p:nvSpPr>
        <p:spPr>
          <a:xfrm>
            <a:off x="179512" y="1825625"/>
            <a:ext cx="8784976" cy="4351338"/>
          </a:xfrm>
        </p:spPr>
        <p:txBody>
          <a:bodyPr/>
          <a:lstStyle/>
          <a:p>
            <a:r>
              <a:rPr lang="en-GB" sz="2400">
                <a:latin typeface="AQA Chevin Pro Medium"/>
                <a:ea typeface="Calibri" panose="020F0502020204030204" pitchFamily="34" charset="0"/>
                <a:cs typeface="Times New Roman" panose="02020603050405020304" pitchFamily="18" charset="0"/>
              </a:rPr>
              <a:t>Review </a:t>
            </a:r>
            <a:r>
              <a:rPr lang="en-GB" sz="2400" dirty="0">
                <a:latin typeface="AQA Chevin Pro Medium"/>
                <a:ea typeface="Calibri" panose="020F0502020204030204" pitchFamily="34" charset="0"/>
                <a:cs typeface="Times New Roman" panose="02020603050405020304" pitchFamily="18" charset="0"/>
              </a:rPr>
              <a:t>Changing Places case study work on Detroit.  Identify </a:t>
            </a:r>
            <a:r>
              <a:rPr lang="en-GB" sz="2400" b="1" i="1" dirty="0">
                <a:latin typeface="AQA Chevin Pro Medium"/>
                <a:ea typeface="Calibri" panose="020F0502020204030204" pitchFamily="34" charset="0"/>
                <a:cs typeface="Times New Roman" panose="02020603050405020304" pitchFamily="18" charset="0"/>
              </a:rPr>
              <a:t>causes</a:t>
            </a:r>
            <a:r>
              <a:rPr lang="en-GB" sz="2400" dirty="0">
                <a:latin typeface="AQA Chevin Pro Medium"/>
                <a:ea typeface="Calibri" panose="020F0502020204030204" pitchFamily="34" charset="0"/>
                <a:cs typeface="Times New Roman" panose="02020603050405020304" pitchFamily="18" charset="0"/>
              </a:rPr>
              <a:t> and </a:t>
            </a:r>
            <a:r>
              <a:rPr lang="en-GB" sz="2400" b="1" i="1" dirty="0">
                <a:latin typeface="AQA Chevin Pro Medium"/>
                <a:ea typeface="Calibri" panose="020F0502020204030204" pitchFamily="34" charset="0"/>
                <a:cs typeface="Times New Roman" panose="02020603050405020304" pitchFamily="18" charset="0"/>
              </a:rPr>
              <a:t>consequences</a:t>
            </a:r>
            <a:r>
              <a:rPr lang="en-GB" sz="2400" dirty="0">
                <a:latin typeface="AQA Chevin Pro Medium"/>
                <a:ea typeface="Calibri" panose="020F0502020204030204" pitchFamily="34" charset="0"/>
                <a:cs typeface="Times New Roman" panose="02020603050405020304" pitchFamily="18" charset="0"/>
              </a:rPr>
              <a:t> of de-industrialisation in Detroit.</a:t>
            </a:r>
          </a:p>
          <a:p>
            <a:endParaRPr lang="en-GB" sz="2400" dirty="0">
              <a:latin typeface="AQA Chevin Pro Medium"/>
              <a:cs typeface="Times New Roman" panose="02020603050405020304" pitchFamily="18" charset="0"/>
            </a:endParaRPr>
          </a:p>
          <a:p>
            <a:pPr marL="0" indent="0">
              <a:buNone/>
            </a:pPr>
            <a:endParaRPr lang="en-GB" sz="2400" dirty="0"/>
          </a:p>
          <a:p>
            <a:endParaRPr lang="en-GB" dirty="0"/>
          </a:p>
        </p:txBody>
      </p:sp>
    </p:spTree>
    <p:extLst>
      <p:ext uri="{BB962C8B-B14F-4D97-AF65-F5344CB8AC3E}">
        <p14:creationId xmlns:p14="http://schemas.microsoft.com/office/powerpoint/2010/main" val="878616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Term:  Decentralisation</a:t>
            </a:r>
          </a:p>
        </p:txBody>
      </p:sp>
      <p:sp>
        <p:nvSpPr>
          <p:cNvPr id="3" name="Content Placeholder 2"/>
          <p:cNvSpPr>
            <a:spLocks noGrp="1"/>
          </p:cNvSpPr>
          <p:nvPr>
            <p:ph idx="1"/>
          </p:nvPr>
        </p:nvSpPr>
        <p:spPr/>
        <p:txBody>
          <a:bodyPr/>
          <a:lstStyle/>
          <a:p>
            <a:r>
              <a:rPr lang="en-GB" dirty="0"/>
              <a:t>The process of redistributing people, functions or power away from the centre to the periphery.</a:t>
            </a:r>
          </a:p>
        </p:txBody>
      </p:sp>
      <p:pic>
        <p:nvPicPr>
          <p:cNvPr id="6" name="Picture 5"/>
          <p:cNvPicPr>
            <a:picLocks noChangeAspect="1"/>
          </p:cNvPicPr>
          <p:nvPr/>
        </p:nvPicPr>
        <p:blipFill>
          <a:blip r:embed="rId2"/>
          <a:stretch>
            <a:fillRect/>
          </a:stretch>
        </p:blipFill>
        <p:spPr>
          <a:xfrm>
            <a:off x="1252537" y="3422650"/>
            <a:ext cx="6638925" cy="2886075"/>
          </a:xfrm>
          <a:prstGeom prst="rect">
            <a:avLst/>
          </a:prstGeom>
        </p:spPr>
      </p:pic>
    </p:spTree>
    <p:extLst>
      <p:ext uri="{BB962C8B-B14F-4D97-AF65-F5344CB8AC3E}">
        <p14:creationId xmlns:p14="http://schemas.microsoft.com/office/powerpoint/2010/main" val="3834759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4A2B-C747-4A67-A5AE-C4AB773568C3}"/>
              </a:ext>
            </a:extLst>
          </p:cNvPr>
          <p:cNvSpPr>
            <a:spLocks noGrp="1"/>
          </p:cNvSpPr>
          <p:nvPr>
            <p:ph type="title"/>
          </p:nvPr>
        </p:nvSpPr>
        <p:spPr>
          <a:xfrm>
            <a:off x="457200" y="0"/>
            <a:ext cx="8229600" cy="728701"/>
          </a:xfrm>
        </p:spPr>
        <p:txBody>
          <a:bodyPr>
            <a:normAutofit/>
          </a:bodyPr>
          <a:lstStyle/>
          <a:p>
            <a:r>
              <a:rPr lang="en-GB" sz="3200" b="1" dirty="0" err="1"/>
              <a:t>Decentrialisation</a:t>
            </a:r>
            <a:endParaRPr lang="en-GB" sz="3200" b="1" dirty="0"/>
          </a:p>
        </p:txBody>
      </p:sp>
      <p:sp>
        <p:nvSpPr>
          <p:cNvPr id="3" name="Text Placeholder 2">
            <a:extLst>
              <a:ext uri="{FF2B5EF4-FFF2-40B4-BE49-F238E27FC236}">
                <a16:creationId xmlns:a16="http://schemas.microsoft.com/office/drawing/2014/main" id="{1176F583-6173-4451-A31E-9FB81B811535}"/>
              </a:ext>
            </a:extLst>
          </p:cNvPr>
          <p:cNvSpPr>
            <a:spLocks noGrp="1"/>
          </p:cNvSpPr>
          <p:nvPr>
            <p:ph type="body" sz="half" idx="1"/>
          </p:nvPr>
        </p:nvSpPr>
        <p:spPr>
          <a:xfrm>
            <a:off x="179511" y="980728"/>
            <a:ext cx="8834261" cy="5877272"/>
          </a:xfrm>
        </p:spPr>
        <p:txBody>
          <a:bodyPr>
            <a:normAutofit/>
          </a:bodyPr>
          <a:lstStyle/>
          <a:p>
            <a:r>
              <a:rPr lang="en-GB" dirty="0"/>
              <a:t>Manufacturing cities and inner city areas were most affected.  </a:t>
            </a:r>
            <a:r>
              <a:rPr lang="en-GB" i="1" dirty="0">
                <a:highlight>
                  <a:srgbClr val="FFFF00"/>
                </a:highlight>
              </a:rPr>
              <a:t>Name examples we have studied.</a:t>
            </a:r>
          </a:p>
          <a:p>
            <a:r>
              <a:rPr lang="en-GB" dirty="0"/>
              <a:t>Inner cities lacked suitable land for expansion of existing manufacturing.</a:t>
            </a:r>
          </a:p>
          <a:p>
            <a:r>
              <a:rPr lang="en-GB" dirty="0"/>
              <a:t>New investment focussed on the edge of urban areas or more rural locations.</a:t>
            </a:r>
          </a:p>
          <a:p>
            <a:r>
              <a:rPr lang="en-GB" dirty="0"/>
              <a:t>This movement was part of  a wider process </a:t>
            </a:r>
            <a:r>
              <a:rPr lang="en-GB" b="1" dirty="0"/>
              <a:t>‘decentralisation’ </a:t>
            </a:r>
            <a:r>
              <a:rPr lang="en-GB" dirty="0"/>
              <a:t>which also affected residential and retail </a:t>
            </a:r>
            <a:r>
              <a:rPr lang="en-GB"/>
              <a:t>land use </a:t>
            </a:r>
            <a:r>
              <a:rPr lang="en-GB" dirty="0"/>
              <a:t>in the late 20</a:t>
            </a:r>
            <a:r>
              <a:rPr lang="en-GB" baseline="30000" dirty="0"/>
              <a:t>th</a:t>
            </a:r>
            <a:r>
              <a:rPr lang="en-GB" dirty="0"/>
              <a:t> century. </a:t>
            </a:r>
          </a:p>
          <a:p>
            <a:pPr marL="0" indent="0">
              <a:buNone/>
            </a:pPr>
            <a:endParaRPr lang="en-GB" dirty="0"/>
          </a:p>
        </p:txBody>
      </p:sp>
    </p:spTree>
    <p:extLst>
      <p:ext uri="{BB962C8B-B14F-4D97-AF65-F5344CB8AC3E}">
        <p14:creationId xmlns:p14="http://schemas.microsoft.com/office/powerpoint/2010/main" val="405545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301EC3-D629-46DC-A371-E1CC5459072F}"/>
              </a:ext>
            </a:extLst>
          </p:cNvPr>
          <p:cNvPicPr>
            <a:picLocks noChangeAspect="1"/>
          </p:cNvPicPr>
          <p:nvPr/>
        </p:nvPicPr>
        <p:blipFill rotWithShape="1">
          <a:blip r:embed="rId2"/>
          <a:srcRect l="29525" t="30390" r="11327" b="7980"/>
          <a:stretch/>
        </p:blipFill>
        <p:spPr>
          <a:xfrm>
            <a:off x="0" y="1454073"/>
            <a:ext cx="9224730" cy="5403927"/>
          </a:xfrm>
          <a:prstGeom prst="rect">
            <a:avLst/>
          </a:prstGeom>
        </p:spPr>
      </p:pic>
      <p:sp>
        <p:nvSpPr>
          <p:cNvPr id="5" name="Title 4">
            <a:extLst>
              <a:ext uri="{FF2B5EF4-FFF2-40B4-BE49-F238E27FC236}">
                <a16:creationId xmlns:a16="http://schemas.microsoft.com/office/drawing/2014/main" id="{506E637D-E55C-4179-8E05-9B3A2AC05D39}"/>
              </a:ext>
            </a:extLst>
          </p:cNvPr>
          <p:cNvSpPr>
            <a:spLocks noGrp="1"/>
          </p:cNvSpPr>
          <p:nvPr>
            <p:ph type="title"/>
          </p:nvPr>
        </p:nvSpPr>
        <p:spPr/>
        <p:txBody>
          <a:bodyPr/>
          <a:lstStyle/>
          <a:p>
            <a:r>
              <a:rPr lang="en-GB" sz="3600" dirty="0"/>
              <a:t>TASK:  Study the map of Guildford and label examples of </a:t>
            </a:r>
            <a:r>
              <a:rPr lang="en-GB" sz="3600" b="1" dirty="0"/>
              <a:t>decentralisation</a:t>
            </a:r>
          </a:p>
        </p:txBody>
      </p:sp>
    </p:spTree>
    <p:extLst>
      <p:ext uri="{BB962C8B-B14F-4D97-AF65-F5344CB8AC3E}">
        <p14:creationId xmlns:p14="http://schemas.microsoft.com/office/powerpoint/2010/main" val="1525058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4294967295"/>
          </p:nvPr>
        </p:nvSpPr>
        <p:spPr>
          <a:xfrm>
            <a:off x="0" y="1600200"/>
            <a:ext cx="8229600" cy="4525963"/>
          </a:xfrm>
        </p:spPr>
        <p:txBody>
          <a:bodyPr/>
          <a:lstStyle/>
          <a:p>
            <a:pPr>
              <a:buFont typeface="Arial" charset="0"/>
              <a:buNone/>
            </a:pPr>
            <a:r>
              <a:rPr lang="en-GB" sz="2400" dirty="0">
                <a:solidFill>
                  <a:schemeClr val="bg1"/>
                </a:solidFill>
              </a:rPr>
              <a:t>		</a:t>
            </a:r>
          </a:p>
          <a:p>
            <a:pPr>
              <a:buFont typeface="Arial" charset="0"/>
              <a:buNone/>
            </a:pPr>
            <a:endParaRPr lang="en-GB" sz="2400" dirty="0">
              <a:solidFill>
                <a:schemeClr val="bg1"/>
              </a:solidFill>
            </a:endParaRPr>
          </a:p>
          <a:p>
            <a:pPr>
              <a:buFont typeface="Arial" charset="0"/>
              <a:buNone/>
            </a:pPr>
            <a:r>
              <a:rPr lang="en-GB" sz="2400" dirty="0">
                <a:solidFill>
                  <a:schemeClr val="bg1"/>
                </a:solidFill>
              </a:rPr>
              <a:t>				</a:t>
            </a:r>
            <a:endParaRPr lang="en-GB" dirty="0"/>
          </a:p>
          <a:p>
            <a:pPr>
              <a:buFont typeface="Arial" charset="0"/>
              <a:buNone/>
            </a:pPr>
            <a:r>
              <a:rPr lang="en-GB" dirty="0"/>
              <a:t>				</a:t>
            </a:r>
          </a:p>
        </p:txBody>
      </p:sp>
      <p:cxnSp>
        <p:nvCxnSpPr>
          <p:cNvPr id="5" name="Straight Arrow Connector 4"/>
          <p:cNvCxnSpPr/>
          <p:nvPr/>
        </p:nvCxnSpPr>
        <p:spPr>
          <a:xfrm rot="10800000">
            <a:off x="2411413" y="1844675"/>
            <a:ext cx="576262" cy="5048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4464050" y="1449388"/>
            <a:ext cx="1079500" cy="8636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4356100" y="3932238"/>
            <a:ext cx="936625" cy="50482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3239294" y="3969544"/>
            <a:ext cx="792162" cy="4318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128" name="TextBox 14"/>
          <p:cNvSpPr txBox="1">
            <a:spLocks noChangeArrowheads="1"/>
          </p:cNvSpPr>
          <p:nvPr/>
        </p:nvSpPr>
        <p:spPr bwMode="auto">
          <a:xfrm>
            <a:off x="5651500" y="188913"/>
            <a:ext cx="3492500" cy="4801314"/>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Arial" charset="0"/>
                <a:ea typeface="+mn-ea"/>
                <a:cs typeface="Arial" charset="0"/>
              </a:rPr>
              <a:t>Easier access/Increased mobility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-Increased car ownership and use of private car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-Traffic congestion in town centres.  Parking is expensive and restrictive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-Free parking, close to the shops/businesses out of town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-Easier to park at a petrol station for convenience goods rather than a local store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-Accessible business parks, industrial estates, shopping developments.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130" name="TextBox 17"/>
          <p:cNvSpPr txBox="1">
            <a:spLocks noChangeArrowheads="1"/>
          </p:cNvSpPr>
          <p:nvPr/>
        </p:nvSpPr>
        <p:spPr bwMode="auto">
          <a:xfrm>
            <a:off x="466701" y="4031655"/>
            <a:ext cx="3960837" cy="1477328"/>
          </a:xfrm>
          <a:prstGeom prst="rect">
            <a:avLst/>
          </a:prstGeom>
          <a:noFill/>
          <a:ln w="9525">
            <a:solidFill>
              <a:schemeClr val="tx1"/>
            </a:solid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Arial" charset="0"/>
                <a:ea typeface="+mn-ea"/>
                <a:cs typeface="Arial" charset="0"/>
              </a:rPr>
              <a:t>Land values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-Often higher in town centres, leading to high rents. 500%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-Cheaper on the outskirts.</a:t>
            </a:r>
            <a:endParaRPr kumimoji="0" lang="en-GB" sz="18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131" name="TextBox 18"/>
          <p:cNvSpPr txBox="1">
            <a:spLocks noChangeArrowheads="1"/>
          </p:cNvSpPr>
          <p:nvPr/>
        </p:nvSpPr>
        <p:spPr bwMode="auto">
          <a:xfrm>
            <a:off x="179388" y="260350"/>
            <a:ext cx="4537075" cy="1754326"/>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b="1" u="sng" dirty="0">
                <a:solidFill>
                  <a:prstClr val="black"/>
                </a:solidFill>
              </a:rPr>
              <a:t>More Space on outskirts</a:t>
            </a:r>
          </a:p>
          <a:p>
            <a:pPr lvl="0">
              <a:defRPr/>
            </a:pPr>
            <a:r>
              <a:rPr lang="en-GB" dirty="0">
                <a:solidFill>
                  <a:prstClr val="black"/>
                </a:solidFill>
              </a:rPr>
              <a:t>Custom built business parks, industrial estates, shopping developments with </a:t>
            </a:r>
          </a:p>
          <a:p>
            <a:pPr lvl="0">
              <a:defRPr/>
            </a:pPr>
            <a:r>
              <a:rPr lang="en-GB" dirty="0">
                <a:solidFill>
                  <a:prstClr val="black"/>
                </a:solidFill>
              </a:rPr>
              <a:t>Space for expansion and car parks.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sng"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a:t>
            </a:r>
          </a:p>
        </p:txBody>
      </p:sp>
      <p:sp>
        <p:nvSpPr>
          <p:cNvPr id="5132" name="TextBox 19"/>
          <p:cNvSpPr txBox="1">
            <a:spLocks noChangeArrowheads="1"/>
          </p:cNvSpPr>
          <p:nvPr/>
        </p:nvSpPr>
        <p:spPr bwMode="auto">
          <a:xfrm>
            <a:off x="0" y="1988840"/>
            <a:ext cx="2555875" cy="203132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Arial" charset="0"/>
                <a:ea typeface="+mn-ea"/>
                <a:cs typeface="Arial" charset="0"/>
              </a:rPr>
              <a:t>Shopping as recreation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-Seen as family social activity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charset="0"/>
                <a:ea typeface="+mn-ea"/>
                <a:cs typeface="Arial" charset="0"/>
              </a:rPr>
              <a:t>-Shopping centres include cinemas, cafes and play areas</a:t>
            </a:r>
          </a:p>
        </p:txBody>
      </p:sp>
      <p:sp>
        <p:nvSpPr>
          <p:cNvPr id="25" name="Rounded Rectangle 24"/>
          <p:cNvSpPr/>
          <p:nvPr/>
        </p:nvSpPr>
        <p:spPr>
          <a:xfrm>
            <a:off x="36512" y="2014676"/>
            <a:ext cx="2627313" cy="172878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25"/>
          <p:cNvSpPr/>
          <p:nvPr/>
        </p:nvSpPr>
        <p:spPr>
          <a:xfrm>
            <a:off x="179388" y="333375"/>
            <a:ext cx="4176712" cy="1366838"/>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a:extLst>
              <a:ext uri="{FF2B5EF4-FFF2-40B4-BE49-F238E27FC236}">
                <a16:creationId xmlns:a16="http://schemas.microsoft.com/office/drawing/2014/main" id="{160F7FD6-46A7-40C2-AC60-FCD5C68765A7}"/>
              </a:ext>
            </a:extLst>
          </p:cNvPr>
          <p:cNvSpPr/>
          <p:nvPr/>
        </p:nvSpPr>
        <p:spPr>
          <a:xfrm>
            <a:off x="2700337" y="2132856"/>
            <a:ext cx="2843213" cy="1627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 What factors have affected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a:ea typeface="+mn-ea"/>
                <a:cs typeface="+mn-cs"/>
              </a:rPr>
              <a:t>decentralisation</a:t>
            </a:r>
          </a:p>
        </p:txBody>
      </p:sp>
      <p:sp>
        <p:nvSpPr>
          <p:cNvPr id="3" name="TextBox 2"/>
          <p:cNvSpPr txBox="1"/>
          <p:nvPr/>
        </p:nvSpPr>
        <p:spPr>
          <a:xfrm>
            <a:off x="5076825" y="5157192"/>
            <a:ext cx="3743647" cy="1200329"/>
          </a:xfrm>
          <a:prstGeom prst="rect">
            <a:avLst/>
          </a:prstGeom>
          <a:noFill/>
        </p:spPr>
        <p:txBody>
          <a:bodyPr wrap="square" rtlCol="0">
            <a:spAutoFit/>
          </a:bodyPr>
          <a:lstStyle/>
          <a:p>
            <a:pPr lvl="0">
              <a:defRPr/>
            </a:pPr>
            <a:r>
              <a:rPr lang="en-GB" b="1" u="sng" dirty="0">
                <a:solidFill>
                  <a:prstClr val="black"/>
                </a:solidFill>
              </a:rPr>
              <a:t>Government Policies</a:t>
            </a:r>
          </a:p>
          <a:p>
            <a:pPr marL="285750" lvl="0" indent="-285750">
              <a:buFontTx/>
              <a:buChar char="-"/>
              <a:defRPr/>
            </a:pPr>
            <a:r>
              <a:rPr lang="en-GB" dirty="0">
                <a:solidFill>
                  <a:prstClr val="black"/>
                </a:solidFill>
              </a:rPr>
              <a:t>Relaxing of planning regulations </a:t>
            </a:r>
          </a:p>
          <a:p>
            <a:pPr marL="285750" lvl="0" indent="-285750">
              <a:buFontTx/>
              <a:buChar char="-"/>
              <a:defRPr/>
            </a:pPr>
            <a:r>
              <a:rPr lang="en-GB" dirty="0">
                <a:solidFill>
                  <a:prstClr val="black"/>
                </a:solidFill>
              </a:rPr>
              <a:t>making it easier to build on the outskirts. </a:t>
            </a:r>
          </a:p>
        </p:txBody>
      </p:sp>
    </p:spTree>
    <p:extLst>
      <p:ext uri="{BB962C8B-B14F-4D97-AF65-F5344CB8AC3E}">
        <p14:creationId xmlns:p14="http://schemas.microsoft.com/office/powerpoint/2010/main" val="1134977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9F5F87-BAAF-49EC-89E5-99165A5999BD}"/>
              </a:ext>
            </a:extLst>
          </p:cNvPr>
          <p:cNvSpPr>
            <a:spLocks noGrp="1"/>
          </p:cNvSpPr>
          <p:nvPr>
            <p:ph type="title"/>
          </p:nvPr>
        </p:nvSpPr>
        <p:spPr>
          <a:xfrm>
            <a:off x="0" y="0"/>
            <a:ext cx="9144000" cy="692696"/>
          </a:xfrm>
        </p:spPr>
        <p:txBody>
          <a:bodyPr/>
          <a:lstStyle/>
          <a:p>
            <a:r>
              <a:rPr lang="en-GB" sz="3200" dirty="0"/>
              <a:t>Analyse the graph on structural shift in employment.</a:t>
            </a:r>
          </a:p>
        </p:txBody>
      </p:sp>
      <p:sp>
        <p:nvSpPr>
          <p:cNvPr id="5" name="Content Placeholder 4">
            <a:extLst>
              <a:ext uri="{FF2B5EF4-FFF2-40B4-BE49-F238E27FC236}">
                <a16:creationId xmlns:a16="http://schemas.microsoft.com/office/drawing/2014/main" id="{0BE1275F-23DF-4F1F-A570-F7D4588CF0A9}"/>
              </a:ext>
            </a:extLst>
          </p:cNvPr>
          <p:cNvSpPr>
            <a:spLocks noGrp="1"/>
          </p:cNvSpPr>
          <p:nvPr>
            <p:ph idx="1"/>
          </p:nvPr>
        </p:nvSpPr>
        <p:spPr/>
        <p:txBody>
          <a:bodyPr/>
          <a:lstStyle/>
          <a:p>
            <a:r>
              <a:rPr lang="en-GB" dirty="0"/>
              <a:t>Scan of graph p129 Oxford</a:t>
            </a:r>
          </a:p>
        </p:txBody>
      </p:sp>
      <p:pic>
        <p:nvPicPr>
          <p:cNvPr id="2" name="Picture 1">
            <a:extLst>
              <a:ext uri="{FF2B5EF4-FFF2-40B4-BE49-F238E27FC236}">
                <a16:creationId xmlns:a16="http://schemas.microsoft.com/office/drawing/2014/main" id="{818D3236-47EC-41DD-8512-9F34244964B0}"/>
              </a:ext>
            </a:extLst>
          </p:cNvPr>
          <p:cNvPicPr>
            <a:picLocks noChangeAspect="1"/>
          </p:cNvPicPr>
          <p:nvPr/>
        </p:nvPicPr>
        <p:blipFill>
          <a:blip r:embed="rId2"/>
          <a:stretch>
            <a:fillRect/>
          </a:stretch>
        </p:blipFill>
        <p:spPr>
          <a:xfrm>
            <a:off x="611560" y="792600"/>
            <a:ext cx="7406550" cy="4952876"/>
          </a:xfrm>
          <a:prstGeom prst="rect">
            <a:avLst/>
          </a:prstGeom>
        </p:spPr>
      </p:pic>
      <p:sp>
        <p:nvSpPr>
          <p:cNvPr id="3" name="TextBox 2"/>
          <p:cNvSpPr txBox="1"/>
          <p:nvPr/>
        </p:nvSpPr>
        <p:spPr>
          <a:xfrm>
            <a:off x="251520" y="5733256"/>
            <a:ext cx="8280920" cy="646331"/>
          </a:xfrm>
          <a:prstGeom prst="rect">
            <a:avLst/>
          </a:prstGeom>
          <a:noFill/>
        </p:spPr>
        <p:txBody>
          <a:bodyPr wrap="square" rtlCol="0">
            <a:spAutoFit/>
          </a:bodyPr>
          <a:lstStyle/>
          <a:p>
            <a:endParaRPr lang="en-GB" b="1" dirty="0"/>
          </a:p>
          <a:p>
            <a:r>
              <a:rPr lang="en-GB" b="1" dirty="0"/>
              <a:t>P – </a:t>
            </a:r>
            <a:r>
              <a:rPr lang="en-GB" dirty="0"/>
              <a:t>Pattern</a:t>
            </a:r>
            <a:r>
              <a:rPr lang="en-GB" b="1" dirty="0"/>
              <a:t>	A – </a:t>
            </a:r>
            <a:r>
              <a:rPr lang="en-GB" dirty="0"/>
              <a:t>Anomalies</a:t>
            </a:r>
            <a:r>
              <a:rPr lang="en-GB" b="1" dirty="0"/>
              <a:t>	D - </a:t>
            </a:r>
            <a:r>
              <a:rPr lang="en-GB" dirty="0"/>
              <a:t>Data (manipulation)</a:t>
            </a:r>
            <a:r>
              <a:rPr lang="en-GB" b="1" dirty="0"/>
              <a:t>	L - </a:t>
            </a:r>
            <a:r>
              <a:rPr lang="en-GB" dirty="0"/>
              <a:t>Links</a:t>
            </a:r>
          </a:p>
        </p:txBody>
      </p:sp>
    </p:spTree>
    <p:extLst>
      <p:ext uri="{BB962C8B-B14F-4D97-AF65-F5344CB8AC3E}">
        <p14:creationId xmlns:p14="http://schemas.microsoft.com/office/powerpoint/2010/main" val="249051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0A7BCE-AB46-4C4C-B19D-7CA99FFED079}"/>
              </a:ext>
            </a:extLst>
          </p:cNvPr>
          <p:cNvSpPr>
            <a:spLocks noGrp="1"/>
          </p:cNvSpPr>
          <p:nvPr>
            <p:ph type="title"/>
          </p:nvPr>
        </p:nvSpPr>
        <p:spPr>
          <a:xfrm>
            <a:off x="457200" y="0"/>
            <a:ext cx="8229600" cy="1052736"/>
          </a:xfrm>
        </p:spPr>
        <p:txBody>
          <a:bodyPr/>
          <a:lstStyle/>
          <a:p>
            <a:r>
              <a:rPr lang="en-GB" dirty="0"/>
              <a:t>The rise of the Service Economy</a:t>
            </a:r>
          </a:p>
        </p:txBody>
      </p:sp>
      <p:sp>
        <p:nvSpPr>
          <p:cNvPr id="3" name="Content Placeholder 2">
            <a:extLst>
              <a:ext uri="{FF2B5EF4-FFF2-40B4-BE49-F238E27FC236}">
                <a16:creationId xmlns:a16="http://schemas.microsoft.com/office/drawing/2014/main" id="{AB0F1D47-D9F7-4A2E-B6E2-5F437385EC0B}"/>
              </a:ext>
            </a:extLst>
          </p:cNvPr>
          <p:cNvSpPr>
            <a:spLocks noGrp="1"/>
          </p:cNvSpPr>
          <p:nvPr>
            <p:ph idx="1"/>
          </p:nvPr>
        </p:nvSpPr>
        <p:spPr>
          <a:xfrm>
            <a:off x="251520" y="1052736"/>
            <a:ext cx="8712968" cy="5073427"/>
          </a:xfrm>
        </p:spPr>
        <p:txBody>
          <a:bodyPr/>
          <a:lstStyle/>
          <a:p>
            <a:pPr marL="0" indent="0">
              <a:buNone/>
            </a:pPr>
            <a:r>
              <a:rPr lang="en-GB" dirty="0"/>
              <a:t>The decline in the manufacturing employment in the late 20</a:t>
            </a:r>
            <a:r>
              <a:rPr lang="en-GB" baseline="30000" dirty="0"/>
              <a:t>th</a:t>
            </a:r>
            <a:r>
              <a:rPr lang="en-GB" dirty="0"/>
              <a:t> century was accompanied by the rise of the </a:t>
            </a:r>
            <a:r>
              <a:rPr lang="en-GB" b="1" dirty="0"/>
              <a:t>service economy</a:t>
            </a:r>
            <a:r>
              <a:rPr lang="en-GB" dirty="0"/>
              <a:t>.</a:t>
            </a:r>
          </a:p>
          <a:p>
            <a:pPr marL="0" indent="0">
              <a:buNone/>
            </a:pPr>
            <a:r>
              <a:rPr lang="en-GB" dirty="0"/>
              <a:t>The </a:t>
            </a:r>
            <a:r>
              <a:rPr lang="en-GB" b="1" dirty="0"/>
              <a:t>service economy </a:t>
            </a:r>
            <a:r>
              <a:rPr lang="en-GB" dirty="0"/>
              <a:t>covers a range of activities including:</a:t>
            </a:r>
          </a:p>
          <a:p>
            <a:r>
              <a:rPr lang="en-GB" b="1" dirty="0"/>
              <a:t>Tertiary activities</a:t>
            </a:r>
            <a:r>
              <a:rPr lang="en-GB" dirty="0"/>
              <a:t>:  financial services e.g. banking, accountancy and insurance.</a:t>
            </a:r>
          </a:p>
          <a:p>
            <a:r>
              <a:rPr lang="en-GB" b="1" dirty="0"/>
              <a:t>Quaternary activities</a:t>
            </a:r>
            <a:r>
              <a:rPr lang="en-GB" dirty="0"/>
              <a:t>:  knowledge and ideas are the main output e.g. advertising, computer programming, software design.</a:t>
            </a:r>
          </a:p>
        </p:txBody>
      </p:sp>
    </p:spTree>
    <p:extLst>
      <p:ext uri="{BB962C8B-B14F-4D97-AF65-F5344CB8AC3E}">
        <p14:creationId xmlns:p14="http://schemas.microsoft.com/office/powerpoint/2010/main" val="306068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87824" y="2204864"/>
            <a:ext cx="2952328" cy="2214736"/>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What caused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the rise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mn-cs"/>
              </a:rPr>
              <a:t>service economy?</a:t>
            </a:r>
          </a:p>
        </p:txBody>
      </p:sp>
      <p:sp>
        <p:nvSpPr>
          <p:cNvPr id="5" name="TextBox 4">
            <a:extLst>
              <a:ext uri="{FF2B5EF4-FFF2-40B4-BE49-F238E27FC236}">
                <a16:creationId xmlns:a16="http://schemas.microsoft.com/office/drawing/2014/main" id="{9AB695EF-0F07-4E1B-9F29-F2AFA5AF360D}"/>
              </a:ext>
            </a:extLst>
          </p:cNvPr>
          <p:cNvSpPr txBox="1"/>
          <p:nvPr/>
        </p:nvSpPr>
        <p:spPr>
          <a:xfrm>
            <a:off x="179512" y="1268760"/>
            <a:ext cx="2420728" cy="2246769"/>
          </a:xfrm>
          <a:prstGeom prst="rect">
            <a:avLst/>
          </a:prstGeom>
          <a:noFill/>
        </p:spPr>
        <p:txBody>
          <a:bodyPr wrap="square" rtlCol="0">
            <a:spAutoFit/>
          </a:bodyPr>
          <a:lstStyle/>
          <a:p>
            <a:r>
              <a:rPr lang="en-GB" sz="2000" dirty="0"/>
              <a:t>Financial services are needed to support manufacturing industries, which are still important in many cities today</a:t>
            </a:r>
          </a:p>
        </p:txBody>
      </p:sp>
      <p:sp>
        <p:nvSpPr>
          <p:cNvPr id="7" name="TextBox 6">
            <a:extLst>
              <a:ext uri="{FF2B5EF4-FFF2-40B4-BE49-F238E27FC236}">
                <a16:creationId xmlns:a16="http://schemas.microsoft.com/office/drawing/2014/main" id="{C051C1A8-BEC1-4D4F-B3A9-8A84B5C5D653}"/>
              </a:ext>
            </a:extLst>
          </p:cNvPr>
          <p:cNvSpPr txBox="1"/>
          <p:nvPr/>
        </p:nvSpPr>
        <p:spPr>
          <a:xfrm>
            <a:off x="6156176" y="1268760"/>
            <a:ext cx="3024552" cy="1938992"/>
          </a:xfrm>
          <a:prstGeom prst="rect">
            <a:avLst/>
          </a:prstGeom>
          <a:noFill/>
        </p:spPr>
        <p:txBody>
          <a:bodyPr wrap="square" rtlCol="0">
            <a:spAutoFit/>
          </a:bodyPr>
          <a:lstStyle/>
          <a:p>
            <a:r>
              <a:rPr lang="en-GB" sz="2000" dirty="0"/>
              <a:t>As societies become</a:t>
            </a:r>
          </a:p>
          <a:p>
            <a:r>
              <a:rPr lang="en-GB" sz="2000" dirty="0"/>
              <a:t>more technologically </a:t>
            </a:r>
          </a:p>
          <a:p>
            <a:r>
              <a:rPr lang="en-GB" sz="2000" dirty="0"/>
              <a:t>sophisticated, they</a:t>
            </a:r>
          </a:p>
          <a:p>
            <a:r>
              <a:rPr lang="en-GB" sz="2000" dirty="0"/>
              <a:t>need a larger range</a:t>
            </a:r>
          </a:p>
          <a:p>
            <a:r>
              <a:rPr lang="en-GB" sz="2000" dirty="0"/>
              <a:t>of specialised services to keep them running</a:t>
            </a:r>
          </a:p>
        </p:txBody>
      </p:sp>
      <p:sp>
        <p:nvSpPr>
          <p:cNvPr id="8" name="TextBox 7">
            <a:extLst>
              <a:ext uri="{FF2B5EF4-FFF2-40B4-BE49-F238E27FC236}">
                <a16:creationId xmlns:a16="http://schemas.microsoft.com/office/drawing/2014/main" id="{56B10285-6718-420B-BD64-2E76EB038FE8}"/>
              </a:ext>
            </a:extLst>
          </p:cNvPr>
          <p:cNvSpPr txBox="1"/>
          <p:nvPr/>
        </p:nvSpPr>
        <p:spPr>
          <a:xfrm>
            <a:off x="2600240" y="4941168"/>
            <a:ext cx="3555936" cy="1015663"/>
          </a:xfrm>
          <a:prstGeom prst="rect">
            <a:avLst/>
          </a:prstGeom>
          <a:noFill/>
        </p:spPr>
        <p:txBody>
          <a:bodyPr wrap="square" rtlCol="0">
            <a:spAutoFit/>
          </a:bodyPr>
          <a:lstStyle/>
          <a:p>
            <a:r>
              <a:rPr lang="en-GB" sz="2000" dirty="0"/>
              <a:t>As societies become wealthier, they demand more leisure and retail services</a:t>
            </a:r>
          </a:p>
        </p:txBody>
      </p:sp>
      <p:sp>
        <p:nvSpPr>
          <p:cNvPr id="6" name="TextBox 5"/>
          <p:cNvSpPr txBox="1"/>
          <p:nvPr/>
        </p:nvSpPr>
        <p:spPr>
          <a:xfrm>
            <a:off x="179512" y="116632"/>
            <a:ext cx="9631163" cy="1384995"/>
          </a:xfrm>
          <a:prstGeom prst="rect">
            <a:avLst/>
          </a:prstGeom>
          <a:noFill/>
        </p:spPr>
        <p:txBody>
          <a:bodyPr wrap="none" rtlCol="0">
            <a:spAutoFit/>
          </a:bodyPr>
          <a:lstStyle/>
          <a:p>
            <a:r>
              <a:rPr lang="en-GB" sz="2400" b="1" dirty="0"/>
              <a:t>Population growth fuels the service sector but it has also grown </a:t>
            </a:r>
          </a:p>
          <a:p>
            <a:r>
              <a:rPr lang="en-GB" sz="2400" b="1" dirty="0"/>
              <a:t>because:</a:t>
            </a:r>
          </a:p>
          <a:p>
            <a:endParaRPr lang="en-GB" dirty="0"/>
          </a:p>
          <a:p>
            <a:endParaRPr lang="en-GB" dirty="0"/>
          </a:p>
        </p:txBody>
      </p:sp>
    </p:spTree>
    <p:extLst>
      <p:ext uri="{BB962C8B-B14F-4D97-AF65-F5344CB8AC3E}">
        <p14:creationId xmlns:p14="http://schemas.microsoft.com/office/powerpoint/2010/main" val="116468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F7EBE-E9C9-4A4C-A09F-30574482CC42}"/>
              </a:ext>
            </a:extLst>
          </p:cNvPr>
          <p:cNvSpPr>
            <a:spLocks noGrp="1"/>
          </p:cNvSpPr>
          <p:nvPr>
            <p:ph idx="1"/>
          </p:nvPr>
        </p:nvSpPr>
        <p:spPr>
          <a:xfrm>
            <a:off x="323528" y="692696"/>
            <a:ext cx="8363272" cy="5433467"/>
          </a:xfrm>
        </p:spPr>
        <p:txBody>
          <a:bodyPr/>
          <a:lstStyle/>
          <a:p>
            <a:pPr marL="0" lvl="0" indent="0" defTabSz="685800" eaLnBrk="1" fontAlgn="auto" hangingPunct="1">
              <a:lnSpc>
                <a:spcPct val="90000"/>
              </a:lnSpc>
              <a:spcBef>
                <a:spcPts val="750"/>
              </a:spcBef>
              <a:spcAft>
                <a:spcPts val="0"/>
              </a:spcAft>
              <a:buNone/>
            </a:pPr>
            <a:r>
              <a:rPr lang="en-GB" sz="2400" b="1" dirty="0">
                <a:solidFill>
                  <a:prstClr val="black"/>
                </a:solidFill>
              </a:rPr>
              <a:t>TASK:  </a:t>
            </a:r>
            <a:r>
              <a:rPr lang="en-GB" sz="2400" dirty="0">
                <a:solidFill>
                  <a:prstClr val="black"/>
                </a:solidFill>
              </a:rPr>
              <a:t>Whilst the growth in the service sector has reduce unemployment why has it not solved all the problems of de-industrialisation in urban areas?  Consider examples we studied.</a:t>
            </a:r>
          </a:p>
          <a:p>
            <a:pPr marL="0" lvl="0" indent="0" defTabSz="685800" eaLnBrk="1" fontAlgn="auto" hangingPunct="1">
              <a:lnSpc>
                <a:spcPct val="90000"/>
              </a:lnSpc>
              <a:spcBef>
                <a:spcPts val="750"/>
              </a:spcBef>
              <a:spcAft>
                <a:spcPts val="0"/>
              </a:spcAft>
              <a:buNone/>
            </a:pPr>
            <a:endParaRPr lang="en-GB" sz="2100" dirty="0">
              <a:solidFill>
                <a:prstClr val="black"/>
              </a:solidFill>
            </a:endParaRPr>
          </a:p>
          <a:p>
            <a:pPr marL="0" indent="0">
              <a:buNone/>
            </a:pPr>
            <a:endParaRPr lang="en-GB" dirty="0"/>
          </a:p>
        </p:txBody>
      </p:sp>
    </p:spTree>
    <p:extLst>
      <p:ext uri="{BB962C8B-B14F-4D97-AF65-F5344CB8AC3E}">
        <p14:creationId xmlns:p14="http://schemas.microsoft.com/office/powerpoint/2010/main" val="2323320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FF7EBE-E9C9-4A4C-A09F-30574482CC42}"/>
              </a:ext>
            </a:extLst>
          </p:cNvPr>
          <p:cNvSpPr>
            <a:spLocks noGrp="1"/>
          </p:cNvSpPr>
          <p:nvPr>
            <p:ph idx="1"/>
          </p:nvPr>
        </p:nvSpPr>
        <p:spPr>
          <a:xfrm>
            <a:off x="323528" y="1412776"/>
            <a:ext cx="8363272" cy="4713387"/>
          </a:xfrm>
        </p:spPr>
        <p:txBody>
          <a:bodyPr/>
          <a:lstStyle/>
          <a:p>
            <a:pPr marL="0" lvl="0" indent="0" defTabSz="685800" eaLnBrk="1" fontAlgn="auto" hangingPunct="1">
              <a:lnSpc>
                <a:spcPct val="90000"/>
              </a:lnSpc>
              <a:spcBef>
                <a:spcPts val="750"/>
              </a:spcBef>
              <a:spcAft>
                <a:spcPts val="0"/>
              </a:spcAft>
              <a:buNone/>
            </a:pPr>
            <a:endParaRPr lang="en-GB" sz="2400" dirty="0">
              <a:solidFill>
                <a:prstClr val="black"/>
              </a:solidFill>
            </a:endParaRPr>
          </a:p>
          <a:p>
            <a:pPr defTabSz="685800" eaLnBrk="1" fontAlgn="auto" hangingPunct="1">
              <a:lnSpc>
                <a:spcPct val="90000"/>
              </a:lnSpc>
              <a:spcBef>
                <a:spcPts val="750"/>
              </a:spcBef>
              <a:spcAft>
                <a:spcPts val="0"/>
              </a:spcAft>
            </a:pPr>
            <a:r>
              <a:rPr lang="en-GB" sz="2400" dirty="0">
                <a:solidFill>
                  <a:prstClr val="black"/>
                </a:solidFill>
              </a:rPr>
              <a:t>Lack of skills for the </a:t>
            </a:r>
            <a:r>
              <a:rPr lang="en-GB" sz="2400">
                <a:solidFill>
                  <a:prstClr val="black"/>
                </a:solidFill>
              </a:rPr>
              <a:t>new service jobs.</a:t>
            </a:r>
          </a:p>
          <a:p>
            <a:pPr defTabSz="685800" eaLnBrk="1" fontAlgn="auto" hangingPunct="1">
              <a:lnSpc>
                <a:spcPct val="90000"/>
              </a:lnSpc>
              <a:spcBef>
                <a:spcPts val="750"/>
              </a:spcBef>
              <a:spcAft>
                <a:spcPts val="0"/>
              </a:spcAft>
            </a:pPr>
            <a:r>
              <a:rPr lang="en-GB" sz="2400" dirty="0">
                <a:solidFill>
                  <a:prstClr val="black"/>
                </a:solidFill>
              </a:rPr>
              <a:t>Many staff who lost jobs suffer from long-term unemployment.</a:t>
            </a:r>
          </a:p>
          <a:p>
            <a:pPr defTabSz="685800" eaLnBrk="1" fontAlgn="auto" hangingPunct="1">
              <a:lnSpc>
                <a:spcPct val="90000"/>
              </a:lnSpc>
              <a:spcBef>
                <a:spcPts val="750"/>
              </a:spcBef>
              <a:spcAft>
                <a:spcPts val="0"/>
              </a:spcAft>
            </a:pPr>
            <a:r>
              <a:rPr lang="en-GB" sz="2400" dirty="0">
                <a:solidFill>
                  <a:prstClr val="black"/>
                </a:solidFill>
              </a:rPr>
              <a:t>Many service jobs are part-time or temporary.</a:t>
            </a:r>
          </a:p>
          <a:p>
            <a:pPr defTabSz="685800" eaLnBrk="1" fontAlgn="auto" hangingPunct="1">
              <a:lnSpc>
                <a:spcPct val="90000"/>
              </a:lnSpc>
              <a:spcBef>
                <a:spcPts val="750"/>
              </a:spcBef>
              <a:spcAft>
                <a:spcPts val="0"/>
              </a:spcAft>
            </a:pPr>
            <a:r>
              <a:rPr lang="en-GB" sz="2400" dirty="0">
                <a:solidFill>
                  <a:prstClr val="black"/>
                </a:solidFill>
              </a:rPr>
              <a:t>The number of service jobs created has not always equalled the loss of manufacturing.</a:t>
            </a:r>
          </a:p>
          <a:p>
            <a:pPr defTabSz="685800" eaLnBrk="1" fontAlgn="auto" hangingPunct="1">
              <a:lnSpc>
                <a:spcPct val="90000"/>
              </a:lnSpc>
              <a:spcBef>
                <a:spcPts val="750"/>
              </a:spcBef>
              <a:spcAft>
                <a:spcPts val="0"/>
              </a:spcAft>
            </a:pPr>
            <a:r>
              <a:rPr lang="en-GB" sz="2400" dirty="0">
                <a:solidFill>
                  <a:prstClr val="black"/>
                </a:solidFill>
              </a:rPr>
              <a:t>Inner city locations are often avoided by service industries or newer manufacturing companies.</a:t>
            </a:r>
          </a:p>
          <a:p>
            <a:pPr defTabSz="685800" eaLnBrk="1" fontAlgn="auto" hangingPunct="1">
              <a:lnSpc>
                <a:spcPct val="90000"/>
              </a:lnSpc>
              <a:spcBef>
                <a:spcPts val="750"/>
              </a:spcBef>
              <a:spcAft>
                <a:spcPts val="0"/>
              </a:spcAft>
            </a:pPr>
            <a:endParaRPr lang="en-GB" sz="2100" dirty="0">
              <a:solidFill>
                <a:prstClr val="black"/>
              </a:solidFill>
            </a:endParaRPr>
          </a:p>
          <a:p>
            <a:pPr marL="0" indent="0">
              <a:buNone/>
            </a:pPr>
            <a:endParaRPr lang="en-GB" dirty="0"/>
          </a:p>
        </p:txBody>
      </p:sp>
      <p:sp>
        <p:nvSpPr>
          <p:cNvPr id="2" name="TextBox 1"/>
          <p:cNvSpPr txBox="1"/>
          <p:nvPr/>
        </p:nvSpPr>
        <p:spPr>
          <a:xfrm>
            <a:off x="251520" y="116632"/>
            <a:ext cx="8784976" cy="1089529"/>
          </a:xfrm>
          <a:prstGeom prst="rect">
            <a:avLst/>
          </a:prstGeom>
          <a:noFill/>
        </p:spPr>
        <p:txBody>
          <a:bodyPr wrap="square" rtlCol="0">
            <a:spAutoFit/>
          </a:bodyPr>
          <a:lstStyle/>
          <a:p>
            <a:pPr lvl="0" defTabSz="685800" fontAlgn="auto">
              <a:lnSpc>
                <a:spcPct val="90000"/>
              </a:lnSpc>
              <a:spcBef>
                <a:spcPts val="750"/>
              </a:spcBef>
              <a:spcAft>
                <a:spcPts val="0"/>
              </a:spcAft>
            </a:pPr>
            <a:r>
              <a:rPr lang="en-GB" sz="2400" b="1">
                <a:solidFill>
                  <a:prstClr val="black"/>
                </a:solidFill>
                <a:latin typeface="Calibri"/>
                <a:cs typeface="+mn-cs"/>
              </a:rPr>
              <a:t>TASK:  </a:t>
            </a:r>
            <a:r>
              <a:rPr lang="en-GB" sz="2400">
                <a:solidFill>
                  <a:prstClr val="black"/>
                </a:solidFill>
                <a:latin typeface="Calibri"/>
                <a:cs typeface="+mn-cs"/>
              </a:rPr>
              <a:t>Whilst the growth in the service sector has reduce unemployment why has it not solved all the problems of de-industrialisation in urban areas?  Consider examples we studied.</a:t>
            </a:r>
            <a:endParaRPr lang="en-GB" sz="2400" dirty="0">
              <a:solidFill>
                <a:prstClr val="black"/>
              </a:solidFill>
              <a:latin typeface="Calibri"/>
              <a:cs typeface="+mn-cs"/>
            </a:endParaRPr>
          </a:p>
        </p:txBody>
      </p:sp>
    </p:spTree>
    <p:extLst>
      <p:ext uri="{BB962C8B-B14F-4D97-AF65-F5344CB8AC3E}">
        <p14:creationId xmlns:p14="http://schemas.microsoft.com/office/powerpoint/2010/main" val="3590310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solidFill>
            <a:srgbClr val="FFFF00"/>
          </a:solidFill>
        </p:spPr>
        <p:txBody>
          <a:bodyPr/>
          <a:lstStyle/>
          <a:p>
            <a:r>
              <a:rPr lang="en-GB" altLang="en-US" b="1" dirty="0"/>
              <a:t>Location map – Cambridge Science Park</a:t>
            </a:r>
          </a:p>
        </p:txBody>
      </p:sp>
      <p:pic>
        <p:nvPicPr>
          <p:cNvPr id="46085" name="Picture 5" descr="location map for Cambridge Science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6910364" cy="45365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36296" y="1916832"/>
            <a:ext cx="1800199" cy="3970318"/>
          </a:xfrm>
          <a:prstGeom prst="rect">
            <a:avLst/>
          </a:prstGeom>
          <a:noFill/>
        </p:spPr>
        <p:txBody>
          <a:bodyPr wrap="square" rtlCol="0">
            <a:spAutoFit/>
          </a:bodyPr>
          <a:lstStyle/>
          <a:p>
            <a:r>
              <a:rPr lang="en-GB" sz="1800" b="1" dirty="0">
                <a:effectLst/>
                <a:latin typeface="Calibri" panose="020F0502020204030204" pitchFamily="34" charset="0"/>
                <a:ea typeface="Calibri" panose="020F0502020204030204" pitchFamily="34" charset="0"/>
                <a:cs typeface="Times New Roman" panose="02020603050405020304" pitchFamily="18" charset="0"/>
              </a:rPr>
              <a:t>TASK:  Study the map, read the extract (on next slide), watch the video clip (link below) and suggest reasons why the Cambridge Science Park is located here.  What type of businesses is it aimed at</a:t>
            </a:r>
            <a:endParaRPr lang="en-GB" dirty="0"/>
          </a:p>
        </p:txBody>
      </p:sp>
    </p:spTree>
    <p:extLst>
      <p:ext uri="{BB962C8B-B14F-4D97-AF65-F5344CB8AC3E}">
        <p14:creationId xmlns:p14="http://schemas.microsoft.com/office/powerpoint/2010/main" val="355930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BCF5-4B73-4B7F-9FC9-E54225A94663}"/>
              </a:ext>
            </a:extLst>
          </p:cNvPr>
          <p:cNvSpPr>
            <a:spLocks noGrp="1"/>
          </p:cNvSpPr>
          <p:nvPr>
            <p:ph type="ctrTitle"/>
          </p:nvPr>
        </p:nvSpPr>
        <p:spPr>
          <a:xfrm>
            <a:off x="19050" y="0"/>
            <a:ext cx="9124950" cy="2901696"/>
          </a:xfrm>
        </p:spPr>
        <p:style>
          <a:lnRef idx="3">
            <a:schemeClr val="lt1"/>
          </a:lnRef>
          <a:fillRef idx="1">
            <a:schemeClr val="accent1"/>
          </a:fillRef>
          <a:effectRef idx="1">
            <a:schemeClr val="accent1"/>
          </a:effectRef>
          <a:fontRef idx="minor">
            <a:schemeClr val="lt1"/>
          </a:fontRef>
        </p:style>
        <p:txBody>
          <a:bodyPr rtlCol="0">
            <a:noAutofit/>
          </a:bodyPr>
          <a:lstStyle/>
          <a:p>
            <a:pPr fontAlgn="auto">
              <a:spcAft>
                <a:spcPts val="0"/>
              </a:spcAft>
              <a:defRPr/>
            </a:pPr>
            <a:r>
              <a:rPr lang="en-GB" sz="3200" b="1" dirty="0"/>
              <a:t>Contemporary urban environments</a:t>
            </a:r>
            <a:br>
              <a:rPr lang="en-GB" sz="3200" b="1" dirty="0"/>
            </a:br>
            <a:br>
              <a:rPr lang="en-GB" sz="3200" dirty="0"/>
            </a:br>
            <a:r>
              <a:rPr lang="en-GB" sz="3200" dirty="0"/>
              <a:t>•	Urban change: deindustrialisation, decentralisation, rise of service economy.</a:t>
            </a:r>
            <a:br>
              <a:rPr lang="en-GB" sz="3200" dirty="0"/>
            </a:br>
            <a:endParaRPr lang="en-GB" sz="3200" dirty="0"/>
          </a:p>
        </p:txBody>
      </p:sp>
      <p:sp>
        <p:nvSpPr>
          <p:cNvPr id="3" name="Subtitle 2">
            <a:extLst>
              <a:ext uri="{FF2B5EF4-FFF2-40B4-BE49-F238E27FC236}">
                <a16:creationId xmlns:a16="http://schemas.microsoft.com/office/drawing/2014/main" id="{22EEA5B2-8D92-4AEA-A33C-A869F4FF9A29}"/>
              </a:ext>
            </a:extLst>
          </p:cNvPr>
          <p:cNvSpPr>
            <a:spLocks noGrp="1"/>
          </p:cNvSpPr>
          <p:nvPr>
            <p:ph type="subTitle" idx="1"/>
          </p:nvPr>
        </p:nvSpPr>
        <p:spPr>
          <a:xfrm>
            <a:off x="0" y="2584704"/>
            <a:ext cx="9144000" cy="3365246"/>
          </a:xfrm>
        </p:spPr>
        <p:style>
          <a:lnRef idx="3">
            <a:schemeClr val="lt1"/>
          </a:lnRef>
          <a:fillRef idx="1">
            <a:schemeClr val="accent6"/>
          </a:fillRef>
          <a:effectRef idx="1">
            <a:schemeClr val="accent6"/>
          </a:effectRef>
          <a:fontRef idx="minor">
            <a:schemeClr val="lt1"/>
          </a:fontRef>
        </p:style>
        <p:txBody>
          <a:bodyPr rtlCol="0">
            <a:normAutofit/>
          </a:bodyPr>
          <a:lstStyle/>
          <a:p>
            <a:pPr fontAlgn="auto">
              <a:spcAft>
                <a:spcPts val="0"/>
              </a:spcAft>
              <a:defRPr/>
            </a:pPr>
            <a:endParaRPr lang="en-GB" sz="2400" b="1" dirty="0">
              <a:solidFill>
                <a:schemeClr val="bg1"/>
              </a:solidFill>
            </a:endParaRPr>
          </a:p>
          <a:p>
            <a:pPr algn="l" fontAlgn="auto">
              <a:spcAft>
                <a:spcPts val="0"/>
              </a:spcAft>
              <a:defRPr/>
            </a:pPr>
            <a:r>
              <a:rPr lang="en-GB" sz="3300" b="1" dirty="0">
                <a:solidFill>
                  <a:schemeClr val="bg1"/>
                </a:solidFill>
              </a:rPr>
              <a:t>Learning Objectives:</a:t>
            </a:r>
          </a:p>
          <a:p>
            <a:pPr marL="685800" indent="-685800" algn="l" fontAlgn="auto">
              <a:spcAft>
                <a:spcPts val="0"/>
              </a:spcAft>
              <a:buFont typeface="Arial" panose="020B0604020202020204" pitchFamily="34" charset="0"/>
              <a:buChar char="•"/>
              <a:defRPr/>
            </a:pPr>
            <a:r>
              <a:rPr lang="en-GB" sz="3300" dirty="0">
                <a:solidFill>
                  <a:schemeClr val="bg1"/>
                </a:solidFill>
              </a:rPr>
              <a:t>Describe and explain the processes of deindustrialisation, decentralisation and rise of service economy. </a:t>
            </a:r>
          </a:p>
          <a:p>
            <a:pPr algn="l" fontAlgn="auto">
              <a:spcAft>
                <a:spcPts val="0"/>
              </a:spcAft>
              <a:defRPr/>
            </a:pPr>
            <a:endParaRPr lang="en-GB" sz="5000" b="1" dirty="0">
              <a:solidFill>
                <a:schemeClr val="bg1"/>
              </a:solidFill>
            </a:endParaRPr>
          </a:p>
          <a:p>
            <a:pPr algn="l" fontAlgn="auto">
              <a:spcAft>
                <a:spcPts val="0"/>
              </a:spcAft>
              <a:defRPr/>
            </a:pPr>
            <a:endParaRPr lang="en-GB" sz="5000" b="1" dirty="0">
              <a:solidFill>
                <a:schemeClr val="bg1"/>
              </a:solidFill>
            </a:endParaRPr>
          </a:p>
        </p:txBody>
      </p:sp>
      <p:sp>
        <p:nvSpPr>
          <p:cNvPr id="4" name="TextBox 3">
            <a:extLst>
              <a:ext uri="{FF2B5EF4-FFF2-40B4-BE49-F238E27FC236}">
                <a16:creationId xmlns:a16="http://schemas.microsoft.com/office/drawing/2014/main" id="{89AFADD5-A9AA-4841-9856-59954F1D2121}"/>
              </a:ext>
            </a:extLst>
          </p:cNvPr>
          <p:cNvSpPr txBox="1"/>
          <p:nvPr/>
        </p:nvSpPr>
        <p:spPr>
          <a:xfrm>
            <a:off x="0" y="5949950"/>
            <a:ext cx="5508625" cy="1476375"/>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white"/>
                </a:solidFill>
                <a:effectLst/>
                <a:uLnTx/>
                <a:uFillTx/>
                <a:latin typeface="Calibri"/>
                <a:ea typeface="+mn-ea"/>
                <a:cs typeface="+mn-cs"/>
              </a:rPr>
              <a:t>Key words</a:t>
            </a:r>
            <a:r>
              <a:rPr kumimoji="0" lang="en-GB" sz="1800" b="0" i="0" u="none" strike="noStrike" kern="1200" cap="none" spc="0" normalizeH="0" baseline="0" noProof="0" dirty="0">
                <a:ln>
                  <a:noFill/>
                </a:ln>
                <a:solidFill>
                  <a:prstClr val="white"/>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Suburbanisation	Counter-urbanisation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Urban resurgence	Deindustrialisation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76980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052735"/>
          </a:xfrm>
          <a:solidFill>
            <a:srgbClr val="00B0F0"/>
          </a:solidFill>
        </p:spPr>
        <p:txBody>
          <a:bodyPr>
            <a:normAutofit/>
          </a:bodyPr>
          <a:lstStyle/>
          <a:p>
            <a:r>
              <a:rPr lang="en-US" sz="2700" b="1" dirty="0">
                <a:solidFill>
                  <a:schemeClr val="bg1"/>
                </a:solidFill>
              </a:rPr>
              <a:t>What is the purpose of a Science Park?</a:t>
            </a:r>
            <a:endParaRPr lang="en-GB" sz="2700" dirty="0">
              <a:solidFill>
                <a:schemeClr val="bg1"/>
              </a:solidFill>
            </a:endParaRP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t="4722" r="1650"/>
          <a:stretch/>
        </p:blipFill>
        <p:spPr bwMode="auto">
          <a:xfrm>
            <a:off x="0" y="1268760"/>
            <a:ext cx="9143999" cy="42791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4788024" y="5331891"/>
            <a:ext cx="4355976" cy="923330"/>
          </a:xfrm>
          <a:prstGeom prst="rect">
            <a:avLst/>
          </a:prstGeom>
        </p:spPr>
        <p:txBody>
          <a:bodyPr wrap="square">
            <a:spAutoFit/>
          </a:bodyPr>
          <a:lstStyle/>
          <a:p>
            <a:pPr defTabSz="685800" fontAlgn="auto">
              <a:spcBef>
                <a:spcPts val="0"/>
              </a:spcBef>
              <a:spcAft>
                <a:spcPts val="0"/>
              </a:spcAft>
            </a:pPr>
            <a:endParaRPr lang="en-GB" sz="1350" dirty="0">
              <a:solidFill>
                <a:prstClr val="black"/>
              </a:solidFill>
              <a:latin typeface="Calibri" panose="020F0502020204030204"/>
              <a:cs typeface="+mn-cs"/>
              <a:hlinkClick r:id="rId3"/>
            </a:endParaRPr>
          </a:p>
          <a:p>
            <a:pPr defTabSz="685800" fontAlgn="auto">
              <a:spcBef>
                <a:spcPts val="0"/>
              </a:spcBef>
              <a:spcAft>
                <a:spcPts val="0"/>
              </a:spcAft>
            </a:pPr>
            <a:endParaRPr lang="en-GB" sz="1350" dirty="0">
              <a:solidFill>
                <a:prstClr val="black"/>
              </a:solidFill>
              <a:latin typeface="Calibri" panose="020F0502020204030204"/>
              <a:cs typeface="+mn-cs"/>
              <a:hlinkClick r:id="rId3"/>
            </a:endParaRPr>
          </a:p>
          <a:p>
            <a:pPr defTabSz="685800" fontAlgn="auto">
              <a:spcBef>
                <a:spcPts val="0"/>
              </a:spcBef>
              <a:spcAft>
                <a:spcPts val="0"/>
              </a:spcAft>
            </a:pPr>
            <a:r>
              <a:rPr lang="en-GB" sz="1350" dirty="0">
                <a:solidFill>
                  <a:prstClr val="black"/>
                </a:solidFill>
                <a:latin typeface="Calibri" panose="020F0502020204030204"/>
                <a:cs typeface="+mn-cs"/>
                <a:hlinkClick r:id="rId3"/>
              </a:rPr>
              <a:t>https://www.youtube.com/watch?v=jeZWeFyL6EQ</a:t>
            </a:r>
            <a:endParaRPr lang="en-GB" sz="1350" dirty="0">
              <a:solidFill>
                <a:prstClr val="black"/>
              </a:solidFill>
              <a:latin typeface="Calibri" panose="020F0502020204030204"/>
              <a:cs typeface="+mn-cs"/>
            </a:endParaRPr>
          </a:p>
          <a:p>
            <a:pPr defTabSz="685800" fontAlgn="auto">
              <a:spcBef>
                <a:spcPts val="0"/>
              </a:spcBef>
              <a:spcAft>
                <a:spcPts val="0"/>
              </a:spcAft>
            </a:pPr>
            <a:endParaRPr lang="en-GB" sz="1350" dirty="0">
              <a:solidFill>
                <a:prstClr val="black"/>
              </a:solidFill>
              <a:latin typeface="Calibri" panose="020F0502020204030204"/>
              <a:cs typeface="+mn-cs"/>
            </a:endParaRPr>
          </a:p>
        </p:txBody>
      </p:sp>
      <p:sp>
        <p:nvSpPr>
          <p:cNvPr id="6" name="TextBox 5"/>
          <p:cNvSpPr txBox="1"/>
          <p:nvPr/>
        </p:nvSpPr>
        <p:spPr>
          <a:xfrm>
            <a:off x="107504" y="5733256"/>
            <a:ext cx="4591963" cy="369332"/>
          </a:xfrm>
          <a:prstGeom prst="rect">
            <a:avLst/>
          </a:prstGeom>
          <a:noFill/>
        </p:spPr>
        <p:txBody>
          <a:bodyPr wrap="none" rtlCol="0">
            <a:spAutoFit/>
          </a:bodyPr>
          <a:lstStyle/>
          <a:p>
            <a:r>
              <a:rPr lang="en-GB" dirty="0"/>
              <a:t>Video clip link on Cambridge Science Park</a:t>
            </a:r>
          </a:p>
        </p:txBody>
      </p:sp>
    </p:spTree>
    <p:extLst>
      <p:ext uri="{BB962C8B-B14F-4D97-AF65-F5344CB8AC3E}">
        <p14:creationId xmlns:p14="http://schemas.microsoft.com/office/powerpoint/2010/main" val="156306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76059C-C91A-42D3-B8FF-FA7D29B8E1A3}"/>
              </a:ext>
            </a:extLst>
          </p:cNvPr>
          <p:cNvSpPr>
            <a:spLocks noGrp="1"/>
          </p:cNvSpPr>
          <p:nvPr>
            <p:ph idx="1"/>
          </p:nvPr>
        </p:nvSpPr>
        <p:spPr>
          <a:xfrm>
            <a:off x="0" y="0"/>
            <a:ext cx="3203848" cy="6176963"/>
          </a:xfrm>
        </p:spPr>
        <p:txBody>
          <a:bodyPr/>
          <a:lstStyle/>
          <a:p>
            <a:pPr marL="0" indent="0">
              <a:lnSpc>
                <a:spcPct val="107000"/>
              </a:lnSpc>
              <a:spcAft>
                <a:spcPts val="800"/>
              </a:spcAft>
              <a:buNone/>
            </a:pPr>
            <a:r>
              <a:rPr lang="en-GB" sz="2000" b="1" dirty="0">
                <a:effectLst/>
                <a:latin typeface="Calibri" panose="020F0502020204030204" pitchFamily="34" charset="0"/>
                <a:ea typeface="Calibri" panose="020F0502020204030204" pitchFamily="34" charset="0"/>
                <a:cs typeface="Times New Roman" panose="02020603050405020304" pitchFamily="18" charset="0"/>
              </a:rPr>
              <a:t>TASK:  Look at the list of companies at</a:t>
            </a:r>
          </a:p>
          <a:p>
            <a:pPr marL="0" indent="0">
              <a:lnSpc>
                <a:spcPct val="107000"/>
              </a:lnSpc>
              <a:spcAft>
                <a:spcPts val="800"/>
              </a:spcAft>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 </a:t>
            </a:r>
            <a:r>
              <a:rPr lang="en-GB"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Cambridge Science Park - Building a better world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Name examples of types of industry and businesses that are located at Cambridge Science Park.</a:t>
            </a:r>
          </a:p>
          <a:p>
            <a:pPr marL="0" indent="0">
              <a:buNone/>
            </a:pPr>
            <a:endParaRPr lang="en-GB" sz="2400" dirty="0"/>
          </a:p>
          <a:p>
            <a:pPr marL="0" indent="0">
              <a:buNone/>
            </a:pPr>
            <a:endParaRPr lang="en-GB" dirty="0">
              <a:solidFill>
                <a:prstClr val="black"/>
              </a:solidFill>
            </a:endParaRPr>
          </a:p>
        </p:txBody>
      </p:sp>
      <p:pic>
        <p:nvPicPr>
          <p:cNvPr id="5" name="Picture 4">
            <a:extLst>
              <a:ext uri="{FF2B5EF4-FFF2-40B4-BE49-F238E27FC236}">
                <a16:creationId xmlns:a16="http://schemas.microsoft.com/office/drawing/2014/main" id="{6F822D51-D106-92CB-967D-690E1F66DA5C}"/>
              </a:ext>
            </a:extLst>
          </p:cNvPr>
          <p:cNvPicPr>
            <a:picLocks noChangeAspect="1"/>
          </p:cNvPicPr>
          <p:nvPr/>
        </p:nvPicPr>
        <p:blipFill rotWithShape="1">
          <a:blip r:embed="rId4"/>
          <a:srcRect l="22049" t="8820" r="25976" b="13061"/>
          <a:stretch/>
        </p:blipFill>
        <p:spPr>
          <a:xfrm>
            <a:off x="3134163" y="1196752"/>
            <a:ext cx="5902333" cy="5544616"/>
          </a:xfrm>
          <a:prstGeom prst="rect">
            <a:avLst/>
          </a:prstGeom>
        </p:spPr>
      </p:pic>
    </p:spTree>
    <p:extLst>
      <p:ext uri="{BB962C8B-B14F-4D97-AF65-F5344CB8AC3E}">
        <p14:creationId xmlns:p14="http://schemas.microsoft.com/office/powerpoint/2010/main" val="2121053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Complete the following.</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b="69147"/>
          <a:stretch/>
        </p:blipFill>
        <p:spPr>
          <a:xfrm>
            <a:off x="227939" y="1694948"/>
            <a:ext cx="8688122" cy="1738311"/>
          </a:xfrm>
          <a:prstGeom prst="rect">
            <a:avLst/>
          </a:prstGeom>
        </p:spPr>
      </p:pic>
    </p:spTree>
    <p:extLst>
      <p:ext uri="{BB962C8B-B14F-4D97-AF65-F5344CB8AC3E}">
        <p14:creationId xmlns:p14="http://schemas.microsoft.com/office/powerpoint/2010/main" val="751759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b="58333"/>
          <a:stretch/>
        </p:blipFill>
        <p:spPr>
          <a:xfrm>
            <a:off x="179512" y="1628800"/>
            <a:ext cx="8511534" cy="2727072"/>
          </a:xfrm>
          <a:prstGeom prst="rect">
            <a:avLst/>
          </a:prstGeom>
        </p:spPr>
      </p:pic>
    </p:spTree>
    <p:extLst>
      <p:ext uri="{BB962C8B-B14F-4D97-AF65-F5344CB8AC3E}">
        <p14:creationId xmlns:p14="http://schemas.microsoft.com/office/powerpoint/2010/main" val="208302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D41ED4-8098-436C-9CA1-CB3A56C4806F}"/>
              </a:ext>
            </a:extLst>
          </p:cNvPr>
          <p:cNvPicPr>
            <a:picLocks noChangeAspect="1"/>
          </p:cNvPicPr>
          <p:nvPr/>
        </p:nvPicPr>
        <p:blipFill rotWithShape="1">
          <a:blip r:embed="rId2"/>
          <a:srcRect l="29518" t="52119" r="32087" b="17676"/>
          <a:stretch/>
        </p:blipFill>
        <p:spPr>
          <a:xfrm>
            <a:off x="755576" y="1556792"/>
            <a:ext cx="6834426" cy="3024336"/>
          </a:xfrm>
          <a:prstGeom prst="rect">
            <a:avLst/>
          </a:prstGeom>
        </p:spPr>
      </p:pic>
      <p:sp>
        <p:nvSpPr>
          <p:cNvPr id="2" name="Title 1">
            <a:extLst>
              <a:ext uri="{FF2B5EF4-FFF2-40B4-BE49-F238E27FC236}">
                <a16:creationId xmlns:a16="http://schemas.microsoft.com/office/drawing/2014/main" id="{5406EBD6-DE14-4688-A84E-301B2FFF4A9B}"/>
              </a:ext>
            </a:extLst>
          </p:cNvPr>
          <p:cNvSpPr>
            <a:spLocks noGrp="1"/>
          </p:cNvSpPr>
          <p:nvPr>
            <p:ph type="title"/>
          </p:nvPr>
        </p:nvSpPr>
        <p:spPr/>
        <p:txBody>
          <a:bodyPr/>
          <a:lstStyle/>
          <a:p>
            <a:r>
              <a:rPr lang="en-GB" dirty="0"/>
              <a:t>AS June 2019</a:t>
            </a:r>
          </a:p>
        </p:txBody>
      </p:sp>
    </p:spTree>
    <p:extLst>
      <p:ext uri="{BB962C8B-B14F-4D97-AF65-F5344CB8AC3E}">
        <p14:creationId xmlns:p14="http://schemas.microsoft.com/office/powerpoint/2010/main" val="2885759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15B2C-F738-414A-B311-479AC4CE3EB4}"/>
              </a:ext>
            </a:extLst>
          </p:cNvPr>
          <p:cNvSpPr>
            <a:spLocks noGrp="1"/>
          </p:cNvSpPr>
          <p:nvPr>
            <p:ph type="title"/>
          </p:nvPr>
        </p:nvSpPr>
        <p:spPr/>
        <p:txBody>
          <a:bodyPr/>
          <a:lstStyle/>
          <a:p>
            <a:r>
              <a:rPr lang="en-GB" dirty="0"/>
              <a:t>Exam Question</a:t>
            </a:r>
          </a:p>
        </p:txBody>
      </p:sp>
      <p:sp>
        <p:nvSpPr>
          <p:cNvPr id="3" name="Content Placeholder 2">
            <a:extLst>
              <a:ext uri="{FF2B5EF4-FFF2-40B4-BE49-F238E27FC236}">
                <a16:creationId xmlns:a16="http://schemas.microsoft.com/office/drawing/2014/main" id="{6501499E-B36F-4644-97D8-C8D11899C966}"/>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AFD4DAD-E089-47CB-9407-B7473A6C3A5D}"/>
              </a:ext>
            </a:extLst>
          </p:cNvPr>
          <p:cNvPicPr>
            <a:picLocks noChangeAspect="1"/>
          </p:cNvPicPr>
          <p:nvPr/>
        </p:nvPicPr>
        <p:blipFill>
          <a:blip r:embed="rId2"/>
          <a:stretch>
            <a:fillRect/>
          </a:stretch>
        </p:blipFill>
        <p:spPr>
          <a:xfrm>
            <a:off x="755576" y="1704955"/>
            <a:ext cx="6974428" cy="4334632"/>
          </a:xfrm>
          <a:prstGeom prst="rect">
            <a:avLst/>
          </a:prstGeom>
        </p:spPr>
      </p:pic>
    </p:spTree>
    <p:extLst>
      <p:ext uri="{BB962C8B-B14F-4D97-AF65-F5344CB8AC3E}">
        <p14:creationId xmlns:p14="http://schemas.microsoft.com/office/powerpoint/2010/main" val="2663058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01EC-F4D0-42E4-BE50-97CEFD6DC6F1}"/>
              </a:ext>
            </a:extLst>
          </p:cNvPr>
          <p:cNvSpPr>
            <a:spLocks noGrp="1"/>
          </p:cNvSpPr>
          <p:nvPr>
            <p:ph type="title"/>
          </p:nvPr>
        </p:nvSpPr>
        <p:spPr/>
        <p:txBody>
          <a:bodyPr/>
          <a:lstStyle/>
          <a:p>
            <a:r>
              <a:rPr lang="en-GB" dirty="0"/>
              <a:t>Exam Practice – AS Zig Zag</a:t>
            </a:r>
          </a:p>
        </p:txBody>
      </p:sp>
      <p:sp>
        <p:nvSpPr>
          <p:cNvPr id="3" name="Content Placeholder 2">
            <a:extLst>
              <a:ext uri="{FF2B5EF4-FFF2-40B4-BE49-F238E27FC236}">
                <a16:creationId xmlns:a16="http://schemas.microsoft.com/office/drawing/2014/main" id="{6EC9D41F-36D3-4EF3-9C73-DE924D6F425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857D3DC0-B7AC-4165-85D4-5BBA812807EC}"/>
              </a:ext>
            </a:extLst>
          </p:cNvPr>
          <p:cNvPicPr>
            <a:picLocks noChangeAspect="1"/>
          </p:cNvPicPr>
          <p:nvPr/>
        </p:nvPicPr>
        <p:blipFill rotWithShape="1">
          <a:blip r:embed="rId2"/>
          <a:srcRect l="33462" t="55600" r="31888" b="22001"/>
          <a:stretch/>
        </p:blipFill>
        <p:spPr>
          <a:xfrm>
            <a:off x="22200" y="1484784"/>
            <a:ext cx="8921358" cy="3244130"/>
          </a:xfrm>
          <a:prstGeom prst="rect">
            <a:avLst/>
          </a:prstGeom>
        </p:spPr>
      </p:pic>
    </p:spTree>
    <p:extLst>
      <p:ext uri="{BB962C8B-B14F-4D97-AF65-F5344CB8AC3E}">
        <p14:creationId xmlns:p14="http://schemas.microsoft.com/office/powerpoint/2010/main" val="1563786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24D37-29B1-47B0-BEBB-6BAA6D0AD7A5}"/>
              </a:ext>
            </a:extLst>
          </p:cNvPr>
          <p:cNvSpPr>
            <a:spLocks noGrp="1"/>
          </p:cNvSpPr>
          <p:nvPr>
            <p:ph type="title"/>
          </p:nvPr>
        </p:nvSpPr>
        <p:spPr>
          <a:xfrm>
            <a:off x="6588224" y="0"/>
            <a:ext cx="2555776" cy="6453336"/>
          </a:xfrm>
        </p:spPr>
        <p:txBody>
          <a:bodyPr>
            <a:normAutofit fontScale="90000"/>
          </a:bodyPr>
          <a:lstStyle/>
          <a:p>
            <a:pPr lvl="0" defTabSz="914400">
              <a:spcBef>
                <a:spcPts val="1000"/>
              </a:spcBef>
            </a:pP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r>
              <a:rPr lang="pt-BR" sz="2800" b="1" dirty="0"/>
              <a:t>Exam question AS Paper 1 2017</a:t>
            </a:r>
            <a:br>
              <a:rPr lang="pt-BR" sz="2800" b="1" dirty="0"/>
            </a:br>
            <a:br>
              <a:rPr lang="pt-BR" sz="2800" b="1" dirty="0"/>
            </a:br>
            <a:r>
              <a:rPr lang="en-GB" sz="2800" b="1" dirty="0">
                <a:solidFill>
                  <a:prstClr val="black"/>
                </a:solidFill>
                <a:latin typeface="Calibri" panose="020F0502020204030204"/>
                <a:ea typeface="+mn-ea"/>
                <a:cs typeface="+mn-cs"/>
              </a:rPr>
              <a:t>PADL  </a:t>
            </a:r>
            <a:br>
              <a:rPr lang="en-GB" sz="2800" b="1" dirty="0">
                <a:solidFill>
                  <a:prstClr val="black"/>
                </a:solidFill>
                <a:latin typeface="Calibri" panose="020F0502020204030204"/>
                <a:ea typeface="+mn-ea"/>
                <a:cs typeface="+mn-cs"/>
              </a:rPr>
            </a:br>
            <a:br>
              <a:rPr lang="en-GB" sz="2800" b="1" dirty="0">
                <a:solidFill>
                  <a:prstClr val="black"/>
                </a:solidFill>
                <a:latin typeface="Calibri" panose="020F0502020204030204"/>
                <a:ea typeface="+mn-ea"/>
                <a:cs typeface="+mn-cs"/>
              </a:rPr>
            </a:br>
            <a:r>
              <a:rPr lang="en-GB" sz="2800" b="1" dirty="0">
                <a:solidFill>
                  <a:prstClr val="black"/>
                </a:solidFill>
                <a:latin typeface="Calibri" panose="020F0502020204030204"/>
                <a:ea typeface="+mn-ea"/>
                <a:cs typeface="+mn-cs"/>
              </a:rPr>
              <a:t>P</a:t>
            </a:r>
            <a:r>
              <a:rPr lang="en-GB" sz="2800" dirty="0">
                <a:solidFill>
                  <a:prstClr val="black"/>
                </a:solidFill>
                <a:latin typeface="Calibri" panose="020F0502020204030204"/>
                <a:ea typeface="+mn-ea"/>
                <a:cs typeface="+mn-cs"/>
              </a:rPr>
              <a:t>attern-overall trend,</a:t>
            </a:r>
            <a:br>
              <a:rPr lang="en-GB" sz="2800" dirty="0">
                <a:solidFill>
                  <a:prstClr val="black"/>
                </a:solidFill>
                <a:latin typeface="Calibri" panose="020F0502020204030204"/>
                <a:ea typeface="+mn-ea"/>
                <a:cs typeface="+mn-cs"/>
              </a:rPr>
            </a:br>
            <a:br>
              <a:rPr lang="en-GB" sz="2800" dirty="0">
                <a:solidFill>
                  <a:prstClr val="black"/>
                </a:solidFill>
                <a:latin typeface="Calibri" panose="020F0502020204030204"/>
                <a:ea typeface="+mn-ea"/>
                <a:cs typeface="+mn-cs"/>
              </a:rPr>
            </a:br>
            <a:r>
              <a:rPr lang="en-GB" sz="2800" b="1" dirty="0">
                <a:solidFill>
                  <a:prstClr val="black"/>
                </a:solidFill>
                <a:latin typeface="Calibri" panose="020F0502020204030204"/>
                <a:ea typeface="+mn-ea"/>
                <a:cs typeface="+mn-cs"/>
              </a:rPr>
              <a:t>A</a:t>
            </a:r>
            <a:r>
              <a:rPr lang="en-GB" sz="2800" dirty="0">
                <a:solidFill>
                  <a:prstClr val="black"/>
                </a:solidFill>
                <a:latin typeface="Calibri" panose="020F0502020204030204"/>
                <a:ea typeface="+mn-ea"/>
                <a:cs typeface="+mn-cs"/>
              </a:rPr>
              <a:t>nomaly, </a:t>
            </a:r>
            <a:br>
              <a:rPr lang="en-GB" sz="2800" dirty="0">
                <a:solidFill>
                  <a:prstClr val="black"/>
                </a:solidFill>
                <a:latin typeface="Calibri" panose="020F0502020204030204"/>
                <a:ea typeface="+mn-ea"/>
                <a:cs typeface="+mn-cs"/>
              </a:rPr>
            </a:br>
            <a:br>
              <a:rPr lang="en-GB" sz="2800" dirty="0">
                <a:solidFill>
                  <a:prstClr val="black"/>
                </a:solidFill>
                <a:latin typeface="Calibri" panose="020F0502020204030204"/>
                <a:ea typeface="+mn-ea"/>
                <a:cs typeface="+mn-cs"/>
              </a:rPr>
            </a:br>
            <a:r>
              <a:rPr lang="en-GB" sz="2800" b="1" dirty="0">
                <a:solidFill>
                  <a:prstClr val="black"/>
                </a:solidFill>
                <a:latin typeface="Calibri" panose="020F0502020204030204"/>
                <a:ea typeface="+mn-ea"/>
                <a:cs typeface="+mn-cs"/>
              </a:rPr>
              <a:t>D</a:t>
            </a:r>
            <a:r>
              <a:rPr lang="en-GB" sz="2800" dirty="0">
                <a:solidFill>
                  <a:prstClr val="black"/>
                </a:solidFill>
                <a:latin typeface="Calibri" panose="020F0502020204030204"/>
                <a:ea typeface="+mn-ea"/>
                <a:cs typeface="+mn-cs"/>
              </a:rPr>
              <a:t>ata - simple data lifted from resource and data manipulation, </a:t>
            </a:r>
            <a:br>
              <a:rPr lang="en-GB" sz="2800" dirty="0">
                <a:solidFill>
                  <a:prstClr val="black"/>
                </a:solidFill>
                <a:latin typeface="Calibri" panose="020F0502020204030204"/>
                <a:ea typeface="+mn-ea"/>
                <a:cs typeface="+mn-cs"/>
              </a:rPr>
            </a:br>
            <a:br>
              <a:rPr lang="en-GB" sz="2800" dirty="0">
                <a:solidFill>
                  <a:prstClr val="black"/>
                </a:solidFill>
                <a:latin typeface="Calibri" panose="020F0502020204030204"/>
                <a:ea typeface="+mn-ea"/>
                <a:cs typeface="+mn-cs"/>
              </a:rPr>
            </a:br>
            <a:r>
              <a:rPr lang="en-GB" sz="2800" b="1" dirty="0">
                <a:solidFill>
                  <a:prstClr val="black"/>
                </a:solidFill>
                <a:latin typeface="Calibri" panose="020F0502020204030204"/>
                <a:ea typeface="+mn-ea"/>
                <a:cs typeface="+mn-cs"/>
              </a:rPr>
              <a:t>L</a:t>
            </a:r>
            <a:r>
              <a:rPr lang="en-GB" sz="2800" dirty="0">
                <a:solidFill>
                  <a:prstClr val="black"/>
                </a:solidFill>
                <a:latin typeface="Calibri" panose="020F0502020204030204"/>
                <a:ea typeface="+mn-ea"/>
                <a:cs typeface="+mn-cs"/>
              </a:rPr>
              <a:t>inks - can they link two graphs/resources or show understanding.</a:t>
            </a:r>
            <a:br>
              <a:rPr lang="en-GB" sz="2800" dirty="0">
                <a:solidFill>
                  <a:prstClr val="black"/>
                </a:solidFill>
                <a:latin typeface="Calibri" panose="020F0502020204030204"/>
                <a:ea typeface="+mn-ea"/>
                <a:cs typeface="+mn-cs"/>
              </a:rPr>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br>
              <a:rPr lang="pt-BR" sz="2800" b="1" dirty="0"/>
            </a:br>
            <a:endParaRPr lang="en-GB" sz="2800" b="1" dirty="0"/>
          </a:p>
        </p:txBody>
      </p:sp>
      <p:pic>
        <p:nvPicPr>
          <p:cNvPr id="4" name="Picture 3">
            <a:extLst>
              <a:ext uri="{FF2B5EF4-FFF2-40B4-BE49-F238E27FC236}">
                <a16:creationId xmlns:a16="http://schemas.microsoft.com/office/drawing/2014/main" id="{5FB080ED-2D22-4DC7-8798-660AE90B4CF5}"/>
              </a:ext>
            </a:extLst>
          </p:cNvPr>
          <p:cNvPicPr>
            <a:picLocks noChangeAspect="1"/>
          </p:cNvPicPr>
          <p:nvPr/>
        </p:nvPicPr>
        <p:blipFill rotWithShape="1">
          <a:blip r:embed="rId3"/>
          <a:srcRect l="33462" t="25200" r="34615" b="16352"/>
          <a:stretch/>
        </p:blipFill>
        <p:spPr>
          <a:xfrm>
            <a:off x="0" y="108625"/>
            <a:ext cx="6444208" cy="6637053"/>
          </a:xfrm>
          <a:prstGeom prst="rect">
            <a:avLst/>
          </a:prstGeom>
        </p:spPr>
      </p:pic>
    </p:spTree>
    <p:extLst>
      <p:ext uri="{BB962C8B-B14F-4D97-AF65-F5344CB8AC3E}">
        <p14:creationId xmlns:p14="http://schemas.microsoft.com/office/powerpoint/2010/main" val="1651196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Recap Task - complete the following.</a:t>
            </a:r>
          </a:p>
        </p:txBody>
      </p:sp>
      <p:sp>
        <p:nvSpPr>
          <p:cNvPr id="3" name="Content Placeholder 2"/>
          <p:cNvSpPr>
            <a:spLocks noGrp="1"/>
          </p:cNvSpPr>
          <p:nvPr>
            <p:ph idx="1"/>
          </p:nvPr>
        </p:nvSpPr>
        <p:spPr>
          <a:xfrm>
            <a:off x="0" y="4725143"/>
            <a:ext cx="9144000" cy="1451819"/>
          </a:xfrm>
        </p:spPr>
        <p:txBody>
          <a:bodyPr/>
          <a:lstStyle/>
          <a:p>
            <a:pPr marL="0" indent="0">
              <a:lnSpc>
                <a:spcPct val="107000"/>
              </a:lnSpc>
              <a:spcAft>
                <a:spcPts val="800"/>
              </a:spcAft>
              <a:buNone/>
            </a:pPr>
            <a:r>
              <a:rPr lang="en-GB" sz="2400" b="1" dirty="0">
                <a:latin typeface="Calibri" panose="020F0502020204030204" pitchFamily="34" charset="0"/>
                <a:ea typeface="Calibri" panose="020F0502020204030204" pitchFamily="34" charset="0"/>
                <a:cs typeface="Times New Roman" panose="02020603050405020304" pitchFamily="18" charset="0"/>
              </a:rPr>
              <a:t>TASK:  Can you remember the key term definition of  De-industrialisation covered in booklet 2?</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pic>
        <p:nvPicPr>
          <p:cNvPr id="4" name="Picture 3"/>
          <p:cNvPicPr>
            <a:picLocks noChangeAspect="1"/>
          </p:cNvPicPr>
          <p:nvPr/>
        </p:nvPicPr>
        <p:blipFill rotWithShape="1">
          <a:blip r:embed="rId2"/>
          <a:srcRect t="45447"/>
          <a:stretch/>
        </p:blipFill>
        <p:spPr>
          <a:xfrm>
            <a:off x="179512" y="1484784"/>
            <a:ext cx="8577301" cy="3034455"/>
          </a:xfrm>
          <a:prstGeom prst="rect">
            <a:avLst/>
          </a:prstGeom>
        </p:spPr>
      </p:pic>
    </p:spTree>
    <p:extLst>
      <p:ext uri="{BB962C8B-B14F-4D97-AF65-F5344CB8AC3E}">
        <p14:creationId xmlns:p14="http://schemas.microsoft.com/office/powerpoint/2010/main" val="316748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5229199"/>
            <a:ext cx="8568952" cy="947763"/>
          </a:xfrm>
        </p:spPr>
        <p:txBody>
          <a:bodyPr>
            <a:normAutofit/>
          </a:bodyPr>
          <a:lstStyle/>
          <a:p>
            <a:pPr marL="0" indent="0">
              <a:buNone/>
            </a:pPr>
            <a:r>
              <a:rPr lang="en-GB" sz="2400" b="1" dirty="0">
                <a:latin typeface="Calibri" panose="020F0502020204030204" pitchFamily="34" charset="0"/>
                <a:ea typeface="Calibri" panose="020F0502020204030204" pitchFamily="34" charset="0"/>
                <a:cs typeface="Times New Roman" panose="02020603050405020304" pitchFamily="18" charset="0"/>
              </a:rPr>
              <a:t>TASK:  Can you remember the key term definition of  De-industrialisation covered in booklet 2?</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400" dirty="0"/>
          </a:p>
        </p:txBody>
      </p:sp>
      <p:pic>
        <p:nvPicPr>
          <p:cNvPr id="4" name="Picture 3"/>
          <p:cNvPicPr>
            <a:picLocks noChangeAspect="1"/>
          </p:cNvPicPr>
          <p:nvPr/>
        </p:nvPicPr>
        <p:blipFill rotWithShape="1">
          <a:blip r:embed="rId2"/>
          <a:srcRect t="53433"/>
          <a:stretch/>
        </p:blipFill>
        <p:spPr>
          <a:xfrm>
            <a:off x="489439" y="1690689"/>
            <a:ext cx="8043926" cy="2880320"/>
          </a:xfrm>
          <a:prstGeom prst="rect">
            <a:avLst/>
          </a:prstGeom>
        </p:spPr>
      </p:pic>
    </p:spTree>
    <p:extLst>
      <p:ext uri="{BB962C8B-B14F-4D97-AF65-F5344CB8AC3E}">
        <p14:creationId xmlns:p14="http://schemas.microsoft.com/office/powerpoint/2010/main" val="376133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eb.avonvalleyschool.co.uk/media/resources/210/571/gallery_Urban_settlement_London_Docklands_1994_IDMLON29.jpg">
            <a:hlinkClick r:id="rId2"/>
          </p:cNvPr>
          <p:cNvPicPr>
            <a:picLocks noChangeAspect="1" noChangeArrowheads="1"/>
          </p:cNvPicPr>
          <p:nvPr/>
        </p:nvPicPr>
        <p:blipFill>
          <a:blip r:embed="rId3" cstate="print"/>
          <a:srcRect/>
          <a:stretch>
            <a:fillRect/>
          </a:stretch>
        </p:blipFill>
        <p:spPr bwMode="auto">
          <a:xfrm>
            <a:off x="-152400" y="533400"/>
            <a:ext cx="9736344" cy="6324600"/>
          </a:xfrm>
          <a:prstGeom prst="rect">
            <a:avLst/>
          </a:prstGeom>
          <a:noFill/>
        </p:spPr>
      </p:pic>
      <p:sp>
        <p:nvSpPr>
          <p:cNvPr id="5" name="Rounded Rectangle 4"/>
          <p:cNvSpPr/>
          <p:nvPr/>
        </p:nvSpPr>
        <p:spPr>
          <a:xfrm>
            <a:off x="0" y="0"/>
            <a:ext cx="9144000" cy="1371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Deindustrialisation is the long-term decline of a country’s manufacturing and heavy industry.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38400" y="2362200"/>
            <a:ext cx="4221832" cy="20574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dirty="0">
                <a:solidFill>
                  <a:prstClr val="black"/>
                </a:solidFill>
                <a:latin typeface="Calibri"/>
              </a:rPr>
              <a:t>C</a:t>
            </a:r>
            <a:r>
              <a:rPr kumimoji="0" lang="en-US" sz="3600" b="1" i="0" u="none" strike="noStrike" kern="1200" cap="none" spc="0" normalizeH="0" baseline="0" noProof="0" dirty="0" err="1">
                <a:ln>
                  <a:noFill/>
                </a:ln>
                <a:solidFill>
                  <a:prstClr val="black"/>
                </a:solidFill>
                <a:effectLst/>
                <a:uLnTx/>
                <a:uFillTx/>
                <a:latin typeface="Calibri"/>
                <a:ea typeface="+mn-ea"/>
                <a:cs typeface="+mn-cs"/>
              </a:rPr>
              <a:t>auses</a:t>
            </a:r>
            <a:r>
              <a:rPr kumimoji="0" lang="en-US" sz="3600" b="1" i="0" u="none" strike="noStrike" kern="1200" cap="none" spc="0" normalizeH="0" baseline="0" noProof="0" dirty="0">
                <a:ln>
                  <a:noFill/>
                </a:ln>
                <a:solidFill>
                  <a:prstClr val="black"/>
                </a:solidFill>
                <a:effectLst/>
                <a:uLnTx/>
                <a:uFillTx/>
                <a:latin typeface="Calibri"/>
                <a:ea typeface="+mn-ea"/>
                <a:cs typeface="+mn-cs"/>
              </a:rPr>
              <a:t> of </a:t>
            </a:r>
            <a:r>
              <a:rPr kumimoji="0" lang="en-US" sz="3600" b="1" i="0" u="none" strike="noStrike" kern="1200" cap="none" spc="0" normalizeH="0" baseline="0" noProof="0" dirty="0" err="1">
                <a:ln>
                  <a:noFill/>
                </a:ln>
                <a:solidFill>
                  <a:prstClr val="black"/>
                </a:solidFill>
                <a:effectLst/>
                <a:uLnTx/>
                <a:uFillTx/>
                <a:latin typeface="Calibri"/>
                <a:ea typeface="+mn-ea"/>
                <a:cs typeface="+mn-cs"/>
              </a:rPr>
              <a:t>Deindustrialisation</a:t>
            </a:r>
            <a:endParaRPr kumimoji="0" lang="en-US" sz="3600" b="1"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a:extLst>
              <a:ext uri="{FF2B5EF4-FFF2-40B4-BE49-F238E27FC236}">
                <a16:creationId xmlns:a16="http://schemas.microsoft.com/office/drawing/2014/main" id="{A3852D69-C4C5-4168-B2C3-BFD955DFAADC}"/>
              </a:ext>
            </a:extLst>
          </p:cNvPr>
          <p:cNvSpPr txBox="1"/>
          <p:nvPr/>
        </p:nvSpPr>
        <p:spPr>
          <a:xfrm>
            <a:off x="395536" y="836712"/>
            <a:ext cx="4384025" cy="923330"/>
          </a:xfrm>
          <a:prstGeom prst="rect">
            <a:avLst/>
          </a:prstGeom>
          <a:noFill/>
        </p:spPr>
        <p:txBody>
          <a:bodyPr wrap="square" rtlCol="0">
            <a:spAutoFit/>
          </a:bodyPr>
          <a:lstStyle/>
          <a:p>
            <a:r>
              <a:rPr lang="en-GB" b="1" dirty="0"/>
              <a:t>Mechanisation:  most firms can </a:t>
            </a:r>
          </a:p>
          <a:p>
            <a:r>
              <a:rPr lang="en-GB" b="1" dirty="0"/>
              <a:t>produce their goods more cheaply</a:t>
            </a:r>
          </a:p>
          <a:p>
            <a:r>
              <a:rPr lang="en-GB" b="1" dirty="0"/>
              <a:t>using machines rather than people.</a:t>
            </a:r>
            <a:endParaRPr lang="en-GB" dirty="0"/>
          </a:p>
        </p:txBody>
      </p:sp>
      <p:sp>
        <p:nvSpPr>
          <p:cNvPr id="3" name="TextBox 2">
            <a:extLst>
              <a:ext uri="{FF2B5EF4-FFF2-40B4-BE49-F238E27FC236}">
                <a16:creationId xmlns:a16="http://schemas.microsoft.com/office/drawing/2014/main" id="{7675A4DB-B34C-40E0-A242-2EA0604ED0C8}"/>
              </a:ext>
            </a:extLst>
          </p:cNvPr>
          <p:cNvSpPr txBox="1"/>
          <p:nvPr/>
        </p:nvSpPr>
        <p:spPr>
          <a:xfrm>
            <a:off x="5076056" y="548680"/>
            <a:ext cx="4992658" cy="1477328"/>
          </a:xfrm>
          <a:prstGeom prst="rect">
            <a:avLst/>
          </a:prstGeom>
          <a:noFill/>
        </p:spPr>
        <p:txBody>
          <a:bodyPr wrap="square" rtlCol="0">
            <a:spAutoFit/>
          </a:bodyPr>
          <a:lstStyle/>
          <a:p>
            <a:r>
              <a:rPr lang="en-GB" b="1" dirty="0"/>
              <a:t>Competition from abroad, </a:t>
            </a:r>
          </a:p>
          <a:p>
            <a:r>
              <a:rPr lang="en-GB" b="1" dirty="0"/>
              <a:t>particularly the rapidly </a:t>
            </a:r>
          </a:p>
          <a:p>
            <a:r>
              <a:rPr lang="en-GB" b="1" dirty="0"/>
              <a:t>industrialising countries of the time </a:t>
            </a:r>
          </a:p>
          <a:p>
            <a:r>
              <a:rPr lang="en-GB" b="1" dirty="0"/>
              <a:t>such as Taiwan, South Korea, India </a:t>
            </a:r>
          </a:p>
          <a:p>
            <a:r>
              <a:rPr lang="en-GB" b="1" dirty="0"/>
              <a:t>and China.</a:t>
            </a:r>
            <a:endParaRPr lang="en-GB" dirty="0"/>
          </a:p>
        </p:txBody>
      </p:sp>
      <p:sp>
        <p:nvSpPr>
          <p:cNvPr id="6" name="TextBox 5">
            <a:extLst>
              <a:ext uri="{FF2B5EF4-FFF2-40B4-BE49-F238E27FC236}">
                <a16:creationId xmlns:a16="http://schemas.microsoft.com/office/drawing/2014/main" id="{C5D2E6E1-708F-46C5-8BD2-18BC32C7627B}"/>
              </a:ext>
            </a:extLst>
          </p:cNvPr>
          <p:cNvSpPr txBox="1"/>
          <p:nvPr/>
        </p:nvSpPr>
        <p:spPr>
          <a:xfrm>
            <a:off x="2555776" y="4747617"/>
            <a:ext cx="3960440" cy="1200329"/>
          </a:xfrm>
          <a:prstGeom prst="rect">
            <a:avLst/>
          </a:prstGeom>
          <a:noFill/>
        </p:spPr>
        <p:txBody>
          <a:bodyPr wrap="square" rtlCol="0">
            <a:spAutoFit/>
          </a:bodyPr>
          <a:lstStyle/>
          <a:p>
            <a:r>
              <a:rPr lang="en-GB" b="1" dirty="0"/>
              <a:t>Reduced demand for traditional products as new materials and technologies have been developed.</a:t>
            </a:r>
            <a:endParaRPr lang="en-GB" dirty="0"/>
          </a:p>
        </p:txBody>
      </p:sp>
    </p:spTree>
    <p:extLst>
      <p:ext uri="{BB962C8B-B14F-4D97-AF65-F5344CB8AC3E}">
        <p14:creationId xmlns:p14="http://schemas.microsoft.com/office/powerpoint/2010/main" val="137321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60B1-050C-4103-BC78-371436E3CA6B}"/>
              </a:ext>
            </a:extLst>
          </p:cNvPr>
          <p:cNvSpPr>
            <a:spLocks noGrp="1"/>
          </p:cNvSpPr>
          <p:nvPr>
            <p:ph type="title"/>
          </p:nvPr>
        </p:nvSpPr>
        <p:spPr/>
        <p:txBody>
          <a:bodyPr/>
          <a:lstStyle/>
          <a:p>
            <a:r>
              <a:rPr lang="en-GB" dirty="0"/>
              <a:t>Impacts of de-industrialisation</a:t>
            </a:r>
          </a:p>
        </p:txBody>
      </p:sp>
      <p:sp>
        <p:nvSpPr>
          <p:cNvPr id="3" name="Content Placeholder 2">
            <a:extLst>
              <a:ext uri="{FF2B5EF4-FFF2-40B4-BE49-F238E27FC236}">
                <a16:creationId xmlns:a16="http://schemas.microsoft.com/office/drawing/2014/main" id="{7B0735DA-55D4-489E-BAB4-8F3DDBB933AF}"/>
              </a:ext>
            </a:extLst>
          </p:cNvPr>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27531" y="1382403"/>
            <a:ext cx="9014086" cy="5441673"/>
          </a:xfrm>
          <a:prstGeom prst="rect">
            <a:avLst/>
          </a:prstGeom>
        </p:spPr>
      </p:pic>
    </p:spTree>
    <p:extLst>
      <p:ext uri="{BB962C8B-B14F-4D97-AF65-F5344CB8AC3E}">
        <p14:creationId xmlns:p14="http://schemas.microsoft.com/office/powerpoint/2010/main" val="3879820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274638"/>
            <a:ext cx="8435280" cy="706437"/>
          </a:xfrm>
        </p:spPr>
        <p:style>
          <a:lnRef idx="2">
            <a:schemeClr val="dk1"/>
          </a:lnRef>
          <a:fillRef idx="1">
            <a:schemeClr val="lt1"/>
          </a:fillRef>
          <a:effectRef idx="0">
            <a:schemeClr val="dk1"/>
          </a:effectRef>
          <a:fontRef idx="minor">
            <a:schemeClr val="dk1"/>
          </a:fontRef>
        </p:style>
        <p:txBody>
          <a:bodyPr/>
          <a:lstStyle/>
          <a:p>
            <a:r>
              <a:rPr lang="en-GB" sz="4000" dirty="0"/>
              <a:t>The inner city spiral of decline</a:t>
            </a:r>
          </a:p>
        </p:txBody>
      </p:sp>
      <p:sp>
        <p:nvSpPr>
          <p:cNvPr id="8195" name="Rectangle 3"/>
          <p:cNvSpPr>
            <a:spLocks noGrp="1" noChangeArrowheads="1"/>
          </p:cNvSpPr>
          <p:nvPr>
            <p:ph type="body" sz="half" idx="1"/>
          </p:nvPr>
        </p:nvSpPr>
        <p:spPr>
          <a:xfrm>
            <a:off x="251520" y="1268760"/>
            <a:ext cx="3251200" cy="3960440"/>
          </a:xfrm>
        </p:spPr>
        <p:style>
          <a:lnRef idx="2">
            <a:schemeClr val="accent6"/>
          </a:lnRef>
          <a:fillRef idx="1">
            <a:schemeClr val="lt1"/>
          </a:fillRef>
          <a:effectRef idx="0">
            <a:schemeClr val="accent6"/>
          </a:effectRef>
          <a:fontRef idx="minor">
            <a:schemeClr val="dk1"/>
          </a:fontRef>
        </p:style>
        <p:txBody>
          <a:bodyPr>
            <a:normAutofit fontScale="85000" lnSpcReduction="20000"/>
          </a:bodyPr>
          <a:lstStyle/>
          <a:p>
            <a:pPr marL="0" indent="0">
              <a:buNone/>
            </a:pPr>
            <a:r>
              <a:rPr lang="en-GB" sz="2400" dirty="0"/>
              <a:t>Deindustrialisation meant long term unemployment in previously industrial cities e.g. London, Detroit leading to longer term social problems. </a:t>
            </a:r>
          </a:p>
          <a:p>
            <a:pPr marL="0" indent="0">
              <a:buNone/>
            </a:pPr>
            <a:endParaRPr lang="en-GB" sz="2400" dirty="0"/>
          </a:p>
          <a:p>
            <a:pPr marL="0" indent="0">
              <a:buNone/>
            </a:pPr>
            <a:r>
              <a:rPr lang="en-GB" sz="2400" b="1" dirty="0"/>
              <a:t>TASK:</a:t>
            </a:r>
            <a:r>
              <a:rPr lang="en-GB" sz="2400" dirty="0"/>
              <a:t>  Does Detroit show evidence of the inner city spiral of decline?  Use evidence including facts and figures from the Changing Places case study to support your answer.</a:t>
            </a:r>
          </a:p>
          <a:p>
            <a:pPr>
              <a:buFontTx/>
              <a:buNone/>
            </a:pPr>
            <a:endParaRPr lang="en-GB" sz="2400" dirty="0"/>
          </a:p>
        </p:txBody>
      </p:sp>
      <p:grpSp>
        <p:nvGrpSpPr>
          <p:cNvPr id="2" name="Group 7"/>
          <p:cNvGrpSpPr>
            <a:grpSpLocks/>
          </p:cNvGrpSpPr>
          <p:nvPr/>
        </p:nvGrpSpPr>
        <p:grpSpPr bwMode="auto">
          <a:xfrm>
            <a:off x="3708400" y="1196975"/>
            <a:ext cx="4938713" cy="5040313"/>
            <a:chOff x="2336" y="754"/>
            <a:chExt cx="3111" cy="3175"/>
          </a:xfrm>
        </p:grpSpPr>
        <p:pic>
          <p:nvPicPr>
            <p:cNvPr id="8196" name="Picture 4" descr="Scan10037"/>
            <p:cNvPicPr>
              <a:picLocks noChangeAspect="1" noChangeArrowheads="1"/>
            </p:cNvPicPr>
            <p:nvPr/>
          </p:nvPicPr>
          <p:blipFill>
            <a:blip r:embed="rId3" cstate="print"/>
            <a:srcRect/>
            <a:stretch>
              <a:fillRect/>
            </a:stretch>
          </p:blipFill>
          <p:spPr bwMode="auto">
            <a:xfrm>
              <a:off x="2472" y="754"/>
              <a:ext cx="2975" cy="3084"/>
            </a:xfrm>
            <a:prstGeom prst="rect">
              <a:avLst/>
            </a:prstGeom>
            <a:noFill/>
            <a:ln/>
            <a:effectLst/>
          </p:spPr>
        </p:pic>
        <p:sp>
          <p:nvSpPr>
            <p:cNvPr id="8198" name="Rectangle 6"/>
            <p:cNvSpPr>
              <a:spLocks noChangeArrowheads="1"/>
            </p:cNvSpPr>
            <p:nvPr/>
          </p:nvSpPr>
          <p:spPr bwMode="auto">
            <a:xfrm>
              <a:off x="2336" y="3521"/>
              <a:ext cx="680" cy="408"/>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en-GB" kern="0">
                <a:solidFill>
                  <a:sysClr val="windowText" lastClr="000000"/>
                </a:solidFill>
                <a:latin typeface="Calibri"/>
                <a:cs typeface="+mn-cs"/>
              </a:endParaRPr>
            </a:p>
          </p:txBody>
        </p:sp>
      </p:grpSp>
    </p:spTree>
    <p:extLst>
      <p:ext uri="{BB962C8B-B14F-4D97-AF65-F5344CB8AC3E}">
        <p14:creationId xmlns:p14="http://schemas.microsoft.com/office/powerpoint/2010/main" val="192978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04A2B-C747-4A67-A5AE-C4AB773568C3}"/>
              </a:ext>
            </a:extLst>
          </p:cNvPr>
          <p:cNvSpPr>
            <a:spLocks noGrp="1"/>
          </p:cNvSpPr>
          <p:nvPr>
            <p:ph type="title"/>
          </p:nvPr>
        </p:nvSpPr>
        <p:spPr>
          <a:xfrm>
            <a:off x="457200" y="0"/>
            <a:ext cx="8229600" cy="728701"/>
          </a:xfrm>
        </p:spPr>
        <p:txBody>
          <a:bodyPr>
            <a:normAutofit/>
          </a:bodyPr>
          <a:lstStyle/>
          <a:p>
            <a:r>
              <a:rPr lang="en-GB" sz="3200" b="1" dirty="0"/>
              <a:t>Urban Change in the UK</a:t>
            </a:r>
          </a:p>
        </p:txBody>
      </p:sp>
      <p:sp>
        <p:nvSpPr>
          <p:cNvPr id="4" name="Content Placeholder 3">
            <a:extLst>
              <a:ext uri="{FF2B5EF4-FFF2-40B4-BE49-F238E27FC236}">
                <a16:creationId xmlns:a16="http://schemas.microsoft.com/office/drawing/2014/main" id="{9A255510-5104-468D-B90A-E8435939D673}"/>
              </a:ext>
            </a:extLst>
          </p:cNvPr>
          <p:cNvSpPr>
            <a:spLocks noGrp="1"/>
          </p:cNvSpPr>
          <p:nvPr>
            <p:ph sz="half" idx="2"/>
          </p:nvPr>
        </p:nvSpPr>
        <p:spPr>
          <a:xfrm>
            <a:off x="107504" y="4149080"/>
            <a:ext cx="8784976" cy="2708920"/>
          </a:xfrm>
        </p:spPr>
        <p:txBody>
          <a:bodyPr>
            <a:normAutofit/>
          </a:bodyPr>
          <a:lstStyle/>
          <a:p>
            <a:pPr marL="0" indent="0">
              <a:buNone/>
            </a:pPr>
            <a:endParaRPr lang="en-GB" sz="2400" b="1" dirty="0"/>
          </a:p>
          <a:p>
            <a:pPr marL="0" indent="0">
              <a:buNone/>
            </a:pPr>
            <a:r>
              <a:rPr lang="en-GB" sz="2400" b="1" dirty="0"/>
              <a:t>TASK:  </a:t>
            </a:r>
            <a:r>
              <a:rPr lang="en-GB" sz="2400" dirty="0"/>
              <a:t>What trends does the table show?</a:t>
            </a:r>
          </a:p>
          <a:p>
            <a:pPr marL="0" indent="0">
              <a:buNone/>
            </a:pPr>
            <a:endParaRPr lang="en-GB" sz="2400" dirty="0"/>
          </a:p>
          <a:p>
            <a:pPr marL="0" indent="0">
              <a:buNone/>
            </a:pPr>
            <a:r>
              <a:rPr lang="en-GB" sz="2400" dirty="0"/>
              <a:t>How could you show manipulation of data in your answer?</a:t>
            </a:r>
          </a:p>
        </p:txBody>
      </p:sp>
      <p:pic>
        <p:nvPicPr>
          <p:cNvPr id="5" name="Picture 4">
            <a:extLst>
              <a:ext uri="{FF2B5EF4-FFF2-40B4-BE49-F238E27FC236}">
                <a16:creationId xmlns:a16="http://schemas.microsoft.com/office/drawing/2014/main" id="{50B49193-2E51-4C2D-8D90-3BA187580083}"/>
              </a:ext>
            </a:extLst>
          </p:cNvPr>
          <p:cNvPicPr>
            <a:picLocks noChangeAspect="1"/>
          </p:cNvPicPr>
          <p:nvPr/>
        </p:nvPicPr>
        <p:blipFill rotWithShape="1">
          <a:blip r:embed="rId3"/>
          <a:srcRect l="21651" t="25826" r="51575" b="44400"/>
          <a:stretch/>
        </p:blipFill>
        <p:spPr>
          <a:xfrm>
            <a:off x="0" y="633301"/>
            <a:ext cx="5851085" cy="3659795"/>
          </a:xfrm>
          <a:prstGeom prst="rect">
            <a:avLst/>
          </a:prstGeom>
        </p:spPr>
      </p:pic>
    </p:spTree>
    <p:extLst>
      <p:ext uri="{BB962C8B-B14F-4D97-AF65-F5344CB8AC3E}">
        <p14:creationId xmlns:p14="http://schemas.microsoft.com/office/powerpoint/2010/main" val="2820591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TotalTime>
  <Words>1033</Words>
  <Application>Microsoft Office PowerPoint</Application>
  <PresentationFormat>On-screen Show (4:3)</PresentationFormat>
  <Paragraphs>120</Paragraphs>
  <Slides>27</Slides>
  <Notes>5</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27</vt:i4>
      </vt:variant>
    </vt:vector>
  </HeadingPairs>
  <TitlesOfParts>
    <vt:vector size="38" baseType="lpstr">
      <vt:lpstr>AQA Chevin Pro Medium</vt:lpstr>
      <vt:lpstr>Arial</vt:lpstr>
      <vt:lpstr>Calibri</vt:lpstr>
      <vt:lpstr>Calibri Light</vt:lpstr>
      <vt:lpstr>Symbol</vt:lpstr>
      <vt:lpstr>Office Theme</vt:lpstr>
      <vt:lpstr>1_Office Theme</vt:lpstr>
      <vt:lpstr>3_Office Theme</vt:lpstr>
      <vt:lpstr>2_Office Theme</vt:lpstr>
      <vt:lpstr>4_Office Theme</vt:lpstr>
      <vt:lpstr>5_Office Theme</vt:lpstr>
      <vt:lpstr>Pre-work/Flipped learning</vt:lpstr>
      <vt:lpstr>Contemporary urban environments  • Urban change: deindustrialisation, decentralisation, rise of service economy. </vt:lpstr>
      <vt:lpstr>Recap Task - complete the following.</vt:lpstr>
      <vt:lpstr>PowerPoint Presentation</vt:lpstr>
      <vt:lpstr>PowerPoint Presentation</vt:lpstr>
      <vt:lpstr>PowerPoint Presentation</vt:lpstr>
      <vt:lpstr>Impacts of de-industrialisation</vt:lpstr>
      <vt:lpstr>The inner city spiral of decline</vt:lpstr>
      <vt:lpstr>Urban Change in the UK</vt:lpstr>
      <vt:lpstr>Key Term:  Decentralisation</vt:lpstr>
      <vt:lpstr>Decentrialisation</vt:lpstr>
      <vt:lpstr>TASK:  Study the map of Guildford and label examples of decentralisation</vt:lpstr>
      <vt:lpstr>PowerPoint Presentation</vt:lpstr>
      <vt:lpstr>Analyse the graph on structural shift in employment.</vt:lpstr>
      <vt:lpstr>The rise of the Service Economy</vt:lpstr>
      <vt:lpstr>PowerPoint Presentation</vt:lpstr>
      <vt:lpstr>PowerPoint Presentation</vt:lpstr>
      <vt:lpstr>PowerPoint Presentation</vt:lpstr>
      <vt:lpstr>Location map – Cambridge Science Park</vt:lpstr>
      <vt:lpstr>What is the purpose of a Science Park?</vt:lpstr>
      <vt:lpstr>PowerPoint Presentation</vt:lpstr>
      <vt:lpstr>Complete the following.</vt:lpstr>
      <vt:lpstr>PowerPoint Presentation</vt:lpstr>
      <vt:lpstr>AS June 2019</vt:lpstr>
      <vt:lpstr>Exam Question</vt:lpstr>
      <vt:lpstr>Exam Practice – AS Zig Zag</vt:lpstr>
      <vt:lpstr>             Exam question AS Paper 1 2017  PADL    Pattern-overall trend,  Anomaly,   Data - simple data lifted from resource and data manipulation,   Links - can they link two graphs/resources or show understanding.            </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cities have cycles</dc:title>
  <dc:creator>dhk</dc:creator>
  <cp:lastModifiedBy>Deborah Knox</cp:lastModifiedBy>
  <cp:revision>261</cp:revision>
  <cp:lastPrinted>2014-10-06T06:55:06Z</cp:lastPrinted>
  <dcterms:created xsi:type="dcterms:W3CDTF">2014-09-30T18:12:14Z</dcterms:created>
  <dcterms:modified xsi:type="dcterms:W3CDTF">2023-01-09T09:06:31Z</dcterms:modified>
</cp:coreProperties>
</file>