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58" r:id="rId5"/>
    <p:sldId id="260" r:id="rId6"/>
    <p:sldId id="261" r:id="rId7"/>
    <p:sldId id="262" r:id="rId8"/>
    <p:sldId id="263" r:id="rId9"/>
    <p:sldId id="265" r:id="rId10"/>
    <p:sldId id="264" r:id="rId11"/>
    <p:sldId id="267" r:id="rId12"/>
    <p:sldId id="268" r:id="rId13"/>
    <p:sldId id="286" r:id="rId14"/>
    <p:sldId id="287" r:id="rId15"/>
    <p:sldId id="288" r:id="rId16"/>
    <p:sldId id="289" r:id="rId17"/>
    <p:sldId id="290" r:id="rId18"/>
    <p:sldId id="291" r:id="rId19"/>
    <p:sldId id="292" r:id="rId20"/>
    <p:sldId id="293" r:id="rId21"/>
    <p:sldId id="294" r:id="rId22"/>
    <p:sldId id="280" r:id="rId23"/>
    <p:sldId id="272" r:id="rId24"/>
    <p:sldId id="273" r:id="rId25"/>
    <p:sldId id="274" r:id="rId26"/>
    <p:sldId id="275" r:id="rId27"/>
    <p:sldId id="282" r:id="rId28"/>
    <p:sldId id="276" r:id="rId29"/>
    <p:sldId id="277" r:id="rId30"/>
    <p:sldId id="283" r:id="rId31"/>
    <p:sldId id="284" r:id="rId32"/>
    <p:sldId id="285" r:id="rId33"/>
    <p:sldId id="2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105" d="100"/>
          <a:sy n="105" d="100"/>
        </p:scale>
        <p:origin x="216" y="688"/>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53514-CCFE-4348-9231-BA1B9587121C}" type="datetimeFigureOut">
              <a:rPr lang="en-US" smtClean="0"/>
              <a:t>11/14/22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E3E2E-1F7A-4E43-8308-E8FD83058DB2}" type="slidenum">
              <a:rPr lang="en-US" smtClean="0"/>
              <a:t>‹#›</a:t>
            </a:fld>
            <a:endParaRPr lang="en-US"/>
          </a:p>
        </p:txBody>
      </p:sp>
    </p:spTree>
    <p:extLst>
      <p:ext uri="{BB962C8B-B14F-4D97-AF65-F5344CB8AC3E}">
        <p14:creationId xmlns:p14="http://schemas.microsoft.com/office/powerpoint/2010/main" val="15729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D3831F0-641F-552A-9B10-EB655612D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BA2D07F-C60B-3E1B-3176-1D4D4CCF5E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B3E35C47-C469-F982-042F-6610E20DBF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C36090-BA04-8C4D-ABC7-015C25A845D8}" type="slidenum">
              <a:rPr lang="en-GB" altLang="en-US"/>
              <a:pPr eaLnBrk="1" hangingPunct="1"/>
              <a:t>14</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C11A-4CAF-4261-A02B-0D4E26907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2238AE-9738-4FCB-9331-F1C4CA334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49324A-012F-4F98-83EC-5D80F3160D46}"/>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5" name="Footer Placeholder 4">
            <a:extLst>
              <a:ext uri="{FF2B5EF4-FFF2-40B4-BE49-F238E27FC236}">
                <a16:creationId xmlns:a16="http://schemas.microsoft.com/office/drawing/2014/main" id="{4BC0179F-0CB7-434A-BC89-F830ABE54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9C7990-81B6-4755-8222-8DA47C85218D}"/>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330646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C6E8-DF04-4DED-9AE5-389EFD178D9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E62F7C-92A1-4231-BA94-D642A9766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54C893-4617-4675-ADEF-DF8A095D4AD4}"/>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5" name="Footer Placeholder 4">
            <a:extLst>
              <a:ext uri="{FF2B5EF4-FFF2-40B4-BE49-F238E27FC236}">
                <a16:creationId xmlns:a16="http://schemas.microsoft.com/office/drawing/2014/main" id="{71728FBC-0F10-4727-AF40-32373E4CEC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BD81C0-D9E4-479C-B96C-3565DAD77315}"/>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272665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993F3C-32EB-428A-BE01-2C9F79454F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9C108C-850E-483F-93D7-9CE0569C6D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91941-D624-47D3-AFBE-EBBC6B2A8DF5}"/>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5" name="Footer Placeholder 4">
            <a:extLst>
              <a:ext uri="{FF2B5EF4-FFF2-40B4-BE49-F238E27FC236}">
                <a16:creationId xmlns:a16="http://schemas.microsoft.com/office/drawing/2014/main" id="{2A3F2159-5E6D-4ADC-BED6-7C2F690691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31CBC4-6DA7-4C22-B9C0-C8FC822066AB}"/>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411399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07F2-56EA-4065-B888-237355A48C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45B386-E5C3-432B-B06F-EAF77FA65A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2BE14A-C76F-419E-89DF-FDBD7BE9BAB0}"/>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5" name="Footer Placeholder 4">
            <a:extLst>
              <a:ext uri="{FF2B5EF4-FFF2-40B4-BE49-F238E27FC236}">
                <a16:creationId xmlns:a16="http://schemas.microsoft.com/office/drawing/2014/main" id="{627477CB-90B2-4F7D-9AC0-675852F264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CDE662-067D-43E4-9DE4-9473AE8FB220}"/>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366520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E653-1780-4C4D-BDB6-6EE68B3306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D65C4D9-3AB6-48EB-9EE4-17ACB9268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3A6036-8804-4ACF-B1FC-03C4437F4221}"/>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5" name="Footer Placeholder 4">
            <a:extLst>
              <a:ext uri="{FF2B5EF4-FFF2-40B4-BE49-F238E27FC236}">
                <a16:creationId xmlns:a16="http://schemas.microsoft.com/office/drawing/2014/main" id="{022A6C50-02C6-498E-B5B6-C4B120D9D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81514F-7339-47CD-B88E-16FF46766AA1}"/>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177493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D3D3-2E7E-459D-BA5D-C7A1DFA550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B3188C-0AE9-4B0A-8366-927CB76331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47F061-B6F6-4826-8588-BBD510BC63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5646CF-2C5F-47EC-AE93-F70482631670}"/>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6" name="Footer Placeholder 5">
            <a:extLst>
              <a:ext uri="{FF2B5EF4-FFF2-40B4-BE49-F238E27FC236}">
                <a16:creationId xmlns:a16="http://schemas.microsoft.com/office/drawing/2014/main" id="{45432C15-8CDF-40BB-BB0A-635DEB2ADC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17BEFD-047D-46D5-B21E-92819575E688}"/>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151309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6FA90-A8AA-4EA1-865F-6D5EC1DAD4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506042-3817-4E66-A370-6459F78EB8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804129-169F-4658-8C8A-E0102F9FB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68E3C4-CF7A-4A73-95E6-869781228A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CF156-A500-4AB9-85C8-6269015B29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61E1136-6A51-42B7-879D-79ED4565CA0E}"/>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8" name="Footer Placeholder 7">
            <a:extLst>
              <a:ext uri="{FF2B5EF4-FFF2-40B4-BE49-F238E27FC236}">
                <a16:creationId xmlns:a16="http://schemas.microsoft.com/office/drawing/2014/main" id="{013FFB01-0244-44F0-A452-31DDB92FB4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717A9C3-69BC-4CF5-8EF8-729C91957DAA}"/>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25012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4357-7D94-4FB4-80D2-EF92001355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FAD368-368C-4CB0-8AE7-DD80B26355E5}"/>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4" name="Footer Placeholder 3">
            <a:extLst>
              <a:ext uri="{FF2B5EF4-FFF2-40B4-BE49-F238E27FC236}">
                <a16:creationId xmlns:a16="http://schemas.microsoft.com/office/drawing/2014/main" id="{F85A223B-00D7-4116-8C81-586AD0026A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89ECD5-D5BC-4588-86EB-77AA18DC188F}"/>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414766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41773-334A-430E-ADC8-61129ED2EF52}"/>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3" name="Footer Placeholder 2">
            <a:extLst>
              <a:ext uri="{FF2B5EF4-FFF2-40B4-BE49-F238E27FC236}">
                <a16:creationId xmlns:a16="http://schemas.microsoft.com/office/drawing/2014/main" id="{DA8627CC-9F61-4B5A-9C3A-915812BCFE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AED1D3-EECA-42FD-8CA6-6CF74AE667F5}"/>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66485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3541-9917-4755-9149-75DA75C17E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7E8781-4745-435A-9D77-DDA8F422E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DEFDBC-AAF1-4743-9239-7CBC9FA03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3B2E7-4E4C-424D-9F84-BAC5DDD82099}"/>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6" name="Footer Placeholder 5">
            <a:extLst>
              <a:ext uri="{FF2B5EF4-FFF2-40B4-BE49-F238E27FC236}">
                <a16:creationId xmlns:a16="http://schemas.microsoft.com/office/drawing/2014/main" id="{B525998D-B566-415F-B6E3-34B23F77B7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BBAA46-04DE-4E9E-9B99-9FB0D6E01781}"/>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70697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7A98-9040-488F-B617-73B43156D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E2A009-7CE0-4513-ACFE-956E486AD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02D86E-694E-4742-A4D1-F7511F7A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4A4446-709C-4E39-8679-93C1EF5003E1}"/>
              </a:ext>
            </a:extLst>
          </p:cNvPr>
          <p:cNvSpPr>
            <a:spLocks noGrp="1"/>
          </p:cNvSpPr>
          <p:nvPr>
            <p:ph type="dt" sz="half" idx="10"/>
          </p:nvPr>
        </p:nvSpPr>
        <p:spPr/>
        <p:txBody>
          <a:bodyPr/>
          <a:lstStyle/>
          <a:p>
            <a:fld id="{39F464B0-06D3-49A0-A99F-5143556A19EA}" type="datetimeFigureOut">
              <a:rPr lang="en-GB" smtClean="0"/>
              <a:t>14/11/2022</a:t>
            </a:fld>
            <a:endParaRPr lang="en-GB"/>
          </a:p>
        </p:txBody>
      </p:sp>
      <p:sp>
        <p:nvSpPr>
          <p:cNvPr id="6" name="Footer Placeholder 5">
            <a:extLst>
              <a:ext uri="{FF2B5EF4-FFF2-40B4-BE49-F238E27FC236}">
                <a16:creationId xmlns:a16="http://schemas.microsoft.com/office/drawing/2014/main" id="{401E7289-00FC-455C-87ED-E06F129B81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CC8018-3EB9-4499-9ECA-B119410FD9F9}"/>
              </a:ext>
            </a:extLst>
          </p:cNvPr>
          <p:cNvSpPr>
            <a:spLocks noGrp="1"/>
          </p:cNvSpPr>
          <p:nvPr>
            <p:ph type="sldNum" sz="quarter" idx="12"/>
          </p:nvPr>
        </p:nvSpPr>
        <p:spPr/>
        <p:txBody>
          <a:bodyPr/>
          <a:lstStyle/>
          <a:p>
            <a:fld id="{3C0CCC8F-5FF4-4EE0-9616-F38A137BD64E}" type="slidenum">
              <a:rPr lang="en-GB" smtClean="0"/>
              <a:t>‹#›</a:t>
            </a:fld>
            <a:endParaRPr lang="en-GB"/>
          </a:p>
        </p:txBody>
      </p:sp>
    </p:spTree>
    <p:extLst>
      <p:ext uri="{BB962C8B-B14F-4D97-AF65-F5344CB8AC3E}">
        <p14:creationId xmlns:p14="http://schemas.microsoft.com/office/powerpoint/2010/main" val="9129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8709FD-42B5-4E20-AA77-32F16A5F47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A37B26-4460-4691-8C1F-B04DF6E1E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167294-B7E2-4DEE-AF64-03F27166A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F464B0-06D3-49A0-A99F-5143556A19EA}" type="datetimeFigureOut">
              <a:rPr lang="en-GB" smtClean="0"/>
              <a:t>14/11/2022</a:t>
            </a:fld>
            <a:endParaRPr lang="en-GB"/>
          </a:p>
        </p:txBody>
      </p:sp>
      <p:sp>
        <p:nvSpPr>
          <p:cNvPr id="5" name="Footer Placeholder 4">
            <a:extLst>
              <a:ext uri="{FF2B5EF4-FFF2-40B4-BE49-F238E27FC236}">
                <a16:creationId xmlns:a16="http://schemas.microsoft.com/office/drawing/2014/main" id="{9EB5F052-A7F2-488C-9C60-6131CDA48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33A4E02-A8CC-4CCE-BF34-B0F489458B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CCC8F-5FF4-4EE0-9616-F38A137BD64E}" type="slidenum">
              <a:rPr lang="en-GB" smtClean="0"/>
              <a:t>‹#›</a:t>
            </a:fld>
            <a:endParaRPr lang="en-GB"/>
          </a:p>
        </p:txBody>
      </p:sp>
    </p:spTree>
    <p:extLst>
      <p:ext uri="{BB962C8B-B14F-4D97-AF65-F5344CB8AC3E}">
        <p14:creationId xmlns:p14="http://schemas.microsoft.com/office/powerpoint/2010/main" val="3660455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D8B9-37B6-4532-96F6-4CCA80DE2558}"/>
              </a:ext>
            </a:extLst>
          </p:cNvPr>
          <p:cNvSpPr>
            <a:spLocks noGrp="1"/>
          </p:cNvSpPr>
          <p:nvPr>
            <p:ph type="ctrTitle"/>
          </p:nvPr>
        </p:nvSpPr>
        <p:spPr/>
        <p:txBody>
          <a:bodyPr/>
          <a:lstStyle/>
          <a:p>
            <a:r>
              <a:rPr lang="en-GB" dirty="0"/>
              <a:t>Godalming Fieldtrip Preparation Work</a:t>
            </a:r>
          </a:p>
        </p:txBody>
      </p:sp>
      <p:sp>
        <p:nvSpPr>
          <p:cNvPr id="3" name="Subtitle 2">
            <a:extLst>
              <a:ext uri="{FF2B5EF4-FFF2-40B4-BE49-F238E27FC236}">
                <a16:creationId xmlns:a16="http://schemas.microsoft.com/office/drawing/2014/main" id="{124E7C5E-BD9E-4B34-AE2A-1A8F1C94263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3751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49EC-FCBA-4C19-BEB9-DBAC5D3A74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8B30991-4D34-49AF-BFAE-F385CE2B9F2A}"/>
              </a:ext>
            </a:extLst>
          </p:cNvPr>
          <p:cNvSpPr>
            <a:spLocks noGrp="1"/>
          </p:cNvSpPr>
          <p:nvPr>
            <p:ph idx="1"/>
          </p:nvPr>
        </p:nvSpPr>
        <p:spPr/>
        <p:txBody>
          <a:bodyPr>
            <a:normAutofit/>
          </a:bodyPr>
          <a:lstStyle/>
          <a:p>
            <a:pPr marL="0" indent="0">
              <a:buNone/>
            </a:pPr>
            <a:r>
              <a:rPr lang="en-GB" dirty="0"/>
              <a:t>Be polite…and smile </a:t>
            </a:r>
          </a:p>
          <a:p>
            <a:pPr marL="0" indent="0">
              <a:buNone/>
            </a:pPr>
            <a:r>
              <a:rPr lang="en-GB" dirty="0"/>
              <a:t>Explain briefly what you are doing. (Most people will be willing to stop for school/college kids so use that!)</a:t>
            </a:r>
          </a:p>
          <a:p>
            <a:pPr marL="0" indent="0">
              <a:buNone/>
            </a:pPr>
            <a:r>
              <a:rPr lang="en-GB" dirty="0"/>
              <a:t>Wear your college lanyard and make sure that it is visible</a:t>
            </a:r>
          </a:p>
          <a:p>
            <a:pPr marL="0" indent="0">
              <a:buNone/>
            </a:pPr>
            <a:r>
              <a:rPr lang="en-GB" dirty="0"/>
              <a:t>Be willing to accept the “no I’m very busy”, and do not been offended when you are rejected</a:t>
            </a:r>
          </a:p>
        </p:txBody>
      </p:sp>
    </p:spTree>
    <p:extLst>
      <p:ext uri="{BB962C8B-B14F-4D97-AF65-F5344CB8AC3E}">
        <p14:creationId xmlns:p14="http://schemas.microsoft.com/office/powerpoint/2010/main" val="34298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A9A9-D18A-486E-AB35-3A234EF8B36A}"/>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70905463-A3EA-47D1-9DDD-67966917F197}"/>
              </a:ext>
            </a:extLst>
          </p:cNvPr>
          <p:cNvGraphicFramePr>
            <a:graphicFrameLocks noGrp="1"/>
          </p:cNvGraphicFramePr>
          <p:nvPr>
            <p:ph idx="1"/>
            <p:extLst>
              <p:ext uri="{D42A27DB-BD31-4B8C-83A1-F6EECF244321}">
                <p14:modId xmlns:p14="http://schemas.microsoft.com/office/powerpoint/2010/main" val="3891881734"/>
              </p:ext>
            </p:extLst>
          </p:nvPr>
        </p:nvGraphicFramePr>
        <p:xfrm>
          <a:off x="838200" y="365125"/>
          <a:ext cx="10168466" cy="4622800"/>
        </p:xfrm>
        <a:graphic>
          <a:graphicData uri="http://schemas.openxmlformats.org/drawingml/2006/table">
            <a:tbl>
              <a:tblPr firstRow="1" bandRow="1">
                <a:tableStyleId>{5C22544A-7EE6-4342-B048-85BDC9FD1C3A}</a:tableStyleId>
              </a:tblPr>
              <a:tblGrid>
                <a:gridCol w="2067667">
                  <a:extLst>
                    <a:ext uri="{9D8B030D-6E8A-4147-A177-3AD203B41FA5}">
                      <a16:colId xmlns:a16="http://schemas.microsoft.com/office/drawing/2014/main" val="1167157701"/>
                    </a:ext>
                  </a:extLst>
                </a:gridCol>
                <a:gridCol w="1770940">
                  <a:extLst>
                    <a:ext uri="{9D8B030D-6E8A-4147-A177-3AD203B41FA5}">
                      <a16:colId xmlns:a16="http://schemas.microsoft.com/office/drawing/2014/main" val="2111798131"/>
                    </a:ext>
                  </a:extLst>
                </a:gridCol>
                <a:gridCol w="1845045">
                  <a:extLst>
                    <a:ext uri="{9D8B030D-6E8A-4147-A177-3AD203B41FA5}">
                      <a16:colId xmlns:a16="http://schemas.microsoft.com/office/drawing/2014/main" val="780508148"/>
                    </a:ext>
                  </a:extLst>
                </a:gridCol>
                <a:gridCol w="1494938">
                  <a:extLst>
                    <a:ext uri="{9D8B030D-6E8A-4147-A177-3AD203B41FA5}">
                      <a16:colId xmlns:a16="http://schemas.microsoft.com/office/drawing/2014/main" val="1984193486"/>
                    </a:ext>
                  </a:extLst>
                </a:gridCol>
                <a:gridCol w="1494938">
                  <a:extLst>
                    <a:ext uri="{9D8B030D-6E8A-4147-A177-3AD203B41FA5}">
                      <a16:colId xmlns:a16="http://schemas.microsoft.com/office/drawing/2014/main" val="3107837666"/>
                    </a:ext>
                  </a:extLst>
                </a:gridCol>
                <a:gridCol w="1494938">
                  <a:extLst>
                    <a:ext uri="{9D8B030D-6E8A-4147-A177-3AD203B41FA5}">
                      <a16:colId xmlns:a16="http://schemas.microsoft.com/office/drawing/2014/main" val="951148271"/>
                    </a:ext>
                  </a:extLst>
                </a:gridCol>
              </a:tblGrid>
              <a:tr h="370840">
                <a:tc>
                  <a:txBody>
                    <a:bodyPr/>
                    <a:lstStyle/>
                    <a:p>
                      <a:r>
                        <a:rPr lang="en-GB" dirty="0"/>
                        <a:t>Respondent </a:t>
                      </a:r>
                    </a:p>
                  </a:txBody>
                  <a:tcPr/>
                </a:tc>
                <a:tc>
                  <a:txBody>
                    <a:bodyPr/>
                    <a:lstStyle/>
                    <a:p>
                      <a:r>
                        <a:rPr lang="en-GB" dirty="0"/>
                        <a:t>Resident of Godalming</a:t>
                      </a:r>
                    </a:p>
                    <a:p>
                      <a:r>
                        <a:rPr lang="en-GB" dirty="0"/>
                        <a:t>(yes/no)</a:t>
                      </a:r>
                    </a:p>
                  </a:txBody>
                  <a:tcPr/>
                </a:tc>
                <a:tc>
                  <a:txBody>
                    <a:bodyPr/>
                    <a:lstStyle/>
                    <a:p>
                      <a:r>
                        <a:rPr lang="en-GB" dirty="0"/>
                        <a:t>Age range</a:t>
                      </a:r>
                    </a:p>
                    <a:p>
                      <a:r>
                        <a:rPr lang="en-GB" dirty="0"/>
                        <a:t>category</a:t>
                      </a:r>
                    </a:p>
                  </a:txBody>
                  <a:tcPr/>
                </a:tc>
                <a:tc>
                  <a:txBody>
                    <a:bodyPr/>
                    <a:lstStyle/>
                    <a:p>
                      <a:r>
                        <a:rPr lang="en-GB" dirty="0"/>
                        <a:t>Reason for visit</a:t>
                      </a:r>
                    </a:p>
                  </a:txBody>
                  <a:tcPr/>
                </a:tc>
                <a:tc>
                  <a:txBody>
                    <a:bodyPr/>
                    <a:lstStyle/>
                    <a:p>
                      <a:r>
                        <a:rPr lang="en-GB" dirty="0"/>
                        <a:t>Education rating</a:t>
                      </a:r>
                    </a:p>
                  </a:txBody>
                  <a:tcPr/>
                </a:tc>
                <a:tc>
                  <a:txBody>
                    <a:bodyPr/>
                    <a:lstStyle/>
                    <a:p>
                      <a:r>
                        <a:rPr lang="en-GB" dirty="0"/>
                        <a:t>Words used to describe Godalming</a:t>
                      </a:r>
                    </a:p>
                  </a:txBody>
                  <a:tcPr/>
                </a:tc>
                <a:extLst>
                  <a:ext uri="{0D108BD9-81ED-4DB2-BD59-A6C34878D82A}">
                    <a16:rowId xmlns:a16="http://schemas.microsoft.com/office/drawing/2014/main" val="2080843528"/>
                  </a:ext>
                </a:extLst>
              </a:tr>
              <a:tr h="370840">
                <a:tc>
                  <a:txBody>
                    <a:bodyPr/>
                    <a:lstStyle/>
                    <a:p>
                      <a:r>
                        <a:rPr lang="en-GB" dirty="0"/>
                        <a:t>1</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47094035"/>
                  </a:ext>
                </a:extLst>
              </a:tr>
              <a:tr h="370840">
                <a:tc>
                  <a:txBody>
                    <a:bodyPr/>
                    <a:lstStyle/>
                    <a:p>
                      <a:r>
                        <a:rPr lang="en-GB" dirty="0"/>
                        <a:t>2</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70449067"/>
                  </a:ext>
                </a:extLst>
              </a:tr>
              <a:tr h="370840">
                <a:tc>
                  <a:txBody>
                    <a:bodyPr/>
                    <a:lstStyle/>
                    <a:p>
                      <a:r>
                        <a:rPr lang="en-GB" dirty="0"/>
                        <a:t>3</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30368053"/>
                  </a:ext>
                </a:extLst>
              </a:tr>
              <a:tr h="370840">
                <a:tc>
                  <a:txBody>
                    <a:bodyPr/>
                    <a:lstStyle/>
                    <a:p>
                      <a:r>
                        <a:rPr lang="en-GB" dirty="0"/>
                        <a:t>4</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896780420"/>
                  </a:ext>
                </a:extLst>
              </a:tr>
              <a:tr h="370840">
                <a:tc>
                  <a:txBody>
                    <a:bodyPr/>
                    <a:lstStyle/>
                    <a:p>
                      <a:r>
                        <a:rPr lang="en-GB" dirty="0"/>
                        <a:t>5</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693200877"/>
                  </a:ext>
                </a:extLst>
              </a:tr>
              <a:tr h="370840">
                <a:tc>
                  <a:txBody>
                    <a:bodyPr/>
                    <a:lstStyle/>
                    <a:p>
                      <a:r>
                        <a:rPr lang="en-GB" dirty="0"/>
                        <a:t>6</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365038465"/>
                  </a:ext>
                </a:extLst>
              </a:tr>
              <a:tr h="370840">
                <a:tc>
                  <a:txBody>
                    <a:bodyPr/>
                    <a:lstStyle/>
                    <a:p>
                      <a:r>
                        <a:rPr lang="en-GB" dirty="0"/>
                        <a:t>7</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04902328"/>
                  </a:ext>
                </a:extLst>
              </a:tr>
              <a:tr h="370840">
                <a:tc>
                  <a:txBody>
                    <a:bodyPr/>
                    <a:lstStyle/>
                    <a:p>
                      <a:r>
                        <a:rPr lang="en-GB" dirty="0"/>
                        <a:t>8</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9991040"/>
                  </a:ext>
                </a:extLst>
              </a:tr>
              <a:tr h="370840">
                <a:tc>
                  <a:txBody>
                    <a:bodyPr/>
                    <a:lstStyle/>
                    <a:p>
                      <a:r>
                        <a:rPr lang="en-GB" dirty="0"/>
                        <a:t>9</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24196531"/>
                  </a:ext>
                </a:extLst>
              </a:tr>
              <a:tr h="370840">
                <a:tc>
                  <a:txBody>
                    <a:bodyPr/>
                    <a:lstStyle/>
                    <a:p>
                      <a:r>
                        <a:rPr lang="en-GB" dirty="0"/>
                        <a:t>10</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79135843"/>
                  </a:ext>
                </a:extLst>
              </a:tr>
            </a:tbl>
          </a:graphicData>
        </a:graphic>
      </p:graphicFrame>
      <p:sp>
        <p:nvSpPr>
          <p:cNvPr id="6" name="TextBox 5">
            <a:extLst>
              <a:ext uri="{FF2B5EF4-FFF2-40B4-BE49-F238E27FC236}">
                <a16:creationId xmlns:a16="http://schemas.microsoft.com/office/drawing/2014/main" id="{E833B2B0-B393-40D5-8E30-B9C3DE6C2BD2}"/>
              </a:ext>
            </a:extLst>
          </p:cNvPr>
          <p:cNvSpPr txBox="1"/>
          <p:nvPr/>
        </p:nvSpPr>
        <p:spPr>
          <a:xfrm>
            <a:off x="980661" y="5526157"/>
            <a:ext cx="10026005" cy="369332"/>
          </a:xfrm>
          <a:prstGeom prst="rect">
            <a:avLst/>
          </a:prstGeom>
          <a:noFill/>
        </p:spPr>
        <p:txBody>
          <a:bodyPr wrap="square" rtlCol="0">
            <a:spAutoFit/>
          </a:bodyPr>
          <a:lstStyle/>
          <a:p>
            <a:r>
              <a:rPr lang="en-GB" b="1" dirty="0">
                <a:solidFill>
                  <a:srgbClr val="FF0000"/>
                </a:solidFill>
              </a:rPr>
              <a:t>Design a recording sheet for your responses</a:t>
            </a:r>
          </a:p>
        </p:txBody>
      </p:sp>
    </p:spTree>
    <p:extLst>
      <p:ext uri="{BB962C8B-B14F-4D97-AF65-F5344CB8AC3E}">
        <p14:creationId xmlns:p14="http://schemas.microsoft.com/office/powerpoint/2010/main" val="348920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C9A1C2-F6AA-4EC2-89B4-D2C3A225C267}"/>
              </a:ext>
            </a:extLst>
          </p:cNvPr>
          <p:cNvSpPr/>
          <p:nvPr/>
        </p:nvSpPr>
        <p:spPr>
          <a:xfrm>
            <a:off x="548640" y="604911"/>
            <a:ext cx="6555544" cy="5355312"/>
          </a:xfrm>
          <a:prstGeom prst="rect">
            <a:avLst/>
          </a:prstGeom>
        </p:spPr>
        <p:txBody>
          <a:bodyPr wrap="square">
            <a:spAutoFit/>
          </a:bodyPr>
          <a:lstStyle/>
          <a:p>
            <a:r>
              <a:rPr lang="en-GB" b="0" i="0" dirty="0">
                <a:solidFill>
                  <a:srgbClr val="011010"/>
                </a:solidFill>
                <a:effectLst/>
                <a:latin typeface="inherit"/>
              </a:rPr>
              <a:t>The </a:t>
            </a:r>
            <a:r>
              <a:rPr lang="en-GB" b="1" i="0" dirty="0">
                <a:solidFill>
                  <a:srgbClr val="011010"/>
                </a:solidFill>
                <a:effectLst/>
                <a:latin typeface="inherit"/>
              </a:rPr>
              <a:t>Chi Squared Test </a:t>
            </a:r>
            <a:r>
              <a:rPr lang="en-GB" b="0" i="0" dirty="0">
                <a:solidFill>
                  <a:srgbClr val="011010"/>
                </a:solidFill>
                <a:effectLst/>
                <a:latin typeface="inherit"/>
              </a:rPr>
              <a:t>is a statistical test that is often carried out at the start of an intended geographical investigation.</a:t>
            </a:r>
          </a:p>
          <a:p>
            <a:r>
              <a:rPr lang="en-GB" b="0" i="0" dirty="0">
                <a:solidFill>
                  <a:srgbClr val="011010"/>
                </a:solidFill>
                <a:effectLst/>
                <a:latin typeface="inherit"/>
              </a:rPr>
              <a:t>We may have noticed a pattern, distribution or anomaly in a feature of the human or physical world and have a hunch that ‘something is going on’ to produce it.</a:t>
            </a:r>
          </a:p>
          <a:p>
            <a:endParaRPr lang="en-GB" b="0" i="0" dirty="0">
              <a:solidFill>
                <a:srgbClr val="011010"/>
              </a:solidFill>
              <a:effectLst/>
              <a:latin typeface="inherit"/>
            </a:endParaRPr>
          </a:p>
          <a:p>
            <a:r>
              <a:rPr lang="en-GB" b="0" i="0" dirty="0">
                <a:solidFill>
                  <a:srgbClr val="011010"/>
                </a:solidFill>
                <a:effectLst/>
                <a:latin typeface="inherit"/>
              </a:rPr>
              <a:t>The </a:t>
            </a:r>
            <a:r>
              <a:rPr lang="en-GB" b="1" i="0" dirty="0">
                <a:solidFill>
                  <a:srgbClr val="011010"/>
                </a:solidFill>
                <a:effectLst/>
                <a:latin typeface="inherit"/>
              </a:rPr>
              <a:t>Chi Squared Test </a:t>
            </a:r>
            <a:r>
              <a:rPr lang="en-GB" b="0" i="0" dirty="0">
                <a:solidFill>
                  <a:srgbClr val="011010"/>
                </a:solidFill>
                <a:effectLst/>
                <a:latin typeface="inherit"/>
              </a:rPr>
              <a:t>tells us whether our ‘hunch’ is statistically significant – i.e. that – yes, we have noticed a valid geographical phenomenon that deserves further investigation as part of a geographical enquiry. Alternatively, it can indicate that what we think is a ‘phenomenon’ is actually just a random variation in the feature we’ve noticed, and doesn’t deserve further investigation or research.</a:t>
            </a:r>
          </a:p>
          <a:p>
            <a:endParaRPr lang="en-GB" b="0" i="0" dirty="0">
              <a:solidFill>
                <a:srgbClr val="011010"/>
              </a:solidFill>
              <a:effectLst/>
              <a:latin typeface="inherit"/>
            </a:endParaRPr>
          </a:p>
          <a:p>
            <a:r>
              <a:rPr lang="en-GB" b="0" i="0" dirty="0">
                <a:solidFill>
                  <a:srgbClr val="011010"/>
                </a:solidFill>
                <a:effectLst/>
                <a:latin typeface="inherit"/>
              </a:rPr>
              <a:t>So it’s a test to indicate: ‘There’s something valid going on here – investigate it further and work out what it is and what’s causing it’, or ‘Don’t waste your time – it’s just ‘chance’ or ‘random events’ that you’re seeing – move on and give your time to studying some other aspect of geography.</a:t>
            </a:r>
          </a:p>
        </p:txBody>
      </p:sp>
      <p:sp>
        <p:nvSpPr>
          <p:cNvPr id="5" name="TextBox 4">
            <a:extLst>
              <a:ext uri="{FF2B5EF4-FFF2-40B4-BE49-F238E27FC236}">
                <a16:creationId xmlns:a16="http://schemas.microsoft.com/office/drawing/2014/main" id="{E39EB6EE-D7B7-4296-9851-677F92172872}"/>
              </a:ext>
            </a:extLst>
          </p:cNvPr>
          <p:cNvSpPr txBox="1"/>
          <p:nvPr/>
        </p:nvSpPr>
        <p:spPr>
          <a:xfrm>
            <a:off x="7751298" y="604911"/>
            <a:ext cx="3601330" cy="2031325"/>
          </a:xfrm>
          <a:prstGeom prst="rect">
            <a:avLst/>
          </a:prstGeom>
          <a:noFill/>
          <a:ln>
            <a:solidFill>
              <a:schemeClr val="tx1"/>
            </a:solidFill>
          </a:ln>
        </p:spPr>
        <p:txBody>
          <a:bodyPr wrap="square" rtlCol="0">
            <a:spAutoFit/>
          </a:bodyPr>
          <a:lstStyle/>
          <a:p>
            <a:r>
              <a:rPr lang="en-GB" b="1" dirty="0">
                <a:solidFill>
                  <a:schemeClr val="accent1">
                    <a:lumMod val="75000"/>
                  </a:schemeClr>
                </a:solidFill>
              </a:rPr>
              <a:t>I have a hunch that the students in this room prefer marmite to jam or peanut butter.</a:t>
            </a:r>
          </a:p>
          <a:p>
            <a:endParaRPr lang="en-GB" b="1" dirty="0">
              <a:solidFill>
                <a:schemeClr val="accent1">
                  <a:lumMod val="75000"/>
                </a:schemeClr>
              </a:solidFill>
            </a:endParaRPr>
          </a:p>
          <a:p>
            <a:r>
              <a:rPr lang="en-GB" b="1" dirty="0">
                <a:solidFill>
                  <a:schemeClr val="accent1">
                    <a:lumMod val="75000"/>
                  </a:schemeClr>
                </a:solidFill>
              </a:rPr>
              <a:t>I am going to test this hunch to see if it is statistically significant. If it is, I will then investigate it further.</a:t>
            </a:r>
          </a:p>
        </p:txBody>
      </p:sp>
      <p:sp>
        <p:nvSpPr>
          <p:cNvPr id="2" name="TextBox 1">
            <a:extLst>
              <a:ext uri="{FF2B5EF4-FFF2-40B4-BE49-F238E27FC236}">
                <a16:creationId xmlns:a16="http://schemas.microsoft.com/office/drawing/2014/main" id="{956A9D1E-D25C-4811-ADE8-4CD80DD36141}"/>
              </a:ext>
            </a:extLst>
          </p:cNvPr>
          <p:cNvSpPr txBox="1"/>
          <p:nvPr/>
        </p:nvSpPr>
        <p:spPr>
          <a:xfrm>
            <a:off x="7426036" y="3103418"/>
            <a:ext cx="3810000" cy="2585323"/>
          </a:xfrm>
          <a:prstGeom prst="rect">
            <a:avLst/>
          </a:prstGeom>
          <a:noFill/>
          <a:ln>
            <a:solidFill>
              <a:schemeClr val="tx1"/>
            </a:solidFill>
          </a:ln>
        </p:spPr>
        <p:txBody>
          <a:bodyPr wrap="square" rtlCol="0">
            <a:spAutoFit/>
          </a:bodyPr>
          <a:lstStyle/>
          <a:p>
            <a:r>
              <a:rPr lang="en-GB" b="1" dirty="0">
                <a:solidFill>
                  <a:srgbClr val="FF0000"/>
                </a:solidFill>
              </a:rPr>
              <a:t>With chi squared tests we come up with a null hypothesis.</a:t>
            </a:r>
          </a:p>
          <a:p>
            <a:endParaRPr lang="en-GB" b="1" dirty="0">
              <a:solidFill>
                <a:srgbClr val="FF0000"/>
              </a:solidFill>
            </a:endParaRPr>
          </a:p>
          <a:p>
            <a:r>
              <a:rPr lang="en-GB" b="1" dirty="0">
                <a:solidFill>
                  <a:srgbClr val="FF0000"/>
                </a:solidFill>
              </a:rPr>
              <a:t>What do you think this could be for this example?</a:t>
            </a:r>
          </a:p>
          <a:p>
            <a:endParaRPr lang="en-GB" b="1" dirty="0">
              <a:solidFill>
                <a:srgbClr val="FF0000"/>
              </a:solidFill>
            </a:endParaRPr>
          </a:p>
          <a:p>
            <a:r>
              <a:rPr lang="en-GB" b="1" dirty="0">
                <a:solidFill>
                  <a:srgbClr val="FF0000"/>
                </a:solidFill>
              </a:rPr>
              <a:t>There is not/no ……………..</a:t>
            </a:r>
          </a:p>
          <a:p>
            <a:endParaRPr lang="en-GB" b="1" dirty="0">
              <a:solidFill>
                <a:srgbClr val="FF0000"/>
              </a:solidFill>
            </a:endParaRPr>
          </a:p>
          <a:p>
            <a:endParaRPr lang="en-GB" dirty="0"/>
          </a:p>
        </p:txBody>
      </p:sp>
    </p:spTree>
    <p:extLst>
      <p:ext uri="{BB962C8B-B14F-4D97-AF65-F5344CB8AC3E}">
        <p14:creationId xmlns:p14="http://schemas.microsoft.com/office/powerpoint/2010/main" val="1551424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59D44CCC-88E2-46E9-4C72-394BA99808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13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EF969E48-AE9E-8764-FAE2-AD70B88E1D5B}"/>
              </a:ext>
            </a:extLst>
          </p:cNvPr>
          <p:cNvSpPr txBox="1">
            <a:spLocks noChangeArrowheads="1"/>
          </p:cNvSpPr>
          <p:nvPr/>
        </p:nvSpPr>
        <p:spPr>
          <a:xfrm>
            <a:off x="1952625" y="142876"/>
            <a:ext cx="8229600" cy="796925"/>
          </a:xfrm>
          <a:prstGeom prst="rect">
            <a:avLst/>
          </a:prstGeom>
          <a:solidFill>
            <a:schemeClr val="bg1">
              <a:alpha val="83000"/>
            </a:schemeClr>
          </a:solidFill>
        </p:spPr>
        <p:txBody>
          <a:bodyPr/>
          <a:lstStyle/>
          <a:p>
            <a:pPr algn="ctr">
              <a:defRPr/>
            </a:pPr>
            <a:r>
              <a:rPr lang="en-GB" sz="4200" kern="0" dirty="0">
                <a:solidFill>
                  <a:schemeClr val="tx2"/>
                </a:solidFill>
                <a:latin typeface="+mj-lt"/>
                <a:ea typeface="+mj-ea"/>
                <a:cs typeface="+mj-cs"/>
              </a:rPr>
              <a:t>Performing the calculation</a:t>
            </a:r>
          </a:p>
        </p:txBody>
      </p:sp>
      <p:sp>
        <p:nvSpPr>
          <p:cNvPr id="4100" name="TextBox 2">
            <a:extLst>
              <a:ext uri="{FF2B5EF4-FFF2-40B4-BE49-F238E27FC236}">
                <a16:creationId xmlns:a16="http://schemas.microsoft.com/office/drawing/2014/main" id="{D580C5A1-AFE9-D9C6-98B2-41D7C8C9CC3E}"/>
              </a:ext>
            </a:extLst>
          </p:cNvPr>
          <p:cNvSpPr txBox="1">
            <a:spLocks noChangeArrowheads="1"/>
          </p:cNvSpPr>
          <p:nvPr/>
        </p:nvSpPr>
        <p:spPr bwMode="auto">
          <a:xfrm>
            <a:off x="1809750" y="1285876"/>
            <a:ext cx="8572500" cy="3046413"/>
          </a:xfrm>
          <a:prstGeom prst="rect">
            <a:avLst/>
          </a:pr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You would use chi-squared if you were investigating difference between what you actually observed (by collecting primary or secondary data) and what you might normally expect to find.</a:t>
            </a:r>
          </a:p>
          <a:p>
            <a:pPr eaLnBrk="1" hangingPunct="1"/>
            <a:endParaRPr lang="en-GB" altLang="en-US" sz="2400"/>
          </a:p>
          <a:p>
            <a:pPr eaLnBrk="1" hangingPunct="1"/>
            <a:r>
              <a:rPr lang="en-GB" altLang="en-US" sz="2400"/>
              <a:t>Here is an example from a piece of human geography research into urban development relating to the 2012 Olympics site. First, look at the chi-squared formula:</a:t>
            </a:r>
          </a:p>
        </p:txBody>
      </p:sp>
      <p:pic>
        <p:nvPicPr>
          <p:cNvPr id="4101" name="Picture 2">
            <a:extLst>
              <a:ext uri="{FF2B5EF4-FFF2-40B4-BE49-F238E27FC236}">
                <a16:creationId xmlns:a16="http://schemas.microsoft.com/office/drawing/2014/main" id="{20A3F289-729F-0B6D-CDCF-88D48E15DBD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1188" y="4714875"/>
            <a:ext cx="36766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4">
            <a:extLst>
              <a:ext uri="{FF2B5EF4-FFF2-40B4-BE49-F238E27FC236}">
                <a16:creationId xmlns:a16="http://schemas.microsoft.com/office/drawing/2014/main" id="{D132FF43-0A6D-AFD4-F22C-DF44B0ACAAB2}"/>
              </a:ext>
            </a:extLst>
          </p:cNvPr>
          <p:cNvSpPr txBox="1">
            <a:spLocks noChangeArrowheads="1"/>
          </p:cNvSpPr>
          <p:nvPr/>
        </p:nvSpPr>
        <p:spPr bwMode="auto">
          <a:xfrm>
            <a:off x="5810250" y="4929188"/>
            <a:ext cx="4357688" cy="1200150"/>
          </a:xfrm>
          <a:prstGeom prst="rect">
            <a:avLst/>
          </a:prstGeom>
          <a:solidFill>
            <a:schemeClr val="bg1">
              <a:alpha val="7607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o = the observed frequencies</a:t>
            </a:r>
          </a:p>
          <a:p>
            <a:pPr eaLnBrk="1" hangingPunct="1"/>
            <a:r>
              <a:rPr lang="en-GB" altLang="en-US" sz="2400"/>
              <a:t>e = the expected frequencies</a:t>
            </a:r>
          </a:p>
          <a:p>
            <a:pPr eaLnBrk="1" hangingPunct="1"/>
            <a:r>
              <a:rPr lang="en-GB" altLang="en-US" sz="2400">
                <a:latin typeface="Tahoma" panose="020B0604030504040204" pitchFamily="34" charset="0"/>
                <a:cs typeface="Tahoma" panose="020B0604030504040204" pitchFamily="34" charset="0"/>
              </a:rPr>
              <a:t>Σ </a:t>
            </a:r>
            <a:r>
              <a:rPr lang="en-GB" altLang="en-US" sz="2400">
                <a:ea typeface="Tahoma" panose="020B0604030504040204" pitchFamily="34" charset="0"/>
                <a:cs typeface="Arial" panose="020B0604020202020204" pitchFamily="34" charset="0"/>
              </a:rPr>
              <a:t>= the ‘sum of’</a:t>
            </a:r>
            <a:endParaRPr lang="en-GB" alt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a:extLst>
              <a:ext uri="{FF2B5EF4-FFF2-40B4-BE49-F238E27FC236}">
                <a16:creationId xmlns:a16="http://schemas.microsoft.com/office/drawing/2014/main" id="{142A62CF-A1B6-4296-BD07-53C374034C26}"/>
              </a:ext>
            </a:extLst>
          </p:cNvPr>
          <p:cNvSpPr txBox="1">
            <a:spLocks noChangeArrowheads="1"/>
          </p:cNvSpPr>
          <p:nvPr/>
        </p:nvSpPr>
        <p:spPr bwMode="auto">
          <a:xfrm>
            <a:off x="1738314" y="214313"/>
            <a:ext cx="8643937"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a:t>Case Study: Using chi-squared to analyse questionnaire responses</a:t>
            </a:r>
          </a:p>
          <a:p>
            <a:pPr eaLnBrk="1" hangingPunct="1"/>
            <a:endParaRPr lang="en-GB" altLang="en-US"/>
          </a:p>
          <a:p>
            <a:pPr eaLnBrk="1" hangingPunct="1"/>
            <a:r>
              <a:rPr lang="en-GB" altLang="en-US"/>
              <a:t>A student collected data on local people’s viewpoints about the building of the 2012 Olympic venue in Stratford, east London. She was interested in seeing if viewpoints changed according to the perspectives of different groups.</a:t>
            </a:r>
          </a:p>
          <a:p>
            <a:pPr eaLnBrk="1" hangingPunct="1"/>
            <a:endParaRPr lang="en-GB" altLang="en-US"/>
          </a:p>
          <a:p>
            <a:pPr eaLnBrk="1" hangingPunct="1"/>
            <a:r>
              <a:rPr lang="en-GB" altLang="en-US" sz="2000" b="1"/>
              <a:t>Method</a:t>
            </a:r>
          </a:p>
          <a:p>
            <a:pPr eaLnBrk="1" hangingPunct="1"/>
            <a:endParaRPr lang="en-GB" altLang="en-US"/>
          </a:p>
          <a:p>
            <a:pPr eaLnBrk="1" hangingPunct="1"/>
            <a:r>
              <a:rPr lang="en-GB" altLang="en-US"/>
              <a:t>She decided to collect 20 responses from each category of local person. After this, she discontinued the data collection. She know nothing about the local population’s demographic characteristics and did not try to reflect this in her study. Her questionnaire was a survey of viewpoints about the usefulness of the new Olympic developments for different groups (categories) of locals. This is the statement she posed:</a:t>
            </a:r>
          </a:p>
          <a:p>
            <a:pPr eaLnBrk="1" hangingPunct="1"/>
            <a:endParaRPr lang="en-GB" altLang="en-US"/>
          </a:p>
          <a:p>
            <a:pPr eaLnBrk="1" hangingPunct="1"/>
            <a:r>
              <a:rPr lang="en-GB" altLang="en-US" i="1"/>
              <a:t>‘The 2012 Olympic Games development will be of benefit to the whole community of Stratford, east London.’</a:t>
            </a:r>
          </a:p>
          <a:p>
            <a:pPr eaLnBrk="1" hangingPunct="1"/>
            <a:endParaRPr lang="en-GB" altLang="en-US" i="1"/>
          </a:p>
          <a:p>
            <a:pPr eaLnBrk="1" hangingPunct="1"/>
            <a:endParaRPr lang="en-GB" altLang="en-US" i="1"/>
          </a:p>
        </p:txBody>
      </p:sp>
      <p:graphicFrame>
        <p:nvGraphicFramePr>
          <p:cNvPr id="3" name="Table 2">
            <a:extLst>
              <a:ext uri="{FF2B5EF4-FFF2-40B4-BE49-F238E27FC236}">
                <a16:creationId xmlns:a16="http://schemas.microsoft.com/office/drawing/2014/main" id="{DA426D29-5C5C-667E-31C7-5EF25D1EF288}"/>
              </a:ext>
            </a:extLst>
          </p:cNvPr>
          <p:cNvGraphicFramePr>
            <a:graphicFrameLocks noGrp="1"/>
          </p:cNvGraphicFramePr>
          <p:nvPr/>
        </p:nvGraphicFramePr>
        <p:xfrm>
          <a:off x="1881188" y="5214938"/>
          <a:ext cx="7929564" cy="741362"/>
        </p:xfrm>
        <a:graphic>
          <a:graphicData uri="http://schemas.openxmlformats.org/drawingml/2006/table">
            <a:tbl>
              <a:tblPr firstRow="1" bandRow="1">
                <a:tableStyleId>{5C22544A-7EE6-4342-B048-85BDC9FD1C3A}</a:tableStyleId>
              </a:tblPr>
              <a:tblGrid>
                <a:gridCol w="1982391">
                  <a:extLst>
                    <a:ext uri="{9D8B030D-6E8A-4147-A177-3AD203B41FA5}">
                      <a16:colId xmlns:a16="http://schemas.microsoft.com/office/drawing/2014/main" val="20000"/>
                    </a:ext>
                  </a:extLst>
                </a:gridCol>
                <a:gridCol w="1982391">
                  <a:extLst>
                    <a:ext uri="{9D8B030D-6E8A-4147-A177-3AD203B41FA5}">
                      <a16:colId xmlns:a16="http://schemas.microsoft.com/office/drawing/2014/main" val="20001"/>
                    </a:ext>
                  </a:extLst>
                </a:gridCol>
                <a:gridCol w="1982391">
                  <a:extLst>
                    <a:ext uri="{9D8B030D-6E8A-4147-A177-3AD203B41FA5}">
                      <a16:colId xmlns:a16="http://schemas.microsoft.com/office/drawing/2014/main" val="20002"/>
                    </a:ext>
                  </a:extLst>
                </a:gridCol>
                <a:gridCol w="1982391">
                  <a:extLst>
                    <a:ext uri="{9D8B030D-6E8A-4147-A177-3AD203B41FA5}">
                      <a16:colId xmlns:a16="http://schemas.microsoft.com/office/drawing/2014/main" val="20003"/>
                    </a:ext>
                  </a:extLst>
                </a:gridCol>
              </a:tblGrid>
              <a:tr h="370681">
                <a:tc>
                  <a:txBody>
                    <a:bodyPr/>
                    <a:lstStyle/>
                    <a:p>
                      <a:r>
                        <a:rPr lang="en-GB" sz="1800" dirty="0">
                          <a:solidFill>
                            <a:schemeClr val="tx1"/>
                          </a:solidFill>
                        </a:rPr>
                        <a:t>1</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2</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3</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solidFill>
                            <a:schemeClr val="tx1"/>
                          </a:solidFill>
                        </a:rPr>
                        <a:t>4</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681">
                <a:tc>
                  <a:txBody>
                    <a:bodyPr/>
                    <a:lstStyle/>
                    <a:p>
                      <a:r>
                        <a:rPr lang="en-GB" sz="1800" dirty="0"/>
                        <a:t>Strongly agree</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Agree</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Disagree</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Strongly disagree</a:t>
                      </a:r>
                    </a:p>
                  </a:txBody>
                  <a:tcPr marL="91439" marR="91439"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a:extLst>
              <a:ext uri="{FF2B5EF4-FFF2-40B4-BE49-F238E27FC236}">
                <a16:creationId xmlns:a16="http://schemas.microsoft.com/office/drawing/2014/main" id="{B9DD55AD-6B10-DEA3-659D-FC9A9F0AA2A6}"/>
              </a:ext>
            </a:extLst>
          </p:cNvPr>
          <p:cNvSpPr txBox="1">
            <a:spLocks noChangeArrowheads="1"/>
          </p:cNvSpPr>
          <p:nvPr/>
        </p:nvSpPr>
        <p:spPr bwMode="auto">
          <a:xfrm>
            <a:off x="1738314" y="214314"/>
            <a:ext cx="86439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She wanted to find out if the type of local person influenced feelings about how useful the developments would be. She was particularly interested in those who felt negatively about the Olympic developments (disagreed or strongly disagreed)</a:t>
            </a:r>
          </a:p>
          <a:p>
            <a:pPr eaLnBrk="1" hangingPunct="1"/>
            <a:endParaRPr lang="en-GB" altLang="en-US"/>
          </a:p>
          <a:p>
            <a:pPr eaLnBrk="1" hangingPunct="1"/>
            <a:r>
              <a:rPr lang="en-GB" altLang="en-US"/>
              <a:t>Here are the results of the survey. The residents had to choose which category best suited their own characteristics. Some of those questioned could have fitted into more than one category. For example, a business owner may also be a local resident. In this case the person questioned was disregarded from the study. Remember that 20 people responded from each category and she only recorded the frequency of negative response, i.e. those who either disagreed or strongly disagreed with the statement/</a:t>
            </a:r>
          </a:p>
        </p:txBody>
      </p:sp>
      <p:graphicFrame>
        <p:nvGraphicFramePr>
          <p:cNvPr id="3" name="Table 2">
            <a:extLst>
              <a:ext uri="{FF2B5EF4-FFF2-40B4-BE49-F238E27FC236}">
                <a16:creationId xmlns:a16="http://schemas.microsoft.com/office/drawing/2014/main" id="{BAC0E7B8-6F66-999E-90D5-5484D674F44A}"/>
              </a:ext>
            </a:extLst>
          </p:cNvPr>
          <p:cNvGraphicFramePr>
            <a:graphicFrameLocks noGrp="1"/>
          </p:cNvGraphicFramePr>
          <p:nvPr/>
        </p:nvGraphicFramePr>
        <p:xfrm>
          <a:off x="2809875" y="3571875"/>
          <a:ext cx="6096000" cy="27686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a:solidFill>
                            <a:schemeClr val="tx1"/>
                          </a:solidFill>
                        </a:rPr>
                        <a:t>Category</a:t>
                      </a:r>
                      <a:r>
                        <a:rPr lang="en-GB" baseline="0" dirty="0">
                          <a:solidFill>
                            <a:schemeClr val="tx1"/>
                          </a:solidFill>
                        </a:rPr>
                        <a:t> (type)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Frequency of negative responses (Observed values: 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GB" dirty="0">
                          <a:solidFill>
                            <a:schemeClr val="tx1"/>
                          </a:solidFill>
                        </a:rPr>
                        <a:t>Business owner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GB" dirty="0">
                          <a:solidFill>
                            <a:schemeClr val="tx1"/>
                          </a:solidFill>
                        </a:rPr>
                        <a:t>School 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GB" dirty="0">
                          <a:solidFill>
                            <a:schemeClr val="tx1"/>
                          </a:solidFill>
                        </a:rPr>
                        <a:t>Adult</a:t>
                      </a:r>
                      <a:r>
                        <a:rPr lang="en-GB" baseline="0" dirty="0">
                          <a:solidFill>
                            <a:schemeClr val="tx1"/>
                          </a:solidFill>
                        </a:rPr>
                        <a:t> male resident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GB" dirty="0">
                          <a:solidFill>
                            <a:schemeClr val="tx1"/>
                          </a:solidFill>
                        </a:rPr>
                        <a:t>Adult female resident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GB" dirty="0">
                          <a:solidFill>
                            <a:schemeClr val="tx1"/>
                          </a:solidFill>
                        </a:rPr>
                        <a:t>Senior citizen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B4B03E8B-B533-C85F-06D1-6C3E0877EA34}"/>
              </a:ext>
            </a:extLst>
          </p:cNvPr>
          <p:cNvSpPr txBox="1">
            <a:spLocks noChangeArrowheads="1"/>
          </p:cNvSpPr>
          <p:nvPr/>
        </p:nvSpPr>
        <p:spPr bwMode="auto">
          <a:xfrm>
            <a:off x="1738314" y="214313"/>
            <a:ext cx="864393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t>The student added up the number of times a negative response to the question above was given. You can see that the categories seem to show large differences of opinion between the groups.</a:t>
            </a:r>
          </a:p>
          <a:p>
            <a:pPr eaLnBrk="1" hangingPunct="1"/>
            <a:endParaRPr lang="en-GB" altLang="en-US" dirty="0"/>
          </a:p>
          <a:p>
            <a:pPr eaLnBrk="1" hangingPunct="1"/>
            <a:r>
              <a:rPr lang="en-GB" altLang="en-US" dirty="0"/>
              <a:t>A glance at the results suggests that different groups have responded very differently to the questionnaire. The chi-squared calculation helps us decide if there is a statistically significant difference between the groups. You can then use the critical values to assess the likelihood of the results being a chance or fluke set of figures.</a:t>
            </a:r>
          </a:p>
          <a:p>
            <a:pPr eaLnBrk="1" hangingPunct="1"/>
            <a:endParaRPr lang="en-GB" altLang="en-US" dirty="0"/>
          </a:p>
          <a:p>
            <a:pPr eaLnBrk="1" hangingPunct="1"/>
            <a:r>
              <a:rPr lang="en-GB" altLang="en-US" dirty="0">
                <a:cs typeface="Arial" panose="020B0604020202020204" pitchFamily="34" charset="0"/>
              </a:rPr>
              <a:t>The first task is to generate a </a:t>
            </a:r>
            <a:r>
              <a:rPr lang="en-GB" altLang="en-US" b="1" dirty="0">
                <a:solidFill>
                  <a:srgbClr val="2D2D8A"/>
                </a:solidFill>
                <a:cs typeface="Arial" panose="020B0604020202020204" pitchFamily="34" charset="0"/>
              </a:rPr>
              <a:t>null hypothesis (H</a:t>
            </a:r>
            <a:r>
              <a:rPr lang="en-GB" altLang="en-US" b="1" dirty="0">
                <a:solidFill>
                  <a:srgbClr val="2D2D8A"/>
                </a:solidFill>
                <a:ea typeface="Tahoma" panose="020B0604030504040204" pitchFamily="34" charset="0"/>
                <a:cs typeface="Arial" panose="020B0604020202020204" pitchFamily="34" charset="0"/>
              </a:rPr>
              <a:t>ₒ):</a:t>
            </a:r>
          </a:p>
          <a:p>
            <a:pPr eaLnBrk="1" hangingPunct="1"/>
            <a:endParaRPr lang="en-GB" altLang="en-US" dirty="0"/>
          </a:p>
          <a:p>
            <a:pPr eaLnBrk="1" hangingPunct="1"/>
            <a:endParaRPr lang="en-GB" altLang="en-US" dirty="0"/>
          </a:p>
        </p:txBody>
      </p:sp>
      <p:sp>
        <p:nvSpPr>
          <p:cNvPr id="3" name="TextBox 2">
            <a:extLst>
              <a:ext uri="{FF2B5EF4-FFF2-40B4-BE49-F238E27FC236}">
                <a16:creationId xmlns:a16="http://schemas.microsoft.com/office/drawing/2014/main" id="{CF102A29-8144-85E8-2077-A748D0CFDC42}"/>
              </a:ext>
            </a:extLst>
          </p:cNvPr>
          <p:cNvSpPr txBox="1"/>
          <p:nvPr/>
        </p:nvSpPr>
        <p:spPr>
          <a:xfrm>
            <a:off x="1908313" y="3526520"/>
            <a:ext cx="9243391" cy="1477328"/>
          </a:xfrm>
          <a:prstGeom prst="rect">
            <a:avLst/>
          </a:prstGeom>
          <a:noFill/>
        </p:spPr>
        <p:txBody>
          <a:bodyPr wrap="square">
            <a:spAutoFit/>
          </a:bodyPr>
          <a:lstStyle/>
          <a:p>
            <a:pPr eaLnBrk="1" hangingPunct="1"/>
            <a:endParaRPr lang="en-GB" altLang="en-US" b="1" dirty="0">
              <a:latin typeface="Tahoma" panose="020B0604030504040204" pitchFamily="34" charset="0"/>
              <a:cs typeface="Tahoma" panose="020B0604030504040204" pitchFamily="34" charset="0"/>
            </a:endParaRPr>
          </a:p>
          <a:p>
            <a:pPr eaLnBrk="1" hangingPunct="1"/>
            <a:r>
              <a:rPr lang="en-GB" altLang="en-US" i="1" dirty="0">
                <a:latin typeface="Tahoma" panose="020B0604030504040204" pitchFamily="34" charset="0"/>
                <a:cs typeface="Tahoma" panose="020B0604030504040204" pitchFamily="34" charset="0"/>
              </a:rPr>
              <a:t>‘There is no significant difference between the category of local person and the frequency of negative response.’</a:t>
            </a:r>
          </a:p>
          <a:p>
            <a:pPr eaLnBrk="1" hangingPunct="1"/>
            <a:endParaRPr lang="en-GB" altLang="en-US" i="1" dirty="0">
              <a:latin typeface="Tahoma" panose="020B0604030504040204" pitchFamily="34" charset="0"/>
              <a:cs typeface="Tahoma" panose="020B0604030504040204" pitchFamily="34" charset="0"/>
            </a:endParaRPr>
          </a:p>
          <a:p>
            <a:pPr eaLnBrk="1" hangingPunct="1"/>
            <a:r>
              <a:rPr lang="en-GB" altLang="en-US" dirty="0">
                <a:cs typeface="Tahoma" panose="020B0604030504040204" pitchFamily="34" charset="0"/>
              </a:rPr>
              <a:t>Now lets test this null hypothesis </a:t>
            </a:r>
            <a:r>
              <a:rPr lang="en-GB" altLang="en-US" b="1" dirty="0">
                <a:cs typeface="Arial" panose="020B0604020202020204" pitchFamily="34" charset="0"/>
              </a:rPr>
              <a:t>(H</a:t>
            </a:r>
            <a:r>
              <a:rPr lang="en-GB" altLang="en-US" b="1" dirty="0">
                <a:cs typeface="Tahoma" panose="020B0604030504040204" pitchFamily="34" charset="0"/>
              </a:rPr>
              <a:t>ₒ). </a:t>
            </a:r>
            <a:r>
              <a:rPr lang="en-GB" altLang="en-US" dirty="0">
                <a:cs typeface="Tahoma" panose="020B0604030504040204" pitchFamily="34" charset="0"/>
              </a:rPr>
              <a:t>It is much easier to start the calculation with a table.</a:t>
            </a:r>
            <a:endParaRPr lang="en-GB" altLang="en-US"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69ECC3E-9F2A-4BC9-DDA1-0EC8253BB999}"/>
              </a:ext>
            </a:extLst>
          </p:cNvPr>
          <p:cNvGraphicFramePr>
            <a:graphicFrameLocks noGrp="1"/>
          </p:cNvGraphicFramePr>
          <p:nvPr/>
        </p:nvGraphicFramePr>
        <p:xfrm>
          <a:off x="1809750" y="357188"/>
          <a:ext cx="8572501" cy="4616449"/>
        </p:xfrm>
        <a:graphic>
          <a:graphicData uri="http://schemas.openxmlformats.org/drawingml/2006/table">
            <a:tbl>
              <a:tblPr firstRow="1" bandRow="1">
                <a:tableStyleId>{5C22544A-7EE6-4342-B048-85BDC9FD1C3A}</a:tableStyleId>
              </a:tblPr>
              <a:tblGrid>
                <a:gridCol w="1224643">
                  <a:extLst>
                    <a:ext uri="{9D8B030D-6E8A-4147-A177-3AD203B41FA5}">
                      <a16:colId xmlns:a16="http://schemas.microsoft.com/office/drawing/2014/main" val="20000"/>
                    </a:ext>
                  </a:extLst>
                </a:gridCol>
                <a:gridCol w="1224643">
                  <a:extLst>
                    <a:ext uri="{9D8B030D-6E8A-4147-A177-3AD203B41FA5}">
                      <a16:colId xmlns:a16="http://schemas.microsoft.com/office/drawing/2014/main" val="20001"/>
                    </a:ext>
                  </a:extLst>
                </a:gridCol>
                <a:gridCol w="1224643">
                  <a:extLst>
                    <a:ext uri="{9D8B030D-6E8A-4147-A177-3AD203B41FA5}">
                      <a16:colId xmlns:a16="http://schemas.microsoft.com/office/drawing/2014/main" val="20002"/>
                    </a:ext>
                  </a:extLst>
                </a:gridCol>
                <a:gridCol w="1224643">
                  <a:extLst>
                    <a:ext uri="{9D8B030D-6E8A-4147-A177-3AD203B41FA5}">
                      <a16:colId xmlns:a16="http://schemas.microsoft.com/office/drawing/2014/main" val="20003"/>
                    </a:ext>
                  </a:extLst>
                </a:gridCol>
                <a:gridCol w="1224643">
                  <a:extLst>
                    <a:ext uri="{9D8B030D-6E8A-4147-A177-3AD203B41FA5}">
                      <a16:colId xmlns:a16="http://schemas.microsoft.com/office/drawing/2014/main" val="20004"/>
                    </a:ext>
                  </a:extLst>
                </a:gridCol>
                <a:gridCol w="1224643">
                  <a:extLst>
                    <a:ext uri="{9D8B030D-6E8A-4147-A177-3AD203B41FA5}">
                      <a16:colId xmlns:a16="http://schemas.microsoft.com/office/drawing/2014/main" val="20005"/>
                    </a:ext>
                  </a:extLst>
                </a:gridCol>
                <a:gridCol w="1224643">
                  <a:extLst>
                    <a:ext uri="{9D8B030D-6E8A-4147-A177-3AD203B41FA5}">
                      <a16:colId xmlns:a16="http://schemas.microsoft.com/office/drawing/2014/main" val="20006"/>
                    </a:ext>
                  </a:extLst>
                </a:gridCol>
              </a:tblGrid>
              <a:tr h="914467">
                <a:tc>
                  <a:txBody>
                    <a:bodyPr/>
                    <a:lstStyle/>
                    <a:p>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Business</a:t>
                      </a:r>
                      <a:r>
                        <a:rPr lang="en-GB" sz="1800" baseline="0" dirty="0">
                          <a:solidFill>
                            <a:schemeClr val="tx1"/>
                          </a:solidFill>
                        </a:rPr>
                        <a:t> owner</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School student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Adult male resident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Adult female resident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Senior</a:t>
                      </a:r>
                      <a:r>
                        <a:rPr lang="en-GB" sz="1800" baseline="0" dirty="0">
                          <a:solidFill>
                            <a:schemeClr val="tx1"/>
                          </a:solidFill>
                        </a:rPr>
                        <a:t> citizen</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Total</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2371">
                <a:tc>
                  <a:txBody>
                    <a:bodyPr/>
                    <a:lstStyle/>
                    <a:p>
                      <a:r>
                        <a:rPr lang="en-GB" sz="1800" dirty="0">
                          <a:solidFill>
                            <a:schemeClr val="tx1"/>
                          </a:solidFill>
                        </a:rPr>
                        <a:t>o</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50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2371">
                <a:tc>
                  <a:txBody>
                    <a:bodyPr/>
                    <a:lstStyle/>
                    <a:p>
                      <a:r>
                        <a:rPr lang="en-GB" sz="1800" dirty="0">
                          <a:solidFill>
                            <a:schemeClr val="tx1"/>
                          </a:solidFill>
                        </a:rPr>
                        <a:t>e</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50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2371">
                <a:tc>
                  <a:txBody>
                    <a:bodyPr/>
                    <a:lstStyle/>
                    <a:p>
                      <a:r>
                        <a:rPr lang="en-GB" sz="1800" dirty="0">
                          <a:solidFill>
                            <a:schemeClr val="tx1"/>
                          </a:solidFill>
                        </a:rPr>
                        <a:t>o</a:t>
                      </a:r>
                      <a:r>
                        <a:rPr lang="en-GB" sz="1800" baseline="0" dirty="0">
                          <a:solidFill>
                            <a:schemeClr val="tx1"/>
                          </a:solidFill>
                        </a:rPr>
                        <a:t> - e</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2371">
                <a:tc>
                  <a:txBody>
                    <a:bodyPr/>
                    <a:lstStyle/>
                    <a:p>
                      <a:r>
                        <a:rPr lang="en-GB" sz="1800" dirty="0">
                          <a:solidFill>
                            <a:schemeClr val="tx1"/>
                          </a:solidFill>
                        </a:rPr>
                        <a:t>(o</a:t>
                      </a:r>
                      <a:r>
                        <a:rPr lang="en-GB" sz="1800" baseline="0" dirty="0">
                          <a:solidFill>
                            <a:schemeClr val="tx1"/>
                          </a:solidFill>
                        </a:rPr>
                        <a:t> – e)²</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127">
                <a:tc>
                  <a:txBody>
                    <a:bodyPr/>
                    <a:lstStyle/>
                    <a:p>
                      <a:r>
                        <a:rPr lang="en-GB" sz="1800" dirty="0">
                          <a:solidFill>
                            <a:schemeClr val="tx1"/>
                          </a:solidFill>
                        </a:rPr>
                        <a:t>(o – e)²</a:t>
                      </a:r>
                    </a:p>
                    <a:p>
                      <a:r>
                        <a:rPr lang="en-GB" sz="1800" baseline="0" dirty="0">
                          <a:solidFill>
                            <a:schemeClr val="tx1"/>
                          </a:solidFill>
                        </a:rPr>
                        <a:t>    e</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2371">
                <a:tc>
                  <a:txBody>
                    <a:bodyPr/>
                    <a:lstStyle/>
                    <a:p>
                      <a:r>
                        <a:rPr lang="en-GB" sz="1800" dirty="0">
                          <a:solidFill>
                            <a:schemeClr val="tx1"/>
                          </a:solidFill>
                        </a:rPr>
                        <a:t>x²</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cxnSp>
        <p:nvCxnSpPr>
          <p:cNvPr id="4" name="Straight Connector 3">
            <a:extLst>
              <a:ext uri="{FF2B5EF4-FFF2-40B4-BE49-F238E27FC236}">
                <a16:creationId xmlns:a16="http://schemas.microsoft.com/office/drawing/2014/main" id="{7EE0186C-F1D1-9CAA-76C0-80D8FE977592}"/>
              </a:ext>
            </a:extLst>
          </p:cNvPr>
          <p:cNvCxnSpPr/>
          <p:nvPr/>
        </p:nvCxnSpPr>
        <p:spPr>
          <a:xfrm>
            <a:off x="1881189" y="4071938"/>
            <a:ext cx="714375" cy="0"/>
          </a:xfrm>
          <a:prstGeom prst="line">
            <a:avLst/>
          </a:prstGeom>
        </p:spPr>
        <p:style>
          <a:lnRef idx="1">
            <a:schemeClr val="dk1"/>
          </a:lnRef>
          <a:fillRef idx="0">
            <a:schemeClr val="dk1"/>
          </a:fillRef>
          <a:effectRef idx="0">
            <a:schemeClr val="dk1"/>
          </a:effectRef>
          <a:fontRef idx="minor">
            <a:schemeClr val="tx1"/>
          </a:fontRef>
        </p:style>
      </p:cxnSp>
      <p:sp>
        <p:nvSpPr>
          <p:cNvPr id="8261" name="TextBox 4">
            <a:extLst>
              <a:ext uri="{FF2B5EF4-FFF2-40B4-BE49-F238E27FC236}">
                <a16:creationId xmlns:a16="http://schemas.microsoft.com/office/drawing/2014/main" id="{A5D89A4D-E109-2BE6-ACDF-E613824E621D}"/>
              </a:ext>
            </a:extLst>
          </p:cNvPr>
          <p:cNvSpPr txBox="1">
            <a:spLocks noChangeArrowheads="1"/>
          </p:cNvSpPr>
          <p:nvPr/>
        </p:nvSpPr>
        <p:spPr bwMode="auto">
          <a:xfrm>
            <a:off x="1738314" y="5143500"/>
            <a:ext cx="871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In this example, the expected data (e) is simply taken as being the mean negative frequency of response. It is calculated by adding up all of the observed data (o) and then dividing by the number of categories, i.e. 5. This gives an expected frequency of 10 for each category.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56F36E8-04E0-2043-E4DB-CAEAFEA1F2E8}"/>
              </a:ext>
            </a:extLst>
          </p:cNvPr>
          <p:cNvGraphicFramePr>
            <a:graphicFrameLocks noGrp="1"/>
          </p:cNvGraphicFramePr>
          <p:nvPr/>
        </p:nvGraphicFramePr>
        <p:xfrm>
          <a:off x="1809750" y="357188"/>
          <a:ext cx="8572501" cy="4616449"/>
        </p:xfrm>
        <a:graphic>
          <a:graphicData uri="http://schemas.openxmlformats.org/drawingml/2006/table">
            <a:tbl>
              <a:tblPr firstRow="1" bandRow="1">
                <a:tableStyleId>{5C22544A-7EE6-4342-B048-85BDC9FD1C3A}</a:tableStyleId>
              </a:tblPr>
              <a:tblGrid>
                <a:gridCol w="1224643">
                  <a:extLst>
                    <a:ext uri="{9D8B030D-6E8A-4147-A177-3AD203B41FA5}">
                      <a16:colId xmlns:a16="http://schemas.microsoft.com/office/drawing/2014/main" val="20000"/>
                    </a:ext>
                  </a:extLst>
                </a:gridCol>
                <a:gridCol w="1224643">
                  <a:extLst>
                    <a:ext uri="{9D8B030D-6E8A-4147-A177-3AD203B41FA5}">
                      <a16:colId xmlns:a16="http://schemas.microsoft.com/office/drawing/2014/main" val="20001"/>
                    </a:ext>
                  </a:extLst>
                </a:gridCol>
                <a:gridCol w="1224643">
                  <a:extLst>
                    <a:ext uri="{9D8B030D-6E8A-4147-A177-3AD203B41FA5}">
                      <a16:colId xmlns:a16="http://schemas.microsoft.com/office/drawing/2014/main" val="20002"/>
                    </a:ext>
                  </a:extLst>
                </a:gridCol>
                <a:gridCol w="1224643">
                  <a:extLst>
                    <a:ext uri="{9D8B030D-6E8A-4147-A177-3AD203B41FA5}">
                      <a16:colId xmlns:a16="http://schemas.microsoft.com/office/drawing/2014/main" val="20003"/>
                    </a:ext>
                  </a:extLst>
                </a:gridCol>
                <a:gridCol w="1224643">
                  <a:extLst>
                    <a:ext uri="{9D8B030D-6E8A-4147-A177-3AD203B41FA5}">
                      <a16:colId xmlns:a16="http://schemas.microsoft.com/office/drawing/2014/main" val="20004"/>
                    </a:ext>
                  </a:extLst>
                </a:gridCol>
                <a:gridCol w="1224643">
                  <a:extLst>
                    <a:ext uri="{9D8B030D-6E8A-4147-A177-3AD203B41FA5}">
                      <a16:colId xmlns:a16="http://schemas.microsoft.com/office/drawing/2014/main" val="20005"/>
                    </a:ext>
                  </a:extLst>
                </a:gridCol>
                <a:gridCol w="1224643">
                  <a:extLst>
                    <a:ext uri="{9D8B030D-6E8A-4147-A177-3AD203B41FA5}">
                      <a16:colId xmlns:a16="http://schemas.microsoft.com/office/drawing/2014/main" val="20006"/>
                    </a:ext>
                  </a:extLst>
                </a:gridCol>
              </a:tblGrid>
              <a:tr h="914467">
                <a:tc>
                  <a:txBody>
                    <a:bodyPr/>
                    <a:lstStyle/>
                    <a:p>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Business</a:t>
                      </a:r>
                      <a:r>
                        <a:rPr lang="en-GB" sz="1800" baseline="0" dirty="0">
                          <a:solidFill>
                            <a:schemeClr val="tx1"/>
                          </a:solidFill>
                        </a:rPr>
                        <a:t> owner</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School student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Adult male resident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Adult female resident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Senior</a:t>
                      </a:r>
                      <a:r>
                        <a:rPr lang="en-GB" sz="1800" baseline="0" dirty="0">
                          <a:solidFill>
                            <a:schemeClr val="tx1"/>
                          </a:solidFill>
                        </a:rPr>
                        <a:t> citizen</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Total</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2371">
                <a:tc>
                  <a:txBody>
                    <a:bodyPr/>
                    <a:lstStyle/>
                    <a:p>
                      <a:r>
                        <a:rPr lang="en-GB" sz="1800" dirty="0">
                          <a:solidFill>
                            <a:schemeClr val="tx1"/>
                          </a:solidFill>
                        </a:rPr>
                        <a:t>o</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50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12371">
                <a:tc>
                  <a:txBody>
                    <a:bodyPr/>
                    <a:lstStyle/>
                    <a:p>
                      <a:r>
                        <a:rPr lang="en-GB" sz="1800" dirty="0">
                          <a:solidFill>
                            <a:schemeClr val="tx1"/>
                          </a:solidFill>
                        </a:rPr>
                        <a:t>e</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50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2371">
                <a:tc>
                  <a:txBody>
                    <a:bodyPr/>
                    <a:lstStyle/>
                    <a:p>
                      <a:r>
                        <a:rPr lang="en-GB" sz="1800" dirty="0">
                          <a:solidFill>
                            <a:schemeClr val="tx1"/>
                          </a:solidFill>
                        </a:rPr>
                        <a:t>o</a:t>
                      </a:r>
                      <a:r>
                        <a:rPr lang="en-GB" sz="1800" baseline="0" dirty="0">
                          <a:solidFill>
                            <a:schemeClr val="tx1"/>
                          </a:solidFill>
                        </a:rPr>
                        <a:t> - e</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2371">
                <a:tc>
                  <a:txBody>
                    <a:bodyPr/>
                    <a:lstStyle/>
                    <a:p>
                      <a:r>
                        <a:rPr lang="en-GB" sz="1800" dirty="0">
                          <a:solidFill>
                            <a:schemeClr val="tx1"/>
                          </a:solidFill>
                        </a:rPr>
                        <a:t>(o</a:t>
                      </a:r>
                      <a:r>
                        <a:rPr lang="en-GB" sz="1800" baseline="0" dirty="0">
                          <a:solidFill>
                            <a:schemeClr val="tx1"/>
                          </a:solidFill>
                        </a:rPr>
                        <a:t> – e)²</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127">
                <a:tc>
                  <a:txBody>
                    <a:bodyPr/>
                    <a:lstStyle/>
                    <a:p>
                      <a:r>
                        <a:rPr lang="en-GB" sz="1800" dirty="0">
                          <a:solidFill>
                            <a:schemeClr val="tx1"/>
                          </a:solidFill>
                        </a:rPr>
                        <a:t>(o – e)²</a:t>
                      </a:r>
                    </a:p>
                    <a:p>
                      <a:r>
                        <a:rPr lang="en-GB" sz="1800" baseline="0" dirty="0">
                          <a:solidFill>
                            <a:schemeClr val="tx1"/>
                          </a:solidFill>
                        </a:rPr>
                        <a:t>    e</a:t>
                      </a:r>
                      <a:endParaRPr lang="en-GB" sz="1800" dirty="0">
                        <a:solidFill>
                          <a:schemeClr val="tx1"/>
                        </a:solidFill>
                      </a:endParaRP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2371">
                <a:tc>
                  <a:txBody>
                    <a:bodyPr/>
                    <a:lstStyle/>
                    <a:p>
                      <a:r>
                        <a:rPr lang="en-GB" sz="1800" dirty="0">
                          <a:solidFill>
                            <a:schemeClr val="tx1"/>
                          </a:solidFill>
                        </a:rPr>
                        <a:t>x²</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0</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3.6</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dirty="0">
                          <a:solidFill>
                            <a:schemeClr val="tx1"/>
                          </a:solidFill>
                        </a:rPr>
                        <a:t>10.4</a:t>
                      </a:r>
                    </a:p>
                  </a:txBody>
                  <a:tcPr marL="91439" marR="91439"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cxnSp>
        <p:nvCxnSpPr>
          <p:cNvPr id="4" name="Straight Connector 3">
            <a:extLst>
              <a:ext uri="{FF2B5EF4-FFF2-40B4-BE49-F238E27FC236}">
                <a16:creationId xmlns:a16="http://schemas.microsoft.com/office/drawing/2014/main" id="{56575F90-FC0D-CAE6-FD68-2C9A71288E7C}"/>
              </a:ext>
            </a:extLst>
          </p:cNvPr>
          <p:cNvCxnSpPr/>
          <p:nvPr/>
        </p:nvCxnSpPr>
        <p:spPr>
          <a:xfrm>
            <a:off x="1881189" y="4071938"/>
            <a:ext cx="714375" cy="0"/>
          </a:xfrm>
          <a:prstGeom prst="line">
            <a:avLst/>
          </a:prstGeom>
        </p:spPr>
        <p:style>
          <a:lnRef idx="1">
            <a:schemeClr val="dk1"/>
          </a:lnRef>
          <a:fillRef idx="0">
            <a:schemeClr val="dk1"/>
          </a:fillRef>
          <a:effectRef idx="0">
            <a:schemeClr val="dk1"/>
          </a:effectRef>
          <a:fontRef idx="minor">
            <a:schemeClr val="tx1"/>
          </a:fontRef>
        </p:style>
      </p:cxnSp>
      <p:sp>
        <p:nvSpPr>
          <p:cNvPr id="9285" name="TextBox 4">
            <a:extLst>
              <a:ext uri="{FF2B5EF4-FFF2-40B4-BE49-F238E27FC236}">
                <a16:creationId xmlns:a16="http://schemas.microsoft.com/office/drawing/2014/main" id="{E3039153-7BE9-066A-F3A4-510B6094EA3B}"/>
              </a:ext>
            </a:extLst>
          </p:cNvPr>
          <p:cNvSpPr txBox="1">
            <a:spLocks noChangeArrowheads="1"/>
          </p:cNvSpPr>
          <p:nvPr/>
        </p:nvSpPr>
        <p:spPr bwMode="auto">
          <a:xfrm>
            <a:off x="1738314" y="5143500"/>
            <a:ext cx="871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In this example, the expected data (e) is simply taken as being the mean negative frequency of response. It is calculated by adding up all of the observed data (o) and then dividing by the number of categories, i.e. 5. This gives an expected frequency of 10 for each category.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DC5050F-F8D1-D0B1-7B96-AA8C2905CF65}"/>
              </a:ext>
            </a:extLst>
          </p:cNvPr>
          <p:cNvSpPr>
            <a:spLocks noGrp="1" noChangeArrowheads="1"/>
          </p:cNvSpPr>
          <p:nvPr>
            <p:ph type="title"/>
          </p:nvPr>
        </p:nvSpPr>
        <p:spPr/>
        <p:txBody>
          <a:bodyPr/>
          <a:lstStyle/>
          <a:p>
            <a:pPr eaLnBrk="1" hangingPunct="1"/>
            <a:r>
              <a:rPr lang="en-GB" altLang="en-US" sz="3600" b="1"/>
              <a:t>Interpreting your Chi-Squared Value</a:t>
            </a:r>
          </a:p>
        </p:txBody>
      </p:sp>
      <p:sp>
        <p:nvSpPr>
          <p:cNvPr id="10243" name="Rectangle 3">
            <a:extLst>
              <a:ext uri="{FF2B5EF4-FFF2-40B4-BE49-F238E27FC236}">
                <a16:creationId xmlns:a16="http://schemas.microsoft.com/office/drawing/2014/main" id="{5773E22D-D91C-ED47-D9DE-FE06FD317E97}"/>
              </a:ext>
            </a:extLst>
          </p:cNvPr>
          <p:cNvSpPr>
            <a:spLocks noGrp="1" noChangeArrowheads="1"/>
          </p:cNvSpPr>
          <p:nvPr>
            <p:ph type="body" idx="1"/>
          </p:nvPr>
        </p:nvSpPr>
        <p:spPr>
          <a:xfrm>
            <a:off x="1981200" y="1371600"/>
            <a:ext cx="8229600" cy="5257800"/>
          </a:xfrm>
        </p:spPr>
        <p:txBody>
          <a:bodyPr/>
          <a:lstStyle/>
          <a:p>
            <a:pPr eaLnBrk="1" hangingPunct="1">
              <a:lnSpc>
                <a:spcPct val="90000"/>
              </a:lnSpc>
              <a:spcAft>
                <a:spcPct val="40000"/>
              </a:spcAft>
            </a:pPr>
            <a:r>
              <a:rPr lang="en-GB" altLang="en-US"/>
              <a:t>Negative responses = 10.4</a:t>
            </a:r>
          </a:p>
          <a:p>
            <a:pPr eaLnBrk="1" hangingPunct="1">
              <a:lnSpc>
                <a:spcPct val="90000"/>
              </a:lnSpc>
              <a:spcAft>
                <a:spcPct val="40000"/>
              </a:spcAft>
            </a:pPr>
            <a:r>
              <a:rPr lang="en-GB" altLang="en-US"/>
              <a:t>Calculate degrees of freedom:</a:t>
            </a:r>
          </a:p>
          <a:p>
            <a:pPr lvl="1" eaLnBrk="1" hangingPunct="1">
              <a:lnSpc>
                <a:spcPct val="90000"/>
              </a:lnSpc>
              <a:spcAft>
                <a:spcPct val="40000"/>
              </a:spcAft>
            </a:pPr>
            <a:r>
              <a:rPr lang="en-GB" altLang="en-US" b="1"/>
              <a:t>df = n-1</a:t>
            </a:r>
            <a:r>
              <a:rPr lang="en-GB" altLang="en-US"/>
              <a:t> (where </a:t>
            </a:r>
            <a:r>
              <a:rPr lang="en-GB" altLang="en-US" b="1"/>
              <a:t>n</a:t>
            </a:r>
            <a:r>
              <a:rPr lang="en-GB" altLang="en-US"/>
              <a:t> is the no. of categories)</a:t>
            </a:r>
          </a:p>
          <a:p>
            <a:pPr lvl="1" eaLnBrk="1" hangingPunct="1">
              <a:lnSpc>
                <a:spcPct val="90000"/>
              </a:lnSpc>
              <a:spcAft>
                <a:spcPct val="40000"/>
              </a:spcAft>
            </a:pPr>
            <a:r>
              <a:rPr lang="en-GB" altLang="en-US"/>
              <a:t>In this case </a:t>
            </a:r>
            <a:r>
              <a:rPr lang="en-GB" altLang="en-US" b="1"/>
              <a:t>df = 5 - 1 = 4</a:t>
            </a:r>
          </a:p>
          <a:p>
            <a:pPr eaLnBrk="1" hangingPunct="1">
              <a:lnSpc>
                <a:spcPct val="90000"/>
              </a:lnSpc>
              <a:spcAft>
                <a:spcPct val="40000"/>
              </a:spcAft>
            </a:pPr>
            <a:r>
              <a:rPr lang="en-GB" altLang="en-US"/>
              <a:t>Use a </a:t>
            </a:r>
            <a:r>
              <a:rPr lang="en-GB" altLang="en-US" i="1"/>
              <a:t>critical values </a:t>
            </a:r>
            <a:r>
              <a:rPr lang="en-GB" altLang="en-US"/>
              <a:t>table to work out the </a:t>
            </a:r>
            <a:r>
              <a:rPr lang="en-GB" altLang="en-US" i="1"/>
              <a:t>significance</a:t>
            </a:r>
            <a:r>
              <a:rPr lang="en-GB" altLang="en-US"/>
              <a:t> of your result.</a:t>
            </a:r>
          </a:p>
          <a:p>
            <a:pPr eaLnBrk="1" hangingPunct="1">
              <a:lnSpc>
                <a:spcPct val="90000"/>
              </a:lnSpc>
              <a:spcAft>
                <a:spcPct val="40000"/>
              </a:spcAft>
            </a:pPr>
            <a:r>
              <a:rPr lang="en-GB" altLang="en-US"/>
              <a:t>Significance tells us </a:t>
            </a:r>
            <a:r>
              <a:rPr lang="en-GB" altLang="en-US" i="1"/>
              <a:t>how confidently</a:t>
            </a:r>
            <a:r>
              <a:rPr lang="en-GB" altLang="en-US"/>
              <a:t> we can disprove the null hypothesis</a:t>
            </a:r>
            <a:endParaRPr lang="en-GB" altLang="en-US"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97FE2-C64B-451E-B269-6B6E6FDCD6CA}"/>
              </a:ext>
            </a:extLst>
          </p:cNvPr>
          <p:cNvSpPr>
            <a:spLocks noGrp="1"/>
          </p:cNvSpPr>
          <p:nvPr>
            <p:ph idx="1"/>
          </p:nvPr>
        </p:nvSpPr>
        <p:spPr>
          <a:xfrm>
            <a:off x="838200" y="503262"/>
            <a:ext cx="10515600" cy="5559913"/>
          </a:xfrm>
        </p:spPr>
        <p:txBody>
          <a:bodyPr>
            <a:normAutofit/>
          </a:bodyPr>
          <a:lstStyle/>
          <a:p>
            <a:pPr marL="0" indent="0">
              <a:buNone/>
            </a:pPr>
            <a:r>
              <a:rPr lang="en-GB" dirty="0"/>
              <a:t> </a:t>
            </a:r>
          </a:p>
          <a:p>
            <a:pPr marL="0" indent="0">
              <a:buNone/>
            </a:pPr>
            <a:r>
              <a:rPr lang="en-GB" dirty="0"/>
              <a:t>Thursday 1</a:t>
            </a:r>
            <a:r>
              <a:rPr lang="en-GB" baseline="30000" dirty="0"/>
              <a:t>st</a:t>
            </a:r>
            <a:r>
              <a:rPr lang="en-GB" dirty="0"/>
              <a:t> December </a:t>
            </a:r>
          </a:p>
          <a:p>
            <a:pPr marL="0" indent="0">
              <a:buNone/>
            </a:pPr>
            <a:r>
              <a:rPr lang="en-GB" dirty="0"/>
              <a:t>	Time in Godalming			Microclimate session time</a:t>
            </a:r>
          </a:p>
          <a:p>
            <a:pPr marL="0" indent="0">
              <a:buNone/>
            </a:pPr>
            <a:r>
              <a:rPr lang="en-GB" dirty="0"/>
              <a:t>	3M2 	12.30-2.30pm  		12.30-1.15pm</a:t>
            </a:r>
          </a:p>
          <a:p>
            <a:pPr marL="0" indent="0">
              <a:buNone/>
            </a:pPr>
            <a:r>
              <a:rPr lang="en-GB" dirty="0"/>
              <a:t>	3D1	1.15-3.15pm		1.15-2.00pm</a:t>
            </a:r>
          </a:p>
          <a:p>
            <a:pPr marL="0" indent="0">
              <a:buNone/>
            </a:pPr>
            <a:r>
              <a:rPr lang="en-GB" dirty="0"/>
              <a:t>	</a:t>
            </a:r>
          </a:p>
          <a:p>
            <a:pPr marL="0" indent="0">
              <a:buNone/>
            </a:pPr>
            <a:endParaRPr lang="en-GB" dirty="0"/>
          </a:p>
          <a:p>
            <a:pPr marL="0" indent="0">
              <a:buNone/>
            </a:pPr>
            <a:endParaRPr lang="en-GB" dirty="0"/>
          </a:p>
          <a:p>
            <a:pPr marL="0" indent="0">
              <a:buNone/>
            </a:pPr>
            <a:r>
              <a:rPr lang="en-GB" dirty="0"/>
              <a:t>	</a:t>
            </a:r>
          </a:p>
        </p:txBody>
      </p:sp>
      <p:sp>
        <p:nvSpPr>
          <p:cNvPr id="4" name="TextBox 3">
            <a:extLst>
              <a:ext uri="{FF2B5EF4-FFF2-40B4-BE49-F238E27FC236}">
                <a16:creationId xmlns:a16="http://schemas.microsoft.com/office/drawing/2014/main" id="{24BCDAE4-86CD-439F-A892-D5BE2966962E}"/>
              </a:ext>
            </a:extLst>
          </p:cNvPr>
          <p:cNvSpPr txBox="1"/>
          <p:nvPr/>
        </p:nvSpPr>
        <p:spPr>
          <a:xfrm>
            <a:off x="1510748" y="3641027"/>
            <a:ext cx="9420817" cy="2800767"/>
          </a:xfrm>
          <a:prstGeom prst="rect">
            <a:avLst/>
          </a:prstGeom>
          <a:noFill/>
          <a:ln>
            <a:solidFill>
              <a:schemeClr val="tx1"/>
            </a:solidFill>
          </a:ln>
        </p:spPr>
        <p:txBody>
          <a:bodyPr wrap="square" rtlCol="0">
            <a:spAutoFit/>
          </a:bodyPr>
          <a:lstStyle/>
          <a:p>
            <a:r>
              <a:rPr lang="en-GB" sz="2000" b="1" dirty="0"/>
              <a:t>Meeting point:-</a:t>
            </a:r>
          </a:p>
          <a:p>
            <a:r>
              <a:rPr lang="en-GB" sz="2000" b="1" dirty="0"/>
              <a:t>Outside Fat Face</a:t>
            </a:r>
          </a:p>
          <a:p>
            <a:endParaRPr lang="en-GB" sz="2000" b="1" dirty="0"/>
          </a:p>
          <a:p>
            <a:r>
              <a:rPr lang="en-GB" sz="2000" b="1" dirty="0"/>
              <a:t>You will be required to sign in with a teacher at the start of your fieldwork session and at the end. </a:t>
            </a:r>
          </a:p>
          <a:p>
            <a:r>
              <a:rPr lang="en-GB" sz="2000" b="1" dirty="0"/>
              <a:t>You will also need to ensure that you turn up on time in your groups for your microclimate session so that equipment can be issued to you.</a:t>
            </a:r>
          </a:p>
          <a:p>
            <a:endParaRPr lang="en-GB" dirty="0"/>
          </a:p>
          <a:p>
            <a:endParaRPr lang="en-GB" dirty="0"/>
          </a:p>
        </p:txBody>
      </p:sp>
    </p:spTree>
    <p:extLst>
      <p:ext uri="{BB962C8B-B14F-4D97-AF65-F5344CB8AC3E}">
        <p14:creationId xmlns:p14="http://schemas.microsoft.com/office/powerpoint/2010/main" val="2714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703FCC9-562E-5B0A-3AF5-289DFBB06466}"/>
              </a:ext>
            </a:extLst>
          </p:cNvPr>
          <p:cNvSpPr>
            <a:spLocks noGrp="1" noChangeArrowheads="1"/>
          </p:cNvSpPr>
          <p:nvPr>
            <p:ph type="title"/>
          </p:nvPr>
        </p:nvSpPr>
        <p:spPr/>
        <p:txBody>
          <a:bodyPr/>
          <a:lstStyle/>
          <a:p>
            <a:pPr eaLnBrk="1" hangingPunct="1"/>
            <a:r>
              <a:rPr lang="en-GB" altLang="en-US" sz="3600" b="1"/>
              <a:t>Interpreting your Chi-Squared Value</a:t>
            </a:r>
          </a:p>
        </p:txBody>
      </p:sp>
      <p:sp>
        <p:nvSpPr>
          <p:cNvPr id="11267" name="Rectangle 3">
            <a:extLst>
              <a:ext uri="{FF2B5EF4-FFF2-40B4-BE49-F238E27FC236}">
                <a16:creationId xmlns:a16="http://schemas.microsoft.com/office/drawing/2014/main" id="{04982616-E75C-DA45-45EC-CD4A1429C046}"/>
              </a:ext>
            </a:extLst>
          </p:cNvPr>
          <p:cNvSpPr>
            <a:spLocks noGrp="1" noChangeArrowheads="1"/>
          </p:cNvSpPr>
          <p:nvPr>
            <p:ph type="body" idx="1"/>
          </p:nvPr>
        </p:nvSpPr>
        <p:spPr>
          <a:xfrm>
            <a:off x="1981200" y="1371600"/>
            <a:ext cx="8229600" cy="2286000"/>
          </a:xfrm>
        </p:spPr>
        <p:txBody>
          <a:bodyPr/>
          <a:lstStyle/>
          <a:p>
            <a:pPr eaLnBrk="1" hangingPunct="1">
              <a:spcAft>
                <a:spcPct val="40000"/>
              </a:spcAft>
            </a:pPr>
            <a:r>
              <a:rPr lang="en-GB" altLang="en-US"/>
              <a:t>Negative responses = 10.4</a:t>
            </a:r>
          </a:p>
          <a:p>
            <a:pPr eaLnBrk="1" hangingPunct="1">
              <a:spcAft>
                <a:spcPct val="40000"/>
              </a:spcAft>
            </a:pPr>
            <a:r>
              <a:rPr lang="en-GB" altLang="en-US"/>
              <a:t>4 degrees of freedom.</a:t>
            </a:r>
          </a:p>
          <a:p>
            <a:pPr eaLnBrk="1" hangingPunct="1">
              <a:spcAft>
                <a:spcPct val="40000"/>
              </a:spcAft>
            </a:pPr>
            <a:r>
              <a:rPr lang="en-GB" altLang="en-US"/>
              <a:t>Critical values for 4 df are:</a:t>
            </a:r>
          </a:p>
        </p:txBody>
      </p:sp>
      <p:graphicFrame>
        <p:nvGraphicFramePr>
          <p:cNvPr id="10273" name="Group 33">
            <a:extLst>
              <a:ext uri="{FF2B5EF4-FFF2-40B4-BE49-F238E27FC236}">
                <a16:creationId xmlns:a16="http://schemas.microsoft.com/office/drawing/2014/main" id="{4AA3BE59-6CA6-B9AC-0891-D3C6A154DA17}"/>
              </a:ext>
            </a:extLst>
          </p:cNvPr>
          <p:cNvGraphicFramePr>
            <a:graphicFrameLocks noGrp="1"/>
          </p:cNvGraphicFramePr>
          <p:nvPr/>
        </p:nvGraphicFramePr>
        <p:xfrm>
          <a:off x="1981200" y="3657600"/>
          <a:ext cx="8229600" cy="2413000"/>
        </p:xfrm>
        <a:graphic>
          <a:graphicData uri="http://schemas.openxmlformats.org/drawingml/2006/table">
            <a:tbl>
              <a:tblPr/>
              <a:tblGrid>
                <a:gridCol w="2057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1206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Confidence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0.10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bg2"/>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0.05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bg2"/>
                          </a:solidFill>
                          <a:effectLst/>
                          <a:latin typeface="Arial" charset="0"/>
                        </a:rPr>
                        <a:t>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rPr>
                        <a:t>0.01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bg2"/>
                          </a:solidFill>
                          <a:effectLst/>
                          <a:latin typeface="Arial" charset="0"/>
                        </a:rPr>
                        <a:t>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0.005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bg2"/>
                          </a:solidFill>
                          <a:effectLst/>
                          <a:latin typeface="Arial" charset="0"/>
                        </a:rPr>
                        <a:t>99.5%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06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Critical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7.78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9.49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13.28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rPr>
                        <a:t>14.86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288" name="Text Box 34">
            <a:extLst>
              <a:ext uri="{FF2B5EF4-FFF2-40B4-BE49-F238E27FC236}">
                <a16:creationId xmlns:a16="http://schemas.microsoft.com/office/drawing/2014/main" id="{941897CB-ED97-0582-7FB8-897116C7A1FE}"/>
              </a:ext>
            </a:extLst>
          </p:cNvPr>
          <p:cNvSpPr txBox="1">
            <a:spLocks noChangeArrowheads="1"/>
          </p:cNvSpPr>
          <p:nvPr/>
        </p:nvSpPr>
        <p:spPr bwMode="auto">
          <a:xfrm>
            <a:off x="3733800" y="6202364"/>
            <a:ext cx="5054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a:t>What do our results mean?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a:extLst>
              <a:ext uri="{FF2B5EF4-FFF2-40B4-BE49-F238E27FC236}">
                <a16:creationId xmlns:a16="http://schemas.microsoft.com/office/drawing/2014/main" id="{47F48B93-D614-81A2-3DA8-366987C814C0}"/>
              </a:ext>
            </a:extLst>
          </p:cNvPr>
          <p:cNvSpPr txBox="1">
            <a:spLocks noChangeArrowheads="1"/>
          </p:cNvSpPr>
          <p:nvPr/>
        </p:nvSpPr>
        <p:spPr bwMode="auto">
          <a:xfrm>
            <a:off x="1738314" y="214314"/>
            <a:ext cx="87153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000" b="1"/>
              <a:t>Interpreting the results</a:t>
            </a:r>
          </a:p>
          <a:p>
            <a:pPr eaLnBrk="1" hangingPunct="1"/>
            <a:endParaRPr lang="en-GB" altLang="en-US"/>
          </a:p>
          <a:p>
            <a:pPr eaLnBrk="1" hangingPunct="1"/>
            <a:r>
              <a:rPr lang="en-GB" altLang="en-US"/>
              <a:t>The value of x² = 10.4</a:t>
            </a:r>
          </a:p>
          <a:p>
            <a:pPr eaLnBrk="1" hangingPunct="1"/>
            <a:endParaRPr lang="en-GB" altLang="en-US"/>
          </a:p>
          <a:p>
            <a:pPr eaLnBrk="1" hangingPunct="1"/>
            <a:r>
              <a:rPr lang="en-GB" altLang="en-US">
                <a:cs typeface="Arial" panose="020B0604020202020204" pitchFamily="34" charset="0"/>
              </a:rPr>
              <a:t>Using degrees of freedom and significance levels we can decide whether we are able to reject the null hypothesis </a:t>
            </a:r>
            <a:r>
              <a:rPr lang="en-GB" altLang="en-US" b="1">
                <a:cs typeface="Arial" panose="020B0604020202020204" pitchFamily="34" charset="0"/>
              </a:rPr>
              <a:t>(H</a:t>
            </a:r>
            <a:r>
              <a:rPr lang="en-GB" altLang="en-US" b="1">
                <a:ea typeface="Tahoma" panose="020B0604030504040204" pitchFamily="34" charset="0"/>
                <a:cs typeface="Arial" panose="020B0604020202020204" pitchFamily="34" charset="0"/>
              </a:rPr>
              <a:t>ₒ) </a:t>
            </a:r>
            <a:r>
              <a:rPr lang="en-GB" altLang="en-US">
                <a:ea typeface="Tahoma" panose="020B0604030504040204" pitchFamily="34" charset="0"/>
                <a:cs typeface="Arial" panose="020B0604020202020204" pitchFamily="34" charset="0"/>
              </a:rPr>
              <a:t>of:</a:t>
            </a:r>
          </a:p>
          <a:p>
            <a:pPr eaLnBrk="1" hangingPunct="1"/>
            <a:endParaRPr lang="en-GB" altLang="en-US">
              <a:ea typeface="Tahoma" panose="020B0604030504040204" pitchFamily="34" charset="0"/>
              <a:cs typeface="Arial" panose="020B0604020202020204" pitchFamily="34" charset="0"/>
            </a:endParaRPr>
          </a:p>
          <a:p>
            <a:pPr eaLnBrk="1" hangingPunct="1"/>
            <a:r>
              <a:rPr lang="en-GB" altLang="en-US" i="1">
                <a:ea typeface="Tahoma" panose="020B0604030504040204" pitchFamily="34" charset="0"/>
                <a:cs typeface="Arial" panose="020B0604020202020204" pitchFamily="34" charset="0"/>
              </a:rPr>
              <a:t>There is no significant difference between the category of local person and the frequency of negative response.’</a:t>
            </a:r>
          </a:p>
          <a:p>
            <a:pPr eaLnBrk="1" hangingPunct="1"/>
            <a:endParaRPr lang="en-GB" altLang="en-US" i="1">
              <a:ea typeface="Tahoma" panose="020B0604030504040204" pitchFamily="34" charset="0"/>
              <a:cs typeface="Arial" panose="020B0604020202020204" pitchFamily="34" charset="0"/>
            </a:endParaRPr>
          </a:p>
          <a:p>
            <a:pPr eaLnBrk="1" hangingPunct="1"/>
            <a:r>
              <a:rPr lang="en-GB" altLang="en-US">
                <a:ea typeface="Tahoma" panose="020B0604030504040204" pitchFamily="34" charset="0"/>
                <a:cs typeface="Arial" panose="020B0604020202020204" pitchFamily="34" charset="0"/>
              </a:rPr>
              <a:t>For this study, the degrees of freedom is calculated as n - 1, where n is the number of categories in the sample. As were 5 categories, there are 4 degrees of freedom</a:t>
            </a:r>
          </a:p>
          <a:p>
            <a:pPr eaLnBrk="1" hangingPunct="1"/>
            <a:endParaRPr lang="en-GB" altLang="en-US">
              <a:ea typeface="Tahoma" panose="020B0604030504040204" pitchFamily="34" charset="0"/>
              <a:cs typeface="Arial" panose="020B0604020202020204" pitchFamily="34" charset="0"/>
            </a:endParaRPr>
          </a:p>
          <a:p>
            <a:pPr eaLnBrk="1" hangingPunct="1"/>
            <a:endParaRPr lang="en-GB" altLang="en-US">
              <a:ea typeface="Tahoma" panose="020B0604030504040204" pitchFamily="34" charset="0"/>
              <a:cs typeface="Arial" panose="020B0604020202020204" pitchFamily="34" charset="0"/>
            </a:endParaRPr>
          </a:p>
          <a:p>
            <a:pPr eaLnBrk="1" hangingPunct="1"/>
            <a:endParaRPr lang="en-GB" altLang="en-US">
              <a:ea typeface="Tahoma" panose="020B0604030504040204" pitchFamily="34" charset="0"/>
              <a:cs typeface="Arial" panose="020B0604020202020204" pitchFamily="34" charset="0"/>
            </a:endParaRPr>
          </a:p>
          <a:p>
            <a:pPr eaLnBrk="1" hangingPunct="1"/>
            <a:endParaRPr lang="en-GB" altLang="en-US">
              <a:ea typeface="Tahoma" panose="020B0604030504040204" pitchFamily="34" charset="0"/>
              <a:cs typeface="Arial" panose="020B0604020202020204" pitchFamily="34" charset="0"/>
            </a:endParaRPr>
          </a:p>
          <a:p>
            <a:pPr eaLnBrk="1" hangingPunct="1"/>
            <a:endParaRPr lang="en-GB" altLang="en-US">
              <a:ea typeface="Tahoma" panose="020B0604030504040204" pitchFamily="34" charset="0"/>
              <a:cs typeface="Arial" panose="020B0604020202020204" pitchFamily="34" charset="0"/>
            </a:endParaRPr>
          </a:p>
          <a:p>
            <a:pPr eaLnBrk="1" hangingPunct="1"/>
            <a:endParaRPr lang="en-GB" altLang="en-US">
              <a:ea typeface="Tahoma" panose="020B0604030504040204" pitchFamily="34" charset="0"/>
              <a:cs typeface="Arial" panose="020B0604020202020204" pitchFamily="34" charset="0"/>
            </a:endParaRPr>
          </a:p>
          <a:p>
            <a:pPr eaLnBrk="1" hangingPunct="1"/>
            <a:r>
              <a:rPr lang="en-GB" altLang="en-US">
                <a:ea typeface="Tahoma" panose="020B0604030504040204" pitchFamily="34" charset="0"/>
                <a:cs typeface="Arial" panose="020B0604020202020204" pitchFamily="34" charset="0"/>
              </a:rPr>
              <a:t>In order to reject the null hypothesis </a:t>
            </a:r>
            <a:r>
              <a:rPr lang="en-GB" altLang="en-US" b="1">
                <a:cs typeface="Arial" panose="020B0604020202020204" pitchFamily="34" charset="0"/>
              </a:rPr>
              <a:t>(H</a:t>
            </a:r>
            <a:r>
              <a:rPr lang="en-GB" altLang="en-US" b="1">
                <a:cs typeface="Tahoma" panose="020B0604030504040204" pitchFamily="34" charset="0"/>
              </a:rPr>
              <a:t>ₒ)</a:t>
            </a:r>
            <a:r>
              <a:rPr lang="en-GB" altLang="en-US">
                <a:cs typeface="Tahoma" panose="020B0604030504040204" pitchFamily="34" charset="0"/>
              </a:rPr>
              <a:t>, our chi-squared score must be greater than the critical value at the 0.05 level of significance. Our value of 10.4 is higher than the 0.05 level of significance value of 9.49, therefore we can reject the null hypothesis </a:t>
            </a:r>
            <a:r>
              <a:rPr lang="en-GB" altLang="en-US" b="1">
                <a:cs typeface="Arial" panose="020B0604020202020204" pitchFamily="34" charset="0"/>
              </a:rPr>
              <a:t>(H</a:t>
            </a:r>
            <a:r>
              <a:rPr lang="en-GB" altLang="en-US" b="1">
                <a:cs typeface="Tahoma" panose="020B0604030504040204" pitchFamily="34" charset="0"/>
              </a:rPr>
              <a:t>ₒ).</a:t>
            </a:r>
            <a:endParaRPr lang="en-GB" altLang="en-US">
              <a:cs typeface="Arial" panose="020B0604020202020204" pitchFamily="34" charset="0"/>
            </a:endParaRPr>
          </a:p>
        </p:txBody>
      </p:sp>
      <p:graphicFrame>
        <p:nvGraphicFramePr>
          <p:cNvPr id="3" name="Group 33">
            <a:extLst>
              <a:ext uri="{FF2B5EF4-FFF2-40B4-BE49-F238E27FC236}">
                <a16:creationId xmlns:a16="http://schemas.microsoft.com/office/drawing/2014/main" id="{1B9B0EAC-9CB9-4C69-C6B6-46D396A44D92}"/>
              </a:ext>
            </a:extLst>
          </p:cNvPr>
          <p:cNvGraphicFramePr>
            <a:graphicFrameLocks noGrp="1"/>
          </p:cNvGraphicFramePr>
          <p:nvPr/>
        </p:nvGraphicFramePr>
        <p:xfrm>
          <a:off x="1809750" y="3643314"/>
          <a:ext cx="8229600" cy="1285875"/>
        </p:xfrm>
        <a:graphic>
          <a:graphicData uri="http://schemas.openxmlformats.org/drawingml/2006/table">
            <a:tbl>
              <a:tblPr/>
              <a:tblGrid>
                <a:gridCol w="2057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7715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Confidence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bg2"/>
                          </a:solidFill>
                          <a:effectLst/>
                          <a:latin typeface="Arial" charset="0"/>
                        </a:rPr>
                        <a:t>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bg2"/>
                          </a:solidFill>
                          <a:effectLst/>
                          <a:latin typeface="Arial" charset="0"/>
                        </a:rPr>
                        <a:t>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tx1"/>
                          </a:solidFill>
                          <a:effectLst/>
                          <a:latin typeface="Arial" charset="0"/>
                        </a:rPr>
                        <a:t>0.01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a:ln>
                            <a:noFill/>
                          </a:ln>
                          <a:solidFill>
                            <a:schemeClr val="bg2"/>
                          </a:solidFill>
                          <a:effectLst/>
                          <a:latin typeface="Arial" charset="0"/>
                        </a:rPr>
                        <a:t>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0.005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bg2"/>
                          </a:solidFill>
                          <a:effectLst/>
                          <a:latin typeface="Arial" charset="0"/>
                        </a:rPr>
                        <a:t>99.5%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4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Critical value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7.78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9.49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13.28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charset="0"/>
                        </a:rPr>
                        <a:t>14.86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FB9E2-25BB-4832-BBC9-BE16ED9F4453}"/>
              </a:ext>
            </a:extLst>
          </p:cNvPr>
          <p:cNvSpPr txBox="1"/>
          <p:nvPr/>
        </p:nvSpPr>
        <p:spPr>
          <a:xfrm>
            <a:off x="1385455" y="1454727"/>
            <a:ext cx="9615054" cy="1815882"/>
          </a:xfrm>
          <a:prstGeom prst="rect">
            <a:avLst/>
          </a:prstGeom>
          <a:noFill/>
          <a:ln>
            <a:solidFill>
              <a:schemeClr val="tx1"/>
            </a:solidFill>
          </a:ln>
        </p:spPr>
        <p:txBody>
          <a:bodyPr wrap="square" rtlCol="0">
            <a:spAutoFit/>
          </a:bodyPr>
          <a:lstStyle/>
          <a:p>
            <a:r>
              <a:rPr lang="en-GB" sz="2800" dirty="0"/>
              <a:t>Look back at the questions on your questionnaire.</a:t>
            </a:r>
          </a:p>
          <a:p>
            <a:endParaRPr lang="en-GB" sz="2800" dirty="0"/>
          </a:p>
          <a:p>
            <a:r>
              <a:rPr lang="en-GB" sz="2800" dirty="0"/>
              <a:t>Have you a question that will give you data to do a chi squared test? If not add one.</a:t>
            </a:r>
          </a:p>
        </p:txBody>
      </p:sp>
    </p:spTree>
    <p:extLst>
      <p:ext uri="{BB962C8B-B14F-4D97-AF65-F5344CB8AC3E}">
        <p14:creationId xmlns:p14="http://schemas.microsoft.com/office/powerpoint/2010/main" val="1285764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51235" y="75192"/>
            <a:ext cx="6096716" cy="4315833"/>
          </a:xfrm>
        </p:spPr>
      </p:pic>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2957" y="2194559"/>
            <a:ext cx="6530443" cy="4222269"/>
          </a:xfrm>
          <a:prstGeom prst="rect">
            <a:avLst/>
          </a:prstGeom>
        </p:spPr>
      </p:pic>
      <p:sp>
        <p:nvSpPr>
          <p:cNvPr id="8" name="TextBox 7"/>
          <p:cNvSpPr txBox="1"/>
          <p:nvPr/>
        </p:nvSpPr>
        <p:spPr>
          <a:xfrm>
            <a:off x="7025640" y="487680"/>
            <a:ext cx="4465320" cy="830997"/>
          </a:xfrm>
          <a:prstGeom prst="rect">
            <a:avLst/>
          </a:prstGeom>
          <a:noFill/>
        </p:spPr>
        <p:txBody>
          <a:bodyPr wrap="square" rtlCol="0">
            <a:spAutoFit/>
          </a:bodyPr>
          <a:lstStyle/>
          <a:p>
            <a:r>
              <a:rPr lang="en-GB" sz="2400" b="1" u="sng" dirty="0"/>
              <a:t>Does Godalming have on urban heat island?</a:t>
            </a:r>
          </a:p>
        </p:txBody>
      </p:sp>
      <p:sp>
        <p:nvSpPr>
          <p:cNvPr id="9" name="TextBox 8"/>
          <p:cNvSpPr txBox="1"/>
          <p:nvPr/>
        </p:nvSpPr>
        <p:spPr>
          <a:xfrm>
            <a:off x="182880" y="4754880"/>
            <a:ext cx="4861560" cy="1107996"/>
          </a:xfrm>
          <a:prstGeom prst="rect">
            <a:avLst/>
          </a:prstGeom>
          <a:noFill/>
        </p:spPr>
        <p:txBody>
          <a:bodyPr wrap="square" rtlCol="0">
            <a:spAutoFit/>
          </a:bodyPr>
          <a:lstStyle/>
          <a:p>
            <a:r>
              <a:rPr lang="en-GB" sz="2200" b="1" dirty="0"/>
              <a:t>Hypothesis to test:</a:t>
            </a:r>
          </a:p>
          <a:p>
            <a:r>
              <a:rPr lang="en-GB" sz="2200" b="1" dirty="0"/>
              <a:t>Temperature will decrease as you move further from the town centre</a:t>
            </a:r>
          </a:p>
        </p:txBody>
      </p:sp>
    </p:spTree>
    <p:extLst>
      <p:ext uri="{BB962C8B-B14F-4D97-AF65-F5344CB8AC3E}">
        <p14:creationId xmlns:p14="http://schemas.microsoft.com/office/powerpoint/2010/main" val="227866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0"/>
            <a:ext cx="11775433" cy="5669280"/>
          </a:xfrm>
        </p:spPr>
      </p:pic>
      <p:sp>
        <p:nvSpPr>
          <p:cNvPr id="5" name="TextBox 4"/>
          <p:cNvSpPr txBox="1"/>
          <p:nvPr/>
        </p:nvSpPr>
        <p:spPr>
          <a:xfrm>
            <a:off x="543339" y="5549348"/>
            <a:ext cx="8214360" cy="769441"/>
          </a:xfrm>
          <a:prstGeom prst="rect">
            <a:avLst/>
          </a:prstGeom>
          <a:noFill/>
        </p:spPr>
        <p:txBody>
          <a:bodyPr wrap="square" rtlCol="0">
            <a:spAutoFit/>
          </a:bodyPr>
          <a:lstStyle/>
          <a:p>
            <a:r>
              <a:rPr lang="en-GB" sz="2200" b="1" dirty="0"/>
              <a:t>Hypothesis to test:</a:t>
            </a:r>
          </a:p>
          <a:p>
            <a:r>
              <a:rPr lang="en-GB" sz="2200" b="1" dirty="0"/>
              <a:t>Humidity will increase as you move further from the town centre</a:t>
            </a:r>
          </a:p>
        </p:txBody>
      </p:sp>
    </p:spTree>
    <p:extLst>
      <p:ext uri="{BB962C8B-B14F-4D97-AF65-F5344CB8AC3E}">
        <p14:creationId xmlns:p14="http://schemas.microsoft.com/office/powerpoint/2010/main" val="5500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6720" y="6075660"/>
            <a:ext cx="9281160" cy="707886"/>
          </a:xfrm>
          <a:prstGeom prst="rect">
            <a:avLst/>
          </a:prstGeom>
        </p:spPr>
        <p:txBody>
          <a:bodyPr wrap="square">
            <a:spAutoFit/>
          </a:bodyPr>
          <a:lstStyle/>
          <a:p>
            <a:r>
              <a:rPr lang="en-GB" sz="2000" b="1" dirty="0"/>
              <a:t>Hypothesis to test:</a:t>
            </a:r>
          </a:p>
          <a:p>
            <a:r>
              <a:rPr lang="en-GB" sz="2000" b="1" dirty="0"/>
              <a:t>Wind speed will increase as you move further from the town centre</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73479" y="-1"/>
            <a:ext cx="8687551" cy="6075661"/>
          </a:xfrm>
        </p:spPr>
      </p:pic>
    </p:spTree>
    <p:extLst>
      <p:ext uri="{BB962C8B-B14F-4D97-AF65-F5344CB8AC3E}">
        <p14:creationId xmlns:p14="http://schemas.microsoft.com/office/powerpoint/2010/main" val="389563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cstate="screen">
            <a:extLst>
              <a:ext uri="{28A0092B-C50C-407E-A947-70E740481C1C}">
                <a14:useLocalDpi xmlns:a14="http://schemas.microsoft.com/office/drawing/2010/main"/>
              </a:ext>
            </a:extLst>
          </a:blip>
          <a:srcRect/>
          <a:stretch/>
        </p:blipFill>
        <p:spPr bwMode="auto">
          <a:xfrm>
            <a:off x="325032" y="-266007"/>
            <a:ext cx="10764146" cy="6916189"/>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590204" y="4547062"/>
            <a:ext cx="10498974" cy="2031325"/>
          </a:xfrm>
          <a:prstGeom prst="rect">
            <a:avLst/>
          </a:prstGeom>
          <a:noFill/>
        </p:spPr>
        <p:txBody>
          <a:bodyPr wrap="square" rtlCol="0">
            <a:spAutoFit/>
          </a:bodyPr>
          <a:lstStyle/>
          <a:p>
            <a:r>
              <a:rPr lang="en-GB" dirty="0"/>
              <a:t>Your group will either be assigned the transect going west (orange dots) or the transect going east (blue dots). You will recording temperature, humidity, wind speed (mph), wind direction and whether the sample point is in the sun and shade every 50m.</a:t>
            </a:r>
          </a:p>
          <a:p>
            <a:endParaRPr lang="en-GB" dirty="0"/>
          </a:p>
          <a:p>
            <a:r>
              <a:rPr lang="en-GB" dirty="0"/>
              <a:t>Surface type is also another factor that could be recorded but we are not going to record it on this occasion as we will be walking along the high street and the surface type is likely to be similar throughout the transect.</a:t>
            </a:r>
          </a:p>
          <a:p>
            <a:endParaRPr lang="en-GB" dirty="0"/>
          </a:p>
        </p:txBody>
      </p:sp>
    </p:spTree>
    <p:extLst>
      <p:ext uri="{BB962C8B-B14F-4D97-AF65-F5344CB8AC3E}">
        <p14:creationId xmlns:p14="http://schemas.microsoft.com/office/powerpoint/2010/main" val="1714933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30548311"/>
              </p:ext>
            </p:extLst>
          </p:nvPr>
        </p:nvGraphicFramePr>
        <p:xfrm>
          <a:off x="1075765" y="475127"/>
          <a:ext cx="8892988" cy="6006351"/>
        </p:xfrm>
        <a:graphic>
          <a:graphicData uri="http://schemas.openxmlformats.org/drawingml/2006/table">
            <a:tbl>
              <a:tblPr firstRow="1" firstCol="1" bandRow="1"/>
              <a:tblGrid>
                <a:gridCol w="2188918">
                  <a:extLst>
                    <a:ext uri="{9D8B030D-6E8A-4147-A177-3AD203B41FA5}">
                      <a16:colId xmlns:a16="http://schemas.microsoft.com/office/drawing/2014/main" val="2219019618"/>
                    </a:ext>
                  </a:extLst>
                </a:gridCol>
                <a:gridCol w="946326">
                  <a:extLst>
                    <a:ext uri="{9D8B030D-6E8A-4147-A177-3AD203B41FA5}">
                      <a16:colId xmlns:a16="http://schemas.microsoft.com/office/drawing/2014/main" val="3781351194"/>
                    </a:ext>
                  </a:extLst>
                </a:gridCol>
                <a:gridCol w="1168372">
                  <a:extLst>
                    <a:ext uri="{9D8B030D-6E8A-4147-A177-3AD203B41FA5}">
                      <a16:colId xmlns:a16="http://schemas.microsoft.com/office/drawing/2014/main" val="3492955454"/>
                    </a:ext>
                  </a:extLst>
                </a:gridCol>
                <a:gridCol w="1147343">
                  <a:extLst>
                    <a:ext uri="{9D8B030D-6E8A-4147-A177-3AD203B41FA5}">
                      <a16:colId xmlns:a16="http://schemas.microsoft.com/office/drawing/2014/main" val="1267933595"/>
                    </a:ext>
                  </a:extLst>
                </a:gridCol>
                <a:gridCol w="1147343">
                  <a:extLst>
                    <a:ext uri="{9D8B030D-6E8A-4147-A177-3AD203B41FA5}">
                      <a16:colId xmlns:a16="http://schemas.microsoft.com/office/drawing/2014/main" val="3409605331"/>
                    </a:ext>
                  </a:extLst>
                </a:gridCol>
                <a:gridCol w="1147343">
                  <a:extLst>
                    <a:ext uri="{9D8B030D-6E8A-4147-A177-3AD203B41FA5}">
                      <a16:colId xmlns:a16="http://schemas.microsoft.com/office/drawing/2014/main" val="675211524"/>
                    </a:ext>
                  </a:extLst>
                </a:gridCol>
                <a:gridCol w="1147343">
                  <a:extLst>
                    <a:ext uri="{9D8B030D-6E8A-4147-A177-3AD203B41FA5}">
                      <a16:colId xmlns:a16="http://schemas.microsoft.com/office/drawing/2014/main" val="2113091728"/>
                    </a:ext>
                  </a:extLst>
                </a:gridCol>
              </a:tblGrid>
              <a:tr h="563095">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Distance from starting point – corner of Great George Street (WEST)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Temperature </a:t>
                      </a:r>
                      <a:r>
                        <a:rPr lang="en-GB" sz="800" b="1">
                          <a:effectLst/>
                          <a:latin typeface="Times New Roman" panose="02020603050405020304" pitchFamily="18" charset="0"/>
                          <a:ea typeface="Calibri" panose="020F0502020204030204" pitchFamily="34" charset="0"/>
                          <a:cs typeface="Times New Roman" panose="02020603050405020304" pitchFamily="18" charset="0"/>
                        </a:rPr>
                        <a:t>°</a:t>
                      </a:r>
                      <a:r>
                        <a:rPr lang="en-GB" sz="800" b="1">
                          <a:effectLst/>
                          <a:latin typeface="Calibri" panose="020F0502020204030204" pitchFamily="34" charset="0"/>
                          <a:ea typeface="Calibri" panose="020F0502020204030204" pitchFamily="34" charset="0"/>
                          <a:cs typeface="Times New Roman" panose="02020603050405020304" pitchFamily="18" charset="0"/>
                        </a:rPr>
                        <a:t>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Humidity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speed (mph)</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direction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Sun/shade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Surface type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67959115"/>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Not applicable for this transect. We are walking down a high street and so the surface type will not vary. However, it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may be something to record if different surfaces e.g. grass were encountered.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Surface type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429306983"/>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48419474"/>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589937716"/>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98889030"/>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481044700"/>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515286291"/>
                  </a:ext>
                </a:extLst>
              </a:tr>
              <a:tr h="563095">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Distance from starting point – corner of Great George Street (EAST)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Temperature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Humidity</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speed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Wind direction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Sun/shade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86010109"/>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922685295"/>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6851777"/>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648313946"/>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150m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811589057"/>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39758268"/>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250m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203364139"/>
                  </a:ext>
                </a:extLst>
              </a:tr>
              <a:tr h="375397">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300m</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a:effectLst/>
                          <a:latin typeface="Calibri" panose="020F0502020204030204" pitchFamily="34" charset="0"/>
                          <a:ea typeface="Calibri" panose="020F0502020204030204" pitchFamily="34" charset="0"/>
                          <a:cs typeface="Times New Roman" panose="02020603050405020304" pitchFamily="18" charset="0"/>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349343981"/>
                  </a:ext>
                </a:extLst>
              </a:tr>
            </a:tbl>
          </a:graphicData>
        </a:graphic>
      </p:graphicFrame>
      <p:sp>
        <p:nvSpPr>
          <p:cNvPr id="3" name="TextBox 2"/>
          <p:cNvSpPr txBox="1"/>
          <p:nvPr/>
        </p:nvSpPr>
        <p:spPr>
          <a:xfrm>
            <a:off x="10148047" y="824753"/>
            <a:ext cx="1757082" cy="369332"/>
          </a:xfrm>
          <a:prstGeom prst="rect">
            <a:avLst/>
          </a:prstGeom>
          <a:noFill/>
        </p:spPr>
        <p:txBody>
          <a:bodyPr wrap="square" rtlCol="0">
            <a:spAutoFit/>
          </a:bodyPr>
          <a:lstStyle/>
          <a:p>
            <a:r>
              <a:rPr lang="en-GB" dirty="0"/>
              <a:t>Recording table</a:t>
            </a:r>
          </a:p>
        </p:txBody>
      </p:sp>
    </p:spTree>
    <p:extLst>
      <p:ext uri="{BB962C8B-B14F-4D97-AF65-F5344CB8AC3E}">
        <p14:creationId xmlns:p14="http://schemas.microsoft.com/office/powerpoint/2010/main" val="3006210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globally connected is Godalming town centre?</a:t>
            </a:r>
          </a:p>
        </p:txBody>
      </p:sp>
      <p:sp>
        <p:nvSpPr>
          <p:cNvPr id="4" name="Content Placeholder 3"/>
          <p:cNvSpPr>
            <a:spLocks noGrp="1"/>
          </p:cNvSpPr>
          <p:nvPr>
            <p:ph idx="1"/>
          </p:nvPr>
        </p:nvSpPr>
        <p:spPr/>
        <p:txBody>
          <a:bodyPr/>
          <a:lstStyle/>
          <a:p>
            <a:r>
              <a:rPr lang="en-GB" dirty="0"/>
              <a:t>What is globalisation?</a:t>
            </a:r>
          </a:p>
          <a:p>
            <a:pPr lvl="1"/>
            <a:r>
              <a:rPr lang="en-GB" dirty="0"/>
              <a:t>A process by which national economies, societies and cultures have become increasingly integrated through the global network of trade, communication, transportation and immigration.</a:t>
            </a:r>
          </a:p>
          <a:p>
            <a:pPr lvl="1"/>
            <a:endParaRPr lang="en-GB" dirty="0"/>
          </a:p>
          <a:p>
            <a:r>
              <a:rPr lang="en-GB" dirty="0"/>
              <a:t>What evidence do you think there is of globalisation in Godalming?</a:t>
            </a:r>
          </a:p>
        </p:txBody>
      </p:sp>
    </p:spTree>
    <p:extLst>
      <p:ext uri="{BB962C8B-B14F-4D97-AF65-F5344CB8AC3E}">
        <p14:creationId xmlns:p14="http://schemas.microsoft.com/office/powerpoint/2010/main" val="2946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Data collection tasks:</a:t>
            </a:r>
          </a:p>
          <a:p>
            <a:pPr marL="514350" indent="-514350">
              <a:buAutoNum type="arabicParenR"/>
            </a:pPr>
            <a:r>
              <a:rPr lang="en-GB" dirty="0"/>
              <a:t>International business survey </a:t>
            </a:r>
          </a:p>
          <a:p>
            <a:pPr marL="514350" indent="-514350">
              <a:buAutoNum type="arabicParenR"/>
            </a:pPr>
            <a:r>
              <a:rPr lang="en-GB" dirty="0"/>
              <a:t>International product survey </a:t>
            </a:r>
          </a:p>
          <a:p>
            <a:pPr marL="514350" indent="-514350">
              <a:buAutoNum type="arabicParenR"/>
            </a:pPr>
            <a:r>
              <a:rPr lang="en-GB" dirty="0"/>
              <a:t>Mapping evidence that represent Godalming’s links with the wider world (blank map provided)</a:t>
            </a:r>
          </a:p>
          <a:p>
            <a:pPr marL="514350" indent="-514350">
              <a:buAutoNum type="arabicParenR"/>
            </a:pPr>
            <a:r>
              <a:rPr lang="en-GB" dirty="0"/>
              <a:t>Photos evidencing globalisation (make sure that you map the location of your photo on the blank map)</a:t>
            </a:r>
          </a:p>
        </p:txBody>
      </p:sp>
    </p:spTree>
    <p:extLst>
      <p:ext uri="{BB962C8B-B14F-4D97-AF65-F5344CB8AC3E}">
        <p14:creationId xmlns:p14="http://schemas.microsoft.com/office/powerpoint/2010/main" val="332407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D97FE2-C64B-451E-B269-6B6E6FDCD6CA}"/>
              </a:ext>
            </a:extLst>
          </p:cNvPr>
          <p:cNvSpPr>
            <a:spLocks noGrp="1"/>
          </p:cNvSpPr>
          <p:nvPr>
            <p:ph idx="1"/>
          </p:nvPr>
        </p:nvSpPr>
        <p:spPr>
          <a:xfrm>
            <a:off x="838200" y="503262"/>
            <a:ext cx="10515600" cy="5559913"/>
          </a:xfrm>
        </p:spPr>
        <p:txBody>
          <a:bodyPr>
            <a:normAutofit fontScale="92500" lnSpcReduction="10000"/>
          </a:bodyPr>
          <a:lstStyle/>
          <a:p>
            <a:pPr marL="0" indent="0">
              <a:buNone/>
            </a:pPr>
            <a:r>
              <a:rPr lang="en-GB" dirty="0"/>
              <a:t> </a:t>
            </a:r>
          </a:p>
          <a:p>
            <a:pPr marL="0" indent="0">
              <a:buNone/>
            </a:pPr>
            <a:r>
              <a:rPr lang="en-GB" dirty="0"/>
              <a:t>Friday 2</a:t>
            </a:r>
            <a:r>
              <a:rPr lang="en-GB" baseline="30000" dirty="0"/>
              <a:t>nd</a:t>
            </a:r>
            <a:r>
              <a:rPr lang="en-GB" dirty="0"/>
              <a:t> December </a:t>
            </a:r>
          </a:p>
          <a:p>
            <a:pPr marL="0" indent="0">
              <a:buNone/>
            </a:pPr>
            <a:r>
              <a:rPr lang="en-GB" dirty="0"/>
              <a:t>	Time in Godalming			Microclimate session time</a:t>
            </a:r>
          </a:p>
          <a:p>
            <a:pPr marL="0" indent="0">
              <a:buNone/>
            </a:pPr>
            <a:r>
              <a:rPr lang="en-GB" dirty="0"/>
              <a:t>	3M1	10.45-12.45 			10.45 -11.30</a:t>
            </a:r>
          </a:p>
          <a:p>
            <a:pPr marL="0" indent="0">
              <a:buNone/>
            </a:pPr>
            <a:r>
              <a:rPr lang="en-GB" dirty="0"/>
              <a:t>	3G1	 10.45-12.45 			10.45 -11.30</a:t>
            </a:r>
          </a:p>
          <a:p>
            <a:pPr marL="0" indent="0">
              <a:buNone/>
            </a:pPr>
            <a:r>
              <a:rPr lang="en-GB" dirty="0"/>
              <a:t>	3E1 	12.30-2.30pm  		12.30-1.15pm</a:t>
            </a:r>
          </a:p>
          <a:p>
            <a:pPr marL="0" indent="0">
              <a:buNone/>
            </a:pPr>
            <a:r>
              <a:rPr lang="en-GB" dirty="0"/>
              <a:t>	3C1	1.15-3.15pm			1.15-2.00pm</a:t>
            </a:r>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sp>
        <p:nvSpPr>
          <p:cNvPr id="5" name="TextBox 4">
            <a:extLst>
              <a:ext uri="{FF2B5EF4-FFF2-40B4-BE49-F238E27FC236}">
                <a16:creationId xmlns:a16="http://schemas.microsoft.com/office/drawing/2014/main" id="{E552B070-3A69-4FD4-8E79-4EB264ADD8AE}"/>
              </a:ext>
            </a:extLst>
          </p:cNvPr>
          <p:cNvSpPr txBox="1"/>
          <p:nvPr/>
        </p:nvSpPr>
        <p:spPr>
          <a:xfrm>
            <a:off x="3632574" y="3737113"/>
            <a:ext cx="7721226" cy="2800767"/>
          </a:xfrm>
          <a:prstGeom prst="rect">
            <a:avLst/>
          </a:prstGeom>
          <a:noFill/>
          <a:ln>
            <a:solidFill>
              <a:schemeClr val="tx1"/>
            </a:solidFill>
          </a:ln>
        </p:spPr>
        <p:txBody>
          <a:bodyPr wrap="square" rtlCol="0">
            <a:spAutoFit/>
          </a:bodyPr>
          <a:lstStyle/>
          <a:p>
            <a:r>
              <a:rPr lang="en-GB" sz="2000" b="1" dirty="0"/>
              <a:t>Meeting point:-</a:t>
            </a:r>
          </a:p>
          <a:p>
            <a:r>
              <a:rPr lang="en-GB" sz="2000" b="1" dirty="0"/>
              <a:t>Outside Fat Face</a:t>
            </a:r>
          </a:p>
          <a:p>
            <a:endParaRPr lang="en-GB" sz="2000" b="1" dirty="0"/>
          </a:p>
          <a:p>
            <a:r>
              <a:rPr lang="en-GB" sz="2000" b="1" dirty="0"/>
              <a:t>You will be required to sign in with a teacher at the start of your fieldwork session and at the end. </a:t>
            </a:r>
          </a:p>
          <a:p>
            <a:r>
              <a:rPr lang="en-GB" sz="2000" b="1" dirty="0"/>
              <a:t>You will also need to ensure that you turn up on time in your groups for your microclimate session so that equipment can be issued to you.</a:t>
            </a:r>
          </a:p>
          <a:p>
            <a:endParaRPr lang="en-GB" dirty="0"/>
          </a:p>
          <a:p>
            <a:endParaRPr lang="en-GB" dirty="0"/>
          </a:p>
        </p:txBody>
      </p:sp>
    </p:spTree>
    <p:extLst>
      <p:ext uri="{BB962C8B-B14F-4D97-AF65-F5344CB8AC3E}">
        <p14:creationId xmlns:p14="http://schemas.microsoft.com/office/powerpoint/2010/main" val="3642855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82706" y="101573"/>
            <a:ext cx="4554070" cy="6605859"/>
          </a:xfrm>
          <a:prstGeom prst="rect">
            <a:avLst/>
          </a:prstGeom>
        </p:spPr>
      </p:pic>
      <p:sp>
        <p:nvSpPr>
          <p:cNvPr id="5" name="TextBox 4"/>
          <p:cNvSpPr txBox="1"/>
          <p:nvPr/>
        </p:nvSpPr>
        <p:spPr>
          <a:xfrm>
            <a:off x="5782235" y="439271"/>
            <a:ext cx="4455459" cy="461665"/>
          </a:xfrm>
          <a:prstGeom prst="rect">
            <a:avLst/>
          </a:prstGeom>
          <a:noFill/>
        </p:spPr>
        <p:txBody>
          <a:bodyPr wrap="square" rtlCol="0">
            <a:spAutoFit/>
          </a:bodyPr>
          <a:lstStyle/>
          <a:p>
            <a:r>
              <a:rPr lang="en-GB" sz="2400" u="sng" dirty="0"/>
              <a:t>International business survey</a:t>
            </a:r>
          </a:p>
        </p:txBody>
      </p:sp>
      <p:sp>
        <p:nvSpPr>
          <p:cNvPr id="6" name="TextBox 5"/>
          <p:cNvSpPr txBox="1"/>
          <p:nvPr/>
        </p:nvSpPr>
        <p:spPr>
          <a:xfrm>
            <a:off x="5907741" y="2330824"/>
            <a:ext cx="4518212" cy="3416320"/>
          </a:xfrm>
          <a:prstGeom prst="rect">
            <a:avLst/>
          </a:prstGeom>
          <a:noFill/>
        </p:spPr>
        <p:txBody>
          <a:bodyPr wrap="square" rtlCol="0">
            <a:spAutoFit/>
          </a:bodyPr>
          <a:lstStyle/>
          <a:p>
            <a:r>
              <a:rPr lang="en-GB" dirty="0"/>
              <a:t>Start at one end the High Street and record the first 50 shops that you pass from wherever you start. As you walk along the High Street fill in the form in the booklet and note whether the company is owned by an International brand or not. You may need to google this or go in and ask. At the end you will have a list of different businesses and whether they tend to be global brands or not. You could then calculate the ratio or proportion of local/national versus international businesses.</a:t>
            </a:r>
          </a:p>
          <a:p>
            <a:endParaRPr lang="en-GB" dirty="0"/>
          </a:p>
        </p:txBody>
      </p:sp>
    </p:spTree>
    <p:extLst>
      <p:ext uri="{BB962C8B-B14F-4D97-AF65-F5344CB8AC3E}">
        <p14:creationId xmlns:p14="http://schemas.microsoft.com/office/powerpoint/2010/main" val="3306884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010623203"/>
              </p:ext>
            </p:extLst>
          </p:nvPr>
        </p:nvGraphicFramePr>
        <p:xfrm>
          <a:off x="575443" y="365125"/>
          <a:ext cx="5574345" cy="5793629"/>
        </p:xfrm>
        <a:graphic>
          <a:graphicData uri="http://schemas.openxmlformats.org/drawingml/2006/table">
            <a:tbl>
              <a:tblPr firstRow="1" firstCol="1" bandRow="1"/>
              <a:tblGrid>
                <a:gridCol w="1486945">
                  <a:extLst>
                    <a:ext uri="{9D8B030D-6E8A-4147-A177-3AD203B41FA5}">
                      <a16:colId xmlns:a16="http://schemas.microsoft.com/office/drawing/2014/main" val="4208052352"/>
                    </a:ext>
                  </a:extLst>
                </a:gridCol>
                <a:gridCol w="4087400">
                  <a:extLst>
                    <a:ext uri="{9D8B030D-6E8A-4147-A177-3AD203B41FA5}">
                      <a16:colId xmlns:a16="http://schemas.microsoft.com/office/drawing/2014/main" val="1442478891"/>
                    </a:ext>
                  </a:extLst>
                </a:gridCol>
              </a:tblGrid>
              <a:tr h="170401">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Name of shop</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Products found and where grown/made</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3525113"/>
                  </a:ext>
                </a:extLst>
              </a:tr>
              <a:tr h="1022405">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9878796"/>
                  </a:ext>
                </a:extLst>
              </a:tr>
              <a:tr h="1022405">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74436"/>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040248"/>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140525"/>
                  </a:ext>
                </a:extLst>
              </a:tr>
              <a:tr h="1192806">
                <a:tc>
                  <a:txBody>
                    <a:bodyPr/>
                    <a:lstStyle/>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80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 </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678276"/>
                  </a:ext>
                </a:extLst>
              </a:tr>
            </a:tbl>
          </a:graphicData>
        </a:graphic>
      </p:graphicFrame>
      <p:sp>
        <p:nvSpPr>
          <p:cNvPr id="6" name="Title 5"/>
          <p:cNvSpPr txBox="1">
            <a:spLocks noGrp="1"/>
          </p:cNvSpPr>
          <p:nvPr>
            <p:ph type="title"/>
          </p:nvPr>
        </p:nvSpPr>
        <p:spPr>
          <a:xfrm>
            <a:off x="6795246" y="815540"/>
            <a:ext cx="4558553" cy="424732"/>
          </a:xfrm>
          <a:prstGeom prst="rect">
            <a:avLst/>
          </a:prstGeom>
          <a:noFill/>
        </p:spPr>
        <p:txBody>
          <a:bodyPr wrap="square" rtlCol="0">
            <a:spAutoFit/>
          </a:bodyPr>
          <a:lstStyle/>
          <a:p>
            <a:r>
              <a:rPr lang="en-GB" sz="2400" u="sng" dirty="0"/>
              <a:t>International product survey</a:t>
            </a:r>
          </a:p>
        </p:txBody>
      </p:sp>
      <p:sp>
        <p:nvSpPr>
          <p:cNvPr id="7" name="Rectangle 6"/>
          <p:cNvSpPr/>
          <p:nvPr/>
        </p:nvSpPr>
        <p:spPr>
          <a:xfrm>
            <a:off x="6795246" y="1812427"/>
            <a:ext cx="4356847" cy="246323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Choose 5 different shops in Godalming (make sure that they are not all the same e.g. food shops). Try to do this systematically e.g. every 5</a:t>
            </a:r>
            <a:r>
              <a:rPr lang="en-GB" baseline="30000" dirty="0">
                <a:latin typeface="Calibri" panose="020F0502020204030204" pitchFamily="34" charset="0"/>
                <a:ea typeface="Calibri" panose="020F0502020204030204" pitchFamily="34" charset="0"/>
                <a:cs typeface="Times New Roman" panose="02020603050405020304" pitchFamily="18" charset="0"/>
              </a:rPr>
              <a:t>th</a:t>
            </a:r>
            <a:r>
              <a:rPr lang="en-GB" dirty="0">
                <a:latin typeface="Calibri" panose="020F0502020204030204" pitchFamily="34" charset="0"/>
                <a:ea typeface="Calibri" panose="020F0502020204030204" pitchFamily="34" charset="0"/>
                <a:cs typeface="Times New Roman" panose="02020603050405020304" pitchFamily="18" charset="0"/>
              </a:rPr>
              <a:t> shop. Randomly select 5 items from each shop and record where the product was made or grown. This can then be plotted on a map. Make sure that you record the name of the shop</a:t>
            </a:r>
          </a:p>
        </p:txBody>
      </p:sp>
    </p:spTree>
    <p:extLst>
      <p:ext uri="{BB962C8B-B14F-4D97-AF65-F5344CB8AC3E}">
        <p14:creationId xmlns:p14="http://schemas.microsoft.com/office/powerpoint/2010/main" val="23726792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290918" y="365126"/>
            <a:ext cx="9986682" cy="58118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0297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0D30-BF8B-4DC4-B375-4D0A1E68EFC9}"/>
              </a:ext>
            </a:extLst>
          </p:cNvPr>
          <p:cNvSpPr>
            <a:spLocks noGrp="1"/>
          </p:cNvSpPr>
          <p:nvPr>
            <p:ph type="title"/>
          </p:nvPr>
        </p:nvSpPr>
        <p:spPr/>
        <p:txBody>
          <a:bodyPr/>
          <a:lstStyle/>
          <a:p>
            <a:r>
              <a:rPr lang="en-GB" dirty="0"/>
              <a:t>Ethical dimensions</a:t>
            </a:r>
          </a:p>
        </p:txBody>
      </p:sp>
      <p:sp>
        <p:nvSpPr>
          <p:cNvPr id="3" name="Content Placeholder 2">
            <a:extLst>
              <a:ext uri="{FF2B5EF4-FFF2-40B4-BE49-F238E27FC236}">
                <a16:creationId xmlns:a16="http://schemas.microsoft.com/office/drawing/2014/main" id="{029C2FD2-CA7A-48CC-9E08-8381C70D2ED9}"/>
              </a:ext>
            </a:extLst>
          </p:cNvPr>
          <p:cNvSpPr>
            <a:spLocks noGrp="1"/>
          </p:cNvSpPr>
          <p:nvPr>
            <p:ph idx="1"/>
          </p:nvPr>
        </p:nvSpPr>
        <p:spPr>
          <a:xfrm>
            <a:off x="692426" y="1674261"/>
            <a:ext cx="10515600" cy="4351338"/>
          </a:xfrm>
        </p:spPr>
        <p:txBody>
          <a:bodyPr>
            <a:normAutofit fontScale="70000" lnSpcReduction="20000"/>
          </a:bodyPr>
          <a:lstStyle/>
          <a:p>
            <a:pPr marL="0" indent="0">
              <a:buNone/>
            </a:pPr>
            <a:r>
              <a:rPr lang="en-GB" sz="3400" b="1" dirty="0"/>
              <a:t>Be ethical</a:t>
            </a:r>
          </a:p>
          <a:p>
            <a:pPr marL="0" indent="0">
              <a:buNone/>
            </a:pPr>
            <a:r>
              <a:rPr lang="en-GB" dirty="0"/>
              <a:t>When planning your fieldwork you need to consider the ethical implications that your fieldwork might have. These considerations then need to be included in your write-up.</a:t>
            </a:r>
          </a:p>
          <a:p>
            <a:pPr marL="0" indent="0">
              <a:buNone/>
            </a:pPr>
            <a:endParaRPr lang="en-GB" dirty="0"/>
          </a:p>
          <a:p>
            <a:pPr marL="0" indent="0">
              <a:buNone/>
            </a:pPr>
            <a:r>
              <a:rPr lang="en-GB" dirty="0"/>
              <a:t>You will need to ensure that you minimise the harm that your investigation may have upon the environment and the people in it.</a:t>
            </a:r>
          </a:p>
          <a:p>
            <a:pPr marL="0" indent="0">
              <a:buNone/>
            </a:pPr>
            <a:endParaRPr lang="en-GB" dirty="0"/>
          </a:p>
          <a:p>
            <a:pPr marL="0" indent="0">
              <a:buNone/>
            </a:pPr>
            <a:r>
              <a:rPr lang="en-GB" dirty="0"/>
              <a:t>P63-64 in the coursework workbook contains further information on ethical dimensions to fieldwork</a:t>
            </a:r>
          </a:p>
          <a:p>
            <a:pPr marL="0" indent="0">
              <a:buNone/>
            </a:pPr>
            <a:endParaRPr lang="en-GB" dirty="0"/>
          </a:p>
          <a:p>
            <a:pPr marL="0" indent="0">
              <a:buNone/>
            </a:pPr>
            <a:r>
              <a:rPr lang="en-GB" dirty="0">
                <a:solidFill>
                  <a:srgbClr val="FF0000"/>
                </a:solidFill>
              </a:rPr>
              <a:t>Create a mind map of the ethical dimensions which need to be considered when on your fieldtrip to Godalming.</a:t>
            </a:r>
          </a:p>
          <a:p>
            <a:pPr marL="0" indent="0">
              <a:buNone/>
            </a:pPr>
            <a:endParaRPr lang="en-GB" dirty="0"/>
          </a:p>
          <a:p>
            <a:pPr marL="0" indent="0">
              <a:buNone/>
            </a:pPr>
            <a:r>
              <a:rPr lang="en-GB" dirty="0"/>
              <a:t>How might these ethical dimensions differ to when you went on the fieldtrip to the </a:t>
            </a:r>
            <a:r>
              <a:rPr lang="en-GB" dirty="0" err="1"/>
              <a:t>Witterings</a:t>
            </a:r>
            <a:r>
              <a:rPr lang="en-GB" dirty="0"/>
              <a:t>?</a:t>
            </a:r>
          </a:p>
        </p:txBody>
      </p:sp>
    </p:spTree>
    <p:extLst>
      <p:ext uri="{BB962C8B-B14F-4D97-AF65-F5344CB8AC3E}">
        <p14:creationId xmlns:p14="http://schemas.microsoft.com/office/powerpoint/2010/main" val="58625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6493-3883-4C78-B2BD-0051F9569010}"/>
              </a:ext>
            </a:extLst>
          </p:cNvPr>
          <p:cNvSpPr>
            <a:spLocks noGrp="1"/>
          </p:cNvSpPr>
          <p:nvPr>
            <p:ph type="title"/>
          </p:nvPr>
        </p:nvSpPr>
        <p:spPr/>
        <p:txBody>
          <a:bodyPr/>
          <a:lstStyle/>
          <a:p>
            <a:r>
              <a:rPr lang="en-GB" dirty="0"/>
              <a:t>Purpose of trip</a:t>
            </a:r>
          </a:p>
        </p:txBody>
      </p:sp>
      <p:sp>
        <p:nvSpPr>
          <p:cNvPr id="3" name="Content Placeholder 2">
            <a:extLst>
              <a:ext uri="{FF2B5EF4-FFF2-40B4-BE49-F238E27FC236}">
                <a16:creationId xmlns:a16="http://schemas.microsoft.com/office/drawing/2014/main" id="{D3390ACD-EDD8-474E-BD35-64BB85BB5F7E}"/>
              </a:ext>
            </a:extLst>
          </p:cNvPr>
          <p:cNvSpPr>
            <a:spLocks noGrp="1"/>
          </p:cNvSpPr>
          <p:nvPr>
            <p:ph idx="1"/>
          </p:nvPr>
        </p:nvSpPr>
        <p:spPr/>
        <p:txBody>
          <a:bodyPr/>
          <a:lstStyle/>
          <a:p>
            <a:pPr marL="0" indent="0">
              <a:buNone/>
            </a:pPr>
            <a:r>
              <a:rPr lang="en-GB" dirty="0"/>
              <a:t>To explore a range of data collection techniques that could be used to answer the following potential investigation titles:-</a:t>
            </a:r>
          </a:p>
          <a:p>
            <a:pPr marL="0" indent="0">
              <a:buNone/>
            </a:pPr>
            <a:endParaRPr lang="en-GB" dirty="0"/>
          </a:p>
          <a:p>
            <a:pPr marL="0" indent="0">
              <a:buNone/>
            </a:pPr>
            <a:r>
              <a:rPr lang="en-GB" dirty="0"/>
              <a:t>To what extent is Godalming a ‘Placeless Town’?</a:t>
            </a:r>
          </a:p>
          <a:p>
            <a:pPr marL="0" indent="0">
              <a:buNone/>
            </a:pPr>
            <a:r>
              <a:rPr lang="en-GB" dirty="0"/>
              <a:t>How globally connected is Godalming town centre?</a:t>
            </a:r>
          </a:p>
          <a:p>
            <a:pPr marL="0" indent="0">
              <a:buNone/>
            </a:pPr>
            <a:r>
              <a:rPr lang="en-GB" dirty="0"/>
              <a:t>How does the microclimate of Godalming change?</a:t>
            </a:r>
          </a:p>
        </p:txBody>
      </p:sp>
    </p:spTree>
    <p:extLst>
      <p:ext uri="{BB962C8B-B14F-4D97-AF65-F5344CB8AC3E}">
        <p14:creationId xmlns:p14="http://schemas.microsoft.com/office/powerpoint/2010/main" val="164590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92EA-6849-4E8E-999E-A4893FFF5C90}"/>
              </a:ext>
            </a:extLst>
          </p:cNvPr>
          <p:cNvSpPr>
            <a:spLocks noGrp="1"/>
          </p:cNvSpPr>
          <p:nvPr>
            <p:ph type="title"/>
          </p:nvPr>
        </p:nvSpPr>
        <p:spPr/>
        <p:txBody>
          <a:bodyPr>
            <a:normAutofit fontScale="90000"/>
          </a:bodyPr>
          <a:lstStyle/>
          <a:p>
            <a:r>
              <a:rPr lang="en-GB" dirty="0"/>
              <a:t>To what extent is Godalming a ‘Placeless Town’?</a:t>
            </a:r>
            <a:br>
              <a:rPr lang="en-GB" dirty="0"/>
            </a:br>
            <a:endParaRPr lang="en-GB" dirty="0"/>
          </a:p>
        </p:txBody>
      </p:sp>
      <p:sp>
        <p:nvSpPr>
          <p:cNvPr id="3" name="Content Placeholder 2">
            <a:extLst>
              <a:ext uri="{FF2B5EF4-FFF2-40B4-BE49-F238E27FC236}">
                <a16:creationId xmlns:a16="http://schemas.microsoft.com/office/drawing/2014/main" id="{0B69E770-79CD-4E5F-BFAA-4E1CBCD48ED5}"/>
              </a:ext>
            </a:extLst>
          </p:cNvPr>
          <p:cNvSpPr>
            <a:spLocks noGrp="1"/>
          </p:cNvSpPr>
          <p:nvPr>
            <p:ph idx="1"/>
          </p:nvPr>
        </p:nvSpPr>
        <p:spPr>
          <a:xfrm>
            <a:off x="7055651" y="2198344"/>
            <a:ext cx="4551368" cy="2592951"/>
          </a:xfrm>
        </p:spPr>
        <p:txBody>
          <a:bodyPr/>
          <a:lstStyle/>
          <a:p>
            <a:pPr marL="0" indent="0">
              <a:buNone/>
            </a:pPr>
            <a:r>
              <a:rPr lang="en-GB" dirty="0"/>
              <a:t>How could we test this?</a:t>
            </a:r>
          </a:p>
          <a:p>
            <a:pPr marL="0" indent="0">
              <a:buNone/>
            </a:pPr>
            <a:endParaRPr lang="en-GB" dirty="0"/>
          </a:p>
          <a:p>
            <a:pPr marL="0" indent="0">
              <a:buNone/>
            </a:pPr>
            <a:r>
              <a:rPr lang="en-GB" dirty="0"/>
              <a:t> </a:t>
            </a:r>
          </a:p>
        </p:txBody>
      </p:sp>
      <p:pic>
        <p:nvPicPr>
          <p:cNvPr id="1026" name="Picture 2">
            <a:extLst>
              <a:ext uri="{FF2B5EF4-FFF2-40B4-BE49-F238E27FC236}">
                <a16:creationId xmlns:a16="http://schemas.microsoft.com/office/drawing/2014/main" id="{56EDDDA7-1432-4E78-B7AB-FC00EAD0AC2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72331" y="1385667"/>
            <a:ext cx="5448887" cy="40866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555166-C10A-4A46-82AB-ABC4369B2690}"/>
              </a:ext>
            </a:extLst>
          </p:cNvPr>
          <p:cNvSpPr txBox="1"/>
          <p:nvPr/>
        </p:nvSpPr>
        <p:spPr>
          <a:xfrm>
            <a:off x="407963" y="1505243"/>
            <a:ext cx="4051495" cy="3970318"/>
          </a:xfrm>
          <a:prstGeom prst="rect">
            <a:avLst/>
          </a:prstGeom>
          <a:noFill/>
          <a:ln>
            <a:solidFill>
              <a:schemeClr val="tx1"/>
            </a:solidFill>
          </a:ln>
        </p:spPr>
        <p:txBody>
          <a:bodyPr wrap="square" rtlCol="0">
            <a:spAutoFit/>
          </a:bodyPr>
          <a:lstStyle/>
          <a:p>
            <a:r>
              <a:rPr lang="en-GB" dirty="0"/>
              <a:t>How could we test this?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85898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D802-7C5C-476D-8E98-63E13499F47D}"/>
              </a:ext>
            </a:extLst>
          </p:cNvPr>
          <p:cNvSpPr>
            <a:spLocks noGrp="1"/>
          </p:cNvSpPr>
          <p:nvPr>
            <p:ph type="title"/>
          </p:nvPr>
        </p:nvSpPr>
        <p:spPr/>
        <p:txBody>
          <a:bodyPr>
            <a:normAutofit fontScale="90000"/>
          </a:bodyPr>
          <a:lstStyle/>
          <a:p>
            <a:r>
              <a:rPr lang="en-GB" dirty="0"/>
              <a:t>To what extent is Godalming a ‘Placeless Town’?</a:t>
            </a:r>
            <a:br>
              <a:rPr lang="en-GB" dirty="0"/>
            </a:br>
            <a:endParaRPr lang="en-GB" dirty="0"/>
          </a:p>
        </p:txBody>
      </p:sp>
      <p:sp>
        <p:nvSpPr>
          <p:cNvPr id="3" name="Content Placeholder 2">
            <a:extLst>
              <a:ext uri="{FF2B5EF4-FFF2-40B4-BE49-F238E27FC236}">
                <a16:creationId xmlns:a16="http://schemas.microsoft.com/office/drawing/2014/main" id="{0BF7A4D6-B25A-4CF1-84D7-B49F2D8ED28F}"/>
              </a:ext>
            </a:extLst>
          </p:cNvPr>
          <p:cNvSpPr>
            <a:spLocks noGrp="1"/>
          </p:cNvSpPr>
          <p:nvPr>
            <p:ph idx="1"/>
          </p:nvPr>
        </p:nvSpPr>
        <p:spPr/>
        <p:txBody>
          <a:bodyPr/>
          <a:lstStyle/>
          <a:p>
            <a:r>
              <a:rPr lang="en-GB" dirty="0"/>
              <a:t>Clone town survey</a:t>
            </a:r>
          </a:p>
          <a:p>
            <a:pPr marL="0" indent="0">
              <a:buNone/>
            </a:pPr>
            <a:endParaRPr lang="en-GB" dirty="0"/>
          </a:p>
          <a:p>
            <a:r>
              <a:rPr lang="en-GB" dirty="0"/>
              <a:t>Photographs to show any features which might represent the identity of Godalming</a:t>
            </a:r>
          </a:p>
          <a:p>
            <a:endParaRPr lang="en-GB" dirty="0"/>
          </a:p>
          <a:p>
            <a:r>
              <a:rPr lang="en-GB" dirty="0"/>
              <a:t>Questionnaires – asking individuals a series of questions as to how they feel about Godalming and if they think that it has an individual character</a:t>
            </a:r>
          </a:p>
        </p:txBody>
      </p:sp>
    </p:spTree>
    <p:extLst>
      <p:ext uri="{BB962C8B-B14F-4D97-AF65-F5344CB8AC3E}">
        <p14:creationId xmlns:p14="http://schemas.microsoft.com/office/powerpoint/2010/main" val="2467328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68F0-58AF-48E7-993E-098E2BCA083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7222D01-5E20-4E86-BC17-E4A183D37C2B}"/>
              </a:ext>
            </a:extLst>
          </p:cNvPr>
          <p:cNvSpPr>
            <a:spLocks noGrp="1"/>
          </p:cNvSpPr>
          <p:nvPr>
            <p:ph idx="1"/>
          </p:nvPr>
        </p:nvSpPr>
        <p:spPr/>
        <p:txBody>
          <a:bodyPr/>
          <a:lstStyle/>
          <a:p>
            <a:r>
              <a:rPr lang="en-GB" dirty="0"/>
              <a:t>Clone town survey </a:t>
            </a:r>
          </a:p>
          <a:p>
            <a:pPr lvl="1"/>
            <a:r>
              <a:rPr lang="en-GB" dirty="0"/>
              <a:t>Where do you think you will start your survey? What will you need to consider?</a:t>
            </a:r>
          </a:p>
          <a:p>
            <a:endParaRPr lang="en-GB" dirty="0"/>
          </a:p>
        </p:txBody>
      </p:sp>
    </p:spTree>
    <p:extLst>
      <p:ext uri="{BB962C8B-B14F-4D97-AF65-F5344CB8AC3E}">
        <p14:creationId xmlns:p14="http://schemas.microsoft.com/office/powerpoint/2010/main" val="170881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DE17-36DE-437F-B24B-2D5261125D48}"/>
              </a:ext>
            </a:extLst>
          </p:cNvPr>
          <p:cNvSpPr>
            <a:spLocks noGrp="1"/>
          </p:cNvSpPr>
          <p:nvPr>
            <p:ph type="title"/>
          </p:nvPr>
        </p:nvSpPr>
        <p:spPr>
          <a:xfrm>
            <a:off x="838200" y="-225287"/>
            <a:ext cx="10515600" cy="1325563"/>
          </a:xfrm>
        </p:spPr>
        <p:txBody>
          <a:bodyPr/>
          <a:lstStyle/>
          <a:p>
            <a:r>
              <a:rPr lang="en-GB" dirty="0"/>
              <a:t>Questionnaires</a:t>
            </a:r>
          </a:p>
        </p:txBody>
      </p:sp>
      <p:sp>
        <p:nvSpPr>
          <p:cNvPr id="3" name="Content Placeholder 2">
            <a:extLst>
              <a:ext uri="{FF2B5EF4-FFF2-40B4-BE49-F238E27FC236}">
                <a16:creationId xmlns:a16="http://schemas.microsoft.com/office/drawing/2014/main" id="{9E77E43B-A128-4B0A-BC8A-B994D2C9603A}"/>
              </a:ext>
            </a:extLst>
          </p:cNvPr>
          <p:cNvSpPr>
            <a:spLocks noGrp="1"/>
          </p:cNvSpPr>
          <p:nvPr>
            <p:ph idx="1"/>
          </p:nvPr>
        </p:nvSpPr>
        <p:spPr>
          <a:xfrm>
            <a:off x="838200" y="884721"/>
            <a:ext cx="10515600" cy="4351338"/>
          </a:xfrm>
        </p:spPr>
        <p:txBody>
          <a:bodyPr>
            <a:normAutofit/>
          </a:bodyPr>
          <a:lstStyle/>
          <a:p>
            <a:r>
              <a:rPr lang="en-GB" sz="2200" dirty="0"/>
              <a:t>What sort of questions can you ask? </a:t>
            </a:r>
          </a:p>
          <a:p>
            <a:pPr lvl="1"/>
            <a:r>
              <a:rPr lang="en-GB" sz="2200" dirty="0"/>
              <a:t>Closed questions – those that you answer with a yes or no. e.g. Do you live in Godalming? </a:t>
            </a:r>
          </a:p>
          <a:p>
            <a:pPr lvl="1"/>
            <a:endParaRPr lang="en-GB" sz="2200" dirty="0"/>
          </a:p>
          <a:p>
            <a:pPr lvl="1"/>
            <a:r>
              <a:rPr lang="en-GB" sz="2200" dirty="0"/>
              <a:t>Questions with a choice on answers. e.g. Why have you come to Godalming today? Shopping, work, appointment or other</a:t>
            </a:r>
          </a:p>
          <a:p>
            <a:pPr lvl="1"/>
            <a:endParaRPr lang="en-GB" sz="2200" dirty="0"/>
          </a:p>
          <a:p>
            <a:pPr lvl="1"/>
            <a:r>
              <a:rPr lang="en-GB" sz="2200" dirty="0"/>
              <a:t>Questions that allow people to rate their opinion on a scale. e.g. on a scale of 1 to 5 with 5 being high and 1 being low, how would you rate the schools in Godalming?</a:t>
            </a:r>
          </a:p>
          <a:p>
            <a:pPr lvl="1"/>
            <a:endParaRPr lang="en-GB" sz="2200" dirty="0"/>
          </a:p>
          <a:p>
            <a:pPr lvl="1"/>
            <a:r>
              <a:rPr lang="en-GB" sz="2200" dirty="0"/>
              <a:t>Open questions – What 3 words would you use to describe Godalming?</a:t>
            </a:r>
          </a:p>
          <a:p>
            <a:pPr marL="0" indent="0">
              <a:buNone/>
            </a:pPr>
            <a:endParaRPr lang="en-GB" dirty="0"/>
          </a:p>
        </p:txBody>
      </p:sp>
      <p:sp>
        <p:nvSpPr>
          <p:cNvPr id="4" name="TextBox 3">
            <a:extLst>
              <a:ext uri="{FF2B5EF4-FFF2-40B4-BE49-F238E27FC236}">
                <a16:creationId xmlns:a16="http://schemas.microsoft.com/office/drawing/2014/main" id="{A288629C-BA0E-4006-8D88-FDD1B1213381}"/>
              </a:ext>
            </a:extLst>
          </p:cNvPr>
          <p:cNvSpPr txBox="1"/>
          <p:nvPr/>
        </p:nvSpPr>
        <p:spPr>
          <a:xfrm>
            <a:off x="516835" y="5236059"/>
            <a:ext cx="10836965" cy="1600438"/>
          </a:xfrm>
          <a:prstGeom prst="rect">
            <a:avLst/>
          </a:prstGeom>
          <a:noFill/>
          <a:ln>
            <a:solidFill>
              <a:schemeClr val="tx1"/>
            </a:solidFill>
          </a:ln>
        </p:spPr>
        <p:txBody>
          <a:bodyPr wrap="square" rtlCol="0">
            <a:spAutoFit/>
          </a:bodyPr>
          <a:lstStyle/>
          <a:p>
            <a:r>
              <a:rPr lang="en-GB" sz="2000" b="1" dirty="0">
                <a:solidFill>
                  <a:srgbClr val="FF0000"/>
                </a:solidFill>
              </a:rPr>
              <a:t>How useful are the above questions in answering our question:</a:t>
            </a:r>
          </a:p>
          <a:p>
            <a:r>
              <a:rPr lang="en-GB" sz="2000" b="1" dirty="0">
                <a:solidFill>
                  <a:srgbClr val="FF0000"/>
                </a:solidFill>
              </a:rPr>
              <a:t>To what extent is Godalming a ‘Placeless Town’?</a:t>
            </a:r>
          </a:p>
          <a:p>
            <a:r>
              <a:rPr lang="en-GB" sz="2000" b="1" dirty="0">
                <a:solidFill>
                  <a:srgbClr val="FF0000"/>
                </a:solidFill>
              </a:rPr>
              <a:t>In pairs come up with a range of questions which will help you investigate the question. These questions are the ones that you will use on the day. </a:t>
            </a:r>
          </a:p>
          <a:p>
            <a:endParaRPr lang="en-GB" dirty="0"/>
          </a:p>
        </p:txBody>
      </p:sp>
    </p:spTree>
    <p:extLst>
      <p:ext uri="{BB962C8B-B14F-4D97-AF65-F5344CB8AC3E}">
        <p14:creationId xmlns:p14="http://schemas.microsoft.com/office/powerpoint/2010/main" val="272611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357A6-C3BC-4474-8582-DC3F6DB585AE}"/>
              </a:ext>
            </a:extLst>
          </p:cNvPr>
          <p:cNvSpPr>
            <a:spLocks noGrp="1"/>
          </p:cNvSpPr>
          <p:nvPr>
            <p:ph idx="1"/>
          </p:nvPr>
        </p:nvSpPr>
        <p:spPr>
          <a:xfrm>
            <a:off x="838200" y="596348"/>
            <a:ext cx="10515600" cy="5580615"/>
          </a:xfrm>
        </p:spPr>
        <p:txBody>
          <a:bodyPr>
            <a:normAutofit fontScale="92500"/>
          </a:bodyPr>
          <a:lstStyle/>
          <a:p>
            <a:pPr marL="0" indent="0">
              <a:buNone/>
            </a:pPr>
            <a:r>
              <a:rPr lang="en-GB" dirty="0"/>
              <a:t>Think about who you want to ask and what you need to know about them.</a:t>
            </a:r>
          </a:p>
          <a:p>
            <a:r>
              <a:rPr lang="en-GB" dirty="0"/>
              <a:t>You may need to make sure that you ask people who live in Godalming and not tourists. You could ask if they live in Godalming in the questionnaire. </a:t>
            </a:r>
          </a:p>
          <a:p>
            <a:r>
              <a:rPr lang="en-GB" dirty="0"/>
              <a:t>You may wish to check you get a range of ages to see how people’s opinions differ. How might you ask people’s ages without offending them? </a:t>
            </a:r>
          </a:p>
          <a:p>
            <a:r>
              <a:rPr lang="en-GB" dirty="0"/>
              <a:t>What sampling technique will you use? </a:t>
            </a:r>
          </a:p>
          <a:p>
            <a:r>
              <a:rPr lang="en-GB" dirty="0"/>
              <a:t>Where will you conduct the questionnaire? </a:t>
            </a:r>
          </a:p>
          <a:p>
            <a:r>
              <a:rPr lang="en-GB" dirty="0"/>
              <a:t>How many questions and how many questionnaires to complete? People will not want to spend too long answering questions so make it quick and easy to complete</a:t>
            </a:r>
          </a:p>
          <a:p>
            <a:r>
              <a:rPr lang="en-GB" dirty="0"/>
              <a:t>How many questionnaires to complete? You need a decent number of questionnaire so that your research is detailed enough. (At least 25-50 is a good number – the more the better)</a:t>
            </a:r>
          </a:p>
          <a:p>
            <a:endParaRPr lang="en-GB" dirty="0"/>
          </a:p>
          <a:p>
            <a:pPr marL="0" indent="0">
              <a:buNone/>
            </a:pPr>
            <a:endParaRPr lang="en-GB" dirty="0"/>
          </a:p>
        </p:txBody>
      </p:sp>
    </p:spTree>
    <p:extLst>
      <p:ext uri="{BB962C8B-B14F-4D97-AF65-F5344CB8AC3E}">
        <p14:creationId xmlns:p14="http://schemas.microsoft.com/office/powerpoint/2010/main" val="2764867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6" ma:contentTypeDescription="Create a new document." ma:contentTypeScope="" ma:versionID="529283a296de016ec9800b4c85854dbb">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b753921c42c510a7caacc417220a6635"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BC0885-3295-4759-9FF9-817561DD2F7D}"/>
</file>

<file path=customXml/itemProps2.xml><?xml version="1.0" encoding="utf-8"?>
<ds:datastoreItem xmlns:ds="http://schemas.openxmlformats.org/officeDocument/2006/customXml" ds:itemID="{2DF82F9D-3B16-4E8E-959D-6C445383621C}"/>
</file>

<file path=customXml/itemProps3.xml><?xml version="1.0" encoding="utf-8"?>
<ds:datastoreItem xmlns:ds="http://schemas.openxmlformats.org/officeDocument/2006/customXml" ds:itemID="{FD0F3867-C09B-4D12-A82E-4F04D03EB6A1}"/>
</file>

<file path=docProps/app.xml><?xml version="1.0" encoding="utf-8"?>
<Properties xmlns="http://schemas.openxmlformats.org/officeDocument/2006/extended-properties" xmlns:vt="http://schemas.openxmlformats.org/officeDocument/2006/docPropsVTypes">
  <TotalTime>239</TotalTime>
  <Words>2881</Words>
  <Application>Microsoft Macintosh PowerPoint</Application>
  <PresentationFormat>Widescreen</PresentationFormat>
  <Paragraphs>497</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inherit</vt:lpstr>
      <vt:lpstr>Tahoma</vt:lpstr>
      <vt:lpstr>Times New Roman</vt:lpstr>
      <vt:lpstr>Office Theme</vt:lpstr>
      <vt:lpstr>Godalming Fieldtrip Preparation Work</vt:lpstr>
      <vt:lpstr>PowerPoint Presentation</vt:lpstr>
      <vt:lpstr>PowerPoint Presentation</vt:lpstr>
      <vt:lpstr>Purpose of trip</vt:lpstr>
      <vt:lpstr>To what extent is Godalming a ‘Placeless Town’? </vt:lpstr>
      <vt:lpstr>To what extent is Godalming a ‘Placeless Town’? </vt:lpstr>
      <vt:lpstr>PowerPoint Presentation</vt:lpstr>
      <vt:lpstr>Questionnaires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Interpreting your Chi-Squared Value</vt:lpstr>
      <vt:lpstr>Interpreting your Chi-Squared Value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globally connected is Godalming town centre?</vt:lpstr>
      <vt:lpstr>PowerPoint Presentation</vt:lpstr>
      <vt:lpstr>PowerPoint Presentation</vt:lpstr>
      <vt:lpstr>International product survey</vt:lpstr>
      <vt:lpstr>PowerPoint Presentation</vt:lpstr>
      <vt:lpstr>Ethical dimensions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Godalming Fieldtrip Preparation Work</dc:title>
  <dc:creator>Horsham Study Centre</dc:creator>
  <cp:lastModifiedBy>Lorna Cansfield</cp:lastModifiedBy>
  <cp:revision>20</cp:revision>
  <dcterms:created xsi:type="dcterms:W3CDTF">2019-11-14T18:59:32Z</dcterms:created>
  <dcterms:modified xsi:type="dcterms:W3CDTF">2022-11-14T14:59:42Z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