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529" r:id="rId3"/>
    <p:sldId id="257" r:id="rId4"/>
    <p:sldId id="258" r:id="rId5"/>
    <p:sldId id="530" r:id="rId6"/>
    <p:sldId id="259" r:id="rId7"/>
    <p:sldId id="531" r:id="rId8"/>
    <p:sldId id="527" r:id="rId9"/>
    <p:sldId id="525" r:id="rId10"/>
    <p:sldId id="528"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C2E9390-F49A-401D-A712-336DACBCC83B}" type="datetimeFigureOut">
              <a:rPr lang="en-GB" smtClean="0"/>
              <a:t>07/03/2022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DBBAD87-460E-413D-A6DF-18D71D870D4B}" type="slidenum">
              <a:rPr lang="en-GB" smtClean="0"/>
              <a:t>‹#›</a:t>
            </a:fld>
            <a:endParaRPr lang="en-GB"/>
          </a:p>
        </p:txBody>
      </p:sp>
    </p:spTree>
    <p:extLst>
      <p:ext uri="{BB962C8B-B14F-4D97-AF65-F5344CB8AC3E}">
        <p14:creationId xmlns:p14="http://schemas.microsoft.com/office/powerpoint/2010/main" val="2526543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60656-E39B-40FF-BF0F-A252F02B68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4AD0C9E-C9D9-4863-B031-B4AC84497F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2947C8-1D86-4AB7-A56E-F898048980E7}"/>
              </a:ext>
            </a:extLst>
          </p:cNvPr>
          <p:cNvSpPr>
            <a:spLocks noGrp="1"/>
          </p:cNvSpPr>
          <p:nvPr>
            <p:ph type="dt" sz="half" idx="10"/>
          </p:nvPr>
        </p:nvSpPr>
        <p:spPr/>
        <p:txBody>
          <a:bodyPr/>
          <a:lstStyle/>
          <a:p>
            <a:fld id="{83E2EE0C-088E-4BA7-BB6E-03D323C0B436}" type="datetimeFigureOut">
              <a:rPr lang="en-GB" smtClean="0"/>
              <a:t>07/03/2022</a:t>
            </a:fld>
            <a:endParaRPr lang="en-GB"/>
          </a:p>
        </p:txBody>
      </p:sp>
      <p:sp>
        <p:nvSpPr>
          <p:cNvPr id="5" name="Footer Placeholder 4">
            <a:extLst>
              <a:ext uri="{FF2B5EF4-FFF2-40B4-BE49-F238E27FC236}">
                <a16:creationId xmlns:a16="http://schemas.microsoft.com/office/drawing/2014/main" id="{8BEACEEB-F0E6-494B-BCF8-CD5A29FF6A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B4D0C1-C8CA-485B-9DC7-52C2D0C0A27F}"/>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255519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F7FA8-2729-4D35-BB37-BE1E3EA74B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7780AB-5E2D-490F-BC01-F98CC53133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26EDF9-755F-402C-A5EB-25F7515EE7A3}"/>
              </a:ext>
            </a:extLst>
          </p:cNvPr>
          <p:cNvSpPr>
            <a:spLocks noGrp="1"/>
          </p:cNvSpPr>
          <p:nvPr>
            <p:ph type="dt" sz="half" idx="10"/>
          </p:nvPr>
        </p:nvSpPr>
        <p:spPr/>
        <p:txBody>
          <a:bodyPr/>
          <a:lstStyle/>
          <a:p>
            <a:fld id="{83E2EE0C-088E-4BA7-BB6E-03D323C0B436}" type="datetimeFigureOut">
              <a:rPr lang="en-GB" smtClean="0"/>
              <a:t>07/03/2022</a:t>
            </a:fld>
            <a:endParaRPr lang="en-GB"/>
          </a:p>
        </p:txBody>
      </p:sp>
      <p:sp>
        <p:nvSpPr>
          <p:cNvPr id="5" name="Footer Placeholder 4">
            <a:extLst>
              <a:ext uri="{FF2B5EF4-FFF2-40B4-BE49-F238E27FC236}">
                <a16:creationId xmlns:a16="http://schemas.microsoft.com/office/drawing/2014/main" id="{93E4287F-22FA-46E0-BE2C-998EFD9824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DFAACD-1533-465B-A49B-7997B194DEF1}"/>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428375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E8F00C-6D7C-4CD0-B653-B10008CBC1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B5F459-15FF-49D6-907C-C5136E0ED9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7FA756-9F81-4498-B8D6-B978F4792265}"/>
              </a:ext>
            </a:extLst>
          </p:cNvPr>
          <p:cNvSpPr>
            <a:spLocks noGrp="1"/>
          </p:cNvSpPr>
          <p:nvPr>
            <p:ph type="dt" sz="half" idx="10"/>
          </p:nvPr>
        </p:nvSpPr>
        <p:spPr/>
        <p:txBody>
          <a:bodyPr/>
          <a:lstStyle/>
          <a:p>
            <a:fld id="{83E2EE0C-088E-4BA7-BB6E-03D323C0B436}" type="datetimeFigureOut">
              <a:rPr lang="en-GB" smtClean="0"/>
              <a:t>07/03/2022</a:t>
            </a:fld>
            <a:endParaRPr lang="en-GB"/>
          </a:p>
        </p:txBody>
      </p:sp>
      <p:sp>
        <p:nvSpPr>
          <p:cNvPr id="5" name="Footer Placeholder 4">
            <a:extLst>
              <a:ext uri="{FF2B5EF4-FFF2-40B4-BE49-F238E27FC236}">
                <a16:creationId xmlns:a16="http://schemas.microsoft.com/office/drawing/2014/main" id="{4930B524-7CFE-4513-846B-D115F45EF0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A70B02-190A-4364-82D4-3D12724FE103}"/>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256440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D3C40-3FD2-4D32-AFCB-5DED763585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593AB0-2295-410C-AC4F-FC9FA5047E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6513DC-B4F2-484B-AD5F-63D1D774C575}"/>
              </a:ext>
            </a:extLst>
          </p:cNvPr>
          <p:cNvSpPr>
            <a:spLocks noGrp="1"/>
          </p:cNvSpPr>
          <p:nvPr>
            <p:ph type="dt" sz="half" idx="10"/>
          </p:nvPr>
        </p:nvSpPr>
        <p:spPr/>
        <p:txBody>
          <a:bodyPr/>
          <a:lstStyle/>
          <a:p>
            <a:fld id="{83E2EE0C-088E-4BA7-BB6E-03D323C0B436}" type="datetimeFigureOut">
              <a:rPr lang="en-GB" smtClean="0"/>
              <a:t>07/03/2022</a:t>
            </a:fld>
            <a:endParaRPr lang="en-GB"/>
          </a:p>
        </p:txBody>
      </p:sp>
      <p:sp>
        <p:nvSpPr>
          <p:cNvPr id="5" name="Footer Placeholder 4">
            <a:extLst>
              <a:ext uri="{FF2B5EF4-FFF2-40B4-BE49-F238E27FC236}">
                <a16:creationId xmlns:a16="http://schemas.microsoft.com/office/drawing/2014/main" id="{688ABC1F-8B9E-45E8-A3F4-EAC927194C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88D10C-CBB0-4EBA-977E-A72AB6D9734E}"/>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105392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5222-6FC9-404A-957C-25E9FEA446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482356-DD11-45B8-B6B4-E354B98AAD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11CE4A-0708-4AC4-AB16-C0057390468A}"/>
              </a:ext>
            </a:extLst>
          </p:cNvPr>
          <p:cNvSpPr>
            <a:spLocks noGrp="1"/>
          </p:cNvSpPr>
          <p:nvPr>
            <p:ph type="dt" sz="half" idx="10"/>
          </p:nvPr>
        </p:nvSpPr>
        <p:spPr/>
        <p:txBody>
          <a:bodyPr/>
          <a:lstStyle/>
          <a:p>
            <a:fld id="{83E2EE0C-088E-4BA7-BB6E-03D323C0B436}" type="datetimeFigureOut">
              <a:rPr lang="en-GB" smtClean="0"/>
              <a:t>07/03/2022</a:t>
            </a:fld>
            <a:endParaRPr lang="en-GB"/>
          </a:p>
        </p:txBody>
      </p:sp>
      <p:sp>
        <p:nvSpPr>
          <p:cNvPr id="5" name="Footer Placeholder 4">
            <a:extLst>
              <a:ext uri="{FF2B5EF4-FFF2-40B4-BE49-F238E27FC236}">
                <a16:creationId xmlns:a16="http://schemas.microsoft.com/office/drawing/2014/main" id="{6AECCAE7-8DB8-402F-864E-CBFB0624BB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791CA4-E9AF-4A9E-84C5-EA88ACE767A0}"/>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427096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C1FC9-94E0-43CE-BBD0-0187F7438F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786C8A-43B3-4CF4-AEDE-637CEB3E73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D1F142D-ED95-4262-8D37-DAD3634E0E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D0DFDA-BA55-4D03-B1FC-B2354FAF573C}"/>
              </a:ext>
            </a:extLst>
          </p:cNvPr>
          <p:cNvSpPr>
            <a:spLocks noGrp="1"/>
          </p:cNvSpPr>
          <p:nvPr>
            <p:ph type="dt" sz="half" idx="10"/>
          </p:nvPr>
        </p:nvSpPr>
        <p:spPr/>
        <p:txBody>
          <a:bodyPr/>
          <a:lstStyle/>
          <a:p>
            <a:fld id="{83E2EE0C-088E-4BA7-BB6E-03D323C0B436}" type="datetimeFigureOut">
              <a:rPr lang="en-GB" smtClean="0"/>
              <a:t>07/03/2022</a:t>
            </a:fld>
            <a:endParaRPr lang="en-GB"/>
          </a:p>
        </p:txBody>
      </p:sp>
      <p:sp>
        <p:nvSpPr>
          <p:cNvPr id="6" name="Footer Placeholder 5">
            <a:extLst>
              <a:ext uri="{FF2B5EF4-FFF2-40B4-BE49-F238E27FC236}">
                <a16:creationId xmlns:a16="http://schemas.microsoft.com/office/drawing/2014/main" id="{C0C8BE75-76F8-4925-9549-13AB52EE4F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90ACC2-3598-41BC-A604-0A1CF2B8F2B5}"/>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69484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7E81-A57C-4C3F-9850-29FB0AD3D3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1F7180-1738-49A2-B754-AFEDA99E4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A42293-D8F3-416D-828A-EF2FE83735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90D2D7-1A0A-4EC7-BC03-D78A937F2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2E3D6A-7FD3-4033-AA70-AF2855BBD7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457F81-C636-48F2-9856-5AD494801C5D}"/>
              </a:ext>
            </a:extLst>
          </p:cNvPr>
          <p:cNvSpPr>
            <a:spLocks noGrp="1"/>
          </p:cNvSpPr>
          <p:nvPr>
            <p:ph type="dt" sz="half" idx="10"/>
          </p:nvPr>
        </p:nvSpPr>
        <p:spPr/>
        <p:txBody>
          <a:bodyPr/>
          <a:lstStyle/>
          <a:p>
            <a:fld id="{83E2EE0C-088E-4BA7-BB6E-03D323C0B436}" type="datetimeFigureOut">
              <a:rPr lang="en-GB" smtClean="0"/>
              <a:t>07/03/2022</a:t>
            </a:fld>
            <a:endParaRPr lang="en-GB"/>
          </a:p>
        </p:txBody>
      </p:sp>
      <p:sp>
        <p:nvSpPr>
          <p:cNvPr id="8" name="Footer Placeholder 7">
            <a:extLst>
              <a:ext uri="{FF2B5EF4-FFF2-40B4-BE49-F238E27FC236}">
                <a16:creationId xmlns:a16="http://schemas.microsoft.com/office/drawing/2014/main" id="{EC254E92-5994-4CD3-959C-541D69A561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2E65F04-C120-4326-B55C-F9B83F3DE5AB}"/>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292213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CEF4-78BC-4D6F-8FC8-6E26D5C0C8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3FA4D9-FCF0-4B79-A179-6AC87F1935F3}"/>
              </a:ext>
            </a:extLst>
          </p:cNvPr>
          <p:cNvSpPr>
            <a:spLocks noGrp="1"/>
          </p:cNvSpPr>
          <p:nvPr>
            <p:ph type="dt" sz="half" idx="10"/>
          </p:nvPr>
        </p:nvSpPr>
        <p:spPr/>
        <p:txBody>
          <a:bodyPr/>
          <a:lstStyle/>
          <a:p>
            <a:fld id="{83E2EE0C-088E-4BA7-BB6E-03D323C0B436}" type="datetimeFigureOut">
              <a:rPr lang="en-GB" smtClean="0"/>
              <a:t>07/03/2022</a:t>
            </a:fld>
            <a:endParaRPr lang="en-GB"/>
          </a:p>
        </p:txBody>
      </p:sp>
      <p:sp>
        <p:nvSpPr>
          <p:cNvPr id="4" name="Footer Placeholder 3">
            <a:extLst>
              <a:ext uri="{FF2B5EF4-FFF2-40B4-BE49-F238E27FC236}">
                <a16:creationId xmlns:a16="http://schemas.microsoft.com/office/drawing/2014/main" id="{10111037-8B6F-43F1-84FB-C24E68B48E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765AFB-F68E-47B5-BE12-B468F76A048D}"/>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323144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3891D2-B513-44A3-B428-0E42D31D4531}"/>
              </a:ext>
            </a:extLst>
          </p:cNvPr>
          <p:cNvSpPr>
            <a:spLocks noGrp="1"/>
          </p:cNvSpPr>
          <p:nvPr>
            <p:ph type="dt" sz="half" idx="10"/>
          </p:nvPr>
        </p:nvSpPr>
        <p:spPr/>
        <p:txBody>
          <a:bodyPr/>
          <a:lstStyle/>
          <a:p>
            <a:fld id="{83E2EE0C-088E-4BA7-BB6E-03D323C0B436}" type="datetimeFigureOut">
              <a:rPr lang="en-GB" smtClean="0"/>
              <a:t>07/03/2022</a:t>
            </a:fld>
            <a:endParaRPr lang="en-GB"/>
          </a:p>
        </p:txBody>
      </p:sp>
      <p:sp>
        <p:nvSpPr>
          <p:cNvPr id="3" name="Footer Placeholder 2">
            <a:extLst>
              <a:ext uri="{FF2B5EF4-FFF2-40B4-BE49-F238E27FC236}">
                <a16:creationId xmlns:a16="http://schemas.microsoft.com/office/drawing/2014/main" id="{F6BB2857-879A-4304-ACC8-8BF933676D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8FB7157-E646-49BA-B7FA-633333F0A395}"/>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3781761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CFA8-1B8E-4E30-AC61-5B3D0AB97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ACDE2D3-28FE-4078-B08F-9F46B2082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042229-DA1B-468F-8927-2B442155E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37B5FB-3C0B-4344-91C1-115ADD3644A2}"/>
              </a:ext>
            </a:extLst>
          </p:cNvPr>
          <p:cNvSpPr>
            <a:spLocks noGrp="1"/>
          </p:cNvSpPr>
          <p:nvPr>
            <p:ph type="dt" sz="half" idx="10"/>
          </p:nvPr>
        </p:nvSpPr>
        <p:spPr/>
        <p:txBody>
          <a:bodyPr/>
          <a:lstStyle/>
          <a:p>
            <a:fld id="{83E2EE0C-088E-4BA7-BB6E-03D323C0B436}" type="datetimeFigureOut">
              <a:rPr lang="en-GB" smtClean="0"/>
              <a:t>07/03/2022</a:t>
            </a:fld>
            <a:endParaRPr lang="en-GB"/>
          </a:p>
        </p:txBody>
      </p:sp>
      <p:sp>
        <p:nvSpPr>
          <p:cNvPr id="6" name="Footer Placeholder 5">
            <a:extLst>
              <a:ext uri="{FF2B5EF4-FFF2-40B4-BE49-F238E27FC236}">
                <a16:creationId xmlns:a16="http://schemas.microsoft.com/office/drawing/2014/main" id="{564498C7-3E73-44B5-92C2-048648DB4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E4D343-F190-4029-B855-60DE195F7376}"/>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379277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A693-2AA3-4DA9-9048-522DFD305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067F94-2EB7-44BB-9CF8-FCD2A4F96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DFCDF1-D99B-4CED-8C2A-CD2E509BD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7508D1-819D-45FE-9F67-EA470C1DBB55}"/>
              </a:ext>
            </a:extLst>
          </p:cNvPr>
          <p:cNvSpPr>
            <a:spLocks noGrp="1"/>
          </p:cNvSpPr>
          <p:nvPr>
            <p:ph type="dt" sz="half" idx="10"/>
          </p:nvPr>
        </p:nvSpPr>
        <p:spPr/>
        <p:txBody>
          <a:bodyPr/>
          <a:lstStyle/>
          <a:p>
            <a:fld id="{83E2EE0C-088E-4BA7-BB6E-03D323C0B436}" type="datetimeFigureOut">
              <a:rPr lang="en-GB" smtClean="0"/>
              <a:t>07/03/2022</a:t>
            </a:fld>
            <a:endParaRPr lang="en-GB"/>
          </a:p>
        </p:txBody>
      </p:sp>
      <p:sp>
        <p:nvSpPr>
          <p:cNvPr id="6" name="Footer Placeholder 5">
            <a:extLst>
              <a:ext uri="{FF2B5EF4-FFF2-40B4-BE49-F238E27FC236}">
                <a16:creationId xmlns:a16="http://schemas.microsoft.com/office/drawing/2014/main" id="{918F07AD-A664-4AC2-A91C-EDF3A66980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928733-429F-425E-A0AA-01D649F9C65A}"/>
              </a:ext>
            </a:extLst>
          </p:cNvPr>
          <p:cNvSpPr>
            <a:spLocks noGrp="1"/>
          </p:cNvSpPr>
          <p:nvPr>
            <p:ph type="sldNum" sz="quarter" idx="12"/>
          </p:nvPr>
        </p:nvSpPr>
        <p:spPr/>
        <p:txBody>
          <a:bodyPr/>
          <a:lstStyle/>
          <a:p>
            <a:fld id="{F1766BEE-207E-498A-809E-B118EED9BAA4}" type="slidenum">
              <a:rPr lang="en-GB" smtClean="0"/>
              <a:t>‹#›</a:t>
            </a:fld>
            <a:endParaRPr lang="en-GB"/>
          </a:p>
        </p:txBody>
      </p:sp>
    </p:spTree>
    <p:extLst>
      <p:ext uri="{BB962C8B-B14F-4D97-AF65-F5344CB8AC3E}">
        <p14:creationId xmlns:p14="http://schemas.microsoft.com/office/powerpoint/2010/main" val="132034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8AA2F9-0AE9-49ED-ADA7-1E6A284606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0CE60B-65FA-4DE8-8542-1BD530EA15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BE0697-5139-43D0-BCE8-C777D15B12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2EE0C-088E-4BA7-BB6E-03D323C0B436}" type="datetimeFigureOut">
              <a:rPr lang="en-GB" smtClean="0"/>
              <a:t>07/03/2022</a:t>
            </a:fld>
            <a:endParaRPr lang="en-GB"/>
          </a:p>
        </p:txBody>
      </p:sp>
      <p:sp>
        <p:nvSpPr>
          <p:cNvPr id="5" name="Footer Placeholder 4">
            <a:extLst>
              <a:ext uri="{FF2B5EF4-FFF2-40B4-BE49-F238E27FC236}">
                <a16:creationId xmlns:a16="http://schemas.microsoft.com/office/drawing/2014/main" id="{E8EDCA2A-7826-4F6D-9E81-3166CC3435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1E64AA-8181-467F-803E-29F4FB8D50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66BEE-207E-498A-809E-B118EED9BAA4}" type="slidenum">
              <a:rPr lang="en-GB" smtClean="0"/>
              <a:t>‹#›</a:t>
            </a:fld>
            <a:endParaRPr lang="en-GB"/>
          </a:p>
        </p:txBody>
      </p:sp>
    </p:spTree>
    <p:extLst>
      <p:ext uri="{BB962C8B-B14F-4D97-AF65-F5344CB8AC3E}">
        <p14:creationId xmlns:p14="http://schemas.microsoft.com/office/powerpoint/2010/main" val="1326264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sriukeducation.maps.arcgis.com/apps/Cascade/index.html?appid=40de01dad0344ead98d1a306e5240d9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sriukeducation.maps.arcgis.com/apps/Cascade/index.html?appid=40de01dad0344ead98d1a306e5240d9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sriukeducation.maps.arcgis.com/apps/Cascade/index.html?appid=40de01dad0344ead98d1a306e5240d9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sriukeducation.maps.arcgis.com/apps/Cascade/index.html?appid=40de01dad0344ead98d1a306e5240d95"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289A-E08B-4DF3-B8B8-F2C301262AA8}"/>
              </a:ext>
            </a:extLst>
          </p:cNvPr>
          <p:cNvSpPr>
            <a:spLocks noGrp="1"/>
          </p:cNvSpPr>
          <p:nvPr>
            <p:ph type="ctrTitle"/>
          </p:nvPr>
        </p:nvSpPr>
        <p:spPr/>
        <p:txBody>
          <a:bodyPr/>
          <a:lstStyle/>
          <a:p>
            <a:r>
              <a:rPr lang="en-GB" dirty="0"/>
              <a:t>ArcGIS Introduction and pre-work</a:t>
            </a:r>
          </a:p>
        </p:txBody>
      </p:sp>
      <p:sp>
        <p:nvSpPr>
          <p:cNvPr id="3" name="Subtitle 2">
            <a:extLst>
              <a:ext uri="{FF2B5EF4-FFF2-40B4-BE49-F238E27FC236}">
                <a16:creationId xmlns:a16="http://schemas.microsoft.com/office/drawing/2014/main" id="{0BD67FE8-052D-4AB6-8C2D-70AD614D93E6}"/>
              </a:ext>
            </a:extLst>
          </p:cNvPr>
          <p:cNvSpPr>
            <a:spLocks noGrp="1"/>
          </p:cNvSpPr>
          <p:nvPr>
            <p:ph type="subTitle" idx="1"/>
          </p:nvPr>
        </p:nvSpPr>
        <p:spPr/>
        <p:txBody>
          <a:bodyPr>
            <a:normAutofit fontScale="92500" lnSpcReduction="20000"/>
          </a:bodyPr>
          <a:lstStyle/>
          <a:p>
            <a:r>
              <a:rPr lang="en-GB" dirty="0"/>
              <a:t>Aims</a:t>
            </a:r>
          </a:p>
          <a:p>
            <a:r>
              <a:rPr lang="en-GB" dirty="0"/>
              <a:t>To explore how ArcGIS can be used to collect data in the field and create maps and other forms of data presentation</a:t>
            </a:r>
          </a:p>
          <a:p>
            <a:r>
              <a:rPr lang="en-GB" dirty="0"/>
              <a:t>To introduce further ideas for possible investigations and data collection techniques</a:t>
            </a:r>
          </a:p>
        </p:txBody>
      </p:sp>
    </p:spTree>
    <p:extLst>
      <p:ext uri="{BB962C8B-B14F-4D97-AF65-F5344CB8AC3E}">
        <p14:creationId xmlns:p14="http://schemas.microsoft.com/office/powerpoint/2010/main" val="389241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4F9E-2329-4B74-8413-E534A47E5B32}"/>
              </a:ext>
            </a:extLst>
          </p:cNvPr>
          <p:cNvSpPr>
            <a:spLocks noGrp="1"/>
          </p:cNvSpPr>
          <p:nvPr>
            <p:ph type="title"/>
          </p:nvPr>
        </p:nvSpPr>
        <p:spPr>
          <a:xfrm>
            <a:off x="865095" y="-344738"/>
            <a:ext cx="10515600" cy="1325563"/>
          </a:xfrm>
        </p:spPr>
        <p:txBody>
          <a:bodyPr>
            <a:noAutofit/>
          </a:bodyPr>
          <a:lstStyle/>
          <a:p>
            <a:r>
              <a:rPr lang="en-GB" sz="2800" b="1" dirty="0"/>
              <a:t>Pre-work</a:t>
            </a:r>
          </a:p>
        </p:txBody>
      </p:sp>
      <p:sp>
        <p:nvSpPr>
          <p:cNvPr id="3" name="Content Placeholder 2">
            <a:extLst>
              <a:ext uri="{FF2B5EF4-FFF2-40B4-BE49-F238E27FC236}">
                <a16:creationId xmlns:a16="http://schemas.microsoft.com/office/drawing/2014/main" id="{CE10E784-7003-4E84-82C8-8C9B1AF30C78}"/>
              </a:ext>
            </a:extLst>
          </p:cNvPr>
          <p:cNvSpPr>
            <a:spLocks noGrp="1"/>
          </p:cNvSpPr>
          <p:nvPr>
            <p:ph idx="1"/>
          </p:nvPr>
        </p:nvSpPr>
        <p:spPr>
          <a:xfrm>
            <a:off x="640976" y="650782"/>
            <a:ext cx="10515600" cy="5221100"/>
          </a:xfrm>
        </p:spPr>
        <p:txBody>
          <a:bodyPr>
            <a:normAutofit fontScale="70000" lnSpcReduction="20000"/>
          </a:bodyPr>
          <a:lstStyle/>
          <a:p>
            <a:pPr marL="0" indent="0">
              <a:buNone/>
            </a:pPr>
            <a:r>
              <a:rPr lang="en-GB" sz="2300" dirty="0">
                <a:solidFill>
                  <a:srgbClr val="FF0000"/>
                </a:solidFill>
              </a:rPr>
              <a:t>Digital land use survey </a:t>
            </a:r>
          </a:p>
          <a:p>
            <a:pPr marL="0" indent="0">
              <a:buNone/>
            </a:pPr>
            <a:r>
              <a:rPr lang="en-GB" sz="2300" dirty="0">
                <a:hlinkClick r:id="rId2"/>
              </a:rPr>
              <a:t>https://esriukeducation.maps.arcgis.com/apps/Cascade/index.html?appid=40de01dad0344ead98d1a306e5240d95</a:t>
            </a:r>
            <a:r>
              <a:rPr lang="en-GB" sz="2300" dirty="0"/>
              <a:t> </a:t>
            </a:r>
            <a:endParaRPr lang="en-GB" sz="2300" dirty="0" smtClean="0"/>
          </a:p>
          <a:p>
            <a:pPr marL="0" indent="0">
              <a:buNone/>
            </a:pPr>
            <a:r>
              <a:rPr lang="en-GB" sz="2300" dirty="0" smtClean="0"/>
              <a:t>Go </a:t>
            </a:r>
            <a:r>
              <a:rPr lang="en-GB" sz="2300" dirty="0"/>
              <a:t>to analysis and find the instructions.</a:t>
            </a:r>
          </a:p>
          <a:p>
            <a:pPr marL="514350" indent="-514350">
              <a:buAutoNum type="arabicParenR"/>
            </a:pPr>
            <a:r>
              <a:rPr lang="en-GB" sz="2300" dirty="0"/>
              <a:t>Look through the </a:t>
            </a:r>
            <a:r>
              <a:rPr lang="en-GB" sz="2300" dirty="0" err="1"/>
              <a:t>powerpoint</a:t>
            </a:r>
            <a:r>
              <a:rPr lang="en-GB" sz="2300" dirty="0"/>
              <a:t> and clink on the links provided. I recommend that you print out the instructions sheet and keep it safe for future reference</a:t>
            </a:r>
            <a:r>
              <a:rPr lang="en-GB" sz="2300" dirty="0" smtClean="0"/>
              <a:t>. (The instruction sheets have also been put in the </a:t>
            </a:r>
            <a:r>
              <a:rPr lang="en-GB" sz="2300" dirty="0"/>
              <a:t>I</a:t>
            </a:r>
            <a:r>
              <a:rPr lang="en-GB" sz="2300" dirty="0" smtClean="0"/>
              <a:t>ndependent Investigation folder in case the links do not open on your system)</a:t>
            </a:r>
            <a:endParaRPr lang="en-GB" sz="2300" dirty="0"/>
          </a:p>
          <a:p>
            <a:pPr marL="514350" indent="-514350">
              <a:buAutoNum type="arabicParenR"/>
            </a:pPr>
            <a:r>
              <a:rPr lang="en-GB" sz="2300" dirty="0"/>
              <a:t>Try out the techniques shown using a base map of Guildford. It does not matter which categories you use as it is just an opportunity to play around with the software. </a:t>
            </a:r>
            <a:r>
              <a:rPr lang="en-GB" sz="2300" u="sng" dirty="0"/>
              <a:t>Print out a copy of the map you have created</a:t>
            </a:r>
            <a:r>
              <a:rPr lang="en-GB" sz="2300" dirty="0"/>
              <a:t>. You will need to sign into your ArcGIS account to do this. </a:t>
            </a:r>
          </a:p>
          <a:p>
            <a:pPr marL="0" indent="0">
              <a:buNone/>
            </a:pPr>
            <a:r>
              <a:rPr lang="en-GB" sz="2300" dirty="0"/>
              <a:t>3) </a:t>
            </a:r>
            <a:r>
              <a:rPr lang="en-GB" sz="2300" dirty="0" smtClean="0"/>
              <a:t>	Use </a:t>
            </a:r>
            <a:r>
              <a:rPr lang="en-GB" sz="2300" dirty="0"/>
              <a:t>the measure tool in maps to measure the area of a place and also the distance from the centre of Guildford </a:t>
            </a:r>
            <a:r>
              <a:rPr lang="en-GB" sz="2300" dirty="0" smtClean="0"/>
              <a:t>	(</a:t>
            </a:r>
            <a:r>
              <a:rPr lang="en-GB" sz="2300" dirty="0"/>
              <a:t>High Street) to </a:t>
            </a:r>
            <a:r>
              <a:rPr lang="en-GB" sz="2300" dirty="0" err="1"/>
              <a:t>Pewley</a:t>
            </a:r>
            <a:r>
              <a:rPr lang="en-GB" sz="2300" dirty="0"/>
              <a:t> Hill</a:t>
            </a:r>
          </a:p>
          <a:p>
            <a:pPr marL="0" indent="0">
              <a:buNone/>
            </a:pPr>
            <a:r>
              <a:rPr lang="en-GB" sz="2300" dirty="0">
                <a:solidFill>
                  <a:srgbClr val="FF0000"/>
                </a:solidFill>
              </a:rPr>
              <a:t>Surveys123 forms</a:t>
            </a:r>
          </a:p>
          <a:p>
            <a:pPr marL="0" indent="0">
              <a:buNone/>
            </a:pPr>
            <a:r>
              <a:rPr lang="en-GB" sz="2300" dirty="0">
                <a:ea typeface="Calibri" panose="020F0502020204030204" pitchFamily="34" charset="0"/>
                <a:cs typeface="Times New Roman" panose="02020603050405020304" pitchFamily="18" charset="0"/>
                <a:hlinkClick r:id="rId2"/>
              </a:rPr>
              <a:t>https://esriukeducation.maps.arcgis.com/apps/Cascade/index.html?appid=40de01dad0344ead98d1a306e5240d95</a:t>
            </a:r>
            <a:r>
              <a:rPr lang="en-GB" sz="2300" dirty="0">
                <a:ea typeface="Calibri" panose="020F0502020204030204" pitchFamily="34" charset="0"/>
                <a:cs typeface="Times New Roman" panose="02020603050405020304" pitchFamily="18" charset="0"/>
              </a:rPr>
              <a:t> </a:t>
            </a:r>
          </a:p>
          <a:p>
            <a:pPr marL="0" indent="0">
              <a:buNone/>
            </a:pPr>
            <a:r>
              <a:rPr lang="en-GB" sz="2300" dirty="0"/>
              <a:t>Go to analysis and find the instructions.</a:t>
            </a:r>
          </a:p>
          <a:p>
            <a:pPr marL="0" indent="0">
              <a:buNone/>
            </a:pPr>
            <a:r>
              <a:rPr lang="en-GB" sz="2300" dirty="0"/>
              <a:t>1) Create a Survey123 form with at least 3 different styles of questions and including the option of taking a  photograph. These questions can relate to the area (road) you live on e.g. number of cars on drive, how well maintained a property is etc. Download the app onto your phone and collect the data. Once back on a computer explore the presentation function and create a map and a graph of your fieldwork. Print off and submit/bring to the lesson.</a:t>
            </a:r>
          </a:p>
          <a:p>
            <a:pPr marL="0" indent="0">
              <a:buNone/>
            </a:pPr>
            <a:endParaRPr lang="en-GB" b="1" dirty="0">
              <a:ea typeface="Calibri" panose="020F0502020204030204" pitchFamily="34" charset="0"/>
              <a:cs typeface="Times New Roman" panose="02020603050405020304" pitchFamily="18"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pPr marL="0" indent="0">
              <a:buNone/>
            </a:pPr>
            <a:endParaRPr lang="en-GB" dirty="0"/>
          </a:p>
        </p:txBody>
      </p:sp>
      <p:sp>
        <p:nvSpPr>
          <p:cNvPr id="5" name="TextBox 4"/>
          <p:cNvSpPr txBox="1"/>
          <p:nvPr/>
        </p:nvSpPr>
        <p:spPr>
          <a:xfrm>
            <a:off x="3361764" y="56433"/>
            <a:ext cx="8399929" cy="523220"/>
          </a:xfrm>
          <a:prstGeom prst="rect">
            <a:avLst/>
          </a:prstGeom>
          <a:noFill/>
          <a:ln>
            <a:solidFill>
              <a:schemeClr val="tx1"/>
            </a:solidFill>
          </a:ln>
        </p:spPr>
        <p:txBody>
          <a:bodyPr wrap="square" rtlCol="0">
            <a:spAutoFit/>
          </a:bodyPr>
          <a:lstStyle/>
          <a:p>
            <a:r>
              <a:rPr lang="en-GB" sz="1400" dirty="0"/>
              <a:t>The Guildford Preparation PowerPoint can be found on </a:t>
            </a:r>
            <a:r>
              <a:rPr lang="en-GB" sz="1400" dirty="0" err="1"/>
              <a:t>GoL</a:t>
            </a:r>
            <a:r>
              <a:rPr lang="en-GB" sz="1400" dirty="0"/>
              <a:t> in the Independent Investigation Folder. Click on Guildford folder to locate it.</a:t>
            </a:r>
          </a:p>
        </p:txBody>
      </p:sp>
    </p:spTree>
    <p:extLst>
      <p:ext uri="{BB962C8B-B14F-4D97-AF65-F5344CB8AC3E}">
        <p14:creationId xmlns:p14="http://schemas.microsoft.com/office/powerpoint/2010/main" val="72410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3DD08-5570-4A28-AE45-E9CB319748C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74837C3-BFAC-4A64-B2E9-4C25D6591D57}"/>
              </a:ext>
            </a:extLst>
          </p:cNvPr>
          <p:cNvSpPr>
            <a:spLocks noGrp="1"/>
          </p:cNvSpPr>
          <p:nvPr>
            <p:ph idx="1"/>
          </p:nvPr>
        </p:nvSpPr>
        <p:spPr/>
        <p:txBody>
          <a:bodyPr/>
          <a:lstStyle/>
          <a:p>
            <a:pPr marL="0" indent="0">
              <a:buNone/>
            </a:pPr>
            <a:r>
              <a:rPr lang="en-GB" dirty="0"/>
              <a:t>You will be receiving an important email from ArcGIS (</a:t>
            </a:r>
            <a:r>
              <a:rPr lang="en-GB" dirty="0" err="1"/>
              <a:t>Esri</a:t>
            </a:r>
            <a:r>
              <a:rPr lang="en-GB" dirty="0"/>
              <a:t> for schools) inviting you to join the Godalming College ArcGIS account. Please make sure that your inboxes are not full and that you do not accidently delete it.</a:t>
            </a:r>
          </a:p>
          <a:p>
            <a:pPr marL="0" indent="0">
              <a:buNone/>
            </a:pPr>
            <a:endParaRPr lang="en-GB" dirty="0"/>
          </a:p>
          <a:p>
            <a:pPr marL="0" indent="0">
              <a:buNone/>
            </a:pPr>
            <a:r>
              <a:rPr lang="en-GB" dirty="0"/>
              <a:t>You will be given a user name and be asked to change your password. Please do so as soon as possible as you will need to access the account in the preparation lessons for the Guildford fieldtrip. </a:t>
            </a:r>
          </a:p>
        </p:txBody>
      </p:sp>
    </p:spTree>
    <p:extLst>
      <p:ext uri="{BB962C8B-B14F-4D97-AF65-F5344CB8AC3E}">
        <p14:creationId xmlns:p14="http://schemas.microsoft.com/office/powerpoint/2010/main" val="110381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3712-6CCA-40DD-A7B9-6B1EC0E6DB76}"/>
              </a:ext>
            </a:extLst>
          </p:cNvPr>
          <p:cNvSpPr>
            <a:spLocks noGrp="1"/>
          </p:cNvSpPr>
          <p:nvPr>
            <p:ph type="title"/>
          </p:nvPr>
        </p:nvSpPr>
        <p:spPr>
          <a:xfrm>
            <a:off x="838200" y="153090"/>
            <a:ext cx="10515600" cy="575779"/>
          </a:xfrm>
        </p:spPr>
        <p:txBody>
          <a:bodyPr>
            <a:normAutofit fontScale="90000"/>
          </a:bodyPr>
          <a:lstStyle/>
          <a:p>
            <a:r>
              <a:rPr lang="en-GB" dirty="0"/>
              <a:t>How can you use ArcGIS for your NEA?</a:t>
            </a:r>
          </a:p>
        </p:txBody>
      </p:sp>
      <p:sp>
        <p:nvSpPr>
          <p:cNvPr id="3" name="Content Placeholder 2">
            <a:extLst>
              <a:ext uri="{FF2B5EF4-FFF2-40B4-BE49-F238E27FC236}">
                <a16:creationId xmlns:a16="http://schemas.microsoft.com/office/drawing/2014/main" id="{A37D3972-D36E-484C-A543-5DDF7265FB2E}"/>
              </a:ext>
            </a:extLst>
          </p:cNvPr>
          <p:cNvSpPr>
            <a:spLocks noGrp="1"/>
          </p:cNvSpPr>
          <p:nvPr>
            <p:ph idx="1"/>
          </p:nvPr>
        </p:nvSpPr>
        <p:spPr>
          <a:xfrm>
            <a:off x="838200" y="728869"/>
            <a:ext cx="10515600" cy="1129610"/>
          </a:xfrm>
        </p:spPr>
        <p:txBody>
          <a:bodyPr/>
          <a:lstStyle/>
          <a:p>
            <a:pPr marL="0" indent="0">
              <a:buNone/>
            </a:pPr>
            <a:r>
              <a:rPr lang="en-GB" dirty="0">
                <a:hlinkClick r:id="rId2"/>
              </a:rPr>
              <a:t>https://esriukeducation.maps.arcgis.com/apps/Cascade/index.html?appid=40de01dad0344ead98d1a306e5240d95</a:t>
            </a:r>
            <a:endParaRPr lang="en-GB" dirty="0"/>
          </a:p>
          <a:p>
            <a:pPr marL="0" indent="0">
              <a:buNone/>
            </a:pPr>
            <a:endParaRPr lang="en-GB" dirty="0"/>
          </a:p>
        </p:txBody>
      </p:sp>
      <p:pic>
        <p:nvPicPr>
          <p:cNvPr id="4" name="Picture 3">
            <a:extLst>
              <a:ext uri="{FF2B5EF4-FFF2-40B4-BE49-F238E27FC236}">
                <a16:creationId xmlns:a16="http://schemas.microsoft.com/office/drawing/2014/main" id="{98F6C975-E263-4860-8040-A7905E2AD5A8}"/>
              </a:ext>
            </a:extLst>
          </p:cNvPr>
          <p:cNvPicPr>
            <a:picLocks noChangeAspect="1"/>
          </p:cNvPicPr>
          <p:nvPr/>
        </p:nvPicPr>
        <p:blipFill rotWithShape="1">
          <a:blip r:embed="rId3"/>
          <a:srcRect l="2308" t="22141" r="3422" b="18138"/>
          <a:stretch/>
        </p:blipFill>
        <p:spPr>
          <a:xfrm>
            <a:off x="349348" y="2274686"/>
            <a:ext cx="11493304" cy="4093698"/>
          </a:xfrm>
          <a:prstGeom prst="rect">
            <a:avLst/>
          </a:prstGeom>
        </p:spPr>
      </p:pic>
      <p:sp>
        <p:nvSpPr>
          <p:cNvPr id="5" name="TextBox 4">
            <a:extLst>
              <a:ext uri="{FF2B5EF4-FFF2-40B4-BE49-F238E27FC236}">
                <a16:creationId xmlns:a16="http://schemas.microsoft.com/office/drawing/2014/main" id="{9854CFEB-17AC-4F81-B823-E52CE057C6FE}"/>
              </a:ext>
            </a:extLst>
          </p:cNvPr>
          <p:cNvSpPr txBox="1"/>
          <p:nvPr/>
        </p:nvSpPr>
        <p:spPr>
          <a:xfrm>
            <a:off x="349348" y="4200939"/>
            <a:ext cx="3122722" cy="1938992"/>
          </a:xfrm>
          <a:prstGeom prst="rect">
            <a:avLst/>
          </a:prstGeom>
          <a:noFill/>
        </p:spPr>
        <p:txBody>
          <a:bodyPr wrap="square" rtlCol="0">
            <a:spAutoFit/>
          </a:bodyPr>
          <a:lstStyle/>
          <a:p>
            <a:r>
              <a:rPr lang="en-GB" sz="2000" b="1" dirty="0"/>
              <a:t>All sorts of information could be mapped in this way e.g. pedestrian/traffic counts, environmental quality scores, housing decay surveys</a:t>
            </a:r>
          </a:p>
        </p:txBody>
      </p:sp>
    </p:spTree>
    <p:extLst>
      <p:ext uri="{BB962C8B-B14F-4D97-AF65-F5344CB8AC3E}">
        <p14:creationId xmlns:p14="http://schemas.microsoft.com/office/powerpoint/2010/main" val="195931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6073-5ED9-4A0A-A4D0-B495D4F9D635}"/>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61727EC9-5CC3-4A95-A07F-0636A0306308}"/>
              </a:ext>
            </a:extLst>
          </p:cNvPr>
          <p:cNvPicPr>
            <a:picLocks noGrp="1" noChangeAspect="1"/>
          </p:cNvPicPr>
          <p:nvPr>
            <p:ph idx="1"/>
          </p:nvPr>
        </p:nvPicPr>
        <p:blipFill rotWithShape="1">
          <a:blip r:embed="rId2"/>
          <a:srcRect l="31519" t="27423" r="31387" b="13946"/>
          <a:stretch/>
        </p:blipFill>
        <p:spPr>
          <a:xfrm>
            <a:off x="2333767" y="0"/>
            <a:ext cx="7717919" cy="6858544"/>
          </a:xfrm>
          <a:prstGeom prst="rect">
            <a:avLst/>
          </a:prstGeom>
        </p:spPr>
      </p:pic>
    </p:spTree>
    <p:extLst>
      <p:ext uri="{BB962C8B-B14F-4D97-AF65-F5344CB8AC3E}">
        <p14:creationId xmlns:p14="http://schemas.microsoft.com/office/powerpoint/2010/main" val="103764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maps</a:t>
            </a:r>
          </a:p>
        </p:txBody>
      </p:sp>
      <p:pic>
        <p:nvPicPr>
          <p:cNvPr id="4" name="Content Placeholder 3"/>
          <p:cNvPicPr>
            <a:picLocks noGrp="1" noChangeAspect="1"/>
          </p:cNvPicPr>
          <p:nvPr>
            <p:ph idx="1"/>
          </p:nvPr>
        </p:nvPicPr>
        <p:blipFill>
          <a:blip r:embed="rId2"/>
          <a:stretch>
            <a:fillRect/>
          </a:stretch>
        </p:blipFill>
        <p:spPr>
          <a:xfrm>
            <a:off x="759236" y="1720897"/>
            <a:ext cx="7488294" cy="4680184"/>
          </a:xfrm>
          <a:prstGeom prst="rect">
            <a:avLst/>
          </a:prstGeom>
        </p:spPr>
      </p:pic>
      <p:sp>
        <p:nvSpPr>
          <p:cNvPr id="5" name="TextBox 4"/>
          <p:cNvSpPr txBox="1"/>
          <p:nvPr/>
        </p:nvSpPr>
        <p:spPr>
          <a:xfrm>
            <a:off x="8480612" y="851647"/>
            <a:ext cx="3083859" cy="2031325"/>
          </a:xfrm>
          <a:prstGeom prst="rect">
            <a:avLst/>
          </a:prstGeom>
          <a:noFill/>
        </p:spPr>
        <p:txBody>
          <a:bodyPr wrap="square" rtlCol="0">
            <a:spAutoFit/>
          </a:bodyPr>
          <a:lstStyle/>
          <a:p>
            <a:r>
              <a:rPr lang="en-GB" dirty="0"/>
              <a:t>Go into Maps on ArcGIS. Either zoom into an area or type in the name or postcode.</a:t>
            </a:r>
          </a:p>
          <a:p>
            <a:endParaRPr lang="en-GB" dirty="0"/>
          </a:p>
          <a:p>
            <a:r>
              <a:rPr lang="en-GB" dirty="0"/>
              <a:t>Explore the different maps/images that you can get using the different </a:t>
            </a:r>
            <a:r>
              <a:rPr lang="en-GB" dirty="0" err="1"/>
              <a:t>basemaps</a:t>
            </a:r>
            <a:r>
              <a:rPr lang="en-GB" dirty="0"/>
              <a:t>.</a:t>
            </a:r>
          </a:p>
        </p:txBody>
      </p:sp>
    </p:spTree>
    <p:extLst>
      <p:ext uri="{BB962C8B-B14F-4D97-AF65-F5344CB8AC3E}">
        <p14:creationId xmlns:p14="http://schemas.microsoft.com/office/powerpoint/2010/main" val="94924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1FC86AB-AD12-4412-A8A8-E2569CDC8C9E}"/>
              </a:ext>
            </a:extLst>
          </p:cNvPr>
          <p:cNvPicPr>
            <a:picLocks noGrp="1" noChangeAspect="1"/>
          </p:cNvPicPr>
          <p:nvPr>
            <p:ph idx="1"/>
          </p:nvPr>
        </p:nvPicPr>
        <p:blipFill rotWithShape="1">
          <a:blip r:embed="rId2"/>
          <a:srcRect l="28377" t="33470" r="28901" b="18780"/>
          <a:stretch/>
        </p:blipFill>
        <p:spPr>
          <a:xfrm>
            <a:off x="403069" y="115192"/>
            <a:ext cx="9312813" cy="5852159"/>
          </a:xfrm>
          <a:prstGeom prst="rect">
            <a:avLst/>
          </a:prstGeom>
        </p:spPr>
      </p:pic>
      <p:sp>
        <p:nvSpPr>
          <p:cNvPr id="5" name="TextBox 4">
            <a:extLst>
              <a:ext uri="{FF2B5EF4-FFF2-40B4-BE49-F238E27FC236}">
                <a16:creationId xmlns:a16="http://schemas.microsoft.com/office/drawing/2014/main" id="{5B3C92B5-8A9C-4D11-B4D4-C27B52318F84}"/>
              </a:ext>
            </a:extLst>
          </p:cNvPr>
          <p:cNvSpPr txBox="1"/>
          <p:nvPr/>
        </p:nvSpPr>
        <p:spPr>
          <a:xfrm>
            <a:off x="9715882" y="917612"/>
            <a:ext cx="2531166" cy="3400931"/>
          </a:xfrm>
          <a:prstGeom prst="rect">
            <a:avLst/>
          </a:prstGeom>
          <a:noFill/>
        </p:spPr>
        <p:txBody>
          <a:bodyPr wrap="square" rtlCol="0">
            <a:spAutoFit/>
          </a:bodyPr>
          <a:lstStyle/>
          <a:p>
            <a:r>
              <a:rPr lang="en-GB" sz="3000" dirty="0"/>
              <a:t>Survey 123 form</a:t>
            </a:r>
          </a:p>
          <a:p>
            <a:endParaRPr lang="en-GB" sz="3000" dirty="0"/>
          </a:p>
          <a:p>
            <a:r>
              <a:rPr lang="en-GB" sz="2500" dirty="0"/>
              <a:t>You will be creating surveys like this one that you will then try out in Guildford</a:t>
            </a:r>
          </a:p>
        </p:txBody>
      </p:sp>
    </p:spTree>
    <p:extLst>
      <p:ext uri="{BB962C8B-B14F-4D97-AF65-F5344CB8AC3E}">
        <p14:creationId xmlns:p14="http://schemas.microsoft.com/office/powerpoint/2010/main" val="1828875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BFAF-8B70-4BF8-BDF1-1AE515DFD2BB}"/>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0906A067-54BF-45D6-B17E-C1AB78BD0459}"/>
              </a:ext>
            </a:extLst>
          </p:cNvPr>
          <p:cNvPicPr>
            <a:picLocks noGrp="1" noChangeAspect="1"/>
          </p:cNvPicPr>
          <p:nvPr>
            <p:ph idx="1"/>
          </p:nvPr>
        </p:nvPicPr>
        <p:blipFill rotWithShape="1">
          <a:blip r:embed="rId2"/>
          <a:srcRect t="19448" r="38246" b="18031"/>
          <a:stretch/>
        </p:blipFill>
        <p:spPr>
          <a:xfrm>
            <a:off x="489460" y="2419643"/>
            <a:ext cx="5718647" cy="3255016"/>
          </a:xfrm>
          <a:prstGeom prst="rect">
            <a:avLst/>
          </a:prstGeom>
        </p:spPr>
      </p:pic>
      <p:pic>
        <p:nvPicPr>
          <p:cNvPr id="4" name="Picture 3">
            <a:extLst>
              <a:ext uri="{FF2B5EF4-FFF2-40B4-BE49-F238E27FC236}">
                <a16:creationId xmlns:a16="http://schemas.microsoft.com/office/drawing/2014/main" id="{DC2014F8-38A4-421D-8A64-B7DDCD9B4AA4}"/>
              </a:ext>
            </a:extLst>
          </p:cNvPr>
          <p:cNvPicPr>
            <a:picLocks noChangeAspect="1"/>
          </p:cNvPicPr>
          <p:nvPr/>
        </p:nvPicPr>
        <p:blipFill rotWithShape="1">
          <a:blip r:embed="rId3"/>
          <a:srcRect l="8884" t="19883" r="16000" b="44818"/>
          <a:stretch/>
        </p:blipFill>
        <p:spPr>
          <a:xfrm>
            <a:off x="154744" y="0"/>
            <a:ext cx="9158068" cy="2419643"/>
          </a:xfrm>
          <a:prstGeom prst="rect">
            <a:avLst/>
          </a:prstGeom>
        </p:spPr>
      </p:pic>
    </p:spTree>
    <p:extLst>
      <p:ext uri="{BB962C8B-B14F-4D97-AF65-F5344CB8AC3E}">
        <p14:creationId xmlns:p14="http://schemas.microsoft.com/office/powerpoint/2010/main" val="1402519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BFAF-8B70-4BF8-BDF1-1AE515DFD2BB}"/>
              </a:ext>
            </a:extLst>
          </p:cNvPr>
          <p:cNvSpPr>
            <a:spLocks noGrp="1"/>
          </p:cNvSpPr>
          <p:nvPr>
            <p:ph type="title"/>
          </p:nvPr>
        </p:nvSpPr>
        <p:spPr/>
        <p:txBody>
          <a:bodyPr/>
          <a:lstStyle/>
          <a:p>
            <a:endParaRPr lang="en-GB" dirty="0"/>
          </a:p>
        </p:txBody>
      </p:sp>
      <p:sp>
        <p:nvSpPr>
          <p:cNvPr id="6" name="Rectangle 5">
            <a:extLst>
              <a:ext uri="{FF2B5EF4-FFF2-40B4-BE49-F238E27FC236}">
                <a16:creationId xmlns:a16="http://schemas.microsoft.com/office/drawing/2014/main" id="{13380378-E950-4412-AA4E-301AC1C34920}"/>
              </a:ext>
            </a:extLst>
          </p:cNvPr>
          <p:cNvSpPr/>
          <p:nvPr/>
        </p:nvSpPr>
        <p:spPr>
          <a:xfrm>
            <a:off x="6730383" y="2527948"/>
            <a:ext cx="5145693" cy="3046988"/>
          </a:xfrm>
          <a:prstGeom prst="rect">
            <a:avLst/>
          </a:prstGeom>
          <a:ln>
            <a:solidFill>
              <a:schemeClr val="tx1"/>
            </a:solidFill>
          </a:ln>
        </p:spPr>
        <p:txBody>
          <a:bodyPr wrap="square">
            <a:spAutoFit/>
          </a:bodyPr>
          <a:lstStyle/>
          <a:p>
            <a:r>
              <a:rPr lang="en-GB" sz="2400" b="1" dirty="0"/>
              <a:t>Click on the link below, scroll down  and find the Survey123 – step by step guide</a:t>
            </a:r>
          </a:p>
          <a:p>
            <a:endParaRPr lang="en-GB" sz="2400" b="1" dirty="0"/>
          </a:p>
          <a:p>
            <a:r>
              <a:rPr lang="en-GB" sz="2400" b="1" dirty="0">
                <a:hlinkClick r:id="rId2"/>
              </a:rPr>
              <a:t>https://esriukeducation.maps.arcgis.com/apps/Cascade/index.html?appid=40de01dad0344ead98d1a306e5240d95</a:t>
            </a:r>
            <a:endParaRPr lang="en-GB" sz="2400" b="1" dirty="0"/>
          </a:p>
          <a:p>
            <a:endParaRPr lang="en-GB" sz="2400" b="1" dirty="0"/>
          </a:p>
        </p:txBody>
      </p:sp>
      <p:pic>
        <p:nvPicPr>
          <p:cNvPr id="9" name="Content Placeholder 8">
            <a:extLst>
              <a:ext uri="{FF2B5EF4-FFF2-40B4-BE49-F238E27FC236}">
                <a16:creationId xmlns:a16="http://schemas.microsoft.com/office/drawing/2014/main" id="{8659F427-A2D2-4AC7-B8D0-0F781F39075C}"/>
              </a:ext>
            </a:extLst>
          </p:cNvPr>
          <p:cNvPicPr>
            <a:picLocks noGrp="1" noChangeAspect="1"/>
          </p:cNvPicPr>
          <p:nvPr>
            <p:ph idx="1"/>
          </p:nvPr>
        </p:nvPicPr>
        <p:blipFill rotWithShape="1">
          <a:blip r:embed="rId3"/>
          <a:srcRect t="8391" b="4504"/>
          <a:stretch/>
        </p:blipFill>
        <p:spPr>
          <a:xfrm>
            <a:off x="29840" y="365124"/>
            <a:ext cx="6527007" cy="3790255"/>
          </a:xfrm>
        </p:spPr>
      </p:pic>
      <p:cxnSp>
        <p:nvCxnSpPr>
          <p:cNvPr id="11" name="Straight Arrow Connector 10">
            <a:extLst>
              <a:ext uri="{FF2B5EF4-FFF2-40B4-BE49-F238E27FC236}">
                <a16:creationId xmlns:a16="http://schemas.microsoft.com/office/drawing/2014/main" id="{329FD452-5F8F-4830-A283-5A2AF41D7E27}"/>
              </a:ext>
            </a:extLst>
          </p:cNvPr>
          <p:cNvCxnSpPr/>
          <p:nvPr/>
        </p:nvCxnSpPr>
        <p:spPr>
          <a:xfrm flipH="1" flipV="1">
            <a:off x="3777740" y="1862172"/>
            <a:ext cx="2970132" cy="201568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788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2A65D6-77BC-496C-B42F-32B9CDAAA472}"/>
              </a:ext>
            </a:extLst>
          </p:cNvPr>
          <p:cNvSpPr/>
          <p:nvPr/>
        </p:nvSpPr>
        <p:spPr>
          <a:xfrm>
            <a:off x="192887" y="4905264"/>
            <a:ext cx="11407990" cy="1477328"/>
          </a:xfrm>
          <a:prstGeom prst="rect">
            <a:avLst/>
          </a:prstGeom>
        </p:spPr>
        <p:txBody>
          <a:bodyPr wrap="square">
            <a:spAutoFit/>
          </a:bodyPr>
          <a:lstStyle/>
          <a:p>
            <a:r>
              <a:rPr lang="en-GB" sz="2400" b="1" dirty="0">
                <a:ea typeface="Calibri" panose="020F0502020204030204" pitchFamily="34" charset="0"/>
                <a:cs typeface="Times New Roman" panose="02020603050405020304" pitchFamily="18" charset="0"/>
                <a:hlinkClick r:id="rId2"/>
              </a:rPr>
              <a:t>https://esriukeducation.maps.arcgis.com/apps/Cascade/index.html?appid=40de01dad0344ead98d1a306e5240d95</a:t>
            </a:r>
            <a:endParaRPr lang="en-GB" sz="2400" b="1" dirty="0">
              <a:ea typeface="Calibri" panose="020F0502020204030204" pitchFamily="34" charset="0"/>
              <a:cs typeface="Times New Roman" panose="02020603050405020304" pitchFamily="18" charset="0"/>
            </a:endParaRPr>
          </a:p>
          <a:p>
            <a:r>
              <a:rPr lang="en-GB" sz="2400" b="1" dirty="0">
                <a:ea typeface="Calibri" panose="020F0502020204030204" pitchFamily="34" charset="0"/>
                <a:cs typeface="Times New Roman" panose="02020603050405020304" pitchFamily="18" charset="0"/>
              </a:rPr>
              <a:t>Use the above link to learn how to create a land use map.</a:t>
            </a:r>
          </a:p>
          <a:p>
            <a:r>
              <a:rPr lang="en-GB" dirty="0">
                <a:solidFill>
                  <a:schemeClr val="bg1"/>
                </a:solidFill>
                <a:ea typeface="Calibri" panose="020F0502020204030204" pitchFamily="34" charset="0"/>
                <a:cs typeface="Times New Roman" panose="02020603050405020304" pitchFamily="18" charset="0"/>
              </a:rPr>
              <a:t>://services.arcgis.com/XSeYKQzfXnEgju9o/arcgis/rest/services/Landuse_New_Masters/FeatureServerTh</a:t>
            </a:r>
            <a:endParaRPr lang="en-GB" dirty="0">
              <a:solidFill>
                <a:schemeClr val="bg1"/>
              </a:solidFill>
            </a:endParaRPr>
          </a:p>
        </p:txBody>
      </p:sp>
      <p:pic>
        <p:nvPicPr>
          <p:cNvPr id="3" name="Picture 2">
            <a:extLst>
              <a:ext uri="{FF2B5EF4-FFF2-40B4-BE49-F238E27FC236}">
                <a16:creationId xmlns:a16="http://schemas.microsoft.com/office/drawing/2014/main" id="{54638EEE-31D8-4D09-9327-5824DBFDC51D}"/>
              </a:ext>
            </a:extLst>
          </p:cNvPr>
          <p:cNvPicPr>
            <a:picLocks noChangeAspect="1"/>
          </p:cNvPicPr>
          <p:nvPr/>
        </p:nvPicPr>
        <p:blipFill rotWithShape="1">
          <a:blip r:embed="rId3"/>
          <a:srcRect t="8857" b="19874"/>
          <a:stretch/>
        </p:blipFill>
        <p:spPr>
          <a:xfrm>
            <a:off x="-55342" y="1"/>
            <a:ext cx="7424815" cy="3527744"/>
          </a:xfrm>
          <a:prstGeom prst="rect">
            <a:avLst/>
          </a:prstGeom>
        </p:spPr>
      </p:pic>
      <p:cxnSp>
        <p:nvCxnSpPr>
          <p:cNvPr id="8" name="Straight Arrow Connector 7">
            <a:extLst>
              <a:ext uri="{FF2B5EF4-FFF2-40B4-BE49-F238E27FC236}">
                <a16:creationId xmlns:a16="http://schemas.microsoft.com/office/drawing/2014/main" id="{5FBD5A50-4654-4C56-8D0E-0F07DEFD35FF}"/>
              </a:ext>
            </a:extLst>
          </p:cNvPr>
          <p:cNvCxnSpPr/>
          <p:nvPr/>
        </p:nvCxnSpPr>
        <p:spPr>
          <a:xfrm flipH="1" flipV="1">
            <a:off x="3416267" y="1825562"/>
            <a:ext cx="671895" cy="25496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871D6E4-57EF-4E09-B3AA-DC4F90AAF7CD}"/>
              </a:ext>
            </a:extLst>
          </p:cNvPr>
          <p:cNvPicPr>
            <a:picLocks noChangeAspect="1"/>
          </p:cNvPicPr>
          <p:nvPr/>
        </p:nvPicPr>
        <p:blipFill>
          <a:blip r:embed="rId4"/>
          <a:stretch>
            <a:fillRect/>
          </a:stretch>
        </p:blipFill>
        <p:spPr>
          <a:xfrm>
            <a:off x="5741631" y="1196769"/>
            <a:ext cx="6383138" cy="3527743"/>
          </a:xfrm>
          <a:prstGeom prst="rect">
            <a:avLst/>
          </a:prstGeom>
        </p:spPr>
      </p:pic>
    </p:spTree>
    <p:extLst>
      <p:ext uri="{BB962C8B-B14F-4D97-AF65-F5344CB8AC3E}">
        <p14:creationId xmlns:p14="http://schemas.microsoft.com/office/powerpoint/2010/main" val="3065806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530</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ArcGIS Introduction and pre-work</vt:lpstr>
      <vt:lpstr>PowerPoint Presentation</vt:lpstr>
      <vt:lpstr>How can you use ArcGIS for your NEA?</vt:lpstr>
      <vt:lpstr>PowerPoint Presentation</vt:lpstr>
      <vt:lpstr>The maps</vt:lpstr>
      <vt:lpstr>PowerPoint Presentation</vt:lpstr>
      <vt:lpstr>PowerPoint Presentation</vt:lpstr>
      <vt:lpstr>PowerPoint Presentation</vt:lpstr>
      <vt:lpstr>PowerPoint Presentation</vt:lpstr>
      <vt:lpstr>Pre-work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Guildford Fieldtrip</dc:title>
  <dc:creator>Horsham Study Centre</dc:creator>
  <cp:lastModifiedBy>Alison Martin</cp:lastModifiedBy>
  <cp:revision>23</cp:revision>
  <cp:lastPrinted>2022-01-27T11:30:02Z</cp:lastPrinted>
  <dcterms:created xsi:type="dcterms:W3CDTF">2020-02-23T18:18:32Z</dcterms:created>
  <dcterms:modified xsi:type="dcterms:W3CDTF">2022-03-07T11:03:56Z</dcterms:modified>
</cp:coreProperties>
</file>