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327" r:id="rId8"/>
    <p:sldId id="333" r:id="rId9"/>
    <p:sldId id="340" r:id="rId10"/>
    <p:sldId id="332" r:id="rId11"/>
    <p:sldId id="348" r:id="rId12"/>
    <p:sldId id="346" r:id="rId13"/>
    <p:sldId id="334" r:id="rId14"/>
    <p:sldId id="341" r:id="rId15"/>
    <p:sldId id="342" r:id="rId16"/>
    <p:sldId id="343" r:id="rId17"/>
    <p:sldId id="344" r:id="rId18"/>
    <p:sldId id="345" r:id="rId19"/>
    <p:sldId id="349" r:id="rId20"/>
    <p:sldId id="3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C59A-81AE-4DA1-8ED2-BCF5DE78A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A5EE9E-156F-4B4D-AE76-F13E2B468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8EDFC-5179-4E7E-AB82-0DE0F459F76D}"/>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5" name="Footer Placeholder 4">
            <a:extLst>
              <a:ext uri="{FF2B5EF4-FFF2-40B4-BE49-F238E27FC236}">
                <a16:creationId xmlns:a16="http://schemas.microsoft.com/office/drawing/2014/main" id="{A1821E05-0DB1-4563-B419-B2F69452B0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A0D1B-CA12-410E-8906-24C4C11AB43F}"/>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8025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5030-3B44-4C28-8D8D-360CE0DC7C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E95EB0-1A65-4194-9C91-125C94486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776A96-20DB-492A-9FB9-5A5B61134D32}"/>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5" name="Footer Placeholder 4">
            <a:extLst>
              <a:ext uri="{FF2B5EF4-FFF2-40B4-BE49-F238E27FC236}">
                <a16:creationId xmlns:a16="http://schemas.microsoft.com/office/drawing/2014/main" id="{DD4E3E48-4F01-45D6-8C3D-F7DD8FE28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BB62C-DD38-4090-9438-1317882670BA}"/>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12563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5056D-76B9-474E-8B6D-AB4C391914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7A5004-0432-451C-B163-75310715B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22E3D9-A5DE-4BFB-8F68-CF3249D05769}"/>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5" name="Footer Placeholder 4">
            <a:extLst>
              <a:ext uri="{FF2B5EF4-FFF2-40B4-BE49-F238E27FC236}">
                <a16:creationId xmlns:a16="http://schemas.microsoft.com/office/drawing/2014/main" id="{38675E09-F010-4D10-A839-5C533BD1A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0E16F-8B15-47A9-92CD-C3CF645D691A}"/>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5505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A54B-8FE6-4D9F-B393-A151B132CA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000FF2-EBB5-4A18-8E79-9FE33CCD05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EA9EB7-6A29-4A56-9E6A-4CAC195021FA}"/>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5" name="Footer Placeholder 4">
            <a:extLst>
              <a:ext uri="{FF2B5EF4-FFF2-40B4-BE49-F238E27FC236}">
                <a16:creationId xmlns:a16="http://schemas.microsoft.com/office/drawing/2014/main" id="{2C3BF7B2-1B7B-4D53-837D-C16F30E8A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DAAF0-34EB-441B-96A1-DE912CBDDAAE}"/>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1497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4E5A-5056-4568-B679-0D9531FDE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47461D-A40E-4C86-87B6-0A05451DA4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93C9FF-EB17-4BBE-9586-F815720F52D8}"/>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5" name="Footer Placeholder 4">
            <a:extLst>
              <a:ext uri="{FF2B5EF4-FFF2-40B4-BE49-F238E27FC236}">
                <a16:creationId xmlns:a16="http://schemas.microsoft.com/office/drawing/2014/main" id="{7D9B529E-65F1-4D85-AA25-07D16847A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8C7F3-0D0C-4765-988C-DFCBDE3EBCA8}"/>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6751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947-3A86-4050-8F12-34088C6161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F9FF8E-34F9-4821-8B21-232B84ACF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FAD737-0C1E-4DBF-8429-2B8038839F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A2322E-1349-44F1-855D-70B6942703DB}"/>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6" name="Footer Placeholder 5">
            <a:extLst>
              <a:ext uri="{FF2B5EF4-FFF2-40B4-BE49-F238E27FC236}">
                <a16:creationId xmlns:a16="http://schemas.microsoft.com/office/drawing/2014/main" id="{F807334B-FAC3-40A3-9C84-70042A8AA8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9455E-71B1-4315-9282-CDA5C85FD1FE}"/>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25147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7C18-F26A-424B-A4B2-7D74E0B99D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444CD5-BB33-4747-9BC3-A24268C35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56F068-FEAF-4A57-ADE7-CA13A1DFF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5BB4AB-5B48-4E7C-A4D4-42FA07E14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38D7E1-7ADB-4E9A-9011-7542EA45D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AE6006-53BB-4BD9-83D0-84900AE78602}"/>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8" name="Footer Placeholder 7">
            <a:extLst>
              <a:ext uri="{FF2B5EF4-FFF2-40B4-BE49-F238E27FC236}">
                <a16:creationId xmlns:a16="http://schemas.microsoft.com/office/drawing/2014/main" id="{D4AD7C56-EA50-447B-A473-6082BE00F2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68CA7C-419C-413F-A8E3-423CE230C7F6}"/>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4315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B9BA-5FF4-4CC4-A23B-BD2E42997B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580D26-36A2-47DF-A58A-D814A2871CC2}"/>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4" name="Footer Placeholder 3">
            <a:extLst>
              <a:ext uri="{FF2B5EF4-FFF2-40B4-BE49-F238E27FC236}">
                <a16:creationId xmlns:a16="http://schemas.microsoft.com/office/drawing/2014/main" id="{3C526838-180E-48E5-BB9B-76A12B7611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12B9AC-0E60-44A5-8B18-1DD638375095}"/>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83182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C2ABC-5F69-487F-AB7A-C3DF541A91C3}"/>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3" name="Footer Placeholder 2">
            <a:extLst>
              <a:ext uri="{FF2B5EF4-FFF2-40B4-BE49-F238E27FC236}">
                <a16:creationId xmlns:a16="http://schemas.microsoft.com/office/drawing/2014/main" id="{62C86FAE-EC7A-4EF1-9714-F974925737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AC8391-42A8-4E55-9E4D-1908E6A9E548}"/>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4191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A28D-6CCC-470C-96FC-8CEB19645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5198D2-8502-4C03-8776-EA615DDD6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D2699A-00D8-425F-9B88-AC980AD59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34EE1-C33F-4948-BE38-CD5DF564581A}"/>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6" name="Footer Placeholder 5">
            <a:extLst>
              <a:ext uri="{FF2B5EF4-FFF2-40B4-BE49-F238E27FC236}">
                <a16:creationId xmlns:a16="http://schemas.microsoft.com/office/drawing/2014/main" id="{4499049D-8805-47CB-943E-4F9552408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CF63F7-1428-4F4B-BE43-F5C6FC434475}"/>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00516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CFB3-D1C7-4E5B-89F2-B45128B12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A33284-736D-40DD-BE20-C891F1FA6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9DF3E2-24B0-4274-9F00-D9E2B42F5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2357F-0AAB-48BF-9FDF-9BB298958908}"/>
              </a:ext>
            </a:extLst>
          </p:cNvPr>
          <p:cNvSpPr>
            <a:spLocks noGrp="1"/>
          </p:cNvSpPr>
          <p:nvPr>
            <p:ph type="dt" sz="half" idx="10"/>
          </p:nvPr>
        </p:nvSpPr>
        <p:spPr/>
        <p:txBody>
          <a:bodyPr/>
          <a:lstStyle/>
          <a:p>
            <a:fld id="{A8E56EBB-FE3B-4045-8AE9-4515F383C698}" type="datetimeFigureOut">
              <a:rPr lang="en-GB" smtClean="0"/>
              <a:t>21/10/2021</a:t>
            </a:fld>
            <a:endParaRPr lang="en-GB"/>
          </a:p>
        </p:txBody>
      </p:sp>
      <p:sp>
        <p:nvSpPr>
          <p:cNvPr id="6" name="Footer Placeholder 5">
            <a:extLst>
              <a:ext uri="{FF2B5EF4-FFF2-40B4-BE49-F238E27FC236}">
                <a16:creationId xmlns:a16="http://schemas.microsoft.com/office/drawing/2014/main" id="{C81FD070-848F-404C-94B2-A2CD537282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7BB451-7658-4E93-9FAE-B97706D7440D}"/>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25210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295348-945C-4667-B36D-8A6D4894C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CFFD89-556A-448D-96A8-F781F047C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706F88-D59C-4B83-B05C-DEA989B04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56EBB-FE3B-4045-8AE9-4515F383C698}" type="datetimeFigureOut">
              <a:rPr lang="en-GB" smtClean="0"/>
              <a:t>21/10/2021</a:t>
            </a:fld>
            <a:endParaRPr lang="en-GB"/>
          </a:p>
        </p:txBody>
      </p:sp>
      <p:sp>
        <p:nvSpPr>
          <p:cNvPr id="5" name="Footer Placeholder 4">
            <a:extLst>
              <a:ext uri="{FF2B5EF4-FFF2-40B4-BE49-F238E27FC236}">
                <a16:creationId xmlns:a16="http://schemas.microsoft.com/office/drawing/2014/main" id="{CE404B6D-B99A-4047-9E89-55F586D46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D23568-B37F-431F-9AC0-593596B33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C5EAF-4A72-421E-8CDB-A777C12FF14B}" type="slidenum">
              <a:rPr lang="en-GB" smtClean="0"/>
              <a:t>‹#›</a:t>
            </a:fld>
            <a:endParaRPr lang="en-GB"/>
          </a:p>
        </p:txBody>
      </p:sp>
    </p:spTree>
    <p:extLst>
      <p:ext uri="{BB962C8B-B14F-4D97-AF65-F5344CB8AC3E}">
        <p14:creationId xmlns:p14="http://schemas.microsoft.com/office/powerpoint/2010/main" val="49806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geographyfieldwork.com/BipolarChartCreator.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conservancy.co.uk/page/people-and-environment" TargetMode="External"/><Relationship Id="rId2" Type="http://schemas.openxmlformats.org/officeDocument/2006/relationships/hyperlink" Target="https://www.conservancy.co.uk/page/east-head" TargetMode="External"/><Relationship Id="rId1" Type="http://schemas.openxmlformats.org/officeDocument/2006/relationships/slideLayout" Target="../slideLayouts/slideLayout2.xml"/><Relationship Id="rId4" Type="http://schemas.openxmlformats.org/officeDocument/2006/relationships/hyperlink" Target="https://www.conservancy.co.uk/page/sea-defenc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maps.nls.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geographyfieldwork.com/Spearm5.gif"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eographyfieldwork.com/BeachProfile.ht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7383-32EF-46EF-B227-890A2715DF8C}"/>
              </a:ext>
            </a:extLst>
          </p:cNvPr>
          <p:cNvSpPr>
            <a:spLocks noGrp="1"/>
          </p:cNvSpPr>
          <p:nvPr>
            <p:ph type="ctrTitle"/>
          </p:nvPr>
        </p:nvSpPr>
        <p:spPr>
          <a:xfrm>
            <a:off x="1369255" y="0"/>
            <a:ext cx="9144000" cy="2387600"/>
          </a:xfrm>
        </p:spPr>
        <p:txBody>
          <a:bodyPr>
            <a:normAutofit/>
          </a:bodyPr>
          <a:lstStyle/>
          <a:p>
            <a:r>
              <a:rPr lang="en-GB" sz="4000" dirty="0"/>
              <a:t/>
            </a:r>
            <a:br>
              <a:rPr lang="en-GB" sz="4000" dirty="0"/>
            </a:br>
            <a:r>
              <a:rPr lang="en-GB" sz="4000" dirty="0"/>
              <a:t>Preparatory </a:t>
            </a:r>
            <a:r>
              <a:rPr lang="en-GB" sz="4000" dirty="0" smtClean="0"/>
              <a:t>and follow up work</a:t>
            </a:r>
            <a:r>
              <a:rPr lang="en-GB" sz="4000" dirty="0"/>
              <a:t/>
            </a:r>
            <a:br>
              <a:rPr lang="en-GB" sz="4000" dirty="0"/>
            </a:br>
            <a:r>
              <a:rPr lang="en-GB" sz="4000" dirty="0"/>
              <a:t>Fieldtrip 1 – East Head, The </a:t>
            </a:r>
            <a:r>
              <a:rPr lang="en-GB" sz="4000" dirty="0" err="1"/>
              <a:t>Witterings</a:t>
            </a:r>
            <a:r>
              <a:rPr lang="en-GB" sz="4000" dirty="0"/>
              <a:t/>
            </a:r>
            <a:br>
              <a:rPr lang="en-GB" sz="4000" dirty="0"/>
            </a:br>
            <a:endParaRPr lang="en-GB" sz="4000" dirty="0"/>
          </a:p>
        </p:txBody>
      </p:sp>
      <p:sp>
        <p:nvSpPr>
          <p:cNvPr id="3" name="Subtitle 2">
            <a:extLst>
              <a:ext uri="{FF2B5EF4-FFF2-40B4-BE49-F238E27FC236}">
                <a16:creationId xmlns:a16="http://schemas.microsoft.com/office/drawing/2014/main" id="{2B4650C6-D692-4729-A206-E6B6699EB417}"/>
              </a:ext>
            </a:extLst>
          </p:cNvPr>
          <p:cNvSpPr>
            <a:spLocks noGrp="1"/>
          </p:cNvSpPr>
          <p:nvPr>
            <p:ph type="subTitle" idx="1"/>
          </p:nvPr>
        </p:nvSpPr>
        <p:spPr>
          <a:xfrm>
            <a:off x="1524000" y="2715065"/>
            <a:ext cx="9144000" cy="2542735"/>
          </a:xfrm>
        </p:spPr>
        <p:txBody>
          <a:bodyPr>
            <a:normAutofit lnSpcReduction="10000"/>
          </a:bodyPr>
          <a:lstStyle/>
          <a:p>
            <a:r>
              <a:rPr lang="en-GB" dirty="0"/>
              <a:t>Aims</a:t>
            </a:r>
          </a:p>
          <a:p>
            <a:r>
              <a:rPr lang="en-GB" dirty="0"/>
              <a:t>To conduct research on the location, physical features and processes occurring at West Wittering</a:t>
            </a:r>
          </a:p>
          <a:p>
            <a:r>
              <a:rPr lang="en-GB" dirty="0" smtClean="0"/>
              <a:t>To </a:t>
            </a:r>
            <a:r>
              <a:rPr lang="en-GB" dirty="0"/>
              <a:t>understand how spearman’s rank and standard deviation can be used to analyse data</a:t>
            </a:r>
          </a:p>
          <a:p>
            <a:r>
              <a:rPr lang="en-GB" dirty="0"/>
              <a:t>To practise presenting data in a variety of ways and how to critically analyse it</a:t>
            </a:r>
          </a:p>
        </p:txBody>
      </p:sp>
    </p:spTree>
    <p:extLst>
      <p:ext uri="{BB962C8B-B14F-4D97-AF65-F5344CB8AC3E}">
        <p14:creationId xmlns:p14="http://schemas.microsoft.com/office/powerpoint/2010/main" val="17857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02917-E8BB-4624-A6A8-75A7672882E1}"/>
              </a:ext>
            </a:extLst>
          </p:cNvPr>
          <p:cNvSpPr>
            <a:spLocks noGrp="1"/>
          </p:cNvSpPr>
          <p:nvPr>
            <p:ph idx="1"/>
          </p:nvPr>
        </p:nvSpPr>
        <p:spPr>
          <a:xfrm>
            <a:off x="666750" y="368251"/>
            <a:ext cx="4762500" cy="4184699"/>
          </a:xfrm>
        </p:spPr>
        <p:txBody>
          <a:bodyPr>
            <a:normAutofit/>
          </a:bodyPr>
          <a:lstStyle/>
          <a:p>
            <a:pPr marL="0" indent="0">
              <a:buNone/>
            </a:pPr>
            <a:r>
              <a:rPr lang="en-GB" b="1" u="sng" dirty="0"/>
              <a:t>Standard Deviation</a:t>
            </a:r>
          </a:p>
          <a:p>
            <a:pPr marL="0" indent="0">
              <a:buNone/>
            </a:pPr>
            <a:r>
              <a:rPr lang="en-GB" dirty="0"/>
              <a:t>Standard deviation (SD) is a measure of the degree of dispersion about the mean. </a:t>
            </a:r>
          </a:p>
          <a:p>
            <a:pPr marL="0" indent="0">
              <a:buNone/>
            </a:pPr>
            <a:r>
              <a:rPr lang="en-GB" dirty="0"/>
              <a:t>It is possible that two sets of data can have the same mean but have a very different spread of data. SD will show you the extent of this spread.</a:t>
            </a:r>
          </a:p>
          <a:p>
            <a:pPr marL="0" indent="0">
              <a:buNone/>
            </a:pPr>
            <a:endParaRPr lang="en-GB" dirty="0"/>
          </a:p>
        </p:txBody>
      </p:sp>
      <p:pic>
        <p:nvPicPr>
          <p:cNvPr id="1026" name="Picture 2">
            <a:extLst>
              <a:ext uri="{FF2B5EF4-FFF2-40B4-BE49-F238E27FC236}">
                <a16:creationId xmlns:a16="http://schemas.microsoft.com/office/drawing/2014/main" id="{A74B611C-FEC4-490D-81A9-B72E0CED4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30" r="21677" b="39916"/>
          <a:stretch/>
        </p:blipFill>
        <p:spPr bwMode="auto">
          <a:xfrm>
            <a:off x="7203755" y="368251"/>
            <a:ext cx="3445197" cy="2738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7D4DC8-BB8F-4B13-812A-C93D7D26FAC2}"/>
              </a:ext>
            </a:extLst>
          </p:cNvPr>
          <p:cNvSpPr txBox="1"/>
          <p:nvPr/>
        </p:nvSpPr>
        <p:spPr>
          <a:xfrm>
            <a:off x="6096000" y="4229784"/>
            <a:ext cx="5429250" cy="2462213"/>
          </a:xfrm>
          <a:prstGeom prst="rect">
            <a:avLst/>
          </a:prstGeom>
          <a:noFill/>
          <a:ln>
            <a:solidFill>
              <a:schemeClr val="tx1"/>
            </a:solidFill>
          </a:ln>
        </p:spPr>
        <p:txBody>
          <a:bodyPr wrap="square" rtlCol="0">
            <a:spAutoFit/>
          </a:bodyPr>
          <a:lstStyle/>
          <a:p>
            <a:r>
              <a:rPr lang="en-GB" sz="2200" dirty="0"/>
              <a:t>Annotate the equation above to show what each symbol represents using the key from the exam question.</a:t>
            </a:r>
          </a:p>
          <a:p>
            <a:endParaRPr lang="en-GB" sz="2200" dirty="0"/>
          </a:p>
          <a:p>
            <a:r>
              <a:rPr lang="en-GB" sz="2200" dirty="0"/>
              <a:t>Complete the standard deviation exam question on the spread of social inequality between two areas of a local town.</a:t>
            </a:r>
          </a:p>
        </p:txBody>
      </p:sp>
      <p:pic>
        <p:nvPicPr>
          <p:cNvPr id="2" name="Picture 1">
            <a:extLst>
              <a:ext uri="{FF2B5EF4-FFF2-40B4-BE49-F238E27FC236}">
                <a16:creationId xmlns:a16="http://schemas.microsoft.com/office/drawing/2014/main" id="{2C56A2DB-C6DE-47B8-B952-23D58F04EF13}"/>
              </a:ext>
            </a:extLst>
          </p:cNvPr>
          <p:cNvPicPr>
            <a:picLocks noChangeAspect="1"/>
          </p:cNvPicPr>
          <p:nvPr/>
        </p:nvPicPr>
        <p:blipFill>
          <a:blip r:embed="rId3"/>
          <a:stretch>
            <a:fillRect/>
          </a:stretch>
        </p:blipFill>
        <p:spPr>
          <a:xfrm>
            <a:off x="1196569" y="4366481"/>
            <a:ext cx="3702862" cy="2738437"/>
          </a:xfrm>
          <a:prstGeom prst="rect">
            <a:avLst/>
          </a:prstGeom>
        </p:spPr>
      </p:pic>
    </p:spTree>
    <p:extLst>
      <p:ext uri="{BB962C8B-B14F-4D97-AF65-F5344CB8AC3E}">
        <p14:creationId xmlns:p14="http://schemas.microsoft.com/office/powerpoint/2010/main" val="316396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E723BD-7431-4F69-A206-910DEF5B862E}"/>
              </a:ext>
            </a:extLst>
          </p:cNvPr>
          <p:cNvPicPr/>
          <p:nvPr/>
        </p:nvPicPr>
        <p:blipFill rotWithShape="1">
          <a:blip r:embed="rId2"/>
          <a:srcRect l="20607" t="24532" r="26877" b="15469"/>
          <a:stretch/>
        </p:blipFill>
        <p:spPr bwMode="auto">
          <a:xfrm>
            <a:off x="-110007" y="108219"/>
            <a:ext cx="5990302" cy="366192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1A4AACF-A0B4-4953-A8C5-C78988B69F59}"/>
              </a:ext>
            </a:extLst>
          </p:cNvPr>
          <p:cNvSpPr txBox="1"/>
          <p:nvPr/>
        </p:nvSpPr>
        <p:spPr>
          <a:xfrm>
            <a:off x="5643679" y="323557"/>
            <a:ext cx="5990302" cy="6524863"/>
          </a:xfrm>
          <a:prstGeom prst="rect">
            <a:avLst/>
          </a:prstGeom>
          <a:noFill/>
        </p:spPr>
        <p:txBody>
          <a:bodyPr wrap="square" rtlCol="0">
            <a:spAutoFit/>
          </a:bodyPr>
          <a:lstStyle/>
          <a:p>
            <a:r>
              <a:rPr lang="en-GB" sz="2000" dirty="0"/>
              <a:t>A group of students carried out an investigation into social inequality between two areas of their local town. </a:t>
            </a:r>
          </a:p>
          <a:p>
            <a:endParaRPr lang="en-GB" sz="2000" dirty="0"/>
          </a:p>
          <a:p>
            <a:r>
              <a:rPr lang="en-GB" sz="2000" dirty="0"/>
              <a:t>They chose an inner-city area (X) and an outer suburb (Y). Their idea was that there would be a greater amount of social deprivation in the inner-city area than the outer suburb. They conducted both primary and secondary data collection methods. One measure they focused on was level of education. They tested the hypothesis: </a:t>
            </a:r>
          </a:p>
          <a:p>
            <a:endParaRPr lang="en-GB" sz="2000" dirty="0"/>
          </a:p>
          <a:p>
            <a:r>
              <a:rPr lang="en-GB" sz="2000" dirty="0"/>
              <a:t>‘There will be a greater percentage of people educated to degree level in Area Y than in Area X.’ </a:t>
            </a:r>
          </a:p>
          <a:p>
            <a:r>
              <a:rPr lang="en-GB" sz="2000" dirty="0"/>
              <a:t>	</a:t>
            </a:r>
          </a:p>
          <a:p>
            <a:r>
              <a:rPr lang="en-GB" sz="2000" dirty="0"/>
              <a:t>The students used the Office for National Statistics website to collect secondary data. They selected 10 Output Areas in both the inner city and the outer suburb. For each Output Area they recorded the number of residents with qualifications at degree level and converted this to a percentage of all residents. 	</a:t>
            </a:r>
          </a:p>
          <a:p>
            <a:endParaRPr lang="en-GB" dirty="0"/>
          </a:p>
        </p:txBody>
      </p:sp>
    </p:spTree>
    <p:extLst>
      <p:ext uri="{BB962C8B-B14F-4D97-AF65-F5344CB8AC3E}">
        <p14:creationId xmlns:p14="http://schemas.microsoft.com/office/powerpoint/2010/main" val="45821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0002F-C6CD-457B-A8C7-FB3D0B3D50C9}"/>
              </a:ext>
            </a:extLst>
          </p:cNvPr>
          <p:cNvPicPr/>
          <p:nvPr/>
        </p:nvPicPr>
        <p:blipFill rotWithShape="1">
          <a:blip r:embed="rId2"/>
          <a:srcRect l="21272" t="28366" r="24551" b="24926"/>
          <a:stretch/>
        </p:blipFill>
        <p:spPr bwMode="auto">
          <a:xfrm>
            <a:off x="0" y="129321"/>
            <a:ext cx="6194474" cy="3299679"/>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FA1E705A-55CD-47C7-A991-13B5DFDDF8ED}"/>
              </a:ext>
            </a:extLst>
          </p:cNvPr>
          <p:cNvPicPr/>
          <p:nvPr/>
        </p:nvPicPr>
        <p:blipFill rotWithShape="1">
          <a:blip r:embed="rId3"/>
          <a:srcRect l="21272" t="16552" r="27709" b="10739"/>
          <a:stretch/>
        </p:blipFill>
        <p:spPr bwMode="auto">
          <a:xfrm>
            <a:off x="5928140" y="0"/>
            <a:ext cx="6156008" cy="4143742"/>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6257201-1260-4593-8B2F-08EAAEDE0AAF}"/>
              </a:ext>
            </a:extLst>
          </p:cNvPr>
          <p:cNvPicPr/>
          <p:nvPr/>
        </p:nvPicPr>
        <p:blipFill rotWithShape="1">
          <a:blip r:embed="rId4"/>
          <a:srcRect l="22103" t="33695" r="33359" b="29655"/>
          <a:stretch/>
        </p:blipFill>
        <p:spPr bwMode="auto">
          <a:xfrm>
            <a:off x="2479248" y="3558321"/>
            <a:ext cx="5224684" cy="29304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36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2C872-81E3-49DD-B0B0-D2970F40DC38}"/>
              </a:ext>
            </a:extLst>
          </p:cNvPr>
          <p:cNvPicPr/>
          <p:nvPr/>
        </p:nvPicPr>
        <p:blipFill rotWithShape="1">
          <a:blip r:embed="rId2"/>
          <a:srcRect l="11799" t="17734" r="26877" b="5715"/>
          <a:stretch/>
        </p:blipFill>
        <p:spPr bwMode="auto">
          <a:xfrm>
            <a:off x="304800" y="198784"/>
            <a:ext cx="7964557" cy="516834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4D0F28D-64BA-4DCD-ABA5-7BE37912A892}"/>
              </a:ext>
            </a:extLst>
          </p:cNvPr>
          <p:cNvSpPr txBox="1"/>
          <p:nvPr/>
        </p:nvSpPr>
        <p:spPr>
          <a:xfrm>
            <a:off x="8733183" y="1431235"/>
            <a:ext cx="2690191" cy="2031325"/>
          </a:xfrm>
          <a:prstGeom prst="rect">
            <a:avLst/>
          </a:prstGeom>
          <a:noFill/>
        </p:spPr>
        <p:txBody>
          <a:bodyPr wrap="square" rtlCol="0">
            <a:spAutoFit/>
          </a:bodyPr>
          <a:lstStyle/>
          <a:p>
            <a:r>
              <a:rPr lang="en-GB" dirty="0"/>
              <a:t>Complete </a:t>
            </a:r>
            <a:r>
              <a:rPr lang="en-GB" b="1" dirty="0"/>
              <a:t>Figure 7 </a:t>
            </a:r>
            <a:r>
              <a:rPr lang="en-GB" dirty="0"/>
              <a:t>and calculate the standard deviation to </a:t>
            </a:r>
            <a:r>
              <a:rPr lang="en-GB" b="1" dirty="0"/>
              <a:t>two </a:t>
            </a:r>
            <a:r>
              <a:rPr lang="en-GB" dirty="0"/>
              <a:t>decimal places. Show your working in the space provided. 	</a:t>
            </a:r>
          </a:p>
          <a:p>
            <a:endParaRPr lang="en-GB" dirty="0"/>
          </a:p>
        </p:txBody>
      </p:sp>
    </p:spTree>
    <p:extLst>
      <p:ext uri="{BB962C8B-B14F-4D97-AF65-F5344CB8AC3E}">
        <p14:creationId xmlns:p14="http://schemas.microsoft.com/office/powerpoint/2010/main" val="223849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6EE87B-C503-4ED0-9700-82FC16DA64C3}"/>
              </a:ext>
            </a:extLst>
          </p:cNvPr>
          <p:cNvPicPr/>
          <p:nvPr/>
        </p:nvPicPr>
        <p:blipFill rotWithShape="1">
          <a:blip r:embed="rId2"/>
          <a:srcRect l="20940" t="42857" r="26379" b="38522"/>
          <a:stretch/>
        </p:blipFill>
        <p:spPr bwMode="auto">
          <a:xfrm>
            <a:off x="968444" y="796579"/>
            <a:ext cx="4385434" cy="1337021"/>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29B00354-1EAB-4334-A883-4416BC7CAF15}"/>
              </a:ext>
            </a:extLst>
          </p:cNvPr>
          <p:cNvSpPr/>
          <p:nvPr/>
        </p:nvSpPr>
        <p:spPr>
          <a:xfrm>
            <a:off x="968444" y="2782669"/>
            <a:ext cx="6096000" cy="2308324"/>
          </a:xfrm>
          <a:prstGeom prst="rect">
            <a:avLst/>
          </a:prstGeom>
        </p:spPr>
        <p:txBody>
          <a:bodyPr>
            <a:spAutoFit/>
          </a:bodyPr>
          <a:lstStyle/>
          <a:p>
            <a:r>
              <a:rPr lang="en-GB" dirty="0">
                <a:solidFill>
                  <a:srgbClr val="000000"/>
                </a:solidFill>
                <a:latin typeface="Arial" panose="020B0604020202020204" pitchFamily="34" charset="0"/>
              </a:rPr>
              <a:t>Use the standard deviation values to contrast the two data</a:t>
            </a:r>
          </a:p>
          <a:p>
            <a:r>
              <a:rPr lang="en-GB" dirty="0">
                <a:solidFill>
                  <a:srgbClr val="000000"/>
                </a:solidFill>
                <a:latin typeface="Arial" panose="020B0604020202020204" pitchFamily="34" charset="0"/>
              </a:rPr>
              <a:t>sets. 	</a:t>
            </a:r>
          </a:p>
          <a:p>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r>
              <a:rPr lang="en-GB" dirty="0"/>
              <a:t>Evaluate the usefulness of standard deviation and/or alternative techniques to analyse the data in </a:t>
            </a:r>
            <a:r>
              <a:rPr lang="en-GB" b="1" dirty="0"/>
              <a:t>Figure 4</a:t>
            </a:r>
            <a:r>
              <a:rPr lang="en-GB" dirty="0"/>
              <a:t>. 	</a:t>
            </a:r>
          </a:p>
          <a:p>
            <a:endParaRPr lang="en-GB"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119643BD-3DA0-4317-872F-CA9FD1F116C5}"/>
              </a:ext>
            </a:extLst>
          </p:cNvPr>
          <p:cNvPicPr>
            <a:picLocks noChangeAspect="1"/>
          </p:cNvPicPr>
          <p:nvPr/>
        </p:nvPicPr>
        <p:blipFill>
          <a:blip r:embed="rId3"/>
          <a:stretch>
            <a:fillRect/>
          </a:stretch>
        </p:blipFill>
        <p:spPr>
          <a:xfrm>
            <a:off x="6848622" y="219761"/>
            <a:ext cx="5096698" cy="3773751"/>
          </a:xfrm>
          <a:prstGeom prst="rect">
            <a:avLst/>
          </a:prstGeom>
        </p:spPr>
      </p:pic>
    </p:spTree>
    <p:extLst>
      <p:ext uri="{BB962C8B-B14F-4D97-AF65-F5344CB8AC3E}">
        <p14:creationId xmlns:p14="http://schemas.microsoft.com/office/powerpoint/2010/main" val="92699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C09C4D-31C2-4FCC-9CA3-684277B9EFB2}"/>
              </a:ext>
            </a:extLst>
          </p:cNvPr>
          <p:cNvSpPr/>
          <p:nvPr/>
        </p:nvSpPr>
        <p:spPr>
          <a:xfrm>
            <a:off x="450574" y="631568"/>
            <a:ext cx="4386469" cy="6186309"/>
          </a:xfrm>
          <a:prstGeom prst="rect">
            <a:avLst/>
          </a:prstGeom>
        </p:spPr>
        <p:txBody>
          <a:bodyPr wrap="square">
            <a:spAutoFit/>
          </a:bodyPr>
          <a:lstStyle/>
          <a:p>
            <a:r>
              <a:rPr lang="en-GB" dirty="0">
                <a:solidFill>
                  <a:srgbClr val="000000"/>
                </a:solidFill>
                <a:latin typeface="+mj-lt"/>
              </a:rPr>
              <a:t>Allow correct interpretation of an incorrect calculation. </a:t>
            </a:r>
          </a:p>
          <a:p>
            <a:r>
              <a:rPr lang="en-GB" dirty="0">
                <a:solidFill>
                  <a:srgbClr val="000000"/>
                </a:solidFill>
                <a:latin typeface="+mj-lt"/>
              </a:rPr>
              <a:t>• The SD values mean there is more variation from the mean in the % of people with degrees in the outer suburbs (1) this is because there are more extreme values in the Outer Suburbs (1) </a:t>
            </a:r>
          </a:p>
          <a:p>
            <a:r>
              <a:rPr lang="en-GB" dirty="0">
                <a:solidFill>
                  <a:srgbClr val="000000"/>
                </a:solidFill>
                <a:latin typeface="+mj-lt"/>
              </a:rPr>
              <a:t>• The SD value shows there is more clustering of % people with </a:t>
            </a:r>
            <a:r>
              <a:rPr lang="en-GB" dirty="0">
                <a:latin typeface="+mj-lt"/>
              </a:rPr>
              <a:t>degrees around the mean in the Inner City Area. (1) This means that the mean is more typical of the data set in the inner city (1) </a:t>
            </a:r>
          </a:p>
          <a:p>
            <a:r>
              <a:rPr lang="en-GB" dirty="0">
                <a:latin typeface="+mj-lt"/>
              </a:rPr>
              <a:t>• The SD score of Y is higher than area X (1) this means that is more variation in area Y (1) </a:t>
            </a:r>
          </a:p>
          <a:p>
            <a:endParaRPr lang="en-GB" dirty="0">
              <a:latin typeface="+mj-lt"/>
            </a:endParaRPr>
          </a:p>
          <a:p>
            <a:r>
              <a:rPr lang="en-GB" dirty="0">
                <a:latin typeface="+mj-lt"/>
              </a:rPr>
              <a:t>Max 1 if separate accounts or if only one area considered. </a:t>
            </a:r>
          </a:p>
          <a:p>
            <a:r>
              <a:rPr lang="en-GB" dirty="0">
                <a:latin typeface="+mj-lt"/>
              </a:rPr>
              <a:t>No credit for simply restating the SD values without any development. </a:t>
            </a:r>
          </a:p>
          <a:p>
            <a:r>
              <a:rPr lang="en-GB" dirty="0">
                <a:latin typeface="+mj-lt"/>
              </a:rPr>
              <a:t>	</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	</a:t>
            </a:r>
          </a:p>
        </p:txBody>
      </p:sp>
      <p:sp>
        <p:nvSpPr>
          <p:cNvPr id="4" name="TextBox 3">
            <a:extLst>
              <a:ext uri="{FF2B5EF4-FFF2-40B4-BE49-F238E27FC236}">
                <a16:creationId xmlns:a16="http://schemas.microsoft.com/office/drawing/2014/main" id="{04567842-F4FF-4595-92B6-89C7D6EDDB0C}"/>
              </a:ext>
            </a:extLst>
          </p:cNvPr>
          <p:cNvSpPr txBox="1"/>
          <p:nvPr/>
        </p:nvSpPr>
        <p:spPr>
          <a:xfrm>
            <a:off x="887896" y="159026"/>
            <a:ext cx="4890052" cy="369332"/>
          </a:xfrm>
          <a:prstGeom prst="rect">
            <a:avLst/>
          </a:prstGeom>
          <a:noFill/>
        </p:spPr>
        <p:txBody>
          <a:bodyPr wrap="square" rtlCol="0">
            <a:spAutoFit/>
          </a:bodyPr>
          <a:lstStyle/>
          <a:p>
            <a:r>
              <a:rPr lang="en-GB" dirty="0"/>
              <a:t>Mark scheme</a:t>
            </a:r>
          </a:p>
        </p:txBody>
      </p:sp>
      <p:sp>
        <p:nvSpPr>
          <p:cNvPr id="5" name="TextBox 4">
            <a:extLst>
              <a:ext uri="{FF2B5EF4-FFF2-40B4-BE49-F238E27FC236}">
                <a16:creationId xmlns:a16="http://schemas.microsoft.com/office/drawing/2014/main" id="{E3504EDE-E72D-458B-9C30-8C336691535B}"/>
              </a:ext>
            </a:extLst>
          </p:cNvPr>
          <p:cNvSpPr txBox="1"/>
          <p:nvPr/>
        </p:nvSpPr>
        <p:spPr>
          <a:xfrm>
            <a:off x="5592417" y="528358"/>
            <a:ext cx="6414053" cy="5632311"/>
          </a:xfrm>
          <a:prstGeom prst="rect">
            <a:avLst/>
          </a:prstGeom>
          <a:noFill/>
        </p:spPr>
        <p:txBody>
          <a:bodyPr wrap="square" rtlCol="0">
            <a:spAutoFit/>
          </a:bodyPr>
          <a:lstStyle/>
          <a:p>
            <a:endParaRPr lang="en-GB" dirty="0"/>
          </a:p>
          <a:p>
            <a:r>
              <a:rPr lang="en-GB" dirty="0"/>
              <a:t>Standard deviation is useful as it allows us to consider the spread of the data around the mean, which means that in Figure 4 we can prove that there is a greater variation in the outer suburbs. </a:t>
            </a:r>
          </a:p>
          <a:p>
            <a:r>
              <a:rPr lang="en-GB" dirty="0"/>
              <a:t>• SD indicates the extent of the spread of data. So, it is very useful when comparing two data sets as in Figure 4. In this case SD is an appropriate technique as we can compare the two areas. </a:t>
            </a:r>
          </a:p>
          <a:p>
            <a:r>
              <a:rPr lang="en-GB" dirty="0"/>
              <a:t>• SD is more useful than just comparing the mean as in this case the mean is much larger in the outer suburbs but this is affected by some extreme values. SD allows us to be able to show this mathematically. </a:t>
            </a:r>
          </a:p>
          <a:p>
            <a:r>
              <a:rPr lang="en-GB" dirty="0"/>
              <a:t>• A description of the alternative analysis techniques and how they would be constructed </a:t>
            </a:r>
          </a:p>
          <a:p>
            <a:r>
              <a:rPr lang="en-GB" dirty="0"/>
              <a:t>• It could be considered that you could use measures of central tendency such as the mean or median, allowing direct comparison and analysis of averages. </a:t>
            </a:r>
          </a:p>
          <a:p>
            <a:r>
              <a:rPr lang="en-GB" dirty="0"/>
              <a:t>• Range could also be used to consider basic variation in education levels across each area allowing a comparison to be made </a:t>
            </a:r>
          </a:p>
          <a:p>
            <a:r>
              <a:rPr lang="en-GB" dirty="0"/>
              <a:t>	</a:t>
            </a:r>
          </a:p>
          <a:p>
            <a:endParaRPr lang="en-GB" dirty="0"/>
          </a:p>
        </p:txBody>
      </p:sp>
    </p:spTree>
    <p:extLst>
      <p:ext uri="{BB962C8B-B14F-4D97-AF65-F5344CB8AC3E}">
        <p14:creationId xmlns:p14="http://schemas.microsoft.com/office/powerpoint/2010/main" val="422375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pPr marL="0" indent="0">
              <a:buNone/>
            </a:pPr>
            <a:r>
              <a:rPr lang="en-GB" dirty="0" smtClean="0"/>
              <a:t>Complete the standard deviation in the booklet</a:t>
            </a:r>
            <a:endParaRPr lang="en-GB" dirty="0"/>
          </a:p>
        </p:txBody>
      </p:sp>
    </p:spTree>
    <p:extLst>
      <p:ext uri="{BB962C8B-B14F-4D97-AF65-F5344CB8AC3E}">
        <p14:creationId xmlns:p14="http://schemas.microsoft.com/office/powerpoint/2010/main" val="516508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588" y="302323"/>
            <a:ext cx="6096000" cy="3671518"/>
          </a:xfrm>
          <a:prstGeom prst="rect">
            <a:avLst/>
          </a:prstGeom>
        </p:spPr>
        <p:txBody>
          <a:bodyPr>
            <a:spAutoFit/>
          </a:bodyPr>
          <a:lstStyle/>
          <a:p>
            <a:pPr>
              <a:lnSpc>
                <a:spcPct val="107000"/>
              </a:lnSpc>
              <a:spcAft>
                <a:spcPts val="800"/>
              </a:spcAft>
            </a:pPr>
            <a:r>
              <a:rPr lang="en-GB" b="1" u="sng" dirty="0">
                <a:latin typeface="Calibri" panose="020F0502020204030204" pitchFamily="34" charset="0"/>
                <a:ea typeface="Calibri" panose="020F0502020204030204" pitchFamily="34" charset="0"/>
                <a:cs typeface="Times New Roman" panose="02020603050405020304" pitchFamily="18" charset="0"/>
              </a:rPr>
              <a:t>Bi-polar analysis of management techniques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https://geographyfieldwork.com/BipolarChartCreator.html</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Task 1</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Use the above link and the information from the fieldtrip workbooks to create bi-polar graphs for two of the coastal management techniques that you examined on the fieldwork day. An example of how one should look is below.</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6253142" y="2528047"/>
            <a:ext cx="5584682" cy="3902320"/>
          </a:xfrm>
          <a:prstGeom prst="rect">
            <a:avLst/>
          </a:prstGeom>
        </p:spPr>
      </p:pic>
      <p:sp>
        <p:nvSpPr>
          <p:cNvPr id="4" name="Rectangle 3"/>
          <p:cNvSpPr/>
          <p:nvPr/>
        </p:nvSpPr>
        <p:spPr>
          <a:xfrm>
            <a:off x="257865" y="3458428"/>
            <a:ext cx="6096000" cy="3078792"/>
          </a:xfrm>
          <a:prstGeom prst="rect">
            <a:avLst/>
          </a:prstGeom>
        </p:spPr>
        <p:txBody>
          <a:bodyPr>
            <a:spAutoFit/>
          </a:bodyPr>
          <a:lstStyle/>
          <a:p>
            <a:pPr>
              <a:lnSpc>
                <a:spcPct val="107000"/>
              </a:lnSpc>
              <a:spcAft>
                <a:spcPts val="800"/>
              </a:spcAft>
            </a:pPr>
            <a:r>
              <a:rPr lang="en-GB" b="1">
                <a:latin typeface="Calibri" panose="020F0502020204030204" pitchFamily="34" charset="0"/>
                <a:ea typeface="Calibri" panose="020F0502020204030204" pitchFamily="34" charset="0"/>
                <a:cs typeface="Times New Roman" panose="02020603050405020304" pitchFamily="18" charset="0"/>
              </a:rPr>
              <a:t>Task 2</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Analyse your bi-polar graphs identifying the strengths and weaknesses of each of the schemes.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mj-lt"/>
              <a:buAutoNum type="arabicParenR"/>
            </a:pPr>
            <a:r>
              <a:rPr lang="en-GB" dirty="0">
                <a:latin typeface="Calibri" panose="020F0502020204030204" pitchFamily="34" charset="0"/>
                <a:ea typeface="Calibri" panose="020F0502020204030204" pitchFamily="34" charset="0"/>
                <a:cs typeface="Times New Roman" panose="02020603050405020304" pitchFamily="18" charset="0"/>
              </a:rPr>
              <a:t>How do your graphs compare to other peoples?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mj-lt"/>
              <a:buAutoNum type="arabicParenR"/>
            </a:pPr>
            <a:r>
              <a:rPr lang="en-GB" dirty="0">
                <a:latin typeface="Calibri" panose="020F0502020204030204" pitchFamily="34" charset="0"/>
                <a:ea typeface="Calibri" panose="020F0502020204030204" pitchFamily="34" charset="0"/>
                <a:cs typeface="Times New Roman" panose="02020603050405020304" pitchFamily="18" charset="0"/>
              </a:rPr>
              <a:t>Why might this be an issue?</a:t>
            </a:r>
          </a:p>
        </p:txBody>
      </p:sp>
    </p:spTree>
    <p:extLst>
      <p:ext uri="{BB962C8B-B14F-4D97-AF65-F5344CB8AC3E}">
        <p14:creationId xmlns:p14="http://schemas.microsoft.com/office/powerpoint/2010/main" val="7671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D14F-9901-4E6E-8180-CBFD1599FA17}"/>
              </a:ext>
            </a:extLst>
          </p:cNvPr>
          <p:cNvSpPr>
            <a:spLocks noGrp="1"/>
          </p:cNvSpPr>
          <p:nvPr>
            <p:ph type="title"/>
          </p:nvPr>
        </p:nvSpPr>
        <p:spPr/>
        <p:txBody>
          <a:bodyPr/>
          <a:lstStyle/>
          <a:p>
            <a:r>
              <a:rPr lang="en-GB" dirty="0"/>
              <a:t>Background research for fieldtrip 1 </a:t>
            </a:r>
          </a:p>
        </p:txBody>
      </p:sp>
      <p:sp>
        <p:nvSpPr>
          <p:cNvPr id="3" name="Content Placeholder 2">
            <a:extLst>
              <a:ext uri="{FF2B5EF4-FFF2-40B4-BE49-F238E27FC236}">
                <a16:creationId xmlns:a16="http://schemas.microsoft.com/office/drawing/2014/main" id="{30D0F355-977F-4D51-B5F8-223B7D208E08}"/>
              </a:ext>
            </a:extLst>
          </p:cNvPr>
          <p:cNvSpPr>
            <a:spLocks noGrp="1"/>
          </p:cNvSpPr>
          <p:nvPr>
            <p:ph idx="1"/>
          </p:nvPr>
        </p:nvSpPr>
        <p:spPr/>
        <p:txBody>
          <a:bodyPr>
            <a:normAutofit/>
          </a:bodyPr>
          <a:lstStyle/>
          <a:p>
            <a:pPr marL="0" indent="0">
              <a:buNone/>
            </a:pPr>
            <a:r>
              <a:rPr lang="en-GB" dirty="0"/>
              <a:t>Read through and make notes from each of the website pages from Chichester Harbour Conservancy. The notes you make will be used next lesson as a starter activity.</a:t>
            </a:r>
          </a:p>
          <a:p>
            <a:pPr marL="0" indent="0">
              <a:buNone/>
            </a:pPr>
            <a:endParaRPr lang="en-GB" dirty="0">
              <a:hlinkClick r:id="rId2"/>
            </a:endParaRPr>
          </a:p>
          <a:p>
            <a:pPr marL="0" indent="0">
              <a:buNone/>
            </a:pPr>
            <a:r>
              <a:rPr lang="en-GB" dirty="0">
                <a:hlinkClick r:id="rId2"/>
              </a:rPr>
              <a:t>https://www.conservancy.co.uk/page/east-head</a:t>
            </a:r>
            <a:endParaRPr lang="en-GB" dirty="0">
              <a:hlinkClick r:id="rId3"/>
            </a:endParaRPr>
          </a:p>
          <a:p>
            <a:pPr marL="0" indent="0">
              <a:buNone/>
            </a:pPr>
            <a:r>
              <a:rPr lang="en-GB" dirty="0">
                <a:hlinkClick r:id="rId3"/>
              </a:rPr>
              <a:t>https://www.conservancy.co.uk/page/people-and-environment</a:t>
            </a:r>
            <a:endParaRPr lang="en-GB" dirty="0"/>
          </a:p>
          <a:p>
            <a:pPr marL="0" indent="0">
              <a:buNone/>
            </a:pPr>
            <a:r>
              <a:rPr lang="en-GB" dirty="0">
                <a:hlinkClick r:id="rId4"/>
              </a:rPr>
              <a:t>https://www.conservancy.co.uk/page/sea-defence</a:t>
            </a:r>
            <a:endParaRPr lang="en-GB" dirty="0"/>
          </a:p>
          <a:p>
            <a:pPr marL="0" indent="0">
              <a:buNone/>
            </a:pPr>
            <a:endParaRPr lang="en-GB" dirty="0"/>
          </a:p>
        </p:txBody>
      </p:sp>
      <p:sp>
        <p:nvSpPr>
          <p:cNvPr id="5" name="TextBox 4">
            <a:extLst>
              <a:ext uri="{FF2B5EF4-FFF2-40B4-BE49-F238E27FC236}">
                <a16:creationId xmlns:a16="http://schemas.microsoft.com/office/drawing/2014/main" id="{19A34914-EAC5-4528-B51D-3F878846BB2B}"/>
              </a:ext>
            </a:extLst>
          </p:cNvPr>
          <p:cNvSpPr txBox="1"/>
          <p:nvPr/>
        </p:nvSpPr>
        <p:spPr>
          <a:xfrm>
            <a:off x="731520" y="5458265"/>
            <a:ext cx="9622302" cy="461665"/>
          </a:xfrm>
          <a:prstGeom prst="rect">
            <a:avLst/>
          </a:prstGeom>
          <a:noFill/>
        </p:spPr>
        <p:txBody>
          <a:bodyPr wrap="square" rtlCol="0">
            <a:spAutoFit/>
          </a:bodyPr>
          <a:lstStyle/>
          <a:p>
            <a:r>
              <a:rPr lang="en-GB" sz="2400" dirty="0">
                <a:solidFill>
                  <a:srgbClr val="FF0000"/>
                </a:solidFill>
              </a:rPr>
              <a:t>Check flip learning task has been completed through Q&amp;A</a:t>
            </a:r>
          </a:p>
        </p:txBody>
      </p:sp>
    </p:spTree>
    <p:extLst>
      <p:ext uri="{BB962C8B-B14F-4D97-AF65-F5344CB8AC3E}">
        <p14:creationId xmlns:p14="http://schemas.microsoft.com/office/powerpoint/2010/main" val="25925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565C-1646-42D9-9FF4-112BE160D0D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DC3A0F-DD9B-4D97-8E6A-F7134B19A8CC}"/>
              </a:ext>
            </a:extLst>
          </p:cNvPr>
          <p:cNvSpPr>
            <a:spLocks noGrp="1"/>
          </p:cNvSpPr>
          <p:nvPr>
            <p:ph idx="1"/>
          </p:nvPr>
        </p:nvSpPr>
        <p:spPr/>
        <p:txBody>
          <a:bodyPr>
            <a:normAutofit fontScale="92500" lnSpcReduction="20000"/>
          </a:bodyPr>
          <a:lstStyle/>
          <a:p>
            <a:pPr marL="0" indent="0">
              <a:buNone/>
            </a:pPr>
            <a:r>
              <a:rPr lang="en-GB" dirty="0"/>
              <a:t>Explore the following website – The National Library of Scotland</a:t>
            </a:r>
          </a:p>
          <a:p>
            <a:pPr marL="0" indent="0">
              <a:buNone/>
            </a:pPr>
            <a:r>
              <a:rPr lang="en-GB" dirty="0">
                <a:hlinkClick r:id="rId2"/>
              </a:rPr>
              <a:t>https://maps.nls.uk/</a:t>
            </a:r>
            <a:endParaRPr lang="en-GB" dirty="0"/>
          </a:p>
          <a:p>
            <a:pPr marL="0" indent="0">
              <a:buNone/>
            </a:pPr>
            <a:endParaRPr lang="en-GB" dirty="0"/>
          </a:p>
          <a:p>
            <a:pPr marL="0" indent="0">
              <a:buNone/>
            </a:pPr>
            <a:r>
              <a:rPr lang="en-GB" dirty="0"/>
              <a:t>There are two links that are particularly useful. These are the side by side viewer and the georeferenced maps. </a:t>
            </a:r>
          </a:p>
          <a:p>
            <a:pPr marL="0" indent="0">
              <a:buNone/>
            </a:pPr>
            <a:r>
              <a:rPr lang="en-GB" dirty="0"/>
              <a:t>Explore both of these typing in West Wittering as a location. With the georeferenced map you need to change the transparency of the overlay. Notice how the spit has changed direction over the years and how the coastline has been eroded. </a:t>
            </a:r>
          </a:p>
          <a:p>
            <a:pPr marL="0" indent="0">
              <a:buNone/>
            </a:pPr>
            <a:endParaRPr lang="en-GB" dirty="0"/>
          </a:p>
          <a:p>
            <a:pPr marL="0" indent="0">
              <a:buNone/>
            </a:pPr>
            <a:r>
              <a:rPr lang="en-GB" dirty="0"/>
              <a:t>Print out two maps of your choice to show how the coastline has changed over the years. </a:t>
            </a:r>
          </a:p>
        </p:txBody>
      </p:sp>
    </p:spTree>
    <p:extLst>
      <p:ext uri="{BB962C8B-B14F-4D97-AF65-F5344CB8AC3E}">
        <p14:creationId xmlns:p14="http://schemas.microsoft.com/office/powerpoint/2010/main" val="1192765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5F35-B040-402F-800F-84874437E9FB}"/>
              </a:ext>
            </a:extLst>
          </p:cNvPr>
          <p:cNvSpPr>
            <a:spLocks noGrp="1"/>
          </p:cNvSpPr>
          <p:nvPr>
            <p:ph type="title"/>
          </p:nvPr>
        </p:nvSpPr>
        <p:spPr>
          <a:xfrm>
            <a:off x="0" y="49488"/>
            <a:ext cx="10515600" cy="1325563"/>
          </a:xfrm>
        </p:spPr>
        <p:txBody>
          <a:bodyPr/>
          <a:lstStyle/>
          <a:p>
            <a:r>
              <a:rPr lang="en-GB" dirty="0"/>
              <a:t>Spearman’s rank correlation</a:t>
            </a:r>
          </a:p>
        </p:txBody>
      </p:sp>
      <p:sp>
        <p:nvSpPr>
          <p:cNvPr id="3" name="Content Placeholder 2">
            <a:extLst>
              <a:ext uri="{FF2B5EF4-FFF2-40B4-BE49-F238E27FC236}">
                <a16:creationId xmlns:a16="http://schemas.microsoft.com/office/drawing/2014/main" id="{24A046A3-5EE6-489B-9237-277418ED0D39}"/>
              </a:ext>
            </a:extLst>
          </p:cNvPr>
          <p:cNvSpPr>
            <a:spLocks noGrp="1"/>
          </p:cNvSpPr>
          <p:nvPr>
            <p:ph idx="1"/>
          </p:nvPr>
        </p:nvSpPr>
        <p:spPr>
          <a:xfrm>
            <a:off x="414131" y="1375051"/>
            <a:ext cx="5329514" cy="4351338"/>
          </a:xfrm>
        </p:spPr>
        <p:txBody>
          <a:bodyPr>
            <a:normAutofit/>
          </a:bodyPr>
          <a:lstStyle/>
          <a:p>
            <a:pPr marL="0" indent="0">
              <a:buNone/>
            </a:pPr>
            <a:r>
              <a:rPr lang="en-GB" sz="2100" b="1" dirty="0">
                <a:solidFill>
                  <a:schemeClr val="accent1">
                    <a:lumMod val="75000"/>
                  </a:schemeClr>
                </a:solidFill>
              </a:rPr>
              <a:t>The Spearman's Rank Correlation Coefficient is used to discover the strength of a link between two sets of data.</a:t>
            </a:r>
          </a:p>
          <a:p>
            <a:pPr marL="0" indent="0">
              <a:buNone/>
            </a:pPr>
            <a:endParaRPr lang="en-GB" sz="2100" b="1" dirty="0">
              <a:solidFill>
                <a:schemeClr val="accent1">
                  <a:lumMod val="75000"/>
                </a:schemeClr>
              </a:solidFill>
            </a:endParaRPr>
          </a:p>
          <a:p>
            <a:pPr marL="0" indent="0">
              <a:buNone/>
            </a:pPr>
            <a:r>
              <a:rPr lang="en-GB" sz="2100" b="1" dirty="0">
                <a:solidFill>
                  <a:schemeClr val="accent1">
                    <a:lumMod val="75000"/>
                  </a:schemeClr>
                </a:solidFill>
              </a:rPr>
              <a:t>If your data can be incorporated into a </a:t>
            </a:r>
            <a:r>
              <a:rPr lang="en-GB" sz="2100" b="1" dirty="0" err="1">
                <a:solidFill>
                  <a:schemeClr val="accent1">
                    <a:lumMod val="75000"/>
                  </a:schemeClr>
                </a:solidFill>
              </a:rPr>
              <a:t>scattergraph</a:t>
            </a:r>
            <a:r>
              <a:rPr lang="en-GB" sz="2100" b="1" dirty="0">
                <a:solidFill>
                  <a:schemeClr val="accent1">
                    <a:lumMod val="75000"/>
                  </a:schemeClr>
                </a:solidFill>
              </a:rPr>
              <a:t> you could conduct a Spearman’s Rank test to see how related they are. </a:t>
            </a:r>
            <a:endParaRPr lang="en-GB" dirty="0"/>
          </a:p>
        </p:txBody>
      </p:sp>
      <p:pic>
        <p:nvPicPr>
          <p:cNvPr id="1026" name="Picture 2" descr="Image result for geography scatter graph images">
            <a:extLst>
              <a:ext uri="{FF2B5EF4-FFF2-40B4-BE49-F238E27FC236}">
                <a16:creationId xmlns:a16="http://schemas.microsoft.com/office/drawing/2014/main" id="{CB4E40E7-4D65-45DF-8CE1-2734C510F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721" y="454715"/>
            <a:ext cx="5329514" cy="54687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90D2DA4-7CA1-4BF6-A15F-6BEABF7AEAAD}"/>
              </a:ext>
            </a:extLst>
          </p:cNvPr>
          <p:cNvSpPr txBox="1"/>
          <p:nvPr/>
        </p:nvSpPr>
        <p:spPr>
          <a:xfrm>
            <a:off x="599050" y="4332849"/>
            <a:ext cx="3142956" cy="1754326"/>
          </a:xfrm>
          <a:prstGeom prst="rect">
            <a:avLst/>
          </a:prstGeom>
          <a:noFill/>
          <a:ln>
            <a:solidFill>
              <a:schemeClr val="tx1"/>
            </a:solidFill>
          </a:ln>
        </p:spPr>
        <p:txBody>
          <a:bodyPr wrap="square" rtlCol="0">
            <a:spAutoFit/>
          </a:bodyPr>
          <a:lstStyle/>
          <a:p>
            <a:r>
              <a:rPr lang="en-GB" b="1" dirty="0"/>
              <a:t>At least 8 sets of data are required when conducting Spearman’s rank analysis and so this is something you need to consider before conducting your fieldwork.</a:t>
            </a:r>
          </a:p>
        </p:txBody>
      </p:sp>
    </p:spTree>
    <p:extLst>
      <p:ext uri="{BB962C8B-B14F-4D97-AF65-F5344CB8AC3E}">
        <p14:creationId xmlns:p14="http://schemas.microsoft.com/office/powerpoint/2010/main" val="422217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45CE9-F187-41E1-A17E-62F6E508212A}"/>
              </a:ext>
            </a:extLst>
          </p:cNvPr>
          <p:cNvSpPr>
            <a:spLocks noGrp="1"/>
          </p:cNvSpPr>
          <p:nvPr>
            <p:ph idx="1"/>
          </p:nvPr>
        </p:nvSpPr>
        <p:spPr>
          <a:xfrm>
            <a:off x="506895" y="248616"/>
            <a:ext cx="5774635" cy="4351338"/>
          </a:xfrm>
        </p:spPr>
        <p:txBody>
          <a:bodyPr/>
          <a:lstStyle/>
          <a:p>
            <a:pPr marL="0" indent="0">
              <a:buNone/>
            </a:pPr>
            <a:r>
              <a:rPr lang="en-GB" b="1" dirty="0">
                <a:solidFill>
                  <a:schemeClr val="accent1">
                    <a:lumMod val="75000"/>
                  </a:schemeClr>
                </a:solidFill>
              </a:rPr>
              <a:t>For example you would expect that the more hours of revision a student does then the higher the exam result. </a:t>
            </a:r>
          </a:p>
          <a:p>
            <a:pPr marL="0" indent="0">
              <a:buNone/>
            </a:pPr>
            <a:endParaRPr lang="en-GB" b="1" dirty="0">
              <a:solidFill>
                <a:schemeClr val="accent1">
                  <a:lumMod val="75000"/>
                </a:schemeClr>
              </a:solidFill>
            </a:endParaRPr>
          </a:p>
          <a:p>
            <a:pPr marL="0" indent="0">
              <a:buNone/>
            </a:pPr>
            <a:r>
              <a:rPr lang="en-GB" b="1" dirty="0">
                <a:solidFill>
                  <a:schemeClr val="accent1">
                    <a:lumMod val="75000"/>
                  </a:schemeClr>
                </a:solidFill>
              </a:rPr>
              <a:t>You could then collect data on both hours studied and result, rank the two sets of data and then conduct the statistical test to see how strong the relationship is.</a:t>
            </a:r>
          </a:p>
          <a:p>
            <a:endParaRPr lang="en-GB" dirty="0"/>
          </a:p>
        </p:txBody>
      </p:sp>
      <p:graphicFrame>
        <p:nvGraphicFramePr>
          <p:cNvPr id="4" name="Table 4">
            <a:extLst>
              <a:ext uri="{FF2B5EF4-FFF2-40B4-BE49-F238E27FC236}">
                <a16:creationId xmlns:a16="http://schemas.microsoft.com/office/drawing/2014/main" id="{1A1F61B1-E86F-4C75-938D-80A2593B91F5}"/>
              </a:ext>
            </a:extLst>
          </p:cNvPr>
          <p:cNvGraphicFramePr>
            <a:graphicFrameLocks noGrp="1"/>
          </p:cNvGraphicFramePr>
          <p:nvPr>
            <p:extLst>
              <p:ext uri="{D42A27DB-BD31-4B8C-83A1-F6EECF244321}">
                <p14:modId xmlns:p14="http://schemas.microsoft.com/office/powerpoint/2010/main" val="1016272104"/>
              </p:ext>
            </p:extLst>
          </p:nvPr>
        </p:nvGraphicFramePr>
        <p:xfrm>
          <a:off x="7659756" y="106017"/>
          <a:ext cx="3891720" cy="6729750"/>
        </p:xfrm>
        <a:graphic>
          <a:graphicData uri="http://schemas.openxmlformats.org/drawingml/2006/table">
            <a:tbl>
              <a:tblPr firstRow="1" bandRow="1">
                <a:tableStyleId>{5C22544A-7EE6-4342-B048-85BDC9FD1C3A}</a:tableStyleId>
              </a:tblPr>
              <a:tblGrid>
                <a:gridCol w="1297240">
                  <a:extLst>
                    <a:ext uri="{9D8B030D-6E8A-4147-A177-3AD203B41FA5}">
                      <a16:colId xmlns:a16="http://schemas.microsoft.com/office/drawing/2014/main" val="3798041103"/>
                    </a:ext>
                  </a:extLst>
                </a:gridCol>
                <a:gridCol w="1297240">
                  <a:extLst>
                    <a:ext uri="{9D8B030D-6E8A-4147-A177-3AD203B41FA5}">
                      <a16:colId xmlns:a16="http://schemas.microsoft.com/office/drawing/2014/main" val="1076046191"/>
                    </a:ext>
                  </a:extLst>
                </a:gridCol>
                <a:gridCol w="1297240">
                  <a:extLst>
                    <a:ext uri="{9D8B030D-6E8A-4147-A177-3AD203B41FA5}">
                      <a16:colId xmlns:a16="http://schemas.microsoft.com/office/drawing/2014/main" val="651063320"/>
                    </a:ext>
                  </a:extLst>
                </a:gridCol>
              </a:tblGrid>
              <a:tr h="297183">
                <a:tc>
                  <a:txBody>
                    <a:bodyPr/>
                    <a:lstStyle/>
                    <a:p>
                      <a:endParaRPr lang="en-GB" dirty="0"/>
                    </a:p>
                  </a:txBody>
                  <a:tcPr/>
                </a:tc>
                <a:tc>
                  <a:txBody>
                    <a:bodyPr/>
                    <a:lstStyle/>
                    <a:p>
                      <a:r>
                        <a:rPr lang="en-GB" dirty="0"/>
                        <a:t>Hours studied</a:t>
                      </a:r>
                    </a:p>
                  </a:txBody>
                  <a:tcPr/>
                </a:tc>
                <a:tc>
                  <a:txBody>
                    <a:bodyPr/>
                    <a:lstStyle/>
                    <a:p>
                      <a:r>
                        <a:rPr lang="en-GB" dirty="0"/>
                        <a:t>% exam result</a:t>
                      </a:r>
                    </a:p>
                  </a:txBody>
                  <a:tcPr/>
                </a:tc>
                <a:extLst>
                  <a:ext uri="{0D108BD9-81ED-4DB2-BD59-A6C34878D82A}">
                    <a16:rowId xmlns:a16="http://schemas.microsoft.com/office/drawing/2014/main" val="3494757143"/>
                  </a:ext>
                </a:extLst>
              </a:tr>
              <a:tr h="608967">
                <a:tc>
                  <a:txBody>
                    <a:bodyPr/>
                    <a:lstStyle/>
                    <a:p>
                      <a:r>
                        <a:rPr lang="en-GB" dirty="0"/>
                        <a:t>Tom</a:t>
                      </a:r>
                    </a:p>
                  </a:txBody>
                  <a:tcPr/>
                </a:tc>
                <a:tc>
                  <a:txBody>
                    <a:bodyPr/>
                    <a:lstStyle/>
                    <a:p>
                      <a:r>
                        <a:rPr lang="en-GB" dirty="0"/>
                        <a:t>10</a:t>
                      </a:r>
                    </a:p>
                  </a:txBody>
                  <a:tcPr/>
                </a:tc>
                <a:tc>
                  <a:txBody>
                    <a:bodyPr/>
                    <a:lstStyle/>
                    <a:p>
                      <a:r>
                        <a:rPr lang="en-GB" dirty="0"/>
                        <a:t>32</a:t>
                      </a:r>
                    </a:p>
                  </a:txBody>
                  <a:tcPr/>
                </a:tc>
                <a:extLst>
                  <a:ext uri="{0D108BD9-81ED-4DB2-BD59-A6C34878D82A}">
                    <a16:rowId xmlns:a16="http://schemas.microsoft.com/office/drawing/2014/main" val="3675330873"/>
                  </a:ext>
                </a:extLst>
              </a:tr>
              <a:tr h="608967">
                <a:tc>
                  <a:txBody>
                    <a:bodyPr/>
                    <a:lstStyle/>
                    <a:p>
                      <a:r>
                        <a:rPr lang="en-GB" dirty="0"/>
                        <a:t>Alice</a:t>
                      </a:r>
                    </a:p>
                  </a:txBody>
                  <a:tcPr/>
                </a:tc>
                <a:tc>
                  <a:txBody>
                    <a:bodyPr/>
                    <a:lstStyle/>
                    <a:p>
                      <a:r>
                        <a:rPr lang="en-GB" dirty="0"/>
                        <a:t>16</a:t>
                      </a:r>
                    </a:p>
                  </a:txBody>
                  <a:tcPr/>
                </a:tc>
                <a:tc>
                  <a:txBody>
                    <a:bodyPr/>
                    <a:lstStyle/>
                    <a:p>
                      <a:r>
                        <a:rPr lang="en-GB" dirty="0"/>
                        <a:t>67</a:t>
                      </a:r>
                    </a:p>
                  </a:txBody>
                  <a:tcPr/>
                </a:tc>
                <a:extLst>
                  <a:ext uri="{0D108BD9-81ED-4DB2-BD59-A6C34878D82A}">
                    <a16:rowId xmlns:a16="http://schemas.microsoft.com/office/drawing/2014/main" val="2441227118"/>
                  </a:ext>
                </a:extLst>
              </a:tr>
              <a:tr h="608967">
                <a:tc>
                  <a:txBody>
                    <a:bodyPr/>
                    <a:lstStyle/>
                    <a:p>
                      <a:r>
                        <a:rPr lang="en-GB" dirty="0"/>
                        <a:t>Mary</a:t>
                      </a:r>
                    </a:p>
                  </a:txBody>
                  <a:tcPr/>
                </a:tc>
                <a:tc>
                  <a:txBody>
                    <a:bodyPr/>
                    <a:lstStyle/>
                    <a:p>
                      <a:r>
                        <a:rPr lang="en-GB" dirty="0"/>
                        <a:t>5</a:t>
                      </a:r>
                    </a:p>
                  </a:txBody>
                  <a:tcPr/>
                </a:tc>
                <a:tc>
                  <a:txBody>
                    <a:bodyPr/>
                    <a:lstStyle/>
                    <a:p>
                      <a:r>
                        <a:rPr lang="en-GB" dirty="0"/>
                        <a:t>52</a:t>
                      </a:r>
                    </a:p>
                  </a:txBody>
                  <a:tcPr/>
                </a:tc>
                <a:extLst>
                  <a:ext uri="{0D108BD9-81ED-4DB2-BD59-A6C34878D82A}">
                    <a16:rowId xmlns:a16="http://schemas.microsoft.com/office/drawing/2014/main" val="4238740705"/>
                  </a:ext>
                </a:extLst>
              </a:tr>
              <a:tr h="608967">
                <a:tc>
                  <a:txBody>
                    <a:bodyPr/>
                    <a:lstStyle/>
                    <a:p>
                      <a:r>
                        <a:rPr lang="en-GB" dirty="0"/>
                        <a:t>Albert</a:t>
                      </a:r>
                    </a:p>
                  </a:txBody>
                  <a:tcPr/>
                </a:tc>
                <a:tc>
                  <a:txBody>
                    <a:bodyPr/>
                    <a:lstStyle/>
                    <a:p>
                      <a:r>
                        <a:rPr lang="en-GB" dirty="0"/>
                        <a:t>19</a:t>
                      </a:r>
                    </a:p>
                  </a:txBody>
                  <a:tcPr/>
                </a:tc>
                <a:tc>
                  <a:txBody>
                    <a:bodyPr/>
                    <a:lstStyle/>
                    <a:p>
                      <a:r>
                        <a:rPr lang="en-GB" dirty="0"/>
                        <a:t>78</a:t>
                      </a:r>
                    </a:p>
                  </a:txBody>
                  <a:tcPr/>
                </a:tc>
                <a:extLst>
                  <a:ext uri="{0D108BD9-81ED-4DB2-BD59-A6C34878D82A}">
                    <a16:rowId xmlns:a16="http://schemas.microsoft.com/office/drawing/2014/main" val="497777832"/>
                  </a:ext>
                </a:extLst>
              </a:tr>
              <a:tr h="608967">
                <a:tc>
                  <a:txBody>
                    <a:bodyPr/>
                    <a:lstStyle/>
                    <a:p>
                      <a:r>
                        <a:rPr lang="en-GB" dirty="0"/>
                        <a:t>Stuart</a:t>
                      </a:r>
                    </a:p>
                  </a:txBody>
                  <a:tcPr/>
                </a:tc>
                <a:tc>
                  <a:txBody>
                    <a:bodyPr/>
                    <a:lstStyle/>
                    <a:p>
                      <a:r>
                        <a:rPr lang="en-GB" dirty="0"/>
                        <a:t>4</a:t>
                      </a:r>
                    </a:p>
                  </a:txBody>
                  <a:tcPr/>
                </a:tc>
                <a:tc>
                  <a:txBody>
                    <a:bodyPr/>
                    <a:lstStyle/>
                    <a:p>
                      <a:r>
                        <a:rPr lang="en-GB" dirty="0"/>
                        <a:t>8</a:t>
                      </a:r>
                    </a:p>
                  </a:txBody>
                  <a:tcPr/>
                </a:tc>
                <a:extLst>
                  <a:ext uri="{0D108BD9-81ED-4DB2-BD59-A6C34878D82A}">
                    <a16:rowId xmlns:a16="http://schemas.microsoft.com/office/drawing/2014/main" val="2610012806"/>
                  </a:ext>
                </a:extLst>
              </a:tr>
              <a:tr h="608967">
                <a:tc>
                  <a:txBody>
                    <a:bodyPr/>
                    <a:lstStyle/>
                    <a:p>
                      <a:r>
                        <a:rPr lang="en-GB" dirty="0"/>
                        <a:t>Victor</a:t>
                      </a:r>
                    </a:p>
                  </a:txBody>
                  <a:tcPr/>
                </a:tc>
                <a:tc>
                  <a:txBody>
                    <a:bodyPr/>
                    <a:lstStyle/>
                    <a:p>
                      <a:r>
                        <a:rPr lang="en-GB" dirty="0"/>
                        <a:t>12</a:t>
                      </a:r>
                    </a:p>
                  </a:txBody>
                  <a:tcPr/>
                </a:tc>
                <a:tc>
                  <a:txBody>
                    <a:bodyPr/>
                    <a:lstStyle/>
                    <a:p>
                      <a:r>
                        <a:rPr lang="en-GB" dirty="0"/>
                        <a:t>56</a:t>
                      </a:r>
                    </a:p>
                  </a:txBody>
                  <a:tcPr/>
                </a:tc>
                <a:extLst>
                  <a:ext uri="{0D108BD9-81ED-4DB2-BD59-A6C34878D82A}">
                    <a16:rowId xmlns:a16="http://schemas.microsoft.com/office/drawing/2014/main" val="563754306"/>
                  </a:ext>
                </a:extLst>
              </a:tr>
              <a:tr h="608967">
                <a:tc>
                  <a:txBody>
                    <a:bodyPr/>
                    <a:lstStyle/>
                    <a:p>
                      <a:r>
                        <a:rPr lang="en-GB" dirty="0"/>
                        <a:t>Leonard</a:t>
                      </a:r>
                    </a:p>
                  </a:txBody>
                  <a:tcPr/>
                </a:tc>
                <a:tc>
                  <a:txBody>
                    <a:bodyPr/>
                    <a:lstStyle/>
                    <a:p>
                      <a:r>
                        <a:rPr lang="en-GB" dirty="0"/>
                        <a:t>20</a:t>
                      </a:r>
                    </a:p>
                  </a:txBody>
                  <a:tcPr/>
                </a:tc>
                <a:tc>
                  <a:txBody>
                    <a:bodyPr/>
                    <a:lstStyle/>
                    <a:p>
                      <a:r>
                        <a:rPr lang="en-GB" dirty="0"/>
                        <a:t>88</a:t>
                      </a:r>
                    </a:p>
                  </a:txBody>
                  <a:tcPr/>
                </a:tc>
                <a:extLst>
                  <a:ext uri="{0D108BD9-81ED-4DB2-BD59-A6C34878D82A}">
                    <a16:rowId xmlns:a16="http://schemas.microsoft.com/office/drawing/2014/main" val="1547319558"/>
                  </a:ext>
                </a:extLst>
              </a:tr>
              <a:tr h="608967">
                <a:tc>
                  <a:txBody>
                    <a:bodyPr/>
                    <a:lstStyle/>
                    <a:p>
                      <a:r>
                        <a:rPr lang="en-GB" dirty="0"/>
                        <a:t>Fiona</a:t>
                      </a:r>
                    </a:p>
                  </a:txBody>
                  <a:tcPr/>
                </a:tc>
                <a:tc>
                  <a:txBody>
                    <a:bodyPr/>
                    <a:lstStyle/>
                    <a:p>
                      <a:r>
                        <a:rPr lang="en-GB" dirty="0"/>
                        <a:t>15</a:t>
                      </a:r>
                    </a:p>
                  </a:txBody>
                  <a:tcPr/>
                </a:tc>
                <a:tc>
                  <a:txBody>
                    <a:bodyPr/>
                    <a:lstStyle/>
                    <a:p>
                      <a:r>
                        <a:rPr lang="en-GB" dirty="0"/>
                        <a:t>60</a:t>
                      </a:r>
                    </a:p>
                  </a:txBody>
                  <a:tcPr/>
                </a:tc>
                <a:extLst>
                  <a:ext uri="{0D108BD9-81ED-4DB2-BD59-A6C34878D82A}">
                    <a16:rowId xmlns:a16="http://schemas.microsoft.com/office/drawing/2014/main" val="3207693671"/>
                  </a:ext>
                </a:extLst>
              </a:tr>
              <a:tr h="608967">
                <a:tc>
                  <a:txBody>
                    <a:bodyPr/>
                    <a:lstStyle/>
                    <a:p>
                      <a:r>
                        <a:rPr lang="en-GB" dirty="0"/>
                        <a:t>Chris</a:t>
                      </a:r>
                    </a:p>
                  </a:txBody>
                  <a:tcPr/>
                </a:tc>
                <a:tc>
                  <a:txBody>
                    <a:bodyPr/>
                    <a:lstStyle/>
                    <a:p>
                      <a:r>
                        <a:rPr lang="en-GB" dirty="0"/>
                        <a:t>16</a:t>
                      </a:r>
                    </a:p>
                  </a:txBody>
                  <a:tcPr/>
                </a:tc>
                <a:tc>
                  <a:txBody>
                    <a:bodyPr/>
                    <a:lstStyle/>
                    <a:p>
                      <a:r>
                        <a:rPr lang="en-GB" dirty="0"/>
                        <a:t>72</a:t>
                      </a:r>
                    </a:p>
                  </a:txBody>
                  <a:tcPr/>
                </a:tc>
                <a:extLst>
                  <a:ext uri="{0D108BD9-81ED-4DB2-BD59-A6C34878D82A}">
                    <a16:rowId xmlns:a16="http://schemas.microsoft.com/office/drawing/2014/main" val="1779240139"/>
                  </a:ext>
                </a:extLst>
              </a:tr>
              <a:tr h="608967">
                <a:tc>
                  <a:txBody>
                    <a:bodyPr/>
                    <a:lstStyle/>
                    <a:p>
                      <a:r>
                        <a:rPr lang="en-GB" dirty="0"/>
                        <a:t>Fred</a:t>
                      </a:r>
                    </a:p>
                  </a:txBody>
                  <a:tcPr/>
                </a:tc>
                <a:tc>
                  <a:txBody>
                    <a:bodyPr/>
                    <a:lstStyle/>
                    <a:p>
                      <a:r>
                        <a:rPr lang="en-GB" dirty="0"/>
                        <a:t>13</a:t>
                      </a:r>
                    </a:p>
                  </a:txBody>
                  <a:tcPr/>
                </a:tc>
                <a:tc>
                  <a:txBody>
                    <a:bodyPr/>
                    <a:lstStyle/>
                    <a:p>
                      <a:r>
                        <a:rPr lang="en-GB" dirty="0"/>
                        <a:t>59</a:t>
                      </a:r>
                    </a:p>
                  </a:txBody>
                  <a:tcPr/>
                </a:tc>
                <a:extLst>
                  <a:ext uri="{0D108BD9-81ED-4DB2-BD59-A6C34878D82A}">
                    <a16:rowId xmlns:a16="http://schemas.microsoft.com/office/drawing/2014/main" val="3374966052"/>
                  </a:ext>
                </a:extLst>
              </a:tr>
            </a:tbl>
          </a:graphicData>
        </a:graphic>
      </p:graphicFrame>
      <p:sp>
        <p:nvSpPr>
          <p:cNvPr id="5" name="TextBox 4">
            <a:extLst>
              <a:ext uri="{FF2B5EF4-FFF2-40B4-BE49-F238E27FC236}">
                <a16:creationId xmlns:a16="http://schemas.microsoft.com/office/drawing/2014/main" id="{72EAD757-5661-43BC-9134-F21E2EE46B2E}"/>
              </a:ext>
            </a:extLst>
          </p:cNvPr>
          <p:cNvSpPr txBox="1"/>
          <p:nvPr/>
        </p:nvSpPr>
        <p:spPr>
          <a:xfrm>
            <a:off x="311428" y="4396271"/>
            <a:ext cx="6384234" cy="1107996"/>
          </a:xfrm>
          <a:prstGeom prst="rect">
            <a:avLst/>
          </a:prstGeom>
          <a:noFill/>
        </p:spPr>
        <p:txBody>
          <a:bodyPr wrap="square" rtlCol="0">
            <a:spAutoFit/>
          </a:bodyPr>
          <a:lstStyle/>
          <a:p>
            <a:r>
              <a:rPr lang="en-GB" sz="2200" b="1" dirty="0">
                <a:solidFill>
                  <a:srgbClr val="FF0000"/>
                </a:solidFill>
              </a:rPr>
              <a:t>Use the guidance document provided to complete a statistical test to see if there is a significant relationship between the two sets of data.</a:t>
            </a:r>
          </a:p>
        </p:txBody>
      </p:sp>
      <p:sp>
        <p:nvSpPr>
          <p:cNvPr id="2" name="TextBox 1"/>
          <p:cNvSpPr txBox="1"/>
          <p:nvPr/>
        </p:nvSpPr>
        <p:spPr>
          <a:xfrm>
            <a:off x="311428" y="5629835"/>
            <a:ext cx="6609325" cy="646331"/>
          </a:xfrm>
          <a:prstGeom prst="rect">
            <a:avLst/>
          </a:prstGeom>
          <a:noFill/>
          <a:ln>
            <a:solidFill>
              <a:schemeClr val="tx1"/>
            </a:solidFill>
          </a:ln>
        </p:spPr>
        <p:txBody>
          <a:bodyPr wrap="square" rtlCol="0">
            <a:spAutoFit/>
          </a:bodyPr>
          <a:lstStyle/>
          <a:p>
            <a:r>
              <a:rPr lang="en-GB" dirty="0"/>
              <a:t>Null hypothesis – there is no significant correlation between the amount of hours studied and exam result</a:t>
            </a:r>
          </a:p>
        </p:txBody>
      </p:sp>
    </p:spTree>
    <p:extLst>
      <p:ext uri="{BB962C8B-B14F-4D97-AF65-F5344CB8AC3E}">
        <p14:creationId xmlns:p14="http://schemas.microsoft.com/office/powerpoint/2010/main" val="293752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02FC9-FC12-42C4-BF0A-3ECAA303548E}"/>
              </a:ext>
            </a:extLst>
          </p:cNvPr>
          <p:cNvSpPr>
            <a:spLocks noGrp="1"/>
          </p:cNvSpPr>
          <p:nvPr>
            <p:ph idx="1"/>
          </p:nvPr>
        </p:nvSpPr>
        <p:spPr>
          <a:xfrm>
            <a:off x="802341" y="418166"/>
            <a:ext cx="10515600" cy="4351338"/>
          </a:xfrm>
        </p:spPr>
        <p:txBody>
          <a:bodyPr/>
          <a:lstStyle/>
          <a:p>
            <a:pPr marL="0" lvl="0" indent="0" eaLnBrk="0" fontAlgn="base" hangingPunct="0">
              <a:lnSpc>
                <a:spcPct val="100000"/>
              </a:lnSpc>
              <a:spcBef>
                <a:spcPct val="0"/>
              </a:spcBef>
              <a:spcAft>
                <a:spcPct val="0"/>
              </a:spcAft>
              <a:buNone/>
            </a:pPr>
            <a:r>
              <a:rPr lang="en-GB" alt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does this </a:t>
            </a:r>
            <a:r>
              <a:rPr lang="en-GB" altLang="en-US" sz="3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R</a:t>
            </a:r>
            <a:r>
              <a:rPr lang="en-GB" alt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value of 0 mean?</a:t>
            </a:r>
            <a:endParaRPr lang="en-GB" altLang="en-US"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The closer </a:t>
            </a:r>
            <a:r>
              <a:rPr lang="en-GB" altLang="en-US" sz="2000" b="1" i="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R</a:t>
            </a:r>
            <a:r>
              <a:rPr lang="en-GB" altLang="en-US" sz="20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is to +1 or -1, the stronger the likely correlation. A perfect positive correlation is +1 and a perfect negative correlation is -1. A high </a:t>
            </a:r>
            <a:r>
              <a:rPr lang="en-GB" altLang="en-US" sz="2000" b="1" i="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R</a:t>
            </a:r>
            <a:r>
              <a:rPr lang="en-GB" altLang="en-US" sz="20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value suggests a strong correlation and a low value suggests a weak or no correlation.</a:t>
            </a:r>
          </a:p>
          <a:p>
            <a:pPr marL="0" lvl="0" indent="0" eaLnBrk="0" fontAlgn="base" hangingPunct="0">
              <a:lnSpc>
                <a:spcPct val="100000"/>
              </a:lnSpc>
              <a:spcBef>
                <a:spcPct val="0"/>
              </a:spcBef>
              <a:spcAft>
                <a:spcPct val="0"/>
              </a:spcAft>
              <a:buNone/>
            </a:pPr>
            <a:endParaRPr lang="en-GB" altLang="en-US" sz="20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GB" altLang="en-US"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0.05 is 95% confidence level</a:t>
            </a:r>
          </a:p>
          <a:p>
            <a:pPr marL="0" lvl="0" indent="0" eaLnBrk="0" fontAlgn="base" hangingPunct="0">
              <a:lnSpc>
                <a:spcPct val="100000"/>
              </a:lnSpc>
              <a:spcBef>
                <a:spcPct val="0"/>
              </a:spcBef>
              <a:spcAft>
                <a:spcPct val="0"/>
              </a:spcAft>
              <a:buNone/>
            </a:pPr>
            <a:r>
              <a:rPr lang="en-GB" altLang="en-US" sz="22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0.01 is 99% confidence level</a:t>
            </a:r>
            <a:endParaRPr lang="en-GB" altLang="en-US" sz="22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GB" dirty="0"/>
          </a:p>
        </p:txBody>
      </p:sp>
      <p:pic>
        <p:nvPicPr>
          <p:cNvPr id="2049" name="Picture 1" descr="http://geographyfieldwork.com/Spearm5.gif">
            <a:extLst>
              <a:ext uri="{FF2B5EF4-FFF2-40B4-BE49-F238E27FC236}">
                <a16:creationId xmlns:a16="http://schemas.microsoft.com/office/drawing/2014/main" id="{4C5BA4B4-441D-4821-A9D5-7EF3E2B4383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0920" y="3644891"/>
            <a:ext cx="6274157" cy="11246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982274" y="2106706"/>
            <a:ext cx="4497088" cy="4186518"/>
          </a:xfrm>
          <a:prstGeom prst="rect">
            <a:avLst/>
          </a:prstGeom>
          <a:noFill/>
          <a:ln>
            <a:noFill/>
          </a:ln>
        </p:spPr>
      </p:pic>
      <p:sp>
        <p:nvSpPr>
          <p:cNvPr id="5" name="TextBox 4"/>
          <p:cNvSpPr txBox="1"/>
          <p:nvPr/>
        </p:nvSpPr>
        <p:spPr>
          <a:xfrm>
            <a:off x="914401" y="4921624"/>
            <a:ext cx="6000676" cy="2031325"/>
          </a:xfrm>
          <a:prstGeom prst="rect">
            <a:avLst/>
          </a:prstGeom>
          <a:noFill/>
        </p:spPr>
        <p:txBody>
          <a:bodyPr wrap="square" rtlCol="0">
            <a:spAutoFit/>
          </a:bodyPr>
          <a:lstStyle/>
          <a:p>
            <a:r>
              <a:rPr lang="en-GB" dirty="0"/>
              <a:t>The Degrees of Freedom is the number of pairs (n)</a:t>
            </a:r>
          </a:p>
          <a:p>
            <a:endParaRPr lang="en-GB" dirty="0"/>
          </a:p>
          <a:p>
            <a:r>
              <a:rPr lang="en-GB" dirty="0"/>
              <a:t>If the significance level is higher than the coefficient at 0.05 then we can be 95% confident that there is a correlation.</a:t>
            </a:r>
          </a:p>
          <a:p>
            <a:r>
              <a:rPr lang="en-GB" dirty="0"/>
              <a:t>If the significance level is higher than the coefficient at 0.01 then we can be 95% confident that there is a correlation.</a:t>
            </a:r>
          </a:p>
          <a:p>
            <a:endParaRPr lang="en-GB" dirty="0"/>
          </a:p>
        </p:txBody>
      </p:sp>
    </p:spTree>
    <p:extLst>
      <p:ext uri="{BB962C8B-B14F-4D97-AF65-F5344CB8AC3E}">
        <p14:creationId xmlns:p14="http://schemas.microsoft.com/office/powerpoint/2010/main" val="189526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50" y="148371"/>
            <a:ext cx="10515600" cy="667556"/>
          </a:xfrm>
        </p:spPr>
        <p:txBody>
          <a:bodyPr>
            <a:normAutofit fontScale="90000"/>
          </a:bodyPr>
          <a:lstStyle/>
          <a:p>
            <a:r>
              <a:rPr lang="en-GB" dirty="0"/>
              <a:t>Spearman’s Rank Correlation</a:t>
            </a:r>
          </a:p>
        </p:txBody>
      </p:sp>
      <p:sp>
        <p:nvSpPr>
          <p:cNvPr id="3" name="Content Placeholder 2"/>
          <p:cNvSpPr>
            <a:spLocks noGrp="1"/>
          </p:cNvSpPr>
          <p:nvPr>
            <p:ph idx="1"/>
          </p:nvPr>
        </p:nvSpPr>
        <p:spPr>
          <a:xfrm>
            <a:off x="444305" y="815927"/>
            <a:ext cx="11148645" cy="2876700"/>
          </a:xfrm>
        </p:spPr>
        <p:txBody>
          <a:bodyPr>
            <a:normAutofit fontScale="92500" lnSpcReduction="20000"/>
          </a:bodyPr>
          <a:lstStyle/>
          <a:p>
            <a:pPr marL="0" lvl="0" indent="0" eaLnBrk="0" fontAlgn="base" hangingPunct="0">
              <a:lnSpc>
                <a:spcPct val="100000"/>
              </a:lnSpc>
              <a:spcBef>
                <a:spcPct val="0"/>
              </a:spcBef>
              <a:spcAft>
                <a:spcPct val="0"/>
              </a:spcAft>
              <a:buNone/>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On the fieldtrip to the </a:t>
            </a:r>
            <a:r>
              <a:rPr lang="en-GB" altLang="en-US" sz="2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Witterings</a:t>
            </a: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 you will be collecting data that can be used to conduct a spearman’s rank</a:t>
            </a:r>
          </a:p>
          <a:p>
            <a:pPr marL="0" lvl="0" indent="0" eaLnBrk="0" fontAlgn="base" hangingPunct="0">
              <a:lnSpc>
                <a:spcPct val="100000"/>
              </a:lnSpc>
              <a:spcBef>
                <a:spcPct val="0"/>
              </a:spcBef>
              <a:spcAft>
                <a:spcPct val="0"/>
              </a:spcAft>
              <a:buNone/>
              <a:tabLst>
                <a:tab pos="457200" algn="l"/>
              </a:tabLst>
            </a:pPr>
            <a:endPar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Other possible uses of Spearman’s rank</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away from the CBD the lower the temperature</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up the beach the larger the sediment size</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from the CBD the lower the pedestrian footfall</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higher the school performance the higher the house prices</a:t>
            </a:r>
          </a:p>
          <a:p>
            <a:pPr eaLnBrk="0" fontAlgn="base" hangingPunct="0">
              <a:lnSpc>
                <a:spcPct val="100000"/>
              </a:lnSpc>
              <a:spcBef>
                <a:spcPct val="0"/>
              </a:spcBef>
              <a:spcAft>
                <a:spcPct val="0"/>
              </a:spcAft>
              <a:tabLst>
                <a:tab pos="457200" algn="l"/>
              </a:tabLst>
            </a:pPr>
            <a:r>
              <a:rPr lang="en-GB" alt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further east you go along the beach the greater the cross sectional area</a:t>
            </a:r>
          </a:p>
          <a:p>
            <a:pPr marL="0" indent="0">
              <a:buNone/>
            </a:pPr>
            <a:endParaRPr lang="en-GB" dirty="0"/>
          </a:p>
        </p:txBody>
      </p:sp>
      <p:pic>
        <p:nvPicPr>
          <p:cNvPr id="1028" name="Picture 4" descr="Related image">
            <a:extLst>
              <a:ext uri="{FF2B5EF4-FFF2-40B4-BE49-F238E27FC236}">
                <a16:creationId xmlns:a16="http://schemas.microsoft.com/office/drawing/2014/main" id="{3C77FE26-6E98-4280-9F0C-159FBBBD8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233" y="3692627"/>
            <a:ext cx="6274191" cy="301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7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Complete the Spearman’s rank exercise p1-2 in the booklet</a:t>
            </a:r>
            <a:endParaRPr lang="en-GB" dirty="0"/>
          </a:p>
        </p:txBody>
      </p:sp>
    </p:spTree>
    <p:extLst>
      <p:ext uri="{BB962C8B-B14F-4D97-AF65-F5344CB8AC3E}">
        <p14:creationId xmlns:p14="http://schemas.microsoft.com/office/powerpoint/2010/main" val="353680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549" y="0"/>
            <a:ext cx="5816769" cy="6117104"/>
          </a:xfrm>
        </p:spPr>
        <p:txBody>
          <a:bodyPr>
            <a:normAutofit/>
          </a:bodyPr>
          <a:lstStyle/>
          <a:p>
            <a:pPr marL="0" indent="0">
              <a:buNone/>
            </a:pPr>
            <a:r>
              <a:rPr lang="en-GB" sz="1700" b="1" u="sng" dirty="0" smtClean="0"/>
              <a:t>Data Presentation Analysis – Cross – sectional area along a beach</a:t>
            </a:r>
            <a:endParaRPr lang="en-GB" sz="1700" dirty="0" smtClean="0"/>
          </a:p>
          <a:p>
            <a:pPr marL="0" indent="0">
              <a:buNone/>
            </a:pPr>
            <a:r>
              <a:rPr lang="en-GB" sz="1700" b="1" dirty="0" smtClean="0"/>
              <a:t>Hypothesis – the cross-sectional area to the north of the beach (transect 2) will be greater than the cross-sectional area to the south of the beach</a:t>
            </a:r>
            <a:endParaRPr lang="en-GB" sz="1700" dirty="0" smtClean="0"/>
          </a:p>
          <a:p>
            <a:pPr marL="0" indent="0">
              <a:buNone/>
            </a:pPr>
            <a:r>
              <a:rPr lang="en-GB" sz="1700" b="1" dirty="0" smtClean="0"/>
              <a:t> </a:t>
            </a:r>
            <a:endParaRPr lang="en-GB" sz="1700" dirty="0" smtClean="0"/>
          </a:p>
          <a:p>
            <a:pPr marL="0" indent="0">
              <a:buNone/>
            </a:pPr>
            <a:r>
              <a:rPr lang="en-GB" sz="1700" b="1" dirty="0" smtClean="0"/>
              <a:t>Task 1 – creating a beach profile diagram</a:t>
            </a:r>
            <a:endParaRPr lang="en-GB" sz="1700" dirty="0" smtClean="0"/>
          </a:p>
          <a:p>
            <a:pPr marL="0" indent="0">
              <a:buNone/>
            </a:pPr>
            <a:r>
              <a:rPr lang="en-GB" sz="1700" dirty="0" smtClean="0"/>
              <a:t>Use the beach </a:t>
            </a:r>
            <a:r>
              <a:rPr lang="en-GB" sz="1700" dirty="0" err="1" smtClean="0"/>
              <a:t>groyne</a:t>
            </a:r>
            <a:r>
              <a:rPr lang="en-GB" sz="1700" dirty="0" smtClean="0"/>
              <a:t> transect data you have been provided with – distance from last point (m) and angle of slope (°) and the following web link to create a beach profile like the one below. Copy and paste into a word document and label it Transect 2.</a:t>
            </a:r>
          </a:p>
          <a:p>
            <a:pPr marL="0" indent="0">
              <a:buNone/>
            </a:pPr>
            <a:r>
              <a:rPr lang="en-GB" sz="1200" u="sng" dirty="0" smtClean="0">
                <a:hlinkClick r:id="rId2"/>
              </a:rPr>
              <a:t>https://geographyfieldwork.com/BeachProfile.htm</a:t>
            </a:r>
            <a:endParaRPr lang="en-GB" sz="1200" dirty="0" smtClean="0"/>
          </a:p>
          <a:p>
            <a:pPr marL="0" indent="0">
              <a:buNone/>
            </a:pPr>
            <a:endParaRPr lang="en-GB" dirty="0"/>
          </a:p>
        </p:txBody>
      </p:sp>
      <p:pic>
        <p:nvPicPr>
          <p:cNvPr id="4" name="Picture 3"/>
          <p:cNvPicPr/>
          <p:nvPr/>
        </p:nvPicPr>
        <p:blipFill rotWithShape="1">
          <a:blip r:embed="rId3"/>
          <a:srcRect t="17439" r="3757" b="20493"/>
          <a:stretch/>
        </p:blipFill>
        <p:spPr bwMode="auto">
          <a:xfrm>
            <a:off x="0" y="3753691"/>
            <a:ext cx="7747288" cy="3104309"/>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a:stretch>
            <a:fillRect/>
          </a:stretch>
        </p:blipFill>
        <p:spPr>
          <a:xfrm>
            <a:off x="7747288" y="3511060"/>
            <a:ext cx="4371211" cy="3286029"/>
          </a:xfrm>
          <a:prstGeom prst="rect">
            <a:avLst/>
          </a:prstGeom>
        </p:spPr>
      </p:pic>
      <p:cxnSp>
        <p:nvCxnSpPr>
          <p:cNvPr id="7" name="Straight Connector 6"/>
          <p:cNvCxnSpPr/>
          <p:nvPr/>
        </p:nvCxnSpPr>
        <p:spPr>
          <a:xfrm flipV="1">
            <a:off x="8462682" y="5002306"/>
            <a:ext cx="1685364" cy="3035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636576" y="5596158"/>
            <a:ext cx="1685364" cy="3035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06871" y="5405718"/>
            <a:ext cx="1004047" cy="307777"/>
          </a:xfrm>
          <a:prstGeom prst="rect">
            <a:avLst/>
          </a:prstGeom>
          <a:noFill/>
        </p:spPr>
        <p:txBody>
          <a:bodyPr wrap="square" rtlCol="0">
            <a:spAutoFit/>
          </a:bodyPr>
          <a:lstStyle/>
          <a:p>
            <a:r>
              <a:rPr lang="en-GB" sz="1400" dirty="0" smtClean="0"/>
              <a:t>Transect 1</a:t>
            </a:r>
            <a:endParaRPr lang="en-GB" sz="1400" dirty="0"/>
          </a:p>
        </p:txBody>
      </p:sp>
      <p:sp>
        <p:nvSpPr>
          <p:cNvPr id="10" name="TextBox 9"/>
          <p:cNvSpPr txBox="1"/>
          <p:nvPr/>
        </p:nvSpPr>
        <p:spPr>
          <a:xfrm>
            <a:off x="8143544" y="5882233"/>
            <a:ext cx="1004047" cy="307777"/>
          </a:xfrm>
          <a:prstGeom prst="rect">
            <a:avLst/>
          </a:prstGeom>
          <a:noFill/>
        </p:spPr>
        <p:txBody>
          <a:bodyPr wrap="square" rtlCol="0">
            <a:spAutoFit/>
          </a:bodyPr>
          <a:lstStyle/>
          <a:p>
            <a:r>
              <a:rPr lang="en-GB" sz="1400" dirty="0" smtClean="0"/>
              <a:t>Transect 2</a:t>
            </a:r>
            <a:endParaRPr lang="en-GB" sz="1400" dirty="0"/>
          </a:p>
        </p:txBody>
      </p:sp>
      <p:sp>
        <p:nvSpPr>
          <p:cNvPr id="11" name="TextBox 10"/>
          <p:cNvSpPr txBox="1"/>
          <p:nvPr/>
        </p:nvSpPr>
        <p:spPr>
          <a:xfrm>
            <a:off x="5455915" y="4607859"/>
            <a:ext cx="1004047" cy="307777"/>
          </a:xfrm>
          <a:prstGeom prst="rect">
            <a:avLst/>
          </a:prstGeom>
          <a:noFill/>
        </p:spPr>
        <p:txBody>
          <a:bodyPr wrap="square" rtlCol="0">
            <a:spAutoFit/>
          </a:bodyPr>
          <a:lstStyle/>
          <a:p>
            <a:r>
              <a:rPr lang="en-GB" sz="1400" dirty="0" smtClean="0"/>
              <a:t>Transect 1</a:t>
            </a:r>
            <a:endParaRPr lang="en-GB" sz="1400" dirty="0"/>
          </a:p>
        </p:txBody>
      </p:sp>
      <p:graphicFrame>
        <p:nvGraphicFramePr>
          <p:cNvPr id="12" name="Table 11"/>
          <p:cNvGraphicFramePr>
            <a:graphicFrameLocks noGrp="1"/>
          </p:cNvGraphicFramePr>
          <p:nvPr>
            <p:extLst>
              <p:ext uri="{D42A27DB-BD31-4B8C-83A1-F6EECF244321}">
                <p14:modId xmlns:p14="http://schemas.microsoft.com/office/powerpoint/2010/main" val="644482804"/>
              </p:ext>
            </p:extLst>
          </p:nvPr>
        </p:nvGraphicFramePr>
        <p:xfrm>
          <a:off x="6822551" y="289404"/>
          <a:ext cx="3325495" cy="1614492"/>
        </p:xfrm>
        <a:graphic>
          <a:graphicData uri="http://schemas.openxmlformats.org/drawingml/2006/table">
            <a:tbl>
              <a:tblPr firstRow="1" firstCol="1" bandRow="1"/>
              <a:tblGrid>
                <a:gridCol w="1887220">
                  <a:extLst>
                    <a:ext uri="{9D8B030D-6E8A-4147-A177-3AD203B41FA5}">
                      <a16:colId xmlns:a16="http://schemas.microsoft.com/office/drawing/2014/main" val="2077406735"/>
                    </a:ext>
                  </a:extLst>
                </a:gridCol>
                <a:gridCol w="1438275">
                  <a:extLst>
                    <a:ext uri="{9D8B030D-6E8A-4147-A177-3AD203B41FA5}">
                      <a16:colId xmlns:a16="http://schemas.microsoft.com/office/drawing/2014/main" val="531365580"/>
                    </a:ext>
                  </a:extLst>
                </a:gridCol>
              </a:tblGrid>
              <a:tr h="0">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Cumulative distance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Slope angle (+ or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524784"/>
                  </a:ext>
                </a:extLst>
              </a:tr>
              <a:tr h="0">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176343"/>
                  </a:ext>
                </a:extLst>
              </a:tr>
              <a:tr h="0">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859905"/>
                  </a:ext>
                </a:extLst>
              </a:tr>
              <a:tr h="0">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409"/>
                  </a:ext>
                </a:extLst>
              </a:tr>
              <a:tr h="0">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250694"/>
                  </a:ext>
                </a:extLst>
              </a:tr>
              <a:tr h="0">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623436"/>
                  </a:ext>
                </a:extLst>
              </a:tr>
              <a:tr h="0">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35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742641"/>
                  </a:ext>
                </a:extLst>
              </a:tr>
              <a:tr h="0">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139878"/>
                  </a:ext>
                </a:extLst>
              </a:tr>
              <a:tr h="0">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168349"/>
                  </a:ext>
                </a:extLst>
              </a:tr>
            </a:tbl>
          </a:graphicData>
        </a:graphic>
      </p:graphicFrame>
      <p:sp>
        <p:nvSpPr>
          <p:cNvPr id="13" name="TextBox 12"/>
          <p:cNvSpPr txBox="1"/>
          <p:nvPr/>
        </p:nvSpPr>
        <p:spPr>
          <a:xfrm>
            <a:off x="10321940" y="573741"/>
            <a:ext cx="1556295" cy="307777"/>
          </a:xfrm>
          <a:prstGeom prst="rect">
            <a:avLst/>
          </a:prstGeom>
          <a:noFill/>
        </p:spPr>
        <p:txBody>
          <a:bodyPr wrap="square" rtlCol="0">
            <a:spAutoFit/>
          </a:bodyPr>
          <a:lstStyle/>
          <a:p>
            <a:r>
              <a:rPr lang="en-GB" sz="1400" dirty="0" smtClean="0"/>
              <a:t>Transect 2 data</a:t>
            </a:r>
            <a:endParaRPr lang="en-GB" sz="1400" dirty="0"/>
          </a:p>
        </p:txBody>
      </p:sp>
    </p:spTree>
    <p:extLst>
      <p:ext uri="{BB962C8B-B14F-4D97-AF65-F5344CB8AC3E}">
        <p14:creationId xmlns:p14="http://schemas.microsoft.com/office/powerpoint/2010/main" val="120288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9E55352-0A1C-476D-962A-6673F90F00AA}">
  <ds:schemaRefs>
    <ds:schemaRef ds:uri="http://schemas.microsoft.com/sharepoint/v3/contenttype/forms"/>
  </ds:schemaRefs>
</ds:datastoreItem>
</file>

<file path=customXml/itemProps2.xml><?xml version="1.0" encoding="utf-8"?>
<ds:datastoreItem xmlns:ds="http://schemas.openxmlformats.org/officeDocument/2006/customXml" ds:itemID="{7CDC0927-A7BB-4260-8459-BE653065C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491D54-EAB7-431B-999A-EFC8462A6451}">
  <ds:schemaRef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440</TotalTime>
  <Words>1508</Words>
  <Application>Microsoft Office PowerPoint</Application>
  <PresentationFormat>Widescreen</PresentationFormat>
  <Paragraphs>162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Comic Sans MS</vt:lpstr>
      <vt:lpstr>Times New Roman</vt:lpstr>
      <vt:lpstr>Verdana</vt:lpstr>
      <vt:lpstr>Office Theme</vt:lpstr>
      <vt:lpstr> Preparatory and follow up work Fieldtrip 1 – East Head, The Witterings </vt:lpstr>
      <vt:lpstr>Background research for fieldtrip 1 </vt:lpstr>
      <vt:lpstr>PowerPoint Presentation</vt:lpstr>
      <vt:lpstr>Spearman’s rank correlation</vt:lpstr>
      <vt:lpstr>PowerPoint Presentation</vt:lpstr>
      <vt:lpstr>PowerPoint Presentation</vt:lpstr>
      <vt:lpstr>Spearman’s Rank Correlation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Fieldtrip 1 preparation and follow-up</dc:title>
  <dc:creator>Horsham Study Centre</dc:creator>
  <cp:lastModifiedBy>Alison Martin</cp:lastModifiedBy>
  <cp:revision>28</cp:revision>
  <dcterms:created xsi:type="dcterms:W3CDTF">2019-09-08T11:45:34Z</dcterms:created>
  <dcterms:modified xsi:type="dcterms:W3CDTF">2021-10-21T10:53:54Z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