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0" r:id="rId4"/>
    <p:sldId id="302" r:id="rId5"/>
    <p:sldId id="301" r:id="rId6"/>
    <p:sldId id="303" r:id="rId7"/>
    <p:sldId id="307" r:id="rId8"/>
    <p:sldId id="304" r:id="rId9"/>
    <p:sldId id="308" r:id="rId10"/>
    <p:sldId id="305" r:id="rId11"/>
    <p:sldId id="309" r:id="rId12"/>
    <p:sldId id="306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98E6-C1A2-49E0-A518-FFD0D6F7C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E5B41-D27F-4192-84AD-9C74E24E2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C610D-69B0-4EDE-A328-7A4EEAF8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01/09/2023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78F87-1274-4715-BF73-40AF3E0C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76F4A-3FCF-4AD1-977F-02AD74B8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39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B998C-8F90-4670-9300-9072C1A8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E27EE-86B0-4212-A4BB-355BA0200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6BFF3-0DC9-47D3-AAF7-09EFC183C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01/09/2023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6FED8-7131-4E40-958E-DF517322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5CC3F-E58A-43AA-ACE6-2FC677A1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39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FEE5-D615-491F-AEC0-54A505D28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9C5FB-E1E5-4012-A8DB-57981FDC3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4AAFC-98B4-48AF-9464-332DDADF0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01/09/2023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3F672-8872-44B2-96F8-AA97114E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F24E4-5A94-4965-B2F2-26054936F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19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33104-9E19-4AC2-941A-5850608B8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92326-33CC-44AA-883A-A55049E86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E3DA2-B42E-455C-BD04-CACAE818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01/09/2023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22523-01C3-425E-9ED2-D775D109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14BB-4926-4FFF-8E7E-6481C264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9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F52A7-322E-4CF6-9EA9-980BE32C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CB75A-BA38-4558-BC34-2B000E65E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0A08-68A9-42F2-BFD4-49C4D2E9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01/09/2023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0492-5DE6-4DEF-BD53-ED7E9663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AB802-79E5-4771-A9D1-D81283DC3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93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B45D5-6663-4A1D-9104-31A24574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676CE-C9F5-4B29-88C6-55BFF9717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A3FD3-87C2-46CD-8E1A-05A3C10D6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8CFDD-0661-4AFC-86B3-E2537DE8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01/09/2023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89138-C1A5-42DA-9B15-E349F715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E4CE4-3246-4A53-9B00-5721ADB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65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BA2ED-1FA6-4A62-9341-C6AFE9B0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59746-98D7-4D0E-8042-92484931F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CBBCD-6344-4C95-8FA6-C45E63165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5E0E45-0053-475B-9D19-874E3FEAB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94781-9A02-45A3-8C7B-E9FF43386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E6C740-EAD9-428D-879A-0C045F5D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01/09/2023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AEBC7-E1BC-47D5-886A-10F80372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42275A-24DF-4A57-BC3C-0354159C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36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7944-6929-44B8-8DA9-79C2753A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31211-6BC0-41AB-8C85-7081088A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01/09/2023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13641-FAB6-4FEC-9AB2-2DF8BF75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89125-7649-4914-B422-9DE6F9C0B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58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44197-830E-4E7D-86E4-E93D043F6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01/09/2023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F9DF8-FC28-4AB0-9108-6595EDAE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8C806-3076-4880-B654-84298A00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15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0D310-037C-4FCA-8B8E-A5D962B2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433D6-80DD-45DD-A580-18AC9AE31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6ED3F-AAAF-49FF-B08F-A58BD9C5C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5656C-F11E-4B4B-99B0-C42B0115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01/09/2023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B3033-7DE2-4A75-A089-54BE7F103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CBB8F-5E2B-4300-8A75-0FADAF4A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94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D7D84-36E9-4A03-BE75-4AB1F1C87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47053-44DD-4AE8-9E4C-A21634527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8CD1F-4254-436B-A7BA-CCCAAC21F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45A37-31E1-4E2D-BA39-EF36CFB6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01/09/2023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20D40-6EB4-4E28-B2AA-C2D4D34F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730AB-AB48-4407-8816-44403BB4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35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8BA62E-7BB4-4728-AE0D-631EE18C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79CEE-2056-445A-9474-D02D9DDD1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ECCA2-804A-4E73-B491-9B7E2EA18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B29C-67CD-4EB4-912D-361C5A04A39F}" type="datetimeFigureOut">
              <a:rPr lang="en-GB" smtClean="0"/>
              <a:t>01/09/2023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4EF65-E581-4D9D-8508-51C9403E6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39272-5628-4B8A-A83C-9CEA82F0C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25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D12FBC-869B-4353-BE3A-1BF952073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7" y="1471613"/>
            <a:ext cx="6291513" cy="2603105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FFFFFF"/>
                </a:solidFill>
                <a:latin typeface="+mn-lt"/>
              </a:rPr>
              <a:t>Water and Carbon exam question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013A5-CD12-46F5-AD93-5C3D066E9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fontScale="62500" lnSpcReduction="20000"/>
          </a:bodyPr>
          <a:lstStyle/>
          <a:p>
            <a:endParaRPr lang="en-GB" dirty="0">
              <a:solidFill>
                <a:srgbClr val="FFFFFF"/>
              </a:solidFill>
            </a:endParaRPr>
          </a:p>
          <a:p>
            <a:r>
              <a:rPr lang="en-GB" sz="3800" dirty="0">
                <a:solidFill>
                  <a:srgbClr val="FFFFFF"/>
                </a:solidFill>
              </a:rPr>
              <a:t>May 22 paper</a:t>
            </a:r>
          </a:p>
        </p:txBody>
      </p:sp>
    </p:spTree>
    <p:extLst>
      <p:ext uri="{BB962C8B-B14F-4D97-AF65-F5344CB8AC3E}">
        <p14:creationId xmlns:p14="http://schemas.microsoft.com/office/powerpoint/2010/main" val="1241118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40B19-10AD-4DE3-15E2-E4F0E39CE4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34" t="17222" r="17422" b="63611"/>
          <a:stretch/>
        </p:blipFill>
        <p:spPr>
          <a:xfrm>
            <a:off x="142874" y="112607"/>
            <a:ext cx="5467351" cy="1314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919A4A-7BBE-EF99-88F0-128D932E86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57" t="22639" r="26406" b="17222"/>
          <a:stretch/>
        </p:blipFill>
        <p:spPr>
          <a:xfrm>
            <a:off x="5610225" y="112607"/>
            <a:ext cx="6667500" cy="674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72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F7C375-C847-9277-510A-96548C3D3672}"/>
              </a:ext>
            </a:extLst>
          </p:cNvPr>
          <p:cNvSpPr txBox="1"/>
          <p:nvPr/>
        </p:nvSpPr>
        <p:spPr>
          <a:xfrm>
            <a:off x="327169" y="0"/>
            <a:ext cx="112915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average mark was 3 for this question. The main issue holding back weaker responses was</a:t>
            </a:r>
          </a:p>
          <a:p>
            <a:r>
              <a:rPr lang="en-US" dirty="0"/>
              <a:t>that many thought it was a AO3 skills question, rather than an application of knowledge AO1/AO2</a:t>
            </a:r>
          </a:p>
          <a:p>
            <a:r>
              <a:rPr lang="en-US" dirty="0"/>
              <a:t>question. For those responses, the challenges simply did not feature. Those responses that related</a:t>
            </a:r>
          </a:p>
          <a:p>
            <a:r>
              <a:rPr lang="en-US" dirty="0"/>
              <a:t>the reduction of forest cover to a whole plethora of challenges around habitat loss, species</a:t>
            </a:r>
          </a:p>
          <a:p>
            <a:r>
              <a:rPr lang="en-US" dirty="0"/>
              <a:t>diversity issues, soil related issues and climate challenges, readily scored marks and accessed</a:t>
            </a:r>
          </a:p>
          <a:p>
            <a:r>
              <a:rPr lang="en-US" dirty="0"/>
              <a:t>Level 2.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8AD4C3-4F65-9D01-B161-A9C884385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84" t="12967" r="26445" b="65871"/>
          <a:stretch/>
        </p:blipFill>
        <p:spPr>
          <a:xfrm>
            <a:off x="243280" y="2032232"/>
            <a:ext cx="5452495" cy="2011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3EFEA3-0B0C-1ADD-9478-AAF422812C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47" t="33762" r="26583" b="4587"/>
          <a:stretch/>
        </p:blipFill>
        <p:spPr>
          <a:xfrm>
            <a:off x="6744747" y="1610084"/>
            <a:ext cx="4655891" cy="500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02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EFFFD-5AF4-E694-F502-CEF6E0018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25" t="22778" r="18047" b="58194"/>
          <a:stretch/>
        </p:blipFill>
        <p:spPr>
          <a:xfrm>
            <a:off x="762000" y="476250"/>
            <a:ext cx="1059736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96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03C748-B0B0-EB64-2EA9-9FA7BB2062C2}"/>
              </a:ext>
            </a:extLst>
          </p:cNvPr>
          <p:cNvSpPr txBox="1"/>
          <p:nvPr/>
        </p:nvSpPr>
        <p:spPr>
          <a:xfrm>
            <a:off x="285226" y="183639"/>
            <a:ext cx="112664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Most understood that this was essentially a question about mitigation versus adaptation in relation</a:t>
            </a:r>
          </a:p>
          <a:p>
            <a:r>
              <a:rPr lang="en-US" dirty="0"/>
              <a:t>to increased atmospheric carbon. Those arguing for mitigation considered a whole range of</a:t>
            </a:r>
          </a:p>
          <a:p>
            <a:r>
              <a:rPr lang="en-US" dirty="0"/>
              <a:t>strategies ranging from electric cars, carbon capture and storage as well as global agreements.</a:t>
            </a:r>
          </a:p>
          <a:p>
            <a:r>
              <a:rPr lang="en-US" dirty="0"/>
              <a:t>Adaptation was probably less well covered. Students mainly considered agricultural changes,</a:t>
            </a:r>
          </a:p>
          <a:p>
            <a:r>
              <a:rPr lang="en-US" dirty="0"/>
              <a:t>coastal management and changes in settlements to cope with warmer temperature and less</a:t>
            </a:r>
          </a:p>
          <a:p>
            <a:r>
              <a:rPr lang="en-US" dirty="0"/>
              <a:t>predictable weather patterns.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FCC0F0-8265-27D3-2B7A-5A6293DD5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15" t="12722" r="26720" b="60489"/>
          <a:stretch/>
        </p:blipFill>
        <p:spPr>
          <a:xfrm>
            <a:off x="-58723" y="2088858"/>
            <a:ext cx="4043493" cy="1837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08654-B1B7-2A80-CE81-2A57A3E60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34" t="39633" r="26789" b="9725"/>
          <a:stretch/>
        </p:blipFill>
        <p:spPr>
          <a:xfrm>
            <a:off x="3938631" y="2088858"/>
            <a:ext cx="3959604" cy="3473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06892-0A7A-1C4B-F430-1ECCB256A3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09" t="36208" r="26514" b="34556"/>
          <a:stretch/>
        </p:blipFill>
        <p:spPr>
          <a:xfrm>
            <a:off x="7935984" y="2426515"/>
            <a:ext cx="3959605" cy="20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3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E81A4F-10FA-40C2-A821-0D7660B2B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72254"/>
              </p:ext>
            </p:extLst>
          </p:nvPr>
        </p:nvGraphicFramePr>
        <p:xfrm>
          <a:off x="879763" y="959490"/>
          <a:ext cx="10176164" cy="4921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082">
                  <a:extLst>
                    <a:ext uri="{9D8B030D-6E8A-4147-A177-3AD203B41FA5}">
                      <a16:colId xmlns:a16="http://schemas.microsoft.com/office/drawing/2014/main" val="4151447651"/>
                    </a:ext>
                  </a:extLst>
                </a:gridCol>
                <a:gridCol w="5088082">
                  <a:extLst>
                    <a:ext uri="{9D8B030D-6E8A-4147-A177-3AD203B41FA5}">
                      <a16:colId xmlns:a16="http://schemas.microsoft.com/office/drawing/2014/main" val="594366702"/>
                    </a:ext>
                  </a:extLst>
                </a:gridCol>
              </a:tblGrid>
              <a:tr h="903710">
                <a:tc gridSpan="2">
                  <a:txBody>
                    <a:bodyPr/>
                    <a:lstStyle/>
                    <a:p>
                      <a:r>
                        <a:rPr lang="en-GB" sz="2600" dirty="0"/>
                        <a:t>Water and carbon – structure of the exam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428023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4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82257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2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AO3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AO1 2 marks AO2 4 marks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9106"/>
                  </a:ext>
                </a:extLst>
              </a:tr>
              <a:tr h="1559831">
                <a:tc>
                  <a:txBody>
                    <a:bodyPr/>
                    <a:lstStyle/>
                    <a:p>
                      <a:r>
                        <a:rPr lang="en-GB" sz="2400" dirty="0"/>
                        <a:t>1 x 20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AO1 10 marks AO2 10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27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3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62206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Analyse Question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EBC9D6-A332-4A7D-A50C-CEDA42C35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43" y="1348658"/>
            <a:ext cx="6761409" cy="23089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3C72D0-847F-4102-88A7-2C420B0E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08" y="138600"/>
            <a:ext cx="10515600" cy="921656"/>
          </a:xfrm>
        </p:spPr>
        <p:txBody>
          <a:bodyPr>
            <a:normAutofit/>
          </a:bodyPr>
          <a:lstStyle/>
          <a:p>
            <a:r>
              <a:rPr lang="en-GB" sz="3400" b="1" dirty="0">
                <a:latin typeface="+mn-lt"/>
              </a:rPr>
              <a:t>6 mark assess – generic mark scheme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8AC09-403C-4A5E-83E7-0A5E4DE2E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44" y="3774042"/>
            <a:ext cx="6898874" cy="23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90ABA8-245D-B689-6068-7C9CB2E7F3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75" t="31250" r="16094" b="5556"/>
          <a:stretch/>
        </p:blipFill>
        <p:spPr>
          <a:xfrm>
            <a:off x="1842575" y="762000"/>
            <a:ext cx="8767186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46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2BC18D-085C-83FA-9FA5-BA8E49B7B2A5}"/>
              </a:ext>
            </a:extLst>
          </p:cNvPr>
          <p:cNvSpPr txBox="1"/>
          <p:nvPr/>
        </p:nvSpPr>
        <p:spPr>
          <a:xfrm>
            <a:off x="562063" y="401915"/>
            <a:ext cx="109056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question was very accessible, scoring an average mark of 2.19. Most understand the concept</a:t>
            </a:r>
          </a:p>
          <a:p>
            <a:r>
              <a:rPr lang="en-US" dirty="0"/>
              <a:t>of negative feedback with a clear definition. The typical approach was then to offer an example.</a:t>
            </a:r>
          </a:p>
          <a:p>
            <a:r>
              <a:rPr lang="en-US" dirty="0"/>
              <a:t>Most went with the idea of increased carbon promoting vegetation growth and returning carbon to</a:t>
            </a:r>
          </a:p>
          <a:p>
            <a:r>
              <a:rPr lang="en-US" dirty="0"/>
              <a:t>the biosphere. Other considered the role of phytoplankton in restoring the dynamic equilibrium of</a:t>
            </a:r>
          </a:p>
          <a:p>
            <a:r>
              <a:rPr lang="en-US" dirty="0"/>
              <a:t>the carbon cycle. This was also valid.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8CF049-09A2-A986-79C9-F044CC195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19" t="36452" r="17569" b="17553"/>
          <a:stretch/>
        </p:blipFill>
        <p:spPr>
          <a:xfrm>
            <a:off x="1174458" y="2256639"/>
            <a:ext cx="7358526" cy="367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6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E1B4B1-816E-04E0-1052-760B49E8CD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44" t="13194" r="24765" b="4305"/>
          <a:stretch/>
        </p:blipFill>
        <p:spPr>
          <a:xfrm rot="5400000">
            <a:off x="5172592" y="-129251"/>
            <a:ext cx="6337853" cy="83105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0D941B-D976-45F2-B082-043EF3845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81" t="19444" r="18203" b="59306"/>
          <a:stretch/>
        </p:blipFill>
        <p:spPr>
          <a:xfrm>
            <a:off x="-847725" y="0"/>
            <a:ext cx="6301131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26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7F50B7-81E9-AC60-4119-9493E64690F1}"/>
              </a:ext>
            </a:extLst>
          </p:cNvPr>
          <p:cNvSpPr txBox="1"/>
          <p:nvPr/>
        </p:nvSpPr>
        <p:spPr>
          <a:xfrm>
            <a:off x="487959" y="183801"/>
            <a:ext cx="112160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question differentiated well. Weaker responses magnified small details on the map and wrote</a:t>
            </a:r>
          </a:p>
          <a:p>
            <a:r>
              <a:rPr lang="en-US" dirty="0"/>
              <a:t>at length without trying to identifying patterns, trends or anomalies. Stronger responses tried to</a:t>
            </a:r>
          </a:p>
          <a:p>
            <a:r>
              <a:rPr lang="en-US" dirty="0"/>
              <a:t>manipulate data, look for patterns in varying ice thickness / water equivalent and link to cause</a:t>
            </a:r>
          </a:p>
          <a:p>
            <a:r>
              <a:rPr lang="en-US" dirty="0"/>
              <a:t>where possible. Others noted that it was hard to identify patterns and to some extent that was true,</a:t>
            </a:r>
          </a:p>
          <a:p>
            <a:r>
              <a:rPr lang="en-US" dirty="0"/>
              <a:t>making this a valid comment.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6D89E8-ED99-89D7-C26B-DD9699304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47" t="13333" r="26996" b="77615"/>
          <a:stretch/>
        </p:blipFill>
        <p:spPr>
          <a:xfrm>
            <a:off x="487959" y="1996578"/>
            <a:ext cx="5353772" cy="8556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19591A-8ED6-234E-804F-23BC83507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84" t="47584" r="26376" b="7890"/>
          <a:stretch/>
        </p:blipFill>
        <p:spPr>
          <a:xfrm>
            <a:off x="5587068" y="1996578"/>
            <a:ext cx="5750851" cy="430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43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372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Water and Carbon exam question practice</vt:lpstr>
      <vt:lpstr>PowerPoint Presentation</vt:lpstr>
      <vt:lpstr>PowerPoint Presentation</vt:lpstr>
      <vt:lpstr>6 mark assess – generic mark scheme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Carbon exam question practice</dc:title>
  <dc:creator>Gayle Hindess</dc:creator>
  <cp:lastModifiedBy>Alison Martin</cp:lastModifiedBy>
  <cp:revision>20</cp:revision>
  <dcterms:created xsi:type="dcterms:W3CDTF">2021-02-22T22:02:15Z</dcterms:created>
  <dcterms:modified xsi:type="dcterms:W3CDTF">2023-09-01T10:52:27Z</dcterms:modified>
</cp:coreProperties>
</file>