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3" r:id="rId21"/>
    <p:sldId id="272" r:id="rId22"/>
    <p:sldId id="274" r:id="rId23"/>
    <p:sldId id="275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216" y="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FD06D-A5A5-438E-B87E-B5D2134BD765}" type="datetimeFigureOut">
              <a:rPr lang="en-GB" smtClean="0"/>
              <a:t>16/09/2015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95AF5-7D84-4F5E-875B-D9B8DC0E65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45937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FD06D-A5A5-438E-B87E-B5D2134BD765}" type="datetimeFigureOut">
              <a:rPr lang="en-GB" smtClean="0"/>
              <a:t>16/09/2015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95AF5-7D84-4F5E-875B-D9B8DC0E65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57274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FD06D-A5A5-438E-B87E-B5D2134BD765}" type="datetimeFigureOut">
              <a:rPr lang="en-GB" smtClean="0"/>
              <a:t>16/09/2015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95AF5-7D84-4F5E-875B-D9B8DC0E65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8168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FD06D-A5A5-438E-B87E-B5D2134BD765}" type="datetimeFigureOut">
              <a:rPr lang="en-GB" smtClean="0"/>
              <a:t>16/09/2015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95AF5-7D84-4F5E-875B-D9B8DC0E65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0130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FD06D-A5A5-438E-B87E-B5D2134BD765}" type="datetimeFigureOut">
              <a:rPr lang="en-GB" smtClean="0"/>
              <a:t>16/09/2015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95AF5-7D84-4F5E-875B-D9B8DC0E65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25483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FD06D-A5A5-438E-B87E-B5D2134BD765}" type="datetimeFigureOut">
              <a:rPr lang="en-GB" smtClean="0"/>
              <a:t>16/09/2015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95AF5-7D84-4F5E-875B-D9B8DC0E65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48608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FD06D-A5A5-438E-B87E-B5D2134BD765}" type="datetimeFigureOut">
              <a:rPr lang="en-GB" smtClean="0"/>
              <a:t>16/09/2015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95AF5-7D84-4F5E-875B-D9B8DC0E65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88024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FD06D-A5A5-438E-B87E-B5D2134BD765}" type="datetimeFigureOut">
              <a:rPr lang="en-GB" smtClean="0"/>
              <a:t>16/09/2015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95AF5-7D84-4F5E-875B-D9B8DC0E65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23349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FD06D-A5A5-438E-B87E-B5D2134BD765}" type="datetimeFigureOut">
              <a:rPr lang="en-GB" smtClean="0"/>
              <a:t>16/09/2015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95AF5-7D84-4F5E-875B-D9B8DC0E65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0388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FD06D-A5A5-438E-B87E-B5D2134BD765}" type="datetimeFigureOut">
              <a:rPr lang="en-GB" smtClean="0"/>
              <a:t>16/09/2015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95AF5-7D84-4F5E-875B-D9B8DC0E65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74899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FD06D-A5A5-438E-B87E-B5D2134BD765}" type="datetimeFigureOut">
              <a:rPr lang="en-GB" smtClean="0"/>
              <a:t>16/09/2015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95AF5-7D84-4F5E-875B-D9B8DC0E65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05976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6FD06D-A5A5-438E-B87E-B5D2134BD765}" type="datetimeFigureOut">
              <a:rPr lang="en-GB" smtClean="0"/>
              <a:t>16/09/2015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E95AF5-7D84-4F5E-875B-D9B8DC0E65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33264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Acceleration Time Graphs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03648" y="3933056"/>
            <a:ext cx="6400800" cy="720080"/>
          </a:xfrm>
        </p:spPr>
        <p:txBody>
          <a:bodyPr/>
          <a:lstStyle/>
          <a:p>
            <a:r>
              <a:rPr lang="en-GB" dirty="0" smtClean="0"/>
              <a:t>3.4.1 Mechanics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02477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Acceleration-Time Graphs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From the previous graph we see that:</a:t>
            </a:r>
          </a:p>
          <a:p>
            <a:r>
              <a:rPr lang="en-GB" dirty="0" smtClean="0">
                <a:effectLst/>
              </a:rPr>
              <a:t>The velocity of each of these objects is constant. </a:t>
            </a:r>
          </a:p>
          <a:p>
            <a:r>
              <a:rPr lang="en-GB" dirty="0" smtClean="0">
                <a:effectLst/>
              </a:rPr>
              <a:t>They're not accelerating. </a:t>
            </a:r>
          </a:p>
          <a:p>
            <a:r>
              <a:rPr lang="en-GB" dirty="0" smtClean="0">
                <a:effectLst/>
              </a:rPr>
              <a:t>Their accelerations are zero.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47038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Acceleration-Time Graphs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effectLst/>
              </a:rPr>
              <a:t>As with velocity-time graphs, the important thing to remember is that </a:t>
            </a:r>
            <a:r>
              <a:rPr lang="en-GB" b="1" dirty="0" smtClean="0">
                <a:effectLst/>
              </a:rPr>
              <a:t>the height above the horizontal axis doesn't correspond to position (or velocity)</a:t>
            </a:r>
            <a:r>
              <a:rPr lang="en-GB" dirty="0" smtClean="0">
                <a:effectLst/>
              </a:rPr>
              <a:t>, it corresponds to </a:t>
            </a:r>
            <a:r>
              <a:rPr lang="en-GB" b="1" i="1" u="sng" dirty="0" smtClean="0">
                <a:effectLst/>
              </a:rPr>
              <a:t>acceleration</a:t>
            </a:r>
            <a:r>
              <a:rPr lang="en-GB" dirty="0" smtClean="0">
                <a:effectLst/>
              </a:rPr>
              <a:t>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24758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Acceleration and Velocity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>
                <a:effectLst/>
              </a:rPr>
              <a:t>If you trip and fall, your acceleration towards the ground is greater than you'd experience in all but a few high performance cars with the "pedal to the metal". </a:t>
            </a:r>
          </a:p>
          <a:p>
            <a:r>
              <a:rPr lang="en-GB" dirty="0" smtClean="0">
                <a:effectLst/>
              </a:rPr>
              <a:t>Going fast does not imply accelerating quickly. </a:t>
            </a:r>
          </a:p>
          <a:p>
            <a:r>
              <a:rPr lang="en-GB" dirty="0" smtClean="0">
                <a:effectLst/>
              </a:rPr>
              <a:t>A large acceleration corresponds to a </a:t>
            </a:r>
            <a:r>
              <a:rPr lang="en-GB" b="1" dirty="0" smtClean="0">
                <a:effectLst/>
              </a:rPr>
              <a:t>rapid </a:t>
            </a:r>
            <a:r>
              <a:rPr lang="en-GB" b="1" i="1" dirty="0" smtClean="0">
                <a:effectLst/>
              </a:rPr>
              <a:t>change</a:t>
            </a:r>
            <a:r>
              <a:rPr lang="en-GB" b="1" dirty="0" smtClean="0">
                <a:effectLst/>
              </a:rPr>
              <a:t> in velocity</a:t>
            </a:r>
            <a:r>
              <a:rPr lang="en-GB" dirty="0" smtClean="0">
                <a:effectLst/>
              </a:rPr>
              <a:t>, but it tells you nothing about the values of the velocity itself.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65880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Acceleration and Velocity</a:t>
            </a:r>
            <a:endParaRPr lang="en-GB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1556792"/>
            <a:ext cx="5040560" cy="50405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05192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Example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effectLst/>
              </a:rPr>
              <a:t>Given an initial velocity of zero (and assuming that down is positive), the final velocity of the person falling in the graph previously is….</a:t>
            </a:r>
          </a:p>
          <a:p>
            <a:endParaRPr lang="en-GB" dirty="0"/>
          </a:p>
          <a:p>
            <a:endParaRPr lang="en-GB" dirty="0" smtClean="0">
              <a:effectLst/>
            </a:endParaRPr>
          </a:p>
          <a:p>
            <a:r>
              <a:rPr lang="en-GB" dirty="0" smtClean="0">
                <a:effectLst/>
              </a:rPr>
              <a:t>And the final velocity of the accelerating car is…</a:t>
            </a:r>
          </a:p>
          <a:p>
            <a:endParaRPr lang="en-GB" dirty="0"/>
          </a:p>
        </p:txBody>
      </p:sp>
      <p:pic>
        <p:nvPicPr>
          <p:cNvPr id="4097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3161240"/>
            <a:ext cx="2736304" cy="1178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4869160"/>
            <a:ext cx="2809684" cy="12241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52952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Area under the graph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So basically we should have noted that those calculations show the area under a ‘curve’ for acceleration is change of velocity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4997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Acceleration Example</a:t>
            </a:r>
            <a:endParaRPr lang="en-GB" dirty="0"/>
          </a:p>
        </p:txBody>
      </p:sp>
      <p:pic>
        <p:nvPicPr>
          <p:cNvPr id="5122" name="Picture 2" descr="https://figures.boundless.com/12091/large/avt.jpe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556792"/>
            <a:ext cx="7461476" cy="48245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30325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Differences</a:t>
            </a:r>
            <a:endParaRPr lang="en-GB" dirty="0"/>
          </a:p>
        </p:txBody>
      </p:sp>
      <p:pic>
        <p:nvPicPr>
          <p:cNvPr id="6146" name="Picture 2" descr="https://www.miniphysics.com/wp-content/uploads/2014/02/all-graphs-of-motion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484784"/>
            <a:ext cx="7200799" cy="52798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33981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Question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We have rate of change of displacement gives velocity….</a:t>
            </a:r>
          </a:p>
          <a:p>
            <a:r>
              <a:rPr lang="en-GB" dirty="0" smtClean="0"/>
              <a:t>We have rate of change of velocity gives acceleration….</a:t>
            </a:r>
          </a:p>
          <a:p>
            <a:r>
              <a:rPr lang="en-GB" dirty="0" smtClean="0"/>
              <a:t>What does the rate of change of acceleration give?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8760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Answer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Jerk, jolt or surge physics</a:t>
            </a:r>
          </a:p>
          <a:p>
            <a:r>
              <a:rPr lang="en-GB" dirty="0" smtClean="0"/>
              <a:t>The gradient is a rate of change</a:t>
            </a:r>
          </a:p>
          <a:p>
            <a:r>
              <a:rPr lang="en-GB" dirty="0" smtClean="0"/>
              <a:t>If we are looking into the rate of acceleration changing, it results in the physical description of jerky motion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91110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Aims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Investigate acceleration-time graphs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34409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Question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3826768" cy="3116142"/>
          </a:xfrm>
        </p:spPr>
        <p:txBody>
          <a:bodyPr/>
          <a:lstStyle/>
          <a:p>
            <a:r>
              <a:rPr lang="en-GB" dirty="0" smtClean="0"/>
              <a:t>Explain the motion in the graph</a:t>
            </a:r>
          </a:p>
          <a:p>
            <a:r>
              <a:rPr lang="en-GB" dirty="0" smtClean="0"/>
              <a:t>Find the change in velocity</a:t>
            </a:r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1028" name="Picture 4" descr="https://upload.wikimedia.org/wikibooks/en/4/47/Fhsst_rectmot1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1556792"/>
            <a:ext cx="4599037" cy="3159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67544" y="4941168"/>
            <a:ext cx="8352928" cy="1477328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r>
              <a:rPr lang="en-GB" dirty="0"/>
              <a:t>Stationary or moving with constant velocity </a:t>
            </a:r>
            <a:r>
              <a:rPr lang="en-GB" dirty="0" smtClean="0"/>
              <a:t>from 0 to 2 s then accelerates up to </a:t>
            </a:r>
            <a:r>
              <a:rPr lang="en-GB" dirty="0" smtClean="0"/>
              <a:t>3 </a:t>
            </a:r>
            <a:r>
              <a:rPr lang="en-GB" dirty="0" smtClean="0"/>
              <a:t>ms</a:t>
            </a:r>
            <a:r>
              <a:rPr lang="en-GB" baseline="30000" dirty="0" smtClean="0"/>
              <a:t>-2</a:t>
            </a:r>
            <a:r>
              <a:rPr lang="en-GB" dirty="0" smtClean="0"/>
              <a:t> between 2 and 4 s then constant velocity from 4 to 6 s</a:t>
            </a:r>
          </a:p>
          <a:p>
            <a:endParaRPr lang="en-GB" dirty="0"/>
          </a:p>
          <a:p>
            <a:r>
              <a:rPr lang="en-GB" dirty="0" smtClean="0"/>
              <a:t>Area under the ‘curve’ – 2 x 3 = 6 ms</a:t>
            </a:r>
            <a:r>
              <a:rPr lang="en-GB" baseline="30000" dirty="0" smtClean="0"/>
              <a:t>-1</a:t>
            </a:r>
            <a:r>
              <a:rPr lang="en-GB" dirty="0" smtClean="0"/>
              <a:t> change in velocity between 2 and 4 s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753266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Recap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What is a rate of change?</a:t>
            </a:r>
          </a:p>
          <a:p>
            <a:r>
              <a:rPr lang="en-GB" dirty="0" smtClean="0"/>
              <a:t>Something which is timed whilst changing</a:t>
            </a:r>
          </a:p>
          <a:p>
            <a:endParaRPr lang="en-GB" dirty="0"/>
          </a:p>
          <a:p>
            <a:r>
              <a:rPr lang="en-GB" dirty="0" smtClean="0"/>
              <a:t>What is negative velocity?</a:t>
            </a:r>
          </a:p>
          <a:p>
            <a:r>
              <a:rPr lang="en-GB" dirty="0" smtClean="0"/>
              <a:t>Velocity in the opposite direction or deceleration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48556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Acceleration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10000"/>
              </a:bodyPr>
              <a:lstStyle/>
              <a:p>
                <a:r>
                  <a:rPr lang="en-GB" dirty="0" smtClean="0"/>
                  <a:t>Acceleration is the rate of change of velocity</a:t>
                </a:r>
              </a:p>
              <a:p>
                <a14:m>
                  <m:oMath xmlns:m="http://schemas.openxmlformats.org/officeDocument/2006/math">
                    <m:r>
                      <a:rPr lang="en-GB" b="1" i="1" smtClean="0">
                        <a:latin typeface="Cambria Math"/>
                      </a:rPr>
                      <m:t>𝒂</m:t>
                    </m:r>
                    <m:r>
                      <a:rPr lang="en-GB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GB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/>
                            <a:ea typeface="Cambria Math"/>
                          </a:rPr>
                          <m:t>∆</m:t>
                        </m:r>
                        <m:r>
                          <a:rPr lang="en-GB" b="1" i="1" smtClean="0">
                            <a:latin typeface="Cambria Math"/>
                            <a:ea typeface="Cambria Math"/>
                          </a:rPr>
                          <m:t>𝒗</m:t>
                        </m:r>
                      </m:num>
                      <m:den>
                        <m:r>
                          <a:rPr lang="en-GB" b="0" i="1" smtClean="0">
                            <a:latin typeface="Cambria Math"/>
                            <a:ea typeface="Cambria Math"/>
                          </a:rPr>
                          <m:t>∆</m:t>
                        </m:r>
                        <m:r>
                          <a:rPr lang="en-GB" b="0" i="1" smtClean="0">
                            <a:latin typeface="Cambria Math"/>
                            <a:ea typeface="Cambria Math"/>
                          </a:rPr>
                          <m:t>𝑡</m:t>
                        </m:r>
                      </m:den>
                    </m:f>
                  </m:oMath>
                </a14:m>
                <a:endParaRPr lang="en-GB" dirty="0" smtClean="0"/>
              </a:p>
              <a:p>
                <a:r>
                  <a:rPr lang="en-GB" dirty="0" smtClean="0"/>
                  <a:t>However if we want to become more accurate we use:</a:t>
                </a:r>
              </a:p>
              <a:p>
                <a14:m>
                  <m:oMath xmlns:m="http://schemas.openxmlformats.org/officeDocument/2006/math">
                    <m:r>
                      <a:rPr lang="en-GB" b="1" i="1" smtClean="0">
                        <a:latin typeface="Cambria Math"/>
                      </a:rPr>
                      <m:t>𝒂</m:t>
                    </m:r>
                    <m:r>
                      <a:rPr lang="en-GB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GB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/>
                            <a:ea typeface="Cambria Math"/>
                          </a:rPr>
                          <m:t>∆</m:t>
                        </m:r>
                        <m:r>
                          <a:rPr lang="en-GB" b="1" i="1" smtClean="0">
                            <a:latin typeface="Cambria Math"/>
                            <a:ea typeface="Cambria Math"/>
                          </a:rPr>
                          <m:t>𝒗</m:t>
                        </m:r>
                      </m:num>
                      <m:den>
                        <m:r>
                          <a:rPr lang="en-GB" b="0" i="1" smtClean="0">
                            <a:latin typeface="Cambria Math"/>
                            <a:ea typeface="Cambria Math"/>
                          </a:rPr>
                          <m:t>∆</m:t>
                        </m:r>
                        <m:r>
                          <a:rPr lang="en-GB" b="0" i="1" smtClean="0">
                            <a:latin typeface="Cambria Math"/>
                            <a:ea typeface="Cambria Math"/>
                          </a:rPr>
                          <m:t>𝑡</m:t>
                        </m:r>
                      </m:den>
                    </m:f>
                    <m:r>
                      <a:rPr lang="en-GB" b="0" i="1" smtClean="0"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en-GB" b="0" i="1" smtClean="0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/>
                            <a:ea typeface="Cambria Math"/>
                          </a:rPr>
                          <m:t>𝑑</m:t>
                        </m:r>
                        <m:r>
                          <a:rPr lang="en-GB" b="1" i="1" smtClean="0">
                            <a:latin typeface="Cambria Math"/>
                            <a:ea typeface="Cambria Math"/>
                          </a:rPr>
                          <m:t>𝒗</m:t>
                        </m:r>
                      </m:num>
                      <m:den>
                        <m:r>
                          <a:rPr lang="en-GB" b="0" i="1" smtClean="0">
                            <a:latin typeface="Cambria Math"/>
                            <a:ea typeface="Cambria Math"/>
                          </a:rPr>
                          <m:t>𝑑𝑡</m:t>
                        </m:r>
                      </m:den>
                    </m:f>
                  </m:oMath>
                </a14:m>
                <a:endParaRPr lang="en-GB" dirty="0" smtClean="0"/>
              </a:p>
              <a:p>
                <a:r>
                  <a:rPr lang="en-GB" dirty="0" smtClean="0"/>
                  <a:t>But for completeness we like to say that acceleration is a rate of change of a rate of change!</a:t>
                </a:r>
                <a:endParaRPr lang="en-GB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481" t="-2695" r="-237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31527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Acceleration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 simple acceleration of g (acceleration due to gravity) is 9.81 ms</a:t>
            </a:r>
            <a:r>
              <a:rPr lang="en-GB" baseline="30000" dirty="0" smtClean="0"/>
              <a:t>-2</a:t>
            </a:r>
          </a:p>
          <a:p>
            <a:r>
              <a:rPr lang="en-GB" dirty="0" smtClean="0"/>
              <a:t>This means as each second passes whilst in free-fall, your speed will increase by 9.81 metres each second</a:t>
            </a:r>
          </a:p>
          <a:p>
            <a:r>
              <a:rPr lang="en-GB" dirty="0" smtClean="0"/>
              <a:t>1s = 9.81 m, 2s = 19.62 m and 3s = 29.43 m and so on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13990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Faster than light?!?!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We all know that nothing travels faster than the speed of light</a:t>
            </a:r>
          </a:p>
          <a:p>
            <a:r>
              <a:rPr lang="en-GB" dirty="0" smtClean="0"/>
              <a:t>But Gerald Feinberg working on from O </a:t>
            </a:r>
            <a:r>
              <a:rPr lang="en-GB" dirty="0" err="1" smtClean="0"/>
              <a:t>Bilaniuk</a:t>
            </a:r>
            <a:r>
              <a:rPr lang="en-GB" dirty="0" smtClean="0"/>
              <a:t>, V. Deshpande, and E. </a:t>
            </a:r>
            <a:r>
              <a:rPr lang="en-GB" dirty="0" err="1" smtClean="0"/>
              <a:t>Sudarshanin</a:t>
            </a:r>
            <a:r>
              <a:rPr lang="en-GB" dirty="0" smtClean="0"/>
              <a:t> 1962, proposed a particle which is believed to travel faster than light – the Tachyon</a:t>
            </a:r>
          </a:p>
          <a:p>
            <a:endParaRPr lang="en-GB" dirty="0"/>
          </a:p>
        </p:txBody>
      </p:sp>
      <p:pic>
        <p:nvPicPr>
          <p:cNvPr id="1026" name="Picture 2" descr="http://scienceblogs.com/startswithabang/files/2011/05/Tachion04b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1293" y="4725144"/>
            <a:ext cx="3423295" cy="19674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92056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Faster than light?!?!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Although nothing but energy cannot exceed the cosmic speed limit, acceleration has no problem</a:t>
            </a:r>
          </a:p>
          <a:p>
            <a:r>
              <a:rPr lang="en-GB" dirty="0" smtClean="0"/>
              <a:t>Remember that acceleration is the </a:t>
            </a:r>
            <a:r>
              <a:rPr lang="en-GB" i="1" dirty="0" smtClean="0"/>
              <a:t>rate of change of velocity</a:t>
            </a:r>
            <a:endParaRPr lang="en-GB" dirty="0" smtClean="0"/>
          </a:p>
          <a:p>
            <a:r>
              <a:rPr lang="en-GB" dirty="0" smtClean="0"/>
              <a:t>So that your rate of change can be larger in value than 3 x10</a:t>
            </a:r>
            <a:r>
              <a:rPr lang="en-GB" baseline="30000" dirty="0" smtClean="0"/>
              <a:t>8</a:t>
            </a:r>
            <a:r>
              <a:rPr lang="en-GB" dirty="0" smtClean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63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Acceleration-Time Graphs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>
                <a:effectLst/>
              </a:rPr>
              <a:t>The acceleration-time graph of any object traveling with a constant velocity is the same.</a:t>
            </a:r>
          </a:p>
          <a:p>
            <a:r>
              <a:rPr lang="en-GB" dirty="0" smtClean="0">
                <a:effectLst/>
              </a:rPr>
              <a:t>This is true regardless of the velocity of the object. </a:t>
            </a:r>
          </a:p>
          <a:p>
            <a:r>
              <a:rPr lang="en-GB" dirty="0" smtClean="0">
                <a:effectLst/>
              </a:rPr>
              <a:t>An aeroplane flying at a constant 600 mph (270 ms</a:t>
            </a:r>
            <a:r>
              <a:rPr lang="en-GB" baseline="30000" dirty="0" smtClean="0">
                <a:effectLst/>
              </a:rPr>
              <a:t>-1</a:t>
            </a:r>
            <a:r>
              <a:rPr lang="en-GB" dirty="0" smtClean="0">
                <a:effectLst/>
              </a:rPr>
              <a:t>), a sloth walking with a constant speed 1 mph (0.4 ms</a:t>
            </a:r>
            <a:r>
              <a:rPr lang="en-GB" baseline="30000" dirty="0" smtClean="0">
                <a:effectLst/>
              </a:rPr>
              <a:t>-1</a:t>
            </a:r>
            <a:r>
              <a:rPr lang="en-GB" dirty="0" smtClean="0">
                <a:effectLst/>
              </a:rPr>
              <a:t>), and a couch potato lying motionless in front of the TV for hours will all have the same acceleration-time graphs — a horizontal line collinear with the horizontal axis.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22229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Acceleration-Time Graphs</a:t>
            </a:r>
            <a:endParaRPr lang="en-GB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1538923"/>
            <a:ext cx="5040560" cy="46485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79112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CD7DB37F5B7D846863E694E3DBB3DA1" ma:contentTypeVersion="1" ma:contentTypeDescription="Create a new document." ma:contentTypeScope="" ma:versionID="ac753e4bffcb6403742c7c6ad5a49cff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8c5b5cd9b8d25ff6dd15848836f427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1D518D8-D860-4947-8E6E-CBDA6FB929E5}">
  <ds:schemaRefs>
    <ds:schemaRef ds:uri="http://purl.org/dc/dcmitype/"/>
    <ds:schemaRef ds:uri="http://purl.org/dc/elements/1.1/"/>
    <ds:schemaRef ds:uri="http://www.w3.org/XML/1998/namespace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schemas.microsoft.com/sharepoint/v3"/>
    <ds:schemaRef ds:uri="http://schemas.microsoft.com/office/2006/metadata/properti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F725E6B8-C75D-450B-AFF7-040BBC39D58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B873754-3348-4A76-A763-E761F740445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1481</TotalTime>
  <Words>651</Words>
  <Application>Microsoft Office PowerPoint</Application>
  <PresentationFormat>On-screen Show (4:3)</PresentationFormat>
  <Paragraphs>67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Acceleration Time Graphs</vt:lpstr>
      <vt:lpstr>Aims</vt:lpstr>
      <vt:lpstr>Recap</vt:lpstr>
      <vt:lpstr>Acceleration</vt:lpstr>
      <vt:lpstr>Acceleration</vt:lpstr>
      <vt:lpstr>Faster than light?!?!</vt:lpstr>
      <vt:lpstr>Faster than light?!?!</vt:lpstr>
      <vt:lpstr>Acceleration-Time Graphs</vt:lpstr>
      <vt:lpstr>Acceleration-Time Graphs</vt:lpstr>
      <vt:lpstr>Acceleration-Time Graphs</vt:lpstr>
      <vt:lpstr>Acceleration-Time Graphs</vt:lpstr>
      <vt:lpstr>Acceleration and Velocity</vt:lpstr>
      <vt:lpstr>Acceleration and Velocity</vt:lpstr>
      <vt:lpstr>Example</vt:lpstr>
      <vt:lpstr>Area under the graph</vt:lpstr>
      <vt:lpstr>Acceleration Example</vt:lpstr>
      <vt:lpstr>Differences</vt:lpstr>
      <vt:lpstr>Question</vt:lpstr>
      <vt:lpstr>Answer</vt:lpstr>
      <vt:lpstr>Question</vt:lpstr>
    </vt:vector>
  </TitlesOfParts>
  <Company>Godalming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Acceleration Time Graphs</dc:title>
  <dc:creator>Andy Morris</dc:creator>
  <cp:lastModifiedBy>Andy Morris</cp:lastModifiedBy>
  <cp:revision>15</cp:revision>
  <dcterms:created xsi:type="dcterms:W3CDTF">2015-09-10T13:21:25Z</dcterms:created>
  <dcterms:modified xsi:type="dcterms:W3CDTF">2015-09-16T11:47:04Z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0x0101002CD7DB37F5B7D846863E694E3DBB3DA1</vt:lpwstr>
  </property>
</Properties>
</file>