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3" r:id="rId15"/>
    <p:sldId id="266" r:id="rId16"/>
    <p:sldId id="267" r:id="rId17"/>
    <p:sldId id="268" r:id="rId18"/>
    <p:sldId id="272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6A3-009E-4788-8B0F-5124D71C0946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F786D8E-B120-40D1-9789-D2746DAC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80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6A3-009E-4788-8B0F-5124D71C0946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786D8E-B120-40D1-9789-D2746DAC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56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6A3-009E-4788-8B0F-5124D71C0946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786D8E-B120-40D1-9789-D2746DACAB7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551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6A3-009E-4788-8B0F-5124D71C0946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786D8E-B120-40D1-9789-D2746DAC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45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6A3-009E-4788-8B0F-5124D71C0946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786D8E-B120-40D1-9789-D2746DACAB78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7508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6A3-009E-4788-8B0F-5124D71C0946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786D8E-B120-40D1-9789-D2746DAC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17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6A3-009E-4788-8B0F-5124D71C0946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D8E-B120-40D1-9789-D2746DAC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078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6A3-009E-4788-8B0F-5124D71C0946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D8E-B120-40D1-9789-D2746DAC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13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6A3-009E-4788-8B0F-5124D71C0946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D8E-B120-40D1-9789-D2746DAC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23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6A3-009E-4788-8B0F-5124D71C0946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786D8E-B120-40D1-9789-D2746DAC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86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6A3-009E-4788-8B0F-5124D71C0946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786D8E-B120-40D1-9789-D2746DAC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2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6A3-009E-4788-8B0F-5124D71C0946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786D8E-B120-40D1-9789-D2746DAC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7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6A3-009E-4788-8B0F-5124D71C0946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D8E-B120-40D1-9789-D2746DAC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8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6A3-009E-4788-8B0F-5124D71C0946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D8E-B120-40D1-9789-D2746DAC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28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6A3-009E-4788-8B0F-5124D71C0946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6D8E-B120-40D1-9789-D2746DAC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86A3-009E-4788-8B0F-5124D71C0946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786D8E-B120-40D1-9789-D2746DAC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1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086A3-009E-4788-8B0F-5124D71C0946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786D8E-B120-40D1-9789-D2746DAC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4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Linear Motion Equations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3.4.1. Mechanics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What is the displacement after 2 seconds if you throw the stone:</a:t>
                </a:r>
              </a:p>
              <a:p>
                <a:r>
                  <a:rPr lang="en-GB" dirty="0" smtClean="0"/>
                  <a:t>A) with a downward velocity of 5.0 ms</a:t>
                </a:r>
                <a:r>
                  <a:rPr lang="en-GB" baseline="30000" dirty="0" smtClean="0"/>
                  <a:t>-1</a:t>
                </a:r>
              </a:p>
              <a:p>
                <a:r>
                  <a:rPr lang="en-GB" dirty="0" smtClean="0"/>
                  <a:t>B) with an upward velocity of 5.0 ms</a:t>
                </a:r>
                <a:r>
                  <a:rPr lang="en-GB" baseline="30000" dirty="0" smtClean="0"/>
                  <a:t>-1</a:t>
                </a:r>
              </a:p>
              <a:p>
                <a:r>
                  <a:rPr lang="en-GB" dirty="0" smtClean="0"/>
                  <a:t>What do the results show us?</a:t>
                </a:r>
              </a:p>
              <a:p>
                <a:endParaRPr lang="en-GB" dirty="0" smtClean="0"/>
              </a:p>
              <a:p>
                <a:r>
                  <a:rPr lang="en-GB" dirty="0" smtClean="0">
                    <a:ea typeface="Cambria Math" panose="02040503050406030204" pitchFamily="18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𝑢𝑡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and designating downwards as positive</a:t>
                </a:r>
                <a:endParaRPr lang="en-GB" dirty="0"/>
              </a:p>
              <a:p>
                <a:r>
                  <a:rPr lang="en-GB" dirty="0" smtClean="0"/>
                  <a:t>a)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=5.0×2+</m:t>
                    </m:r>
                    <m:f>
                      <m:f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9.81×</m:t>
                    </m:r>
                    <m:sSup>
                      <m:sSup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=29.6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b)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=5.0×2−</m:t>
                    </m:r>
                    <m:f>
                      <m:f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×9.81×</m:t>
                    </m:r>
                    <m:sSup>
                      <m:sSup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9.6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73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 ball is thrown upwards with initial velocity of 15 ms</a:t>
            </a:r>
            <a:r>
              <a:rPr lang="en-GB" sz="2400" baseline="30000" dirty="0"/>
              <a:t>-1</a:t>
            </a:r>
            <a:r>
              <a:rPr lang="en-GB" sz="2400" dirty="0"/>
              <a:t> from a height of 1 m above the ground.  When does it reach a height of 7 m above the ground?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5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 question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7262" y="1266092"/>
                <a:ext cx="10660184" cy="4978400"/>
              </a:xfrm>
            </p:spPr>
            <p:txBody>
              <a:bodyPr>
                <a:normAutofit fontScale="40000" lnSpcReduction="20000"/>
              </a:bodyPr>
              <a:lstStyle/>
              <a:p>
                <a:r>
                  <a:rPr lang="en-GB" sz="2900" dirty="0" smtClean="0"/>
                  <a:t>A ball is thrown upwards with initial velocity of 15 ms</a:t>
                </a:r>
                <a:r>
                  <a:rPr lang="en-GB" sz="2900" baseline="30000" dirty="0" smtClean="0"/>
                  <a:t>-1</a:t>
                </a:r>
                <a:r>
                  <a:rPr lang="en-GB" sz="2900" dirty="0" smtClean="0"/>
                  <a:t> from a height of 1 m above the ground.  When does it reach a height of 7 m above the ground?</a:t>
                </a:r>
              </a:p>
              <a:p>
                <a:endParaRPr lang="en-GB" dirty="0" smtClean="0"/>
              </a:p>
              <a:p>
                <a:r>
                  <a:rPr lang="en-GB" sz="4900" dirty="0" smtClean="0">
                    <a:ea typeface="Cambria Math" panose="02040503050406030204" pitchFamily="18" charset="0"/>
                  </a:rPr>
                  <a:t>Using </a:t>
                </a:r>
                <a14:m>
                  <m:oMath xmlns:m="http://schemas.openxmlformats.org/officeDocument/2006/math">
                    <m:r>
                      <a:rPr lang="en-GB" sz="4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GB" sz="4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4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𝑢𝑡</m:t>
                    </m:r>
                    <m:r>
                      <a:rPr lang="en-GB" sz="4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49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4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49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4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4900" dirty="0"/>
              </a:p>
              <a:p>
                <a:r>
                  <a:rPr lang="en-GB" sz="4900" dirty="0" smtClean="0"/>
                  <a:t>First we need to understand that the ball moves up towards 7 m above the ground and then back downwards.  We expect two results – up and down.</a:t>
                </a:r>
              </a:p>
              <a:p>
                <a:r>
                  <a:rPr lang="en-GB" sz="4900" dirty="0" smtClean="0"/>
                  <a:t>Making downwards positive:</a:t>
                </a:r>
              </a:p>
              <a:p>
                <a14:m>
                  <m:oMath xmlns:m="http://schemas.openxmlformats.org/officeDocument/2006/math">
                    <m:r>
                      <a:rPr lang="en-GB" sz="4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−6</m:t>
                    </m:r>
                    <m:r>
                      <a:rPr lang="en-GB" sz="4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4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−15×</m:t>
                    </m:r>
                    <m:r>
                      <a:rPr lang="en-GB" sz="4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4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49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4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4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9.81×</m:t>
                    </m:r>
                    <m:sSup>
                      <m:sSupPr>
                        <m:ctrlPr>
                          <a:rPr lang="en-GB" sz="49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4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4900" dirty="0" smtClean="0"/>
              </a:p>
              <a:p>
                <a14:m>
                  <m:oMath xmlns:m="http://schemas.openxmlformats.org/officeDocument/2006/math">
                    <m:r>
                      <a:rPr lang="en-GB" sz="4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sz="4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=−15×</m:t>
                    </m:r>
                    <m:r>
                      <a:rPr lang="en-GB" sz="4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4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49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4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×9.81×</m:t>
                    </m:r>
                    <m:sSup>
                      <m:sSupPr>
                        <m:ctrlPr>
                          <a:rPr lang="en-GB" sz="49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4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9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</m:t>
                    </m:r>
                  </m:oMath>
                </a14:m>
                <a:endParaRPr lang="en-GB" sz="4900" dirty="0" smtClean="0"/>
              </a:p>
              <a:p>
                <a14:m>
                  <m:oMath xmlns:m="http://schemas.openxmlformats.org/officeDocument/2006/math">
                    <m:r>
                      <a:rPr lang="en-GB" sz="4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4.9</m:t>
                    </m:r>
                    <m:sSup>
                      <m:sSupPr>
                        <m:ctrlPr>
                          <a:rPr lang="en-GB" sz="49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4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−15</m:t>
                    </m:r>
                    <m:r>
                      <a:rPr lang="en-GB" sz="4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4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+6=0</m:t>
                    </m:r>
                  </m:oMath>
                </a14:m>
                <a:endParaRPr lang="en-GB" sz="4900" dirty="0" smtClean="0"/>
              </a:p>
              <a:p>
                <a:r>
                  <a:rPr lang="en-GB" sz="4900" dirty="0" smtClean="0"/>
                  <a:t>Using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9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49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90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4900" i="1" smtClean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49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49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490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49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490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GB" sz="4900" i="1" smtClean="0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GB" sz="49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9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49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9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49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GB" sz="4900" i="1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49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49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49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sup>
                                <m:r>
                                  <a:rPr lang="en-GB" sz="49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49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GB" sz="4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sz="49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4.9</m:t>
                            </m:r>
                            <m:r>
                              <a:rPr lang="en-GB" sz="4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×6</m:t>
                            </m:r>
                          </m:e>
                        </m:rad>
                      </m:num>
                      <m:den>
                        <m:r>
                          <a:rPr lang="en-GB" sz="4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4900" b="0" i="1" smtClean="0">
                            <a:latin typeface="Cambria Math"/>
                            <a:ea typeface="Cambria Math" panose="02040503050406030204" pitchFamily="18" charset="0"/>
                          </a:rPr>
                          <m:t>4.9</m:t>
                        </m:r>
                      </m:den>
                    </m:f>
                    <m:r>
                      <a:rPr lang="en-GB" sz="49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4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49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49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  <m:r>
                      <a:rPr lang="en-GB" sz="4900" b="0" i="1" smtClean="0">
                        <a:latin typeface="Cambria Math" panose="02040503050406030204" pitchFamily="18" charset="0"/>
                      </a:rPr>
                      <m:t>=0.5 </m:t>
                    </m:r>
                    <m:r>
                      <a:rPr lang="en-GB" sz="49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4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9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GB" sz="49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49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49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4900" b="0" i="1" smtClean="0">
                            <a:latin typeface="Cambria Math" panose="02040503050406030204" pitchFamily="18" charset="0"/>
                          </a:rPr>
                          <m:t>𝑑𝑜𝑤𝑛</m:t>
                        </m:r>
                      </m:sub>
                    </m:sSub>
                    <m:r>
                      <a:rPr lang="en-GB" sz="4900" b="0" i="1" smtClean="0">
                        <a:latin typeface="Cambria Math" panose="02040503050406030204" pitchFamily="18" charset="0"/>
                      </a:rPr>
                      <m:t>=2.6 </m:t>
                    </m:r>
                    <m:r>
                      <a:rPr lang="en-GB" sz="49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490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7262" y="1266092"/>
                <a:ext cx="10660184" cy="4978400"/>
              </a:xfrm>
              <a:blipFill rotWithShape="1">
                <a:blip r:embed="rId2"/>
                <a:stretch>
                  <a:fillRect l="-572" t="-735" r="-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9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 Question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893" t="33731" r="23122" b="6236"/>
          <a:stretch/>
        </p:blipFill>
        <p:spPr>
          <a:xfrm>
            <a:off x="1778250" y="1342293"/>
            <a:ext cx="8491165" cy="5411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" b="16496"/>
          <a:stretch/>
        </p:blipFill>
        <p:spPr>
          <a:xfrm>
            <a:off x="4004486" y="4371954"/>
            <a:ext cx="409575" cy="373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165" y="4612428"/>
            <a:ext cx="247650" cy="26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454" y="3748432"/>
            <a:ext cx="304800" cy="428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8287" y="5542731"/>
            <a:ext cx="247650" cy="323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326" y="5468255"/>
            <a:ext cx="2667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 Question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 smtClean="0"/>
                  <a:t>a) Using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𝑢𝑡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+ bit past the post</a:t>
                </a:r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=15×2+</m:t>
                    </m:r>
                    <m:f>
                      <m:f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4×</m:t>
                    </m:r>
                    <m:sSup>
                      <m:sSup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+5=43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=15+4×2=23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b)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endParaRPr lang="en-GB" dirty="0"/>
              </a:p>
              <a:p>
                <a:r>
                  <a:rPr lang="en-GB" dirty="0" smtClean="0"/>
                  <a:t>The displacement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and substituting into the above equation: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=5+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=55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4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summary questions 1 and 3</a:t>
            </a:r>
          </a:p>
          <a:p>
            <a:r>
              <a:rPr lang="en-GB" dirty="0" smtClean="0"/>
              <a:t> AS book page 125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56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Equations and 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acceleration due to gravity or g is common throughout the SUVAT equations</a:t>
                </a:r>
              </a:p>
              <a:p>
                <a:r>
                  <a:rPr lang="en-GB" dirty="0" smtClean="0"/>
                  <a:t>The displacement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𝑢𝑡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is used to find an expression for g: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b="0" dirty="0" smtClean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1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Galileo Revisited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1589 Galileo performed his famous experiment of showing the acceleration of gravity – The Leaning Tower of Pisa experiment (</a:t>
                </a:r>
                <a:r>
                  <a:rPr lang="en-GB" dirty="0" err="1" smtClean="0"/>
                  <a:t>Gedanken</a:t>
                </a:r>
                <a:r>
                  <a:rPr lang="en-GB" dirty="0" smtClean="0"/>
                  <a:t> or actual depends on who you follow!)</a:t>
                </a:r>
              </a:p>
              <a:p>
                <a:r>
                  <a:rPr lang="en-GB" dirty="0" smtClean="0"/>
                  <a:t>Two balls were dropped from the top of the tower to show that Aristotle’s theory of heavier masses fall faster was incorrect</a:t>
                </a:r>
              </a:p>
              <a:p>
                <a:r>
                  <a:rPr lang="en-GB" dirty="0" smtClean="0"/>
                  <a:t>Using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 smtClean="0"/>
                  <a:t> and the height of the tower being 55 m (timing could be found via pendulum), we find: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3.25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=10.4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 r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5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Galileo Proved 382 years later!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https://www.youtube.com/watch?v=KDp1tiUsZw8</a:t>
            </a:r>
          </a:p>
        </p:txBody>
      </p:sp>
    </p:spTree>
    <p:extLst>
      <p:ext uri="{BB962C8B-B14F-4D97-AF65-F5344CB8AC3E}">
        <p14:creationId xmlns:p14="http://schemas.microsoft.com/office/powerpoint/2010/main" val="41174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Deriving and understanding the ‘SUVAT’ equations</a:t>
            </a:r>
          </a:p>
          <a:p>
            <a:r>
              <a:rPr lang="en-GB" dirty="0" smtClean="0"/>
              <a:t>Using SUVAT for 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4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motion equations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These equations only work for constant acceleration</a:t>
            </a:r>
          </a:p>
          <a:p>
            <a:r>
              <a:rPr lang="en-GB" dirty="0" smtClean="0"/>
              <a:t>They are easy to learn ‘off-by-heart’ but at this level, that is not enough to truly understand them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0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SUVAT Derivations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81" y="1299464"/>
            <a:ext cx="9201150" cy="5486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5"/>
          <a:stretch/>
        </p:blipFill>
        <p:spPr bwMode="auto">
          <a:xfrm>
            <a:off x="2589213" y="3148623"/>
            <a:ext cx="714375" cy="53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SUVAT Derivations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8048" y="1617472"/>
                <a:ext cx="7709408" cy="2073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1</a:t>
                </a:r>
                <a:r>
                  <a:rPr lang="en-GB" baseline="30000" dirty="0" smtClean="0"/>
                  <a:t>st</a:t>
                </a:r>
                <a:r>
                  <a:rPr lang="en-GB" dirty="0" smtClean="0"/>
                  <a:t>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𝑎𝑐𝑐𝑒𝑙𝑒𝑟𝑎𝑡𝑖𝑜𝑛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𝑐h𝑎𝑛𝑔𝑒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𝑣𝑒𝑙𝑜𝑐𝑖𝑡𝑦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GB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48" y="1617472"/>
                <a:ext cx="7709408" cy="2073068"/>
              </a:xfrm>
              <a:prstGeom prst="rect">
                <a:avLst/>
              </a:prstGeom>
              <a:blipFill rotWithShape="1">
                <a:blip r:embed="rId2"/>
                <a:stretch>
                  <a:fillRect l="-712" t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976" y="322223"/>
            <a:ext cx="3398713" cy="2026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34144" y="4031488"/>
                <a:ext cx="6429248" cy="1453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2</a:t>
                </a:r>
                <a:r>
                  <a:rPr lang="en-GB" baseline="30000" dirty="0" smtClean="0"/>
                  <a:t>nd</a:t>
                </a:r>
                <a:r>
                  <a:rPr lang="en-GB" dirty="0" smtClean="0"/>
                  <a:t>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𝑑𝑖𝑠𝑝𝑙𝑎𝑐𝑒𝑚𝑒𝑛𝑡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𝑎𝑣𝑒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𝑡𝑖𝑚𝑒</m:t>
                      </m:r>
                    </m:oMath>
                  </m:oMathPara>
                </a14:m>
                <a:endParaRPr lang="en-GB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144" y="4031488"/>
                <a:ext cx="6429248" cy="1453026"/>
              </a:xfrm>
              <a:prstGeom prst="rect">
                <a:avLst/>
              </a:prstGeom>
              <a:blipFill rotWithShape="1">
                <a:blip r:embed="rId4"/>
                <a:stretch>
                  <a:fillRect l="-853" t="-20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3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SUVAT Derivations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8048" y="1617472"/>
                <a:ext cx="7709408" cy="415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3</a:t>
                </a:r>
                <a:r>
                  <a:rPr lang="en-GB" baseline="30000" dirty="0" smtClean="0"/>
                  <a:t>rd</a:t>
                </a:r>
                <a:r>
                  <a:rPr lang="en-GB" dirty="0" smtClean="0"/>
                  <a:t> Equation</a:t>
                </a:r>
              </a:p>
              <a:p>
                <a:r>
                  <a:rPr lang="en-GB" dirty="0" smtClean="0"/>
                  <a:t>This displacement equation requires us to add the area underneath the line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𝑑𝑖𝑠𝑝𝑙𝑎𝑐𝑒𝑚𝑒𝑛𝑡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𝑟𝑒𝑐𝑡𝑎𝑛𝑔𝑙𝑒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𝑎𝑟𝑒𝑎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𝑡𝑟𝑖𝑎𝑛𝑔𝑙𝑒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𝑎𝑟𝑒𝑎</m:t>
                      </m:r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b="0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We know from rearranging 1</a:t>
                </a:r>
                <a:r>
                  <a:rPr lang="en-GB" baseline="30000" dirty="0" smtClean="0"/>
                  <a:t>st</a:t>
                </a:r>
                <a:r>
                  <a:rPr lang="en-GB" dirty="0" smtClean="0"/>
                  <a:t> equation we get: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GB" b="0" dirty="0" smtClean="0"/>
              </a:p>
              <a:p>
                <a:r>
                  <a:rPr lang="en-GB" dirty="0" smtClean="0"/>
                  <a:t>Plug this into our equation to tidy things up: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48" y="1617472"/>
                <a:ext cx="7709408" cy="4150110"/>
              </a:xfrm>
              <a:prstGeom prst="rect">
                <a:avLst/>
              </a:prstGeom>
              <a:blipFill rotWithShape="1">
                <a:blip r:embed="rId2"/>
                <a:stretch>
                  <a:fillRect l="-712" t="-734" r="-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976" y="322223"/>
            <a:ext cx="3398713" cy="202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1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SUVAT Derivations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8048" y="1617472"/>
                <a:ext cx="7709408" cy="3103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4</a:t>
                </a:r>
                <a:r>
                  <a:rPr lang="en-GB" baseline="30000" dirty="0" smtClean="0"/>
                  <a:t>th</a:t>
                </a:r>
                <a:r>
                  <a:rPr lang="en-GB" dirty="0" smtClean="0"/>
                  <a:t> Equation</a:t>
                </a:r>
              </a:p>
              <a:p>
                <a:r>
                  <a:rPr lang="en-GB" dirty="0" smtClean="0"/>
                  <a:t>This equation uses the 1</a:t>
                </a:r>
                <a:r>
                  <a:rPr lang="en-GB" baseline="30000" dirty="0" smtClean="0"/>
                  <a:t>st</a:t>
                </a:r>
                <a:r>
                  <a:rPr lang="en-GB" dirty="0" smtClean="0"/>
                  <a:t> equation in order to find the missing displacement we derived in the 3</a:t>
                </a:r>
                <a:r>
                  <a:rPr lang="en-GB" baseline="30000" dirty="0" smtClean="0"/>
                  <a:t>rd</a:t>
                </a:r>
                <a:r>
                  <a:rPr lang="en-GB" dirty="0" smtClean="0"/>
                  <a:t>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𝑎𝑡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Expanding the bracket gives: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𝑢𝑎𝑡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Removing 2a from the two last terms: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48" y="1617472"/>
                <a:ext cx="7709408" cy="3103927"/>
              </a:xfrm>
              <a:prstGeom prst="rect">
                <a:avLst/>
              </a:prstGeom>
              <a:blipFill rotWithShape="0">
                <a:blip r:embed="rId2"/>
                <a:stretch>
                  <a:fillRect l="-712" t="-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976" y="322223"/>
            <a:ext cx="3398713" cy="202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 the equations for linear motion at constant acceleration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</m:t>
                    </m:r>
                  </m:oMath>
                </a14:m>
                <a:endParaRPr lang="en-GB" sz="2800" dirty="0" smtClean="0"/>
              </a:p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2800" dirty="0"/>
              </a:p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𝑢𝑡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endParaRPr lang="en-GB" sz="2800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0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You drop a stone off the edge of a high cliff, how far does it fall after 2 seconds?</a:t>
                </a:r>
              </a:p>
              <a:p>
                <a:endParaRPr lang="en-GB" dirty="0"/>
              </a:p>
              <a:p>
                <a:r>
                  <a:rPr lang="en-GB" dirty="0" smtClean="0"/>
                  <a:t>Using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𝑢𝑡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=0×2+</m:t>
                    </m:r>
                    <m:f>
                      <m:f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9.81×</m:t>
                    </m:r>
                    <m:sSup>
                      <m:sSupPr>
                        <m:ctrlPr>
                          <a:rPr lang="en-GB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>
                  <a:ea typeface="Cambria Math" panose="02040503050406030204" pitchFamily="18" charset="0"/>
                </a:endParaRPr>
              </a:p>
              <a:p>
                <a:r>
                  <a:rPr lang="en-GB" dirty="0" smtClean="0"/>
                  <a:t>s = 19.6 m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3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D7DB37F5B7D846863E694E3DBB3DA1" ma:contentTypeVersion="1" ma:contentTypeDescription="Create a new document." ma:contentTypeScope="" ma:versionID="ac753e4bffcb6403742c7c6ad5a49cf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622F29-17F5-46DD-A1D1-37498EB1F91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047BFA-4403-4F47-B7E2-814D69436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CBE9AD-425F-4F8A-8CC7-A718CF058C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1165</TotalTime>
  <Words>1048</Words>
  <Application>Microsoft Office PowerPoint</Application>
  <PresentationFormat>Custom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Wisp</vt:lpstr>
      <vt:lpstr>Linear Motion Equations </vt:lpstr>
      <vt:lpstr>Aims</vt:lpstr>
      <vt:lpstr>Linear motion equations </vt:lpstr>
      <vt:lpstr>SUVAT Derivations</vt:lpstr>
      <vt:lpstr>SUVAT Derivations</vt:lpstr>
      <vt:lpstr>SUVAT Derivations</vt:lpstr>
      <vt:lpstr>SUVAT Derivations</vt:lpstr>
      <vt:lpstr>Finally the equations for linear motion at constant acceleration</vt:lpstr>
      <vt:lpstr>Question</vt:lpstr>
      <vt:lpstr>Question</vt:lpstr>
      <vt:lpstr>Hard Question</vt:lpstr>
      <vt:lpstr>Hard question</vt:lpstr>
      <vt:lpstr>Hard Question</vt:lpstr>
      <vt:lpstr>Hard Question</vt:lpstr>
      <vt:lpstr>PowerPoint Presentation</vt:lpstr>
      <vt:lpstr>Linear Equations and g</vt:lpstr>
      <vt:lpstr>Galileo Revisited</vt:lpstr>
      <vt:lpstr>Galileo Proved 382 years later!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Motion Equations</dc:title>
  <dc:creator>Andy Morris</dc:creator>
  <cp:lastModifiedBy>Andy Morris</cp:lastModifiedBy>
  <cp:revision>29</cp:revision>
  <dcterms:created xsi:type="dcterms:W3CDTF">2015-08-26T13:23:36Z</dcterms:created>
  <dcterms:modified xsi:type="dcterms:W3CDTF">2015-09-22T14:11:13Z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0x0101002CD7DB37F5B7D846863E694E3DBB3DA1</vt:lpwstr>
  </property>
</Properties>
</file>