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4" r:id="rId2"/>
    <p:sldId id="285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6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F9C8CD-0F0E-41F3-A2D3-91C56C81E0D7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1935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84720-AC65-459A-93E1-4FE5452FE36D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5666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181170-4F91-4CFC-9145-188930FC555C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1163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F620EB-ACDC-4232-B64E-25DF89C1D10C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0861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85F065-B375-43EF-9739-0A2DBA94ED5C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0885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7102F2-C189-4B01-9A05-20323E8E3E4B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8197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B63180-F136-412C-9678-435AC797F783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1627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EFF7B9-3E03-48B8-A6E4-AFC17995A143}" type="slidenum">
              <a:rPr lang="en-GB" altLang="en-US"/>
              <a:pPr eaLnBrk="1" hangingPunct="1"/>
              <a:t>18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5136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D5073A-F861-41E1-9455-860DDCDC3721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2973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3C54C8-96B8-4E57-AFE0-6E65BE27D997}" type="slidenum">
              <a:rPr lang="en-GB" altLang="en-US"/>
              <a:pPr eaLnBrk="1" hangingPunct="1"/>
              <a:t>20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4074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B6AD84-E573-47B9-B57E-180741854FF8}" type="slidenum">
              <a:rPr lang="en-GB" altLang="en-US"/>
              <a:pPr eaLnBrk="1" hangingPunct="1"/>
              <a:t>21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647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3C7929-EFB8-4968-A5C6-75EC3617740A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6762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414A64-A173-4B52-9EF7-3CDDAC8F8BD9}" type="slidenum">
              <a:rPr lang="en-GB" altLang="en-US"/>
              <a:pPr eaLnBrk="1" hangingPunct="1"/>
              <a:t>22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5669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F60B21-FC45-4A36-80F2-18EA5B1734E2}" type="slidenum">
              <a:rPr lang="en-GB" altLang="en-US"/>
              <a:pPr eaLnBrk="1" hangingPunct="1"/>
              <a:t>23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8539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2B76FD-96BA-4FCD-B6B2-6810A318B7E3}" type="slidenum">
              <a:rPr lang="en-GB" altLang="en-US"/>
              <a:pPr eaLnBrk="1" hangingPunct="1"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40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56C613-DC01-4FF0-A18A-DA7544E65077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B1FD4-87D6-4E2E-95E6-9D41A218EC2B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344FD9-1B29-4F60-9DE4-F20AC8EACF76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1B3FD-69F3-4D92-9BD6-02B8A620F347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17F432-6A62-4330-A6E9-ED63192164B0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04C785-5CED-435A-8780-3217022DD968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CB3F32-C7EB-49B2-88E5-91B2E6930DFB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35"/>
            <a:ext cx="5029200" cy="41138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FC23-0EC5-4CB6-AB3D-02898043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3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 November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12/11/2018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7090"/>
            <a:ext cx="8229600" cy="70643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240" y="1412776"/>
            <a:ext cx="4089400" cy="20351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Calculate the work done by the brakes of a car if the force exerted by the brakes varies over the car’s braking distance of 100 m as shown in the graph below.</a:t>
            </a:r>
            <a:endParaRPr lang="en-GB" altLang="en-US" sz="2400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09427"/>
            <a:ext cx="3816350" cy="4525963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area under graph</a:t>
            </a:r>
            <a:r>
              <a:rPr lang="en-GB" altLang="en-US" sz="2400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area A + area B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(½ x 1k x 50)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	+ (1k x 100)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(25k) + (100k)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125 kJ</a:t>
            </a:r>
          </a:p>
          <a:p>
            <a:pPr marL="0" indent="0" eaLnBrk="1" hangingPunct="1">
              <a:lnSpc>
                <a:spcPct val="100000"/>
              </a:lnSpc>
            </a:pPr>
            <a:endParaRPr lang="en-GB" altLang="en-US" sz="2400" smtClean="0">
              <a:latin typeface="Comic Sans MS" panose="030F0702030302020204" pitchFamily="66" charset="0"/>
            </a:endParaRPr>
          </a:p>
        </p:txBody>
      </p:sp>
      <p:grpSp>
        <p:nvGrpSpPr>
          <p:cNvPr id="11269" name="Group 32"/>
          <p:cNvGrpSpPr>
            <a:grpSpLocks/>
          </p:cNvGrpSpPr>
          <p:nvPr/>
        </p:nvGrpSpPr>
        <p:grpSpPr bwMode="auto">
          <a:xfrm>
            <a:off x="519113" y="3630315"/>
            <a:ext cx="3621088" cy="2970212"/>
            <a:chOff x="327" y="2027"/>
            <a:chExt cx="2281" cy="1871"/>
          </a:xfrm>
        </p:grpSpPr>
        <p:sp>
          <p:nvSpPr>
            <p:cNvPr id="11277" name="Line 16"/>
            <p:cNvSpPr>
              <a:spLocks noChangeShapeType="1"/>
            </p:cNvSpPr>
            <p:nvPr/>
          </p:nvSpPr>
          <p:spPr bwMode="auto">
            <a:xfrm flipV="1">
              <a:off x="805" y="233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78" name="Text Box 17"/>
            <p:cNvSpPr txBox="1">
              <a:spLocks noChangeArrowheads="1"/>
            </p:cNvSpPr>
            <p:nvPr/>
          </p:nvSpPr>
          <p:spPr bwMode="auto">
            <a:xfrm>
              <a:off x="567" y="2367"/>
              <a:ext cx="19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2</a:t>
              </a: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11279" name="Line 18"/>
            <p:cNvSpPr>
              <a:spLocks noChangeShapeType="1"/>
            </p:cNvSpPr>
            <p:nvPr/>
          </p:nvSpPr>
          <p:spPr bwMode="auto">
            <a:xfrm>
              <a:off x="715" y="346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0" name="Oval 20"/>
            <p:cNvSpPr>
              <a:spLocks noChangeArrowheads="1"/>
            </p:cNvSpPr>
            <p:nvPr/>
          </p:nvSpPr>
          <p:spPr bwMode="auto">
            <a:xfrm>
              <a:off x="760" y="341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81" name="Line 21"/>
            <p:cNvSpPr>
              <a:spLocks noChangeShapeType="1"/>
            </p:cNvSpPr>
            <p:nvPr/>
          </p:nvSpPr>
          <p:spPr bwMode="auto">
            <a:xfrm>
              <a:off x="812" y="2473"/>
              <a:ext cx="585" cy="4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2" name="Line 22"/>
            <p:cNvSpPr>
              <a:spLocks noChangeShapeType="1"/>
            </p:cNvSpPr>
            <p:nvPr/>
          </p:nvSpPr>
          <p:spPr bwMode="auto">
            <a:xfrm flipH="1">
              <a:off x="1951" y="2969"/>
              <a:ext cx="8" cy="4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3" name="Text Box 23"/>
            <p:cNvSpPr txBox="1">
              <a:spLocks noChangeArrowheads="1"/>
            </p:cNvSpPr>
            <p:nvPr/>
          </p:nvSpPr>
          <p:spPr bwMode="auto">
            <a:xfrm>
              <a:off x="327" y="2027"/>
              <a:ext cx="74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dirty="0">
                  <a:latin typeface="Comic Sans MS" panose="030F0702030302020204" pitchFamily="66" charset="0"/>
                </a:rPr>
                <a:t>force / </a:t>
              </a:r>
              <a:r>
                <a:rPr lang="en-GB" altLang="en-US" dirty="0" err="1">
                  <a:latin typeface="Comic Sans MS" panose="030F0702030302020204" pitchFamily="66" charset="0"/>
                </a:rPr>
                <a:t>kN</a:t>
              </a:r>
              <a:endParaRPr lang="en-GB" altLang="en-US" dirty="0">
                <a:latin typeface="Comic Sans MS" panose="030F0702030302020204" pitchFamily="66" charset="0"/>
              </a:endParaRPr>
            </a:p>
          </p:txBody>
        </p:sp>
        <p:sp>
          <p:nvSpPr>
            <p:cNvPr id="11284" name="Text Box 24"/>
            <p:cNvSpPr txBox="1">
              <a:spLocks noChangeArrowheads="1"/>
            </p:cNvSpPr>
            <p:nvPr/>
          </p:nvSpPr>
          <p:spPr bwMode="auto">
            <a:xfrm>
              <a:off x="1443" y="3665"/>
              <a:ext cx="11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dirty="0">
                  <a:latin typeface="Comic Sans MS" panose="030F0702030302020204" pitchFamily="66" charset="0"/>
                </a:rPr>
                <a:t>distance / m</a:t>
              </a:r>
            </a:p>
          </p:txBody>
        </p:sp>
        <p:sp>
          <p:nvSpPr>
            <p:cNvPr id="11285" name="Text Box 26"/>
            <p:cNvSpPr txBox="1">
              <a:spLocks noChangeArrowheads="1"/>
            </p:cNvSpPr>
            <p:nvPr/>
          </p:nvSpPr>
          <p:spPr bwMode="auto">
            <a:xfrm>
              <a:off x="563" y="2839"/>
              <a:ext cx="1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1</a:t>
              </a: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11286" name="Text Box 27"/>
            <p:cNvSpPr txBox="1">
              <a:spLocks noChangeArrowheads="1"/>
            </p:cNvSpPr>
            <p:nvPr/>
          </p:nvSpPr>
          <p:spPr bwMode="auto">
            <a:xfrm>
              <a:off x="1243" y="3463"/>
              <a:ext cx="9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50         100</a:t>
              </a:r>
            </a:p>
          </p:txBody>
        </p:sp>
        <p:sp>
          <p:nvSpPr>
            <p:cNvPr id="11287" name="Line 29"/>
            <p:cNvSpPr>
              <a:spLocks noChangeShapeType="1"/>
            </p:cNvSpPr>
            <p:nvPr/>
          </p:nvSpPr>
          <p:spPr bwMode="auto">
            <a:xfrm>
              <a:off x="1392" y="2965"/>
              <a:ext cx="57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8" name="Line 30"/>
            <p:cNvSpPr>
              <a:spLocks noChangeShapeType="1"/>
            </p:cNvSpPr>
            <p:nvPr/>
          </p:nvSpPr>
          <p:spPr bwMode="auto">
            <a:xfrm>
              <a:off x="764" y="2964"/>
              <a:ext cx="6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1289" name="Line 31"/>
            <p:cNvSpPr>
              <a:spLocks noChangeShapeType="1"/>
            </p:cNvSpPr>
            <p:nvPr/>
          </p:nvSpPr>
          <p:spPr bwMode="auto">
            <a:xfrm flipV="1">
              <a:off x="1384" y="296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311275" y="5170190"/>
            <a:ext cx="1763713" cy="701675"/>
            <a:chOff x="826" y="2997"/>
            <a:chExt cx="1111" cy="442"/>
          </a:xfrm>
        </p:grpSpPr>
        <p:sp>
          <p:nvSpPr>
            <p:cNvPr id="11275" name="Rectangle 33"/>
            <p:cNvSpPr>
              <a:spLocks noChangeArrowheads="1"/>
            </p:cNvSpPr>
            <p:nvPr/>
          </p:nvSpPr>
          <p:spPr bwMode="auto">
            <a:xfrm>
              <a:off x="826" y="2997"/>
              <a:ext cx="1111" cy="44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76" name="Text Box 35"/>
            <p:cNvSpPr txBox="1">
              <a:spLocks noChangeArrowheads="1"/>
            </p:cNvSpPr>
            <p:nvPr/>
          </p:nvSpPr>
          <p:spPr bwMode="auto">
            <a:xfrm>
              <a:off x="1138" y="3108"/>
              <a:ext cx="593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latin typeface="Comic Sans MS" panose="030F0702030302020204" pitchFamily="66" charset="0"/>
                </a:rPr>
                <a:t>area B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17625" y="4255790"/>
            <a:ext cx="1454150" cy="830262"/>
            <a:chOff x="830" y="2421"/>
            <a:chExt cx="916" cy="523"/>
          </a:xfrm>
        </p:grpSpPr>
        <p:sp>
          <p:nvSpPr>
            <p:cNvPr id="11272" name="AutoShape 25"/>
            <p:cNvSpPr>
              <a:spLocks noChangeArrowheads="1"/>
            </p:cNvSpPr>
            <p:nvPr/>
          </p:nvSpPr>
          <p:spPr bwMode="auto">
            <a:xfrm>
              <a:off x="830" y="2517"/>
              <a:ext cx="476" cy="42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1273" name="Text Box 34"/>
            <p:cNvSpPr txBox="1">
              <a:spLocks noChangeArrowheads="1"/>
            </p:cNvSpPr>
            <p:nvPr/>
          </p:nvSpPr>
          <p:spPr bwMode="auto">
            <a:xfrm>
              <a:off x="1186" y="2421"/>
              <a:ext cx="56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dirty="0">
                  <a:latin typeface="Comic Sans MS" panose="030F0702030302020204" pitchFamily="66" charset="0"/>
                </a:rPr>
                <a:t>area A</a:t>
              </a:r>
            </a:p>
          </p:txBody>
        </p:sp>
        <p:sp>
          <p:nvSpPr>
            <p:cNvPr id="11274" name="Line 36"/>
            <p:cNvSpPr>
              <a:spLocks noChangeShapeType="1"/>
            </p:cNvSpPr>
            <p:nvPr/>
          </p:nvSpPr>
          <p:spPr bwMode="auto">
            <a:xfrm flipH="1">
              <a:off x="952" y="2621"/>
              <a:ext cx="309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710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60" y="1700808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AutoNum type="arabicPeriod"/>
            </a:pPr>
            <a:r>
              <a:rPr lang="en-GB" altLang="en-US" sz="3600" dirty="0">
                <a:latin typeface="Comic Sans MS" panose="030F0702030302020204" pitchFamily="66" charset="0"/>
              </a:rPr>
              <a:t>Define work and give its unit. Explain how work is calculated when force and distance are not in the same direction.</a:t>
            </a:r>
          </a:p>
          <a:p>
            <a:pPr marL="609600" indent="-609600">
              <a:buFontTx/>
              <a:buAutoNum type="arabicPeriod"/>
            </a:pPr>
            <a:r>
              <a:rPr lang="en-GB" altLang="en-US" sz="3600" dirty="0">
                <a:latin typeface="Comic Sans MS" panose="030F0702030302020204" pitchFamily="66" charset="0"/>
              </a:rPr>
              <a:t>With the aid of a diagram explain how work can be found from a graph. </a:t>
            </a:r>
          </a:p>
        </p:txBody>
      </p:sp>
    </p:spTree>
    <p:extLst>
      <p:ext uri="{BB962C8B-B14F-4D97-AF65-F5344CB8AC3E}">
        <p14:creationId xmlns:p14="http://schemas.microsoft.com/office/powerpoint/2010/main" val="321639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6704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Conservation of Energy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204"/>
            <a:ext cx="8229600" cy="43561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The principle of the conservation of energy states that energy cannot be created or destroyed.</a:t>
            </a:r>
          </a:p>
          <a:p>
            <a:pPr marL="0" indent="0" eaLnBrk="1" hangingPunct="1">
              <a:buFontTx/>
              <a:buNone/>
            </a:pPr>
            <a:endParaRPr lang="en-GB" altLang="en-US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Energy can change from one form to another.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All forms of energy are scalar quantities</a:t>
            </a:r>
            <a:endParaRPr lang="en-GB" altLang="en-US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8635"/>
            <a:ext cx="8229600" cy="4683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Some examples of forms of energy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4500" y="1505222"/>
            <a:ext cx="3971925" cy="39957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(KE)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motion.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Potential energy (PE)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position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Thermal energy 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due to a body’s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Chemical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chemical reactions.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5500" y="1505222"/>
            <a:ext cx="4038600" cy="36242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Nuclear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nuclear reactions.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Electrical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associated with electric charges.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Elastic energy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Energy stored in an object when it is stretched or compressed.</a:t>
            </a:r>
          </a:p>
          <a:p>
            <a:pPr marL="0" indent="0" eaLnBrk="1" hangingPunct="1"/>
            <a:endParaRPr lang="en-GB" altLang="en-US" sz="2400" smtClean="0">
              <a:latin typeface="Comic Sans MS" panose="030F0702030302020204" pitchFamily="66" charset="0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320675" y="5481910"/>
            <a:ext cx="84280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rgbClr val="FF3300"/>
                </a:solidFill>
                <a:latin typeface="Comic Sans MS" panose="030F0702030302020204" pitchFamily="66" charset="0"/>
              </a:rPr>
              <a:t>All of the above forms of energy (and others) can ultimately be considered to be variations of kinetic or potential energy.</a:t>
            </a:r>
          </a:p>
        </p:txBody>
      </p:sp>
    </p:spTree>
    <p:extLst>
      <p:ext uri="{BB962C8B-B14F-4D97-AF65-F5344CB8AC3E}">
        <p14:creationId xmlns:p14="http://schemas.microsoft.com/office/powerpoint/2010/main" val="40535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1658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Kinetic Energy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40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78335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is the energy an object has because of its motion and mass.</a:t>
            </a:r>
          </a:p>
          <a:p>
            <a:pPr marL="0" indent="0" eaLnBrk="1" hangingPunct="1">
              <a:buFontTx/>
              <a:buNone/>
            </a:pPr>
            <a:endParaRPr lang="en-GB" altLang="en-US" sz="28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kinetic energy  =  ½ x  mass  x  (speed)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8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Note: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smtClean="0">
                <a:latin typeface="Comic Sans MS" panose="030F0702030302020204" pitchFamily="66" charset="0"/>
              </a:rPr>
              <a:t> = speed </a:t>
            </a:r>
            <a:r>
              <a:rPr lang="en-GB" altLang="en-US" sz="2800" b="1" smtClean="0">
                <a:latin typeface="Comic Sans MS" panose="030F0702030302020204" pitchFamily="66" charset="0"/>
              </a:rPr>
              <a:t>NOT</a:t>
            </a:r>
            <a:r>
              <a:rPr lang="en-GB" altLang="en-US" sz="2800" smtClean="0">
                <a:latin typeface="Comic Sans MS" panose="030F0702030302020204" pitchFamily="66" charset="0"/>
              </a:rPr>
              <a:t> velocity.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The direction of motion has no relevance to kinetic energy.</a:t>
            </a:r>
          </a:p>
        </p:txBody>
      </p:sp>
    </p:spTree>
    <p:extLst>
      <p:ext uri="{BB962C8B-B14F-4D97-AF65-F5344CB8AC3E}">
        <p14:creationId xmlns:p14="http://schemas.microsoft.com/office/powerpoint/2010/main" val="173484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27447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5485"/>
            <a:ext cx="8229600" cy="41417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Calculate the kinetic energy of a car of mass 800 kg moving at 6 ms</a:t>
            </a:r>
            <a:r>
              <a:rPr lang="en-GB" altLang="en-US" i="1" baseline="30000" smtClean="0">
                <a:latin typeface="Comic Sans MS" panose="030F0702030302020204" pitchFamily="66" charset="0"/>
              </a:rPr>
              <a:t>-1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½  x 800kg x (6ms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)</a:t>
            </a:r>
            <a:r>
              <a:rPr lang="en-GB" altLang="en-US" baseline="30000" smtClean="0"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½  x 800 x 36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400 x 36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kinetic energy = 14 400 J </a:t>
            </a:r>
          </a:p>
          <a:p>
            <a:pPr marL="0" indent="0" eaLnBrk="1" hangingPunct="1">
              <a:buFontTx/>
              <a:buNone/>
            </a:pPr>
            <a:endParaRPr lang="en-GB" altLang="en-US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5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99455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7493"/>
            <a:ext cx="8229600" cy="41417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</a:rPr>
              <a:t>Calculate the speed of a car of mass 1200kg if its kinetic energy is 15 000J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2800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½ m 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8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15 000J  = ½  x 1200kg  x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  =  600  x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15 000 ÷ 600  =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25  =  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800" smtClean="0">
                <a:latin typeface="Comic Sans MS" panose="030F0702030302020204" pitchFamily="66" charset="0"/>
              </a:rPr>
              <a:t> = </a:t>
            </a:r>
            <a:r>
              <a:rPr lang="en-GB" altLang="en-US" sz="2800" smtClean="0">
                <a:latin typeface="Comic Sans MS" panose="030F0702030302020204" pitchFamily="66" charset="0"/>
                <a:sym typeface="Symbol" pitchFamily="18" charset="2"/>
              </a:rPr>
              <a:t>25</a:t>
            </a:r>
            <a:endParaRPr lang="en-GB" altLang="en-US" sz="2800" u="sng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speed = 5.0 ms</a:t>
            </a:r>
            <a:r>
              <a:rPr lang="en-GB" altLang="en-US" sz="2800" b="1" baseline="30000" smtClean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383620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6392"/>
            <a:ext cx="8229600" cy="67945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1639342"/>
            <a:ext cx="3800475" cy="4525962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braking distance a car of mass 900 kg travelling at an initial speed of 20 ms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i="1" smtClean="0">
                <a:latin typeface="Comic Sans MS" panose="030F0702030302020204" pitchFamily="66" charset="0"/>
              </a:rPr>
              <a:t> if its brakes exert a constant force of 3 kN.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k.e. of car = 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endParaRPr lang="en-US" altLang="en-US" sz="2400" b="1" i="1" baseline="3000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½ x 900kg x (20ms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z="2400" smtClean="0">
                <a:latin typeface="Comic Sans MS" panose="030F0702030302020204" pitchFamily="66" charset="0"/>
              </a:rPr>
              <a:t>)</a:t>
            </a:r>
            <a:r>
              <a:rPr lang="en-GB" altLang="en-US" sz="2400" baseline="30000" smtClean="0">
                <a:latin typeface="Comic Sans MS" panose="030F0702030302020204" pitchFamily="66" charset="0"/>
              </a:rPr>
              <a:t>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½  x 900 x 400</a:t>
            </a:r>
            <a:endParaRPr lang="en-GB" altLang="en-US" sz="24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450 x 400</a:t>
            </a:r>
            <a:endParaRPr lang="en-GB" altLang="en-US" sz="2400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k.e. = 180 000 J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94250" y="1639342"/>
            <a:ext cx="4038600" cy="4048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work done by the brakes will be equal to this kinetic energy.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 = F 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180 000 J = 3 kN x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180 000 = 3000 x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s</a:t>
            </a:r>
            <a:r>
              <a:rPr lang="en-GB" altLang="en-US" sz="2400" smtClean="0">
                <a:latin typeface="Comic Sans MS" panose="030F0702030302020204" pitchFamily="66" charset="0"/>
              </a:rPr>
              <a:t> = 180 000 / 3000</a:t>
            </a: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braking distance = 60 m</a:t>
            </a:r>
          </a:p>
        </p:txBody>
      </p:sp>
    </p:spTree>
    <p:extLst>
      <p:ext uri="{BB962C8B-B14F-4D97-AF65-F5344CB8AC3E}">
        <p14:creationId xmlns:p14="http://schemas.microsoft.com/office/powerpoint/2010/main" val="41256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6818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33515" name="Group 43"/>
          <p:cNvGraphicFramePr>
            <a:graphicFrameLocks noGrp="1"/>
          </p:cNvGraphicFramePr>
          <p:nvPr>
            <p:ph idx="1"/>
            <p:extLst/>
          </p:nvPr>
        </p:nvGraphicFramePr>
        <p:xfrm>
          <a:off x="1133475" y="1897730"/>
          <a:ext cx="6980238" cy="3619502"/>
        </p:xfrm>
        <a:graphic>
          <a:graphicData uri="http://schemas.openxmlformats.org/drawingml/2006/table">
            <a:tbl>
              <a:tblPr/>
              <a:tblGrid>
                <a:gridCol w="205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Kinetic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4.0 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3.2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3000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10 kms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60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8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300 cms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12 ms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3.6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mJ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3348038" y="932530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1709738" y="4032918"/>
            <a:ext cx="1296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8 kg</a:t>
            </a:r>
          </a:p>
        </p:txBody>
      </p:sp>
      <p:sp>
        <p:nvSpPr>
          <p:cNvPr id="233509" name="Text Box 37"/>
          <p:cNvSpPr txBox="1">
            <a:spLocks noChangeArrowheads="1"/>
          </p:cNvSpPr>
          <p:nvPr/>
        </p:nvSpPr>
        <p:spPr bwMode="auto">
          <a:xfrm>
            <a:off x="3551238" y="4834605"/>
            <a:ext cx="1704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12 ms</a:t>
            </a:r>
            <a:r>
              <a:rPr lang="en-GB" altLang="en-US" sz="2800" b="1" baseline="3000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33510" name="Text Box 38"/>
          <p:cNvSpPr txBox="1">
            <a:spLocks noChangeArrowheads="1"/>
          </p:cNvSpPr>
          <p:nvPr/>
        </p:nvSpPr>
        <p:spPr bwMode="auto">
          <a:xfrm>
            <a:off x="5256213" y="3353468"/>
            <a:ext cx="33860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1.5 x 10</a:t>
            </a:r>
            <a:r>
              <a:rPr lang="en-GB" altLang="en-US" sz="3200" b="1" baseline="30000" dirty="0">
                <a:solidFill>
                  <a:srgbClr val="FF3300"/>
                </a:solidFill>
                <a:latin typeface="Comic Sans MS" panose="030F0702030302020204" pitchFamily="66" charset="0"/>
              </a:rPr>
              <a:t>11</a:t>
            </a: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 J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33511" name="Text Box 39"/>
          <p:cNvSpPr txBox="1">
            <a:spLocks noChangeArrowheads="1"/>
          </p:cNvSpPr>
          <p:nvPr/>
        </p:nvSpPr>
        <p:spPr bwMode="auto">
          <a:xfrm>
            <a:off x="6183313" y="2626393"/>
            <a:ext cx="12969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3.2 J</a:t>
            </a:r>
          </a:p>
        </p:txBody>
      </p:sp>
    </p:spTree>
    <p:extLst>
      <p:ext uri="{BB962C8B-B14F-4D97-AF65-F5344CB8AC3E}">
        <p14:creationId xmlns:p14="http://schemas.microsoft.com/office/powerpoint/2010/main" val="227795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858416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latin typeface="Comic Sans MS" panose="030F0702030302020204" pitchFamily="66" charset="0"/>
              </a:rPr>
              <a:t>Gravitational Potential Energy (</a:t>
            </a:r>
            <a:r>
              <a:rPr lang="en-GB" altLang="en-US" sz="3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gpe</a:t>
            </a:r>
            <a:r>
              <a:rPr lang="en-GB" altLang="en-US" sz="36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855365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Gravitational potential energy is the energy an object has because of its position in a gravitational field.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change in g.p.e.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=  mass x gravitational field strength 			x change in height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41495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6704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Energy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204"/>
            <a:ext cx="8229600" cy="43561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Energy is needed to move objects, to change their shape or to warm them up.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a measurement of the energy required to do a particular task.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done = energy change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unit: joule (J)</a:t>
            </a:r>
          </a:p>
        </p:txBody>
      </p:sp>
    </p:spTree>
    <p:extLst>
      <p:ext uri="{BB962C8B-B14F-4D97-AF65-F5344CB8AC3E}">
        <p14:creationId xmlns:p14="http://schemas.microsoft.com/office/powerpoint/2010/main" val="249916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927447"/>
            <a:ext cx="8229600" cy="414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5485"/>
            <a:ext cx="8229600" cy="41417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Calculate the change in g.p.e. when a mass of 200 g is lifted upwards by 30 cm.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</a:rPr>
              <a:t>(g = 9.8 Nkg</a:t>
            </a:r>
            <a:r>
              <a:rPr lang="en-GB" altLang="en-US" i="1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i="1" smtClean="0">
                <a:latin typeface="Comic Sans MS" panose="030F0702030302020204" pitchFamily="66" charset="0"/>
              </a:rPr>
              <a:t>)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200 g x 9.8 Nkg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 x 30 cm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0.200 kg x 9.8 Nkg</a:t>
            </a:r>
            <a:r>
              <a:rPr lang="en-GB" altLang="en-US" baseline="30000" smtClean="0">
                <a:latin typeface="Comic Sans MS" panose="030F0702030302020204" pitchFamily="66" charset="0"/>
              </a:rPr>
              <a:t>-1</a:t>
            </a:r>
            <a:r>
              <a:rPr lang="en-GB" altLang="en-US" smtClean="0">
                <a:latin typeface="Comic Sans MS" panose="030F0702030302020204" pitchFamily="66" charset="0"/>
              </a:rPr>
              <a:t> x 0.30 m</a:t>
            </a:r>
            <a:endParaRPr lang="en-GB" altLang="en-US" baseline="300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change in g.p.e. = 0.59 J </a:t>
            </a:r>
          </a:p>
        </p:txBody>
      </p:sp>
    </p:spTree>
    <p:extLst>
      <p:ext uri="{BB962C8B-B14F-4D97-AF65-F5344CB8AC3E}">
        <p14:creationId xmlns:p14="http://schemas.microsoft.com/office/powerpoint/2010/main" val="202215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141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40643" name="Group 3"/>
          <p:cNvGraphicFramePr>
            <a:graphicFrameLocks noGrp="1"/>
          </p:cNvGraphicFramePr>
          <p:nvPr>
            <p:ph idx="1"/>
            <p:extLst/>
          </p:nvPr>
        </p:nvGraphicFramePr>
        <p:xfrm>
          <a:off x="468313" y="2113754"/>
          <a:ext cx="8207375" cy="3619502"/>
        </p:xfrm>
        <a:graphic>
          <a:graphicData uri="http://schemas.openxmlformats.org/drawingml/2006/table">
            <a:tbl>
              <a:tblPr/>
              <a:tblGrid>
                <a:gridCol w="2052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l-GR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cm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4000 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 kJ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Nkg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3000 mm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144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3348038" y="1177129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40676" name="Text Box 36"/>
          <p:cNvSpPr txBox="1">
            <a:spLocks noChangeArrowheads="1"/>
          </p:cNvSpPr>
          <p:nvPr/>
        </p:nvSpPr>
        <p:spPr bwMode="auto">
          <a:xfrm>
            <a:off x="939800" y="2820192"/>
            <a:ext cx="1296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 kg</a:t>
            </a:r>
          </a:p>
        </p:txBody>
      </p:sp>
      <p:sp>
        <p:nvSpPr>
          <p:cNvPr id="240677" name="Text Box 37"/>
          <p:cNvSpPr txBox="1">
            <a:spLocks noChangeArrowheads="1"/>
          </p:cNvSpPr>
          <p:nvPr/>
        </p:nvSpPr>
        <p:spPr bwMode="auto">
          <a:xfrm>
            <a:off x="2485185" y="3594892"/>
            <a:ext cx="22479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1.6 Nkg</a:t>
            </a:r>
            <a:r>
              <a:rPr lang="en-GB" altLang="en-US" sz="3200" b="1" baseline="30000" dirty="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40678" name="Text Box 38"/>
          <p:cNvSpPr txBox="1">
            <a:spLocks noChangeArrowheads="1"/>
          </p:cNvSpPr>
          <p:nvPr/>
        </p:nvSpPr>
        <p:spPr bwMode="auto">
          <a:xfrm>
            <a:off x="4902200" y="4298154"/>
            <a:ext cx="1787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4000 m</a:t>
            </a:r>
            <a:endParaRPr lang="en-GB" altLang="en-US" sz="3200" b="1" dirty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40679" name="Text Box 39"/>
          <p:cNvSpPr txBox="1">
            <a:spLocks noChangeArrowheads="1"/>
          </p:cNvSpPr>
          <p:nvPr/>
        </p:nvSpPr>
        <p:spPr bwMode="auto">
          <a:xfrm>
            <a:off x="7045324" y="4968079"/>
            <a:ext cx="16311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solidFill>
                  <a:srgbClr val="FF3300"/>
                </a:solidFill>
                <a:latin typeface="Comic Sans MS" panose="030F0702030302020204" pitchFamily="66" charset="0"/>
              </a:rPr>
              <a:t>144 J</a:t>
            </a:r>
          </a:p>
        </p:txBody>
      </p:sp>
    </p:spTree>
    <p:extLst>
      <p:ext uri="{BB962C8B-B14F-4D97-AF65-F5344CB8AC3E}">
        <p14:creationId xmlns:p14="http://schemas.microsoft.com/office/powerpoint/2010/main" val="239599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7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2037"/>
            <a:ext cx="8229600" cy="758825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Falling objects</a:t>
            </a: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1349"/>
            <a:ext cx="4038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If there is no significant air resistance then the initial GPE of an object is transferred into kinetic energy.</a:t>
            </a:r>
          </a:p>
          <a:p>
            <a:pPr marL="0" indent="0" eaLnBrk="1" hangingPunct="1">
              <a:buFontTx/>
              <a:buNone/>
            </a:pP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K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= 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="1" i="1" baseline="-25000" smtClean="0">
                <a:solidFill>
                  <a:srgbClr val="FF3300"/>
                </a:solidFill>
                <a:latin typeface="Comic Sans MS" panose="030F0702030302020204" pitchFamily="66" charset="0"/>
              </a:rPr>
              <a:t>P</a:t>
            </a: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=  m g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  <a:endParaRPr lang="en-GB" altLang="en-US" smtClean="0">
              <a:latin typeface="Comic Sans MS" panose="030F0702030302020204" pitchFamily="66" charset="0"/>
            </a:endParaRPr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5040313" y="2752749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h</a:t>
            </a:r>
            <a:endParaRPr lang="el-GR" altLang="en-US" sz="2400" b="1" i="1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080000" y="1709762"/>
            <a:ext cx="1258888" cy="3449637"/>
            <a:chOff x="3200" y="707"/>
            <a:chExt cx="793" cy="2173"/>
          </a:xfrm>
        </p:grpSpPr>
        <p:sp>
          <p:nvSpPr>
            <p:cNvPr id="23577" name="Oval 7"/>
            <p:cNvSpPr>
              <a:spLocks noChangeArrowheads="1"/>
            </p:cNvSpPr>
            <p:nvPr/>
          </p:nvSpPr>
          <p:spPr bwMode="auto">
            <a:xfrm>
              <a:off x="3569" y="969"/>
              <a:ext cx="167" cy="167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78" name="Line 10"/>
            <p:cNvSpPr>
              <a:spLocks noChangeShapeType="1"/>
            </p:cNvSpPr>
            <p:nvPr/>
          </p:nvSpPr>
          <p:spPr bwMode="auto">
            <a:xfrm>
              <a:off x="3200" y="2880"/>
              <a:ext cx="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9" name="Line 11"/>
            <p:cNvSpPr>
              <a:spLocks noChangeShapeType="1"/>
            </p:cNvSpPr>
            <p:nvPr/>
          </p:nvSpPr>
          <p:spPr bwMode="auto">
            <a:xfrm flipV="1">
              <a:off x="3523" y="1119"/>
              <a:ext cx="8" cy="17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80" name="Line 12"/>
            <p:cNvSpPr>
              <a:spLocks noChangeShapeType="1"/>
            </p:cNvSpPr>
            <p:nvPr/>
          </p:nvSpPr>
          <p:spPr bwMode="auto">
            <a:xfrm>
              <a:off x="3200" y="1127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81" name="Text Box 17"/>
            <p:cNvSpPr txBox="1">
              <a:spLocks noChangeArrowheads="1"/>
            </p:cNvSpPr>
            <p:nvPr/>
          </p:nvSpPr>
          <p:spPr bwMode="auto">
            <a:xfrm>
              <a:off x="3512" y="707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  <a:latin typeface="Comic Sans MS" panose="030F0702030302020204" pitchFamily="66" charset="0"/>
                  <a:cs typeface="Arial" charset="0"/>
                </a:rPr>
                <a:t>m</a:t>
              </a:r>
              <a:endPara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425950" y="3492524"/>
            <a:ext cx="1912938" cy="1627188"/>
            <a:chOff x="2788" y="1830"/>
            <a:chExt cx="1205" cy="1025"/>
          </a:xfrm>
        </p:grpSpPr>
        <p:sp>
          <p:nvSpPr>
            <p:cNvPr id="23571" name="Oval 9"/>
            <p:cNvSpPr>
              <a:spLocks noChangeArrowheads="1"/>
            </p:cNvSpPr>
            <p:nvPr/>
          </p:nvSpPr>
          <p:spPr bwMode="auto">
            <a:xfrm>
              <a:off x="3569" y="1830"/>
              <a:ext cx="167" cy="16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accent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72" name="Line 13"/>
            <p:cNvSpPr>
              <a:spLocks noChangeShapeType="1"/>
            </p:cNvSpPr>
            <p:nvPr/>
          </p:nvSpPr>
          <p:spPr bwMode="auto">
            <a:xfrm>
              <a:off x="3200" y="1990"/>
              <a:ext cx="7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3" name="Line 14"/>
            <p:cNvSpPr>
              <a:spLocks noChangeShapeType="1"/>
            </p:cNvSpPr>
            <p:nvPr/>
          </p:nvSpPr>
          <p:spPr bwMode="auto">
            <a:xfrm flipV="1">
              <a:off x="3356" y="1995"/>
              <a:ext cx="0" cy="8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4" name="Text Box 15"/>
            <p:cNvSpPr txBox="1">
              <a:spLocks noChangeArrowheads="1"/>
            </p:cNvSpPr>
            <p:nvPr/>
          </p:nvSpPr>
          <p:spPr bwMode="auto">
            <a:xfrm>
              <a:off x="2788" y="2322"/>
              <a:ext cx="7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½ </a:t>
              </a:r>
              <a:r>
                <a:rPr lang="el-GR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Δ</a:t>
              </a: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h</a:t>
              </a:r>
              <a:endParaRPr lang="el-GR" altLang="en-US" sz="2400" b="1" i="1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  <p:sp>
          <p:nvSpPr>
            <p:cNvPr id="23575" name="Line 18"/>
            <p:cNvSpPr>
              <a:spLocks noChangeShapeType="1"/>
            </p:cNvSpPr>
            <p:nvPr/>
          </p:nvSpPr>
          <p:spPr bwMode="auto">
            <a:xfrm>
              <a:off x="3648" y="1912"/>
              <a:ext cx="0" cy="2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6" name="Text Box 20"/>
            <p:cNvSpPr txBox="1">
              <a:spLocks noChangeArrowheads="1"/>
            </p:cNvSpPr>
            <p:nvPr/>
          </p:nvSpPr>
          <p:spPr bwMode="auto">
            <a:xfrm>
              <a:off x="3657" y="1996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v</a:t>
              </a:r>
              <a:r>
                <a:rPr lang="en-GB" altLang="en-US" sz="2400" b="1" i="1" baseline="-25000">
                  <a:solidFill>
                    <a:schemeClr val="accent2"/>
                  </a:solidFill>
                  <a:latin typeface="Comic Sans MS" panose="030F0702030302020204" pitchFamily="66" charset="0"/>
                  <a:cs typeface="Arial" charset="0"/>
                </a:rPr>
                <a:t>1</a:t>
              </a:r>
              <a:endParaRPr lang="el-GR" altLang="en-US" sz="2400" b="1" i="1" baseline="-2500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665788" y="4859362"/>
            <a:ext cx="660400" cy="868362"/>
            <a:chOff x="3569" y="2691"/>
            <a:chExt cx="416" cy="547"/>
          </a:xfrm>
        </p:grpSpPr>
        <p:sp>
          <p:nvSpPr>
            <p:cNvPr id="23568" name="Oval 8"/>
            <p:cNvSpPr>
              <a:spLocks noChangeArrowheads="1"/>
            </p:cNvSpPr>
            <p:nvPr/>
          </p:nvSpPr>
          <p:spPr bwMode="auto">
            <a:xfrm>
              <a:off x="3569" y="2691"/>
              <a:ext cx="167" cy="16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8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3648" y="2784"/>
              <a:ext cx="0" cy="38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3570" name="Text Box 21"/>
            <p:cNvSpPr txBox="1">
              <a:spLocks noChangeArrowheads="1"/>
            </p:cNvSpPr>
            <p:nvPr/>
          </p:nvSpPr>
          <p:spPr bwMode="auto">
            <a:xfrm>
              <a:off x="3676" y="2950"/>
              <a:ext cx="3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008000"/>
                  </a:solidFill>
                  <a:latin typeface="Comic Sans MS" panose="030F0702030302020204" pitchFamily="66" charset="0"/>
                  <a:cs typeface="Arial" charset="0"/>
                </a:rPr>
                <a:t>v</a:t>
              </a:r>
              <a:r>
                <a:rPr lang="en-GB" altLang="en-US" sz="2400" b="1" i="1" baseline="-25000">
                  <a:solidFill>
                    <a:srgbClr val="008000"/>
                  </a:solidFill>
                  <a:latin typeface="Comic Sans MS" panose="030F0702030302020204" pitchFamily="66" charset="0"/>
                  <a:cs typeface="Arial" charset="0"/>
                </a:rPr>
                <a:t>2</a:t>
              </a:r>
              <a:endParaRPr lang="el-GR" altLang="en-US" sz="2400" b="1" i="1" baseline="-25000">
                <a:solidFill>
                  <a:srgbClr val="008000"/>
                </a:solidFill>
                <a:latin typeface="Comic Sans MS" panose="030F0702030302020204" pitchFamily="66" charset="0"/>
                <a:cs typeface="Arial" charset="0"/>
              </a:endParaRPr>
            </a:p>
          </p:txBody>
        </p:sp>
      </p:grpSp>
      <p:sp>
        <p:nvSpPr>
          <p:cNvPr id="242710" name="Text Box 22"/>
          <p:cNvSpPr txBox="1">
            <a:spLocks noChangeArrowheads="1"/>
          </p:cNvSpPr>
          <p:nvPr/>
        </p:nvSpPr>
        <p:spPr bwMode="auto">
          <a:xfrm>
            <a:off x="6427788" y="1752624"/>
            <a:ext cx="244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 dirty="0" err="1">
                <a:solidFill>
                  <a:srgbClr val="FF3300"/>
                </a:solidFill>
                <a:latin typeface="Comic Sans MS" panose="030F0702030302020204" pitchFamily="66" charset="0"/>
              </a:rPr>
              <a:t>gpe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 = mg</a:t>
            </a:r>
            <a:r>
              <a:rPr lang="el-GR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42711" name="Text Box 23"/>
          <p:cNvSpPr txBox="1">
            <a:spLocks noChangeArrowheads="1"/>
          </p:cNvSpPr>
          <p:nvPr/>
        </p:nvSpPr>
        <p:spPr bwMode="auto">
          <a:xfrm>
            <a:off x="6427788" y="5059387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ke = ½ mv</a:t>
            </a:r>
            <a:r>
              <a:rPr lang="en-GB" altLang="en-US" sz="2400" b="1" i="1" baseline="-2500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400" b="1" i="1" baseline="3000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solidFill>
                  <a:srgbClr val="008000"/>
                </a:solidFill>
                <a:latin typeface="Comic Sans MS" panose="030F0702030302020204" pitchFamily="66" charset="0"/>
              </a:rPr>
              <a:t> </a:t>
            </a:r>
            <a:endParaRPr lang="en-GB" altLang="en-US" sz="240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2712" name="Text Box 24"/>
          <p:cNvSpPr txBox="1">
            <a:spLocks noChangeArrowheads="1"/>
          </p:cNvSpPr>
          <p:nvPr/>
        </p:nvSpPr>
        <p:spPr bwMode="auto">
          <a:xfrm>
            <a:off x="6427788" y="2197124"/>
            <a:ext cx="224866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 dirty="0" err="1">
                <a:solidFill>
                  <a:srgbClr val="FF3300"/>
                </a:solidFill>
                <a:latin typeface="Comic Sans MS" panose="030F0702030302020204" pitchFamily="66" charset="0"/>
              </a:rPr>
              <a:t>ke</a:t>
            </a:r>
            <a:r>
              <a:rPr lang="en-GB" altLang="en-US" sz="2400" b="1" i="1" dirty="0">
                <a:solidFill>
                  <a:srgbClr val="FF3300"/>
                </a:solidFill>
                <a:latin typeface="Comic Sans MS" panose="030F0702030302020204" pitchFamily="66" charset="0"/>
              </a:rPr>
              <a:t> = 0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2713" name="Text Box 25"/>
          <p:cNvSpPr txBox="1">
            <a:spLocks noChangeArrowheads="1"/>
          </p:cNvSpPr>
          <p:nvPr/>
        </p:nvSpPr>
        <p:spPr bwMode="auto">
          <a:xfrm>
            <a:off x="6427788" y="4659337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gpe = 0</a:t>
            </a:r>
          </a:p>
        </p:txBody>
      </p:sp>
      <p:sp>
        <p:nvSpPr>
          <p:cNvPr id="242714" name="Text Box 26"/>
          <p:cNvSpPr txBox="1">
            <a:spLocks noChangeArrowheads="1"/>
          </p:cNvSpPr>
          <p:nvPr/>
        </p:nvSpPr>
        <p:spPr bwMode="auto">
          <a:xfrm>
            <a:off x="6427788" y="3094062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gpe = ke</a:t>
            </a:r>
          </a:p>
        </p:txBody>
      </p:sp>
      <p:sp>
        <p:nvSpPr>
          <p:cNvPr id="242715" name="Text Box 27"/>
          <p:cNvSpPr txBox="1">
            <a:spLocks noChangeArrowheads="1"/>
          </p:cNvSpPr>
          <p:nvPr/>
        </p:nvSpPr>
        <p:spPr bwMode="auto">
          <a:xfrm>
            <a:off x="6427788" y="3473474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gpe = ½ mg</a:t>
            </a:r>
            <a:r>
              <a:rPr lang="el-GR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42716" name="Text Box 28"/>
          <p:cNvSpPr txBox="1">
            <a:spLocks noChangeArrowheads="1"/>
          </p:cNvSpPr>
          <p:nvPr/>
        </p:nvSpPr>
        <p:spPr bwMode="auto">
          <a:xfrm>
            <a:off x="6427788" y="3851299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chemeClr val="accent2"/>
                </a:solidFill>
                <a:latin typeface="Comic Sans MS" panose="030F0702030302020204" pitchFamily="66" charset="0"/>
              </a:rPr>
              <a:t>ke = ½ mv</a:t>
            </a:r>
            <a:r>
              <a:rPr lang="en-GB" altLang="en-US" sz="2400" b="1" i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2400" b="1" i="1" baseline="3000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endParaRPr lang="en-GB" altLang="en-US" sz="24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42717" name="Text Box 29"/>
          <p:cNvSpPr txBox="1">
            <a:spLocks noChangeArrowheads="1"/>
          </p:cNvSpPr>
          <p:nvPr/>
        </p:nvSpPr>
        <p:spPr bwMode="auto">
          <a:xfrm>
            <a:off x="6427788" y="5457849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ke = mg</a:t>
            </a:r>
            <a:r>
              <a:rPr lang="el-GR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>
                <a:solidFill>
                  <a:srgbClr val="008000"/>
                </a:solidFill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37152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4" grpId="0"/>
      <p:bldP spid="242710" grpId="0"/>
      <p:bldP spid="242711" grpId="0"/>
      <p:bldP spid="242712" grpId="0"/>
      <p:bldP spid="242713" grpId="0"/>
      <p:bldP spid="242714" grpId="0"/>
      <p:bldP spid="242715" grpId="0"/>
      <p:bldP spid="242716" grpId="0"/>
      <p:bldP spid="2427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3818"/>
            <a:ext cx="8229600" cy="679450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088" y="1686768"/>
            <a:ext cx="3800475" cy="41560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A child of mass 40 kg climbs up a wall of height 2.0 m and then steps off. Assuming no significant air resistance calculate the maximum: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(a) gpe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(b) speed of the child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400" i="1" smtClean="0">
                <a:latin typeface="Comic Sans MS" panose="030F0702030302020204" pitchFamily="66" charset="0"/>
              </a:rPr>
              <a:t> = 9.8 Nkg</a:t>
            </a:r>
            <a:r>
              <a:rPr lang="en-GB" altLang="en-US" sz="2400" i="1" baseline="30000" smtClean="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94250" y="1686768"/>
            <a:ext cx="4092575" cy="50546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(a) max gpe occurs when the child is on the wall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gpe = mg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= 40 x 9.8 x 2.0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max gpe = 784 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(b) max speed occurs when the child reaches the ground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=  m g </a:t>
            </a: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h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½ m 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b="1" i="1" smtClean="0">
                <a:latin typeface="Comic Sans MS" panose="030F0702030302020204" pitchFamily="66" charset="0"/>
              </a:rPr>
              <a:t>= </a:t>
            </a:r>
            <a:r>
              <a:rPr lang="en-GB" altLang="en-US" sz="2400" smtClean="0">
                <a:latin typeface="Comic Sans MS" panose="030F0702030302020204" pitchFamily="66" charset="0"/>
              </a:rPr>
              <a:t>784 J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smtClean="0">
                <a:latin typeface="Comic Sans MS" panose="030F0702030302020204" pitchFamily="66" charset="0"/>
              </a:rPr>
              <a:t>= (2 x 784) / 40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400" b="1" i="1" baseline="30000" smtClean="0">
                <a:solidFill>
                  <a:srgbClr val="FF3300"/>
                </a:solidFill>
                <a:latin typeface="Comic Sans MS" panose="030F0702030302020204" pitchFamily="66" charset="0"/>
              </a:rPr>
              <a:t>  </a:t>
            </a:r>
            <a:r>
              <a:rPr lang="en-GB" altLang="en-US" sz="2400" smtClean="0">
                <a:latin typeface="Comic Sans MS" panose="030F0702030302020204" pitchFamily="66" charset="0"/>
              </a:rPr>
              <a:t>= 39.2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v</a:t>
            </a:r>
            <a:r>
              <a:rPr lang="en-GB" altLang="en-US" sz="2400" smtClean="0">
                <a:latin typeface="Comic Sans MS" panose="030F0702030302020204" pitchFamily="66" charset="0"/>
              </a:rPr>
              <a:t> = </a:t>
            </a:r>
            <a:r>
              <a:rPr lang="en-GB" altLang="en-US" sz="2400" smtClean="0">
                <a:latin typeface="Comic Sans MS" panose="030F0702030302020204" pitchFamily="66" charset="0"/>
                <a:sym typeface="Symbol" pitchFamily="18" charset="2"/>
              </a:rPr>
              <a:t></a:t>
            </a:r>
            <a:r>
              <a:rPr lang="en-GB" altLang="en-US" sz="2400" smtClean="0">
                <a:latin typeface="Comic Sans MS" panose="030F0702030302020204" pitchFamily="66" charset="0"/>
              </a:rPr>
              <a:t>39.2</a:t>
            </a:r>
            <a:endParaRPr lang="en-GB" altLang="en-US" sz="2400" u="sng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max speed = 6.3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46517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1469591" y="1492351"/>
            <a:ext cx="5983165" cy="1902069"/>
            <a:chOff x="398" y="1570"/>
            <a:chExt cx="5262" cy="1769"/>
          </a:xfrm>
        </p:grpSpPr>
        <p:grpSp>
          <p:nvGrpSpPr>
            <p:cNvPr id="2066" name="Group 7"/>
            <p:cNvGrpSpPr>
              <a:grpSpLocks/>
            </p:cNvGrpSpPr>
            <p:nvPr/>
          </p:nvGrpSpPr>
          <p:grpSpPr bwMode="auto">
            <a:xfrm>
              <a:off x="398" y="1570"/>
              <a:ext cx="5262" cy="1769"/>
              <a:chOff x="761" y="1706"/>
              <a:chExt cx="4037" cy="1452"/>
            </a:xfrm>
          </p:grpSpPr>
          <p:pic>
            <p:nvPicPr>
              <p:cNvPr id="2068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725" t="37196" r="7178" b="31293"/>
              <a:stretch>
                <a:fillRect/>
              </a:stretch>
            </p:blipFill>
            <p:spPr bwMode="auto">
              <a:xfrm>
                <a:off x="3256" y="1706"/>
                <a:ext cx="1542" cy="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92" t="37196" r="49268" b="31293"/>
              <a:stretch>
                <a:fillRect/>
              </a:stretch>
            </p:blipFill>
            <p:spPr bwMode="auto">
              <a:xfrm>
                <a:off x="761" y="1706"/>
                <a:ext cx="2540" cy="1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067" name="Rectangle 6"/>
            <p:cNvSpPr>
              <a:spLocks noChangeArrowheads="1"/>
            </p:cNvSpPr>
            <p:nvPr/>
          </p:nvSpPr>
          <p:spPr bwMode="auto">
            <a:xfrm>
              <a:off x="2304" y="1570"/>
              <a:ext cx="408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662"/>
            </a:p>
          </p:txBody>
        </p:sp>
      </p:grpSp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4262614" y="2730601"/>
            <a:ext cx="332642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C</a:t>
            </a:r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4261148" y="2131259"/>
            <a:ext cx="332643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D</a:t>
            </a:r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5524310" y="2332016"/>
            <a:ext cx="332643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E</a:t>
            </a: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7785398" y="1467439"/>
            <a:ext cx="332642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F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273837" y="3782747"/>
            <a:ext cx="8374673" cy="347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Explain what happens to the kinetic and potential energy of the cart at each part of the ride.  E.g. At A the cart has high potential energy but zero kinetic…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At which part do you think the velocity of the cart is greatest?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The combined mass of the man and the cart is 200kg.  What is the potential energy at A?  (assuming g = 10)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As the cart goes down the first slope its acceleration increases – what force is responsible for this?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Put an arrow on the diagram to show where in the loop-the-loop part you think the acceleration is slowest.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At B the cart is moving at 10m/s.  How much kinetic energy does the cart and man have?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At F breaks are applied to the cart in order to slow it down gradually before it stops.   Why is it important that the breaking takes a long time?  (make sure you use the word </a:t>
            </a:r>
            <a:r>
              <a:rPr lang="en-GB" altLang="en-US" sz="1292" b="1"/>
              <a:t>momentum</a:t>
            </a:r>
            <a:r>
              <a:rPr lang="en-GB" altLang="en-US" sz="1292"/>
              <a:t> in your answer)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292"/>
              <a:t>In theory the cart should have the same amount of energy at each part of the ride, in reality this is not the case.  Explain why.</a:t>
            </a:r>
          </a:p>
          <a:p>
            <a:pPr eaLnBrk="1" hangingPunct="1">
              <a:spcBef>
                <a:spcPct val="50000"/>
              </a:spcBef>
            </a:pPr>
            <a:endParaRPr lang="en-GB" altLang="en-US" sz="1292"/>
          </a:p>
        </p:txBody>
      </p:sp>
      <p:sp>
        <p:nvSpPr>
          <p:cNvPr id="2056" name="Rectangle 17"/>
          <p:cNvSpPr>
            <a:spLocks noChangeArrowheads="1"/>
          </p:cNvSpPr>
          <p:nvPr/>
        </p:nvSpPr>
        <p:spPr bwMode="auto">
          <a:xfrm>
            <a:off x="8116576" y="1293059"/>
            <a:ext cx="67408" cy="21013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662"/>
          </a:p>
        </p:txBody>
      </p:sp>
      <p:sp>
        <p:nvSpPr>
          <p:cNvPr id="2057" name="Line 18"/>
          <p:cNvSpPr>
            <a:spLocks noChangeShapeType="1"/>
          </p:cNvSpPr>
          <p:nvPr/>
        </p:nvSpPr>
        <p:spPr bwMode="auto">
          <a:xfrm>
            <a:off x="1270298" y="1227116"/>
            <a:ext cx="0" cy="22596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662"/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606479" y="2157636"/>
            <a:ext cx="798635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50m</a:t>
            </a:r>
          </a:p>
        </p:txBody>
      </p:sp>
      <p:pic>
        <p:nvPicPr>
          <p:cNvPr id="2059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54" t="37196" r="7178" b="31293"/>
          <a:stretch>
            <a:fillRect/>
          </a:stretch>
        </p:blipFill>
        <p:spPr bwMode="auto">
          <a:xfrm>
            <a:off x="7452756" y="1492351"/>
            <a:ext cx="334108" cy="190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54" t="37196" r="7178" b="31293"/>
          <a:stretch>
            <a:fillRect/>
          </a:stretch>
        </p:blipFill>
        <p:spPr bwMode="auto">
          <a:xfrm>
            <a:off x="7782468" y="1492351"/>
            <a:ext cx="334108" cy="190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2" t="37196" r="67259" b="31293"/>
          <a:stretch>
            <a:fillRect/>
          </a:stretch>
        </p:blipFill>
        <p:spPr bwMode="auto">
          <a:xfrm>
            <a:off x="1403648" y="1052736"/>
            <a:ext cx="2126274" cy="2434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36" descr="MMj0282995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05822" y="695182"/>
            <a:ext cx="663819" cy="66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Text Box 37"/>
          <p:cNvSpPr txBox="1">
            <a:spLocks noChangeArrowheads="1"/>
          </p:cNvSpPr>
          <p:nvPr/>
        </p:nvSpPr>
        <p:spPr bwMode="auto">
          <a:xfrm>
            <a:off x="1670348" y="695182"/>
            <a:ext cx="332643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A</a:t>
            </a: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2732752" y="2090228"/>
            <a:ext cx="332642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B</a:t>
            </a:r>
          </a:p>
        </p:txBody>
      </p:sp>
      <p:sp>
        <p:nvSpPr>
          <p:cNvPr id="2065" name="Text Box 14"/>
          <p:cNvSpPr txBox="1">
            <a:spLocks noChangeArrowheads="1"/>
          </p:cNvSpPr>
          <p:nvPr/>
        </p:nvSpPr>
        <p:spPr bwMode="auto">
          <a:xfrm>
            <a:off x="7054171" y="1093767"/>
            <a:ext cx="332643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62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42754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39552" y="98072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What is the principle of conservation of energy?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Explain what is meant by, and give equations for (a) kinetic energy &amp; (b) gravitational potential energy.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z="4000" dirty="0">
                <a:latin typeface="Comic Sans MS" panose="030F0702030302020204" pitchFamily="66" charset="0"/>
              </a:rPr>
              <a:t>In terms of energy explain what happens as a body falls under gravity.</a:t>
            </a:r>
          </a:p>
        </p:txBody>
      </p:sp>
    </p:spTree>
    <p:extLst>
      <p:ext uri="{BB962C8B-B14F-4D97-AF65-F5344CB8AC3E}">
        <p14:creationId xmlns:p14="http://schemas.microsoft.com/office/powerpoint/2010/main" val="182153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7575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Work (</a:t>
            </a:r>
            <a:r>
              <a:rPr lang="en-GB" altLang="en-US" sz="4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</a:t>
            </a:r>
            <a:r>
              <a:rPr lang="en-GB" altLang="en-US" sz="400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1350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done when a force moves its point of application.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</a:t>
            </a:r>
            <a:r>
              <a:rPr lang="en-GB" altLang="en-US" sz="2800" smtClean="0">
                <a:solidFill>
                  <a:srgbClr val="FF3300"/>
                </a:solidFill>
                <a:latin typeface="Comic Sans MS" panose="030F0702030302020204" pitchFamily="66" charset="0"/>
              </a:rPr>
              <a:t>  =  </a:t>
            </a: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force</a:t>
            </a:r>
            <a:r>
              <a:rPr lang="en-GB" altLang="en-US" sz="2800" smtClean="0">
                <a:solidFill>
                  <a:srgbClr val="FF3300"/>
                </a:solidFill>
                <a:latin typeface="Comic Sans MS" panose="030F0702030302020204" pitchFamily="66" charset="0"/>
              </a:rPr>
              <a:t>  x  </a:t>
            </a: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distance moved in the 			       direction of the force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	W =  F s</a:t>
            </a:r>
            <a:endParaRPr lang="en-US" altLang="en-US" sz="28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unit: joule (J)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latin typeface="Comic Sans MS" panose="030F0702030302020204" pitchFamily="66" charset="0"/>
              </a:rPr>
              <a:t>work is a </a:t>
            </a:r>
            <a:r>
              <a:rPr lang="en-GB" altLang="en-US" sz="28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scalar</a:t>
            </a:r>
            <a:r>
              <a:rPr lang="en-GB" altLang="en-US" sz="2800" smtClean="0">
                <a:latin typeface="Comic Sans MS" panose="030F0702030302020204" pitchFamily="66" charset="0"/>
              </a:rPr>
              <a:t> quantity</a:t>
            </a:r>
          </a:p>
        </p:txBody>
      </p:sp>
    </p:spTree>
    <p:extLst>
      <p:ext uri="{BB962C8B-B14F-4D97-AF65-F5344CB8AC3E}">
        <p14:creationId xmlns:p14="http://schemas.microsoft.com/office/powerpoint/2010/main" val="161963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872703"/>
            <a:ext cx="9140713" cy="11525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If the direction of the force and the distance moved are not in the same direction:</a:t>
            </a:r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2410395" y="4401716"/>
            <a:ext cx="352898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3200" b="1" i="1">
                <a:solidFill>
                  <a:srgbClr val="FF3300"/>
                </a:solidFill>
                <a:latin typeface="Comic Sans MS" panose="030F0702030302020204" pitchFamily="66" charset="0"/>
              </a:rPr>
              <a:t>W =  F s</a:t>
            </a:r>
            <a:r>
              <a:rPr lang="en-US" altLang="en-US" sz="3200" b="1" i="1">
                <a:solidFill>
                  <a:srgbClr val="FF3300"/>
                </a:solidFill>
                <a:latin typeface="Comic Sans MS" panose="030F0702030302020204" pitchFamily="66" charset="0"/>
              </a:rPr>
              <a:t> cos </a:t>
            </a:r>
            <a:r>
              <a:rPr lang="el-GR" altLang="en-US" sz="32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θ</a:t>
            </a:r>
            <a:endParaRPr lang="el-GR" altLang="en-US" sz="320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899096" y="5193878"/>
            <a:ext cx="74593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The point of application of force,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 F</a:t>
            </a:r>
            <a:r>
              <a:rPr lang="en-GB" altLang="en-US" sz="2400">
                <a:latin typeface="Comic Sans MS" panose="030F0702030302020204" pitchFamily="66" charset="0"/>
              </a:rPr>
              <a:t> moves distance 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s cos </a:t>
            </a:r>
            <a:r>
              <a:rPr lang="el-GR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θ</a:t>
            </a:r>
            <a:r>
              <a:rPr lang="en-GB" altLang="en-US" sz="2400">
                <a:latin typeface="Comic Sans MS" panose="030F0702030302020204" pitchFamily="66" charset="0"/>
                <a:cs typeface="Arial" charset="0"/>
              </a:rPr>
              <a:t> when the object moves through the distance </a:t>
            </a:r>
            <a:r>
              <a:rPr lang="en-GB" altLang="en-US" sz="2400" b="1" i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s</a:t>
            </a:r>
            <a:r>
              <a:rPr lang="en-GB" altLang="en-US" sz="2400">
                <a:latin typeface="Comic Sans MS" panose="030F0702030302020204" pitchFamily="66" charset="0"/>
                <a:cs typeface="Arial" charset="0"/>
              </a:rPr>
              <a:t>.</a:t>
            </a:r>
            <a:endParaRPr lang="el-GR" altLang="en-US" sz="2400">
              <a:latin typeface="Comic Sans MS" panose="030F0702030302020204" pitchFamily="66" charset="0"/>
              <a:cs typeface="Arial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475357" y="2241128"/>
            <a:ext cx="3769439" cy="1816100"/>
            <a:chOff x="1202" y="1162"/>
            <a:chExt cx="2132" cy="1144"/>
          </a:xfrm>
        </p:grpSpPr>
        <p:sp>
          <p:nvSpPr>
            <p:cNvPr id="5126" name="Oval 5"/>
            <p:cNvSpPr>
              <a:spLocks noChangeArrowheads="1"/>
            </p:cNvSpPr>
            <p:nvPr/>
          </p:nvSpPr>
          <p:spPr bwMode="auto">
            <a:xfrm>
              <a:off x="1882" y="1797"/>
              <a:ext cx="136" cy="13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127" name="Line 6"/>
            <p:cNvSpPr>
              <a:spLocks noChangeShapeType="1"/>
            </p:cNvSpPr>
            <p:nvPr/>
          </p:nvSpPr>
          <p:spPr bwMode="auto">
            <a:xfrm flipV="1">
              <a:off x="1973" y="1162"/>
              <a:ext cx="1361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28" name="Text Box 7"/>
            <p:cNvSpPr txBox="1">
              <a:spLocks noChangeArrowheads="1"/>
            </p:cNvSpPr>
            <p:nvPr/>
          </p:nvSpPr>
          <p:spPr bwMode="auto">
            <a:xfrm>
              <a:off x="2427" y="1208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5129" name="Line 8"/>
            <p:cNvSpPr>
              <a:spLocks noChangeShapeType="1"/>
            </p:cNvSpPr>
            <p:nvPr/>
          </p:nvSpPr>
          <p:spPr bwMode="auto">
            <a:xfrm>
              <a:off x="1973" y="1888"/>
              <a:ext cx="1089" cy="2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30" name="Text Box 9"/>
            <p:cNvSpPr txBox="1">
              <a:spLocks noChangeArrowheads="1"/>
            </p:cNvSpPr>
            <p:nvPr/>
          </p:nvSpPr>
          <p:spPr bwMode="auto">
            <a:xfrm>
              <a:off x="2336" y="1979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131" name="Line 10"/>
            <p:cNvSpPr>
              <a:spLocks noChangeShapeType="1"/>
            </p:cNvSpPr>
            <p:nvPr/>
          </p:nvSpPr>
          <p:spPr bwMode="auto">
            <a:xfrm flipH="1" flipV="1">
              <a:off x="2744" y="1435"/>
              <a:ext cx="318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5132" name="Freeform 11"/>
            <p:cNvSpPr>
              <a:spLocks/>
            </p:cNvSpPr>
            <p:nvPr/>
          </p:nvSpPr>
          <p:spPr bwMode="auto">
            <a:xfrm>
              <a:off x="2381" y="1616"/>
              <a:ext cx="106" cy="408"/>
            </a:xfrm>
            <a:custGeom>
              <a:avLst/>
              <a:gdLst>
                <a:gd name="T0" fmla="*/ 0 w 106"/>
                <a:gd name="T1" fmla="*/ 0 h 408"/>
                <a:gd name="T2" fmla="*/ 91 w 106"/>
                <a:gd name="T3" fmla="*/ 181 h 408"/>
                <a:gd name="T4" fmla="*/ 91 w 106"/>
                <a:gd name="T5" fmla="*/ 408 h 408"/>
                <a:gd name="T6" fmla="*/ 0 60000 65536"/>
                <a:gd name="T7" fmla="*/ 0 60000 65536"/>
                <a:gd name="T8" fmla="*/ 0 60000 65536"/>
                <a:gd name="T9" fmla="*/ 0 w 106"/>
                <a:gd name="T10" fmla="*/ 0 h 408"/>
                <a:gd name="T11" fmla="*/ 106 w 106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408">
                  <a:moveTo>
                    <a:pt x="0" y="0"/>
                  </a:moveTo>
                  <a:cubicBezTo>
                    <a:pt x="38" y="56"/>
                    <a:pt x="76" y="113"/>
                    <a:pt x="91" y="181"/>
                  </a:cubicBezTo>
                  <a:cubicBezTo>
                    <a:pt x="106" y="249"/>
                    <a:pt x="98" y="328"/>
                    <a:pt x="91" y="408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5133" name="Text Box 12"/>
            <p:cNvSpPr txBox="1">
              <a:spLocks noChangeArrowheads="1"/>
            </p:cNvSpPr>
            <p:nvPr/>
          </p:nvSpPr>
          <p:spPr bwMode="auto">
            <a:xfrm>
              <a:off x="2427" y="1616"/>
              <a:ext cx="2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2800" b="1" i="1">
                  <a:solidFill>
                    <a:srgbClr val="FF3300"/>
                  </a:solidFill>
                  <a:latin typeface="Comic Sans MS" panose="030F0702030302020204" pitchFamily="66" charset="0"/>
                  <a:cs typeface="Arial" charset="0"/>
                </a:rPr>
                <a:t>θ</a:t>
              </a:r>
            </a:p>
          </p:txBody>
        </p:sp>
        <p:sp>
          <p:nvSpPr>
            <p:cNvPr id="5134" name="Text Box 15"/>
            <p:cNvSpPr txBox="1">
              <a:spLocks noChangeArrowheads="1"/>
            </p:cNvSpPr>
            <p:nvPr/>
          </p:nvSpPr>
          <p:spPr bwMode="auto">
            <a:xfrm>
              <a:off x="1202" y="1706"/>
              <a:ext cx="68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latin typeface="Comic Sans MS" panose="030F0702030302020204" pitchFamily="66" charset="0"/>
                </a:rPr>
                <a:t>object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254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02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83357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dirty="0" smtClean="0">
                <a:latin typeface="Comic Sans MS" panose="030F0702030302020204" pitchFamily="66" charset="0"/>
              </a:rPr>
              <a:t>Calculate the work done when a force of 5 </a:t>
            </a:r>
            <a:r>
              <a:rPr lang="en-GB" altLang="en-US" i="1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i="1" dirty="0" smtClean="0">
                <a:latin typeface="Comic Sans MS" panose="030F0702030302020204" pitchFamily="66" charset="0"/>
              </a:rPr>
              <a:t> moves through a distance of 30 cm</a:t>
            </a:r>
          </a:p>
          <a:p>
            <a:pPr marL="0" indent="0" eaLnBrk="1" hangingPunct="1">
              <a:buFontTx/>
              <a:buNone/>
            </a:pPr>
            <a:endParaRPr lang="en-GB" altLang="en-US" b="1" i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= 5 </a:t>
            </a:r>
            <a:r>
              <a:rPr lang="en-GB" altLang="en-US" dirty="0" err="1" smtClean="0">
                <a:latin typeface="Comic Sans MS" panose="030F0702030302020204" pitchFamily="66" charset="0"/>
              </a:rPr>
              <a:t>kN</a:t>
            </a:r>
            <a:r>
              <a:rPr lang="en-GB" altLang="en-US" dirty="0" smtClean="0">
                <a:latin typeface="Comic Sans MS" panose="030F0702030302020204" pitchFamily="66" charset="0"/>
              </a:rPr>
              <a:t> x 30 cm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= 5000 N x 0.30 m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1500 J</a:t>
            </a:r>
          </a:p>
        </p:txBody>
      </p:sp>
    </p:spTree>
    <p:extLst>
      <p:ext uri="{BB962C8B-B14F-4D97-AF65-F5344CB8AC3E}">
        <p14:creationId xmlns:p14="http://schemas.microsoft.com/office/powerpoint/2010/main" val="325301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020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83357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work done by a child of weight 300N who climbs up a set of stairs consisting of 12 steps each of height 20cm.</a:t>
            </a:r>
            <a:endParaRPr lang="en-GB" altLang="en-US" i="1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work = force x distance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child must exert an upward force equal to its weight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distance moved upwards equals (12 x 20cm) = 2.4m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work = 300 N x 2.4 m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720 J</a:t>
            </a:r>
            <a:endParaRPr lang="en-GB" altLang="en-US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3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9012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4025" y="1711349"/>
            <a:ext cx="4114800" cy="11080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>
                <a:latin typeface="Comic Sans MS" panose="030F0702030302020204" pitchFamily="66" charset="0"/>
              </a:rPr>
              <a:t>Calculate the work done by the wind on the yacht in the situation shown below:</a:t>
            </a: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11349"/>
            <a:ext cx="381635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 =  F s</a:t>
            </a:r>
            <a:r>
              <a:rPr lang="en-US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cos 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θ</a:t>
            </a:r>
            <a:r>
              <a:rPr lang="en-GB" altLang="en-US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800 N x 50 m x cos 30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°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40 000 x cos 30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°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</a:rPr>
              <a:t>= 40 000 x 0.8660</a:t>
            </a:r>
            <a:endParaRPr lang="en-GB" altLang="en-US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work = 34 600 J</a:t>
            </a:r>
          </a:p>
          <a:p>
            <a:pPr marL="0" indent="0" eaLnBrk="1" hangingPunct="1"/>
            <a:endParaRPr lang="en-GB" altLang="en-US" smtClean="0">
              <a:latin typeface="Comic Sans MS" panose="030F0702030302020204" pitchFamily="66" charset="0"/>
            </a:endParaRPr>
          </a:p>
        </p:txBody>
      </p:sp>
      <p:grpSp>
        <p:nvGrpSpPr>
          <p:cNvPr id="8197" name="Group 14"/>
          <p:cNvGrpSpPr>
            <a:grpSpLocks/>
          </p:cNvGrpSpPr>
          <p:nvPr/>
        </p:nvGrpSpPr>
        <p:grpSpPr bwMode="auto">
          <a:xfrm>
            <a:off x="900113" y="3367112"/>
            <a:ext cx="2808287" cy="2022475"/>
            <a:chOff x="657" y="1752"/>
            <a:chExt cx="1769" cy="1274"/>
          </a:xfrm>
        </p:grpSpPr>
        <p:grpSp>
          <p:nvGrpSpPr>
            <p:cNvPr id="8198" name="Group 7"/>
            <p:cNvGrpSpPr>
              <a:grpSpLocks/>
            </p:cNvGrpSpPr>
            <p:nvPr/>
          </p:nvGrpSpPr>
          <p:grpSpPr bwMode="auto">
            <a:xfrm rot="-1627278">
              <a:off x="884" y="2387"/>
              <a:ext cx="772" cy="182"/>
              <a:chOff x="657" y="2568"/>
              <a:chExt cx="772" cy="182"/>
            </a:xfrm>
          </p:grpSpPr>
          <p:sp>
            <p:nvSpPr>
              <p:cNvPr id="8205" name="Rectangle 5"/>
              <p:cNvSpPr>
                <a:spLocks noChangeArrowheads="1"/>
              </p:cNvSpPr>
              <p:nvPr/>
            </p:nvSpPr>
            <p:spPr bwMode="auto">
              <a:xfrm>
                <a:off x="657" y="2568"/>
                <a:ext cx="545" cy="18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06" name="AutoShape 6"/>
              <p:cNvSpPr>
                <a:spLocks noChangeArrowheads="1"/>
              </p:cNvSpPr>
              <p:nvPr/>
            </p:nvSpPr>
            <p:spPr bwMode="auto">
              <a:xfrm rot="5400000">
                <a:off x="1225" y="2545"/>
                <a:ext cx="182" cy="227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657" y="2795"/>
              <a:ext cx="167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839" y="2795"/>
              <a:ext cx="15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wind force = 800 N</a:t>
              </a:r>
            </a:p>
          </p:txBody>
        </p:sp>
        <p:sp>
          <p:nvSpPr>
            <p:cNvPr id="8201" name="Line 10"/>
            <p:cNvSpPr>
              <a:spLocks noChangeShapeType="1"/>
            </p:cNvSpPr>
            <p:nvPr/>
          </p:nvSpPr>
          <p:spPr bwMode="auto">
            <a:xfrm flipV="1">
              <a:off x="657" y="1933"/>
              <a:ext cx="1679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703" y="1752"/>
              <a:ext cx="127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latin typeface="Comic Sans MS" panose="030F0702030302020204" pitchFamily="66" charset="0"/>
                </a:rPr>
                <a:t>distance moved by yacht = 50 m</a:t>
              </a:r>
            </a:p>
          </p:txBody>
        </p:sp>
        <p:sp>
          <p:nvSpPr>
            <p:cNvPr id="8203" name="Freeform 12"/>
            <p:cNvSpPr>
              <a:spLocks/>
            </p:cNvSpPr>
            <p:nvPr/>
          </p:nvSpPr>
          <p:spPr bwMode="auto">
            <a:xfrm>
              <a:off x="1701" y="2296"/>
              <a:ext cx="181" cy="499"/>
            </a:xfrm>
            <a:custGeom>
              <a:avLst/>
              <a:gdLst>
                <a:gd name="T0" fmla="*/ 0 w 181"/>
                <a:gd name="T1" fmla="*/ 0 h 499"/>
                <a:gd name="T2" fmla="*/ 136 w 181"/>
                <a:gd name="T3" fmla="*/ 227 h 499"/>
                <a:gd name="T4" fmla="*/ 181 w 181"/>
                <a:gd name="T5" fmla="*/ 499 h 499"/>
                <a:gd name="T6" fmla="*/ 0 60000 65536"/>
                <a:gd name="T7" fmla="*/ 0 60000 65536"/>
                <a:gd name="T8" fmla="*/ 0 60000 65536"/>
                <a:gd name="T9" fmla="*/ 0 w 181"/>
                <a:gd name="T10" fmla="*/ 0 h 499"/>
                <a:gd name="T11" fmla="*/ 181 w 181"/>
                <a:gd name="T12" fmla="*/ 499 h 4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499">
                  <a:moveTo>
                    <a:pt x="0" y="0"/>
                  </a:moveTo>
                  <a:cubicBezTo>
                    <a:pt x="53" y="72"/>
                    <a:pt x="106" y="144"/>
                    <a:pt x="136" y="227"/>
                  </a:cubicBezTo>
                  <a:cubicBezTo>
                    <a:pt x="166" y="310"/>
                    <a:pt x="173" y="404"/>
                    <a:pt x="181" y="499"/>
                  </a:cubicBez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8204" name="Text Box 13"/>
            <p:cNvSpPr txBox="1">
              <a:spLocks noChangeArrowheads="1"/>
            </p:cNvSpPr>
            <p:nvPr/>
          </p:nvSpPr>
          <p:spPr bwMode="auto">
            <a:xfrm>
              <a:off x="1837" y="2387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3399"/>
                  </a:solidFill>
                  <a:latin typeface="Comic Sans MS" panose="030F0702030302020204" pitchFamily="66" charset="0"/>
                </a:rPr>
                <a:t>30</a:t>
              </a:r>
              <a:r>
                <a:rPr lang="en-GB" altLang="en-US" b="1">
                  <a:solidFill>
                    <a:srgbClr val="FF3399"/>
                  </a:solidFill>
                  <a:latin typeface="Comic Sans MS" panose="030F0702030302020204" pitchFamily="66" charset="0"/>
                  <a:cs typeface="Arial" charset="0"/>
                </a:rPr>
                <a:t>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98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050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Complete:</a:t>
            </a:r>
          </a:p>
        </p:txBody>
      </p:sp>
      <p:graphicFrame>
        <p:nvGraphicFramePr>
          <p:cNvPr id="218161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974211"/>
              </p:ext>
            </p:extLst>
          </p:nvPr>
        </p:nvGraphicFramePr>
        <p:xfrm>
          <a:off x="468313" y="1762844"/>
          <a:ext cx="8207375" cy="3619502"/>
        </p:xfrm>
        <a:graphic>
          <a:graphicData uri="http://schemas.openxmlformats.org/drawingml/2006/table">
            <a:tbl>
              <a:tblPr/>
              <a:tblGrid>
                <a:gridCol w="2052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Angle between 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F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kumimoji="0" lang="en-GB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400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200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300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 mJ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60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90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8153" name="Text Box 41"/>
          <p:cNvSpPr txBox="1">
            <a:spLocks noChangeArrowheads="1"/>
          </p:cNvSpPr>
          <p:nvPr/>
        </p:nvSpPr>
        <p:spPr bwMode="auto">
          <a:xfrm>
            <a:off x="3348038" y="826219"/>
            <a:ext cx="25193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sp>
        <p:nvSpPr>
          <p:cNvPr id="218154" name="Text Box 42"/>
          <p:cNvSpPr txBox="1">
            <a:spLocks noChangeArrowheads="1"/>
          </p:cNvSpPr>
          <p:nvPr/>
        </p:nvSpPr>
        <p:spPr bwMode="auto">
          <a:xfrm>
            <a:off x="900113" y="2481982"/>
            <a:ext cx="15836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400 N</a:t>
            </a:r>
          </a:p>
        </p:txBody>
      </p:sp>
      <p:sp>
        <p:nvSpPr>
          <p:cNvPr id="218155" name="Text Box 43"/>
          <p:cNvSpPr txBox="1">
            <a:spLocks noChangeArrowheads="1"/>
          </p:cNvSpPr>
          <p:nvPr/>
        </p:nvSpPr>
        <p:spPr bwMode="auto">
          <a:xfrm>
            <a:off x="2916238" y="3202707"/>
            <a:ext cx="1439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300 m</a:t>
            </a:r>
          </a:p>
        </p:txBody>
      </p:sp>
      <p:sp>
        <p:nvSpPr>
          <p:cNvPr id="218156" name="Text Box 44"/>
          <p:cNvSpPr txBox="1">
            <a:spLocks noChangeArrowheads="1"/>
          </p:cNvSpPr>
          <p:nvPr/>
        </p:nvSpPr>
        <p:spPr bwMode="auto">
          <a:xfrm>
            <a:off x="5219700" y="3923432"/>
            <a:ext cx="1296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60</a:t>
            </a: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°</a:t>
            </a:r>
          </a:p>
        </p:txBody>
      </p:sp>
      <p:sp>
        <p:nvSpPr>
          <p:cNvPr id="218157" name="Text Box 45"/>
          <p:cNvSpPr txBox="1">
            <a:spLocks noChangeArrowheads="1"/>
          </p:cNvSpPr>
          <p:nvPr/>
        </p:nvSpPr>
        <p:spPr bwMode="auto">
          <a:xfrm>
            <a:off x="7164388" y="4642569"/>
            <a:ext cx="1296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0 J *</a:t>
            </a:r>
          </a:p>
        </p:txBody>
      </p:sp>
      <p:sp>
        <p:nvSpPr>
          <p:cNvPr id="218162" name="Text Box 50"/>
          <p:cNvSpPr txBox="1">
            <a:spLocks noChangeArrowheads="1"/>
          </p:cNvSpPr>
          <p:nvPr/>
        </p:nvSpPr>
        <p:spPr bwMode="auto">
          <a:xfrm>
            <a:off x="468313" y="5579194"/>
            <a:ext cx="81359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*</a:t>
            </a:r>
            <a:r>
              <a:rPr lang="en-GB" altLang="en-US" sz="2800" b="1">
                <a:latin typeface="Comic Sans MS" panose="030F0702030302020204" pitchFamily="66" charset="0"/>
              </a:rPr>
              <a:t> </a:t>
            </a:r>
            <a:r>
              <a:rPr lang="en-GB" altLang="en-US" sz="2800" b="1" i="1">
                <a:latin typeface="Comic Sans MS" panose="030F0702030302020204" pitchFamily="66" charset="0"/>
              </a:rPr>
              <a:t>Note:</a:t>
            </a:r>
            <a:r>
              <a:rPr lang="en-GB" altLang="en-US" sz="2800" b="1">
                <a:latin typeface="Comic Sans MS" panose="030F0702030302020204" pitchFamily="66" charset="0"/>
              </a:rPr>
              <a:t> </a:t>
            </a:r>
            <a:r>
              <a:rPr lang="en-GB" altLang="en-US" sz="2800" b="1">
                <a:solidFill>
                  <a:schemeClr val="accent2"/>
                </a:solidFill>
                <a:latin typeface="Comic Sans MS" panose="030F0702030302020204" pitchFamily="66" charset="0"/>
              </a:rPr>
              <a:t>No work is done when the force and distance are perpendicular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45628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679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latin typeface="Comic Sans MS" panose="030F0702030302020204" pitchFamily="66" charset="0"/>
              </a:rPr>
              <a:t>Force-distance graphs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9127"/>
            <a:ext cx="3427413" cy="14398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The area under the curve is equal to the work done.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84213" y="3404890"/>
            <a:ext cx="2592387" cy="2735262"/>
            <a:chOff x="431" y="1797"/>
            <a:chExt cx="1633" cy="1723"/>
          </a:xfrm>
        </p:grpSpPr>
        <p:sp>
          <p:nvSpPr>
            <p:cNvPr id="10269" name="Line 5"/>
            <p:cNvSpPr>
              <a:spLocks noChangeShapeType="1"/>
            </p:cNvSpPr>
            <p:nvPr/>
          </p:nvSpPr>
          <p:spPr bwMode="auto">
            <a:xfrm flipV="1">
              <a:off x="657" y="1979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0" name="Text Box 6"/>
            <p:cNvSpPr txBox="1">
              <a:spLocks noChangeArrowheads="1"/>
            </p:cNvSpPr>
            <p:nvPr/>
          </p:nvSpPr>
          <p:spPr bwMode="auto">
            <a:xfrm>
              <a:off x="431" y="2115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71" name="Line 7"/>
            <p:cNvSpPr>
              <a:spLocks noChangeShapeType="1"/>
            </p:cNvSpPr>
            <p:nvPr/>
          </p:nvSpPr>
          <p:spPr bwMode="auto">
            <a:xfrm>
              <a:off x="567" y="3113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2" name="Text Box 8"/>
            <p:cNvSpPr txBox="1">
              <a:spLocks noChangeArrowheads="1"/>
            </p:cNvSpPr>
            <p:nvPr/>
          </p:nvSpPr>
          <p:spPr bwMode="auto">
            <a:xfrm>
              <a:off x="1745" y="306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73" name="Oval 9"/>
            <p:cNvSpPr>
              <a:spLocks noChangeArrowheads="1"/>
            </p:cNvSpPr>
            <p:nvPr/>
          </p:nvSpPr>
          <p:spPr bwMode="auto">
            <a:xfrm>
              <a:off x="612" y="3067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74" name="Line 23"/>
            <p:cNvSpPr>
              <a:spLocks noChangeShapeType="1"/>
            </p:cNvSpPr>
            <p:nvPr/>
          </p:nvSpPr>
          <p:spPr bwMode="auto">
            <a:xfrm>
              <a:off x="657" y="2205"/>
              <a:ext cx="13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5" name="Line 25"/>
            <p:cNvSpPr>
              <a:spLocks noChangeShapeType="1"/>
            </p:cNvSpPr>
            <p:nvPr/>
          </p:nvSpPr>
          <p:spPr bwMode="auto">
            <a:xfrm>
              <a:off x="1872" y="2205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76" name="Text Box 26"/>
            <p:cNvSpPr txBox="1">
              <a:spLocks noChangeArrowheads="1"/>
            </p:cNvSpPr>
            <p:nvPr/>
          </p:nvSpPr>
          <p:spPr bwMode="auto">
            <a:xfrm>
              <a:off x="431" y="1797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77" name="Text Box 27"/>
            <p:cNvSpPr txBox="1">
              <a:spLocks noChangeArrowheads="1"/>
            </p:cNvSpPr>
            <p:nvPr/>
          </p:nvSpPr>
          <p:spPr bwMode="auto">
            <a:xfrm>
              <a:off x="975" y="3113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78" name="Rectangle 28"/>
            <p:cNvSpPr>
              <a:spLocks noChangeArrowheads="1"/>
            </p:cNvSpPr>
            <p:nvPr/>
          </p:nvSpPr>
          <p:spPr bwMode="auto">
            <a:xfrm>
              <a:off x="669" y="2221"/>
              <a:ext cx="1198" cy="8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79" name="Text Box 29"/>
            <p:cNvSpPr txBox="1">
              <a:spLocks noChangeArrowheads="1"/>
            </p:cNvSpPr>
            <p:nvPr/>
          </p:nvSpPr>
          <p:spPr bwMode="auto">
            <a:xfrm>
              <a:off x="692" y="2548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600">
                  <a:latin typeface="Comic Sans MS" panose="030F0702030302020204" pitchFamily="66" charset="0"/>
                </a:rPr>
                <a:t>area = work done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298950" y="1671340"/>
            <a:ext cx="2592388" cy="2735262"/>
            <a:chOff x="3088" y="689"/>
            <a:chExt cx="1633" cy="1723"/>
          </a:xfrm>
        </p:grpSpPr>
        <p:sp>
          <p:nvSpPr>
            <p:cNvPr id="10259" name="Line 32"/>
            <p:cNvSpPr>
              <a:spLocks noChangeShapeType="1"/>
            </p:cNvSpPr>
            <p:nvPr/>
          </p:nvSpPr>
          <p:spPr bwMode="auto">
            <a:xfrm flipV="1">
              <a:off x="3314" y="871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0" name="Text Box 33"/>
            <p:cNvSpPr txBox="1">
              <a:spLocks noChangeArrowheads="1"/>
            </p:cNvSpPr>
            <p:nvPr/>
          </p:nvSpPr>
          <p:spPr bwMode="auto">
            <a:xfrm>
              <a:off x="3088" y="100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61" name="Line 34"/>
            <p:cNvSpPr>
              <a:spLocks noChangeShapeType="1"/>
            </p:cNvSpPr>
            <p:nvPr/>
          </p:nvSpPr>
          <p:spPr bwMode="auto">
            <a:xfrm>
              <a:off x="3224" y="2005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2" name="Text Box 35"/>
            <p:cNvSpPr txBox="1">
              <a:spLocks noChangeArrowheads="1"/>
            </p:cNvSpPr>
            <p:nvPr/>
          </p:nvSpPr>
          <p:spPr bwMode="auto">
            <a:xfrm>
              <a:off x="4358" y="195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63" name="Oval 36"/>
            <p:cNvSpPr>
              <a:spLocks noChangeArrowheads="1"/>
            </p:cNvSpPr>
            <p:nvPr/>
          </p:nvSpPr>
          <p:spPr bwMode="auto">
            <a:xfrm>
              <a:off x="3269" y="1959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64" name="Line 37"/>
            <p:cNvSpPr>
              <a:spLocks noChangeShapeType="1"/>
            </p:cNvSpPr>
            <p:nvPr/>
          </p:nvSpPr>
          <p:spPr bwMode="auto">
            <a:xfrm flipV="1">
              <a:off x="3313" y="1001"/>
              <a:ext cx="1245" cy="9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5" name="Line 38"/>
            <p:cNvSpPr>
              <a:spLocks noChangeShapeType="1"/>
            </p:cNvSpPr>
            <p:nvPr/>
          </p:nvSpPr>
          <p:spPr bwMode="auto">
            <a:xfrm>
              <a:off x="4448" y="1097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66" name="Text Box 39"/>
            <p:cNvSpPr txBox="1">
              <a:spLocks noChangeArrowheads="1"/>
            </p:cNvSpPr>
            <p:nvPr/>
          </p:nvSpPr>
          <p:spPr bwMode="auto">
            <a:xfrm>
              <a:off x="3088" y="689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67" name="Text Box 40"/>
            <p:cNvSpPr txBox="1">
              <a:spLocks noChangeArrowheads="1"/>
            </p:cNvSpPr>
            <p:nvPr/>
          </p:nvSpPr>
          <p:spPr bwMode="auto">
            <a:xfrm>
              <a:off x="3632" y="2005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68" name="AutoShape 43"/>
            <p:cNvSpPr>
              <a:spLocks noChangeArrowheads="1"/>
            </p:cNvSpPr>
            <p:nvPr/>
          </p:nvSpPr>
          <p:spPr bwMode="auto">
            <a:xfrm flipH="1">
              <a:off x="3360" y="1136"/>
              <a:ext cx="1068" cy="844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  <p:sp>
        <p:nvSpPr>
          <p:cNvPr id="221229" name="Text Box 45"/>
          <p:cNvSpPr txBox="1">
            <a:spLocks noChangeArrowheads="1"/>
          </p:cNvSpPr>
          <p:nvPr/>
        </p:nvSpPr>
        <p:spPr bwMode="auto">
          <a:xfrm>
            <a:off x="7205662" y="2457152"/>
            <a:ext cx="19383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area = work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= </a:t>
            </a:r>
            <a:r>
              <a:rPr lang="en-GB" altLang="en-US" b="1" i="1">
                <a:solidFill>
                  <a:srgbClr val="FF3300"/>
                </a:solidFill>
                <a:latin typeface="Comic Sans MS" panose="030F0702030302020204" pitchFamily="66" charset="0"/>
              </a:rPr>
              <a:t>½ F s</a:t>
            </a:r>
          </a:p>
        </p:txBody>
      </p:sp>
      <p:sp>
        <p:nvSpPr>
          <p:cNvPr id="221241" name="Text Box 57"/>
          <p:cNvSpPr txBox="1">
            <a:spLocks noChangeArrowheads="1"/>
          </p:cNvSpPr>
          <p:nvPr/>
        </p:nvSpPr>
        <p:spPr bwMode="auto">
          <a:xfrm>
            <a:off x="7205663" y="4500265"/>
            <a:ext cx="1627187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area = work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found by counting squares on the graph</a:t>
            </a:r>
            <a:endParaRPr lang="en-GB" altLang="en-US" b="1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4298950" y="4141490"/>
            <a:ext cx="2673350" cy="2735262"/>
            <a:chOff x="2516" y="2261"/>
            <a:chExt cx="1684" cy="1723"/>
          </a:xfrm>
        </p:grpSpPr>
        <p:sp>
          <p:nvSpPr>
            <p:cNvPr id="10249" name="Line 47"/>
            <p:cNvSpPr>
              <a:spLocks noChangeShapeType="1"/>
            </p:cNvSpPr>
            <p:nvPr/>
          </p:nvSpPr>
          <p:spPr bwMode="auto">
            <a:xfrm flipV="1">
              <a:off x="2742" y="2443"/>
              <a:ext cx="0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0" name="Text Box 48"/>
            <p:cNvSpPr txBox="1">
              <a:spLocks noChangeArrowheads="1"/>
            </p:cNvSpPr>
            <p:nvPr/>
          </p:nvSpPr>
          <p:spPr bwMode="auto">
            <a:xfrm>
              <a:off x="2516" y="2579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251" name="Line 49"/>
            <p:cNvSpPr>
              <a:spLocks noChangeShapeType="1"/>
            </p:cNvSpPr>
            <p:nvPr/>
          </p:nvSpPr>
          <p:spPr bwMode="auto">
            <a:xfrm>
              <a:off x="2652" y="3577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2" name="Text Box 50"/>
            <p:cNvSpPr txBox="1">
              <a:spLocks noChangeArrowheads="1"/>
            </p:cNvSpPr>
            <p:nvPr/>
          </p:nvSpPr>
          <p:spPr bwMode="auto">
            <a:xfrm>
              <a:off x="3786" y="3531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10253" name="Oval 51"/>
            <p:cNvSpPr>
              <a:spLocks noChangeArrowheads="1"/>
            </p:cNvSpPr>
            <p:nvPr/>
          </p:nvSpPr>
          <p:spPr bwMode="auto">
            <a:xfrm>
              <a:off x="2697" y="3531"/>
              <a:ext cx="92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54" name="Line 53"/>
            <p:cNvSpPr>
              <a:spLocks noChangeShapeType="1"/>
            </p:cNvSpPr>
            <p:nvPr/>
          </p:nvSpPr>
          <p:spPr bwMode="auto">
            <a:xfrm>
              <a:off x="3876" y="2669"/>
              <a:ext cx="0" cy="9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10255" name="Text Box 54"/>
            <p:cNvSpPr txBox="1">
              <a:spLocks noChangeArrowheads="1"/>
            </p:cNvSpPr>
            <p:nvPr/>
          </p:nvSpPr>
          <p:spPr bwMode="auto">
            <a:xfrm>
              <a:off x="2516" y="2261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force</a:t>
              </a:r>
            </a:p>
          </p:txBody>
        </p:sp>
        <p:sp>
          <p:nvSpPr>
            <p:cNvPr id="10256" name="Text Box 55"/>
            <p:cNvSpPr txBox="1">
              <a:spLocks noChangeArrowheads="1"/>
            </p:cNvSpPr>
            <p:nvPr/>
          </p:nvSpPr>
          <p:spPr bwMode="auto">
            <a:xfrm>
              <a:off x="3060" y="3577"/>
              <a:ext cx="68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latin typeface="Comic Sans MS" panose="030F0702030302020204" pitchFamily="66" charset="0"/>
                </a:rPr>
                <a:t>distance</a:t>
              </a:r>
            </a:p>
          </p:txBody>
        </p:sp>
        <p:sp>
          <p:nvSpPr>
            <p:cNvPr id="10257" name="Freeform 58"/>
            <p:cNvSpPr>
              <a:spLocks/>
            </p:cNvSpPr>
            <p:nvPr/>
          </p:nvSpPr>
          <p:spPr bwMode="auto">
            <a:xfrm>
              <a:off x="2736" y="2599"/>
              <a:ext cx="1464" cy="313"/>
            </a:xfrm>
            <a:custGeom>
              <a:avLst/>
              <a:gdLst>
                <a:gd name="T0" fmla="*/ 0 w 1464"/>
                <a:gd name="T1" fmla="*/ 313 h 313"/>
                <a:gd name="T2" fmla="*/ 272 w 1464"/>
                <a:gd name="T3" fmla="*/ 241 h 313"/>
                <a:gd name="T4" fmla="*/ 420 w 1464"/>
                <a:gd name="T5" fmla="*/ 29 h 313"/>
                <a:gd name="T6" fmla="*/ 632 w 1464"/>
                <a:gd name="T7" fmla="*/ 65 h 313"/>
                <a:gd name="T8" fmla="*/ 820 w 1464"/>
                <a:gd name="T9" fmla="*/ 173 h 313"/>
                <a:gd name="T10" fmla="*/ 1060 w 1464"/>
                <a:gd name="T11" fmla="*/ 89 h 313"/>
                <a:gd name="T12" fmla="*/ 1284 w 1464"/>
                <a:gd name="T13" fmla="*/ 53 h 313"/>
                <a:gd name="T14" fmla="*/ 1464 w 1464"/>
                <a:gd name="T15" fmla="*/ 37 h 3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64"/>
                <a:gd name="T25" fmla="*/ 0 h 313"/>
                <a:gd name="T26" fmla="*/ 1464 w 1464"/>
                <a:gd name="T27" fmla="*/ 313 h 3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64" h="313">
                  <a:moveTo>
                    <a:pt x="0" y="313"/>
                  </a:moveTo>
                  <a:cubicBezTo>
                    <a:pt x="101" y="300"/>
                    <a:pt x="202" y="288"/>
                    <a:pt x="272" y="241"/>
                  </a:cubicBezTo>
                  <a:cubicBezTo>
                    <a:pt x="342" y="194"/>
                    <a:pt x="360" y="58"/>
                    <a:pt x="420" y="29"/>
                  </a:cubicBezTo>
                  <a:cubicBezTo>
                    <a:pt x="480" y="0"/>
                    <a:pt x="565" y="41"/>
                    <a:pt x="632" y="65"/>
                  </a:cubicBezTo>
                  <a:cubicBezTo>
                    <a:pt x="699" y="89"/>
                    <a:pt x="749" y="169"/>
                    <a:pt x="820" y="173"/>
                  </a:cubicBezTo>
                  <a:cubicBezTo>
                    <a:pt x="891" y="177"/>
                    <a:pt x="983" y="109"/>
                    <a:pt x="1060" y="89"/>
                  </a:cubicBezTo>
                  <a:cubicBezTo>
                    <a:pt x="1137" y="69"/>
                    <a:pt x="1217" y="62"/>
                    <a:pt x="1284" y="53"/>
                  </a:cubicBezTo>
                  <a:cubicBezTo>
                    <a:pt x="1351" y="44"/>
                    <a:pt x="1407" y="40"/>
                    <a:pt x="1464" y="37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0258" name="Freeform 59"/>
            <p:cNvSpPr>
              <a:spLocks/>
            </p:cNvSpPr>
            <p:nvPr/>
          </p:nvSpPr>
          <p:spPr bwMode="auto">
            <a:xfrm>
              <a:off x="2756" y="2632"/>
              <a:ext cx="1100" cy="928"/>
            </a:xfrm>
            <a:custGeom>
              <a:avLst/>
              <a:gdLst>
                <a:gd name="T0" fmla="*/ 8 w 1100"/>
                <a:gd name="T1" fmla="*/ 928 h 928"/>
                <a:gd name="T2" fmla="*/ 0 w 1100"/>
                <a:gd name="T3" fmla="*/ 296 h 928"/>
                <a:gd name="T4" fmla="*/ 168 w 1100"/>
                <a:gd name="T5" fmla="*/ 268 h 928"/>
                <a:gd name="T6" fmla="*/ 312 w 1100"/>
                <a:gd name="T7" fmla="*/ 200 h 928"/>
                <a:gd name="T8" fmla="*/ 364 w 1100"/>
                <a:gd name="T9" fmla="*/ 68 h 928"/>
                <a:gd name="T10" fmla="*/ 428 w 1100"/>
                <a:gd name="T11" fmla="*/ 0 h 928"/>
                <a:gd name="T12" fmla="*/ 548 w 1100"/>
                <a:gd name="T13" fmla="*/ 28 h 928"/>
                <a:gd name="T14" fmla="*/ 684 w 1100"/>
                <a:gd name="T15" fmla="*/ 104 h 928"/>
                <a:gd name="T16" fmla="*/ 748 w 1100"/>
                <a:gd name="T17" fmla="*/ 156 h 928"/>
                <a:gd name="T18" fmla="*/ 832 w 1100"/>
                <a:gd name="T19" fmla="*/ 168 h 928"/>
                <a:gd name="T20" fmla="*/ 948 w 1100"/>
                <a:gd name="T21" fmla="*/ 120 h 928"/>
                <a:gd name="T22" fmla="*/ 1036 w 1100"/>
                <a:gd name="T23" fmla="*/ 76 h 928"/>
                <a:gd name="T24" fmla="*/ 1100 w 1100"/>
                <a:gd name="T25" fmla="*/ 68 h 928"/>
                <a:gd name="T26" fmla="*/ 1100 w 1100"/>
                <a:gd name="T27" fmla="*/ 928 h 928"/>
                <a:gd name="T28" fmla="*/ 8 w 1100"/>
                <a:gd name="T29" fmla="*/ 928 h 9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00"/>
                <a:gd name="T46" fmla="*/ 0 h 928"/>
                <a:gd name="T47" fmla="*/ 1100 w 1100"/>
                <a:gd name="T48" fmla="*/ 928 h 92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00" h="928">
                  <a:moveTo>
                    <a:pt x="8" y="928"/>
                  </a:moveTo>
                  <a:lnTo>
                    <a:pt x="0" y="296"/>
                  </a:lnTo>
                  <a:lnTo>
                    <a:pt x="168" y="268"/>
                  </a:lnTo>
                  <a:lnTo>
                    <a:pt x="312" y="200"/>
                  </a:lnTo>
                  <a:lnTo>
                    <a:pt x="364" y="68"/>
                  </a:lnTo>
                  <a:lnTo>
                    <a:pt x="428" y="0"/>
                  </a:lnTo>
                  <a:lnTo>
                    <a:pt x="548" y="28"/>
                  </a:lnTo>
                  <a:lnTo>
                    <a:pt x="684" y="104"/>
                  </a:lnTo>
                  <a:lnTo>
                    <a:pt x="748" y="156"/>
                  </a:lnTo>
                  <a:lnTo>
                    <a:pt x="832" y="168"/>
                  </a:lnTo>
                  <a:lnTo>
                    <a:pt x="948" y="120"/>
                  </a:lnTo>
                  <a:lnTo>
                    <a:pt x="1036" y="76"/>
                  </a:lnTo>
                  <a:lnTo>
                    <a:pt x="1100" y="68"/>
                  </a:lnTo>
                  <a:lnTo>
                    <a:pt x="1100" y="928"/>
                  </a:lnTo>
                  <a:lnTo>
                    <a:pt x="8" y="9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1581</Words>
  <Application>Microsoft Office PowerPoint</Application>
  <PresentationFormat>On-screen Show (4:3)</PresentationFormat>
  <Paragraphs>322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Symbol</vt:lpstr>
      <vt:lpstr>1_Office Theme</vt:lpstr>
      <vt:lpstr>PowerPoint Presentation</vt:lpstr>
      <vt:lpstr>Energy (E)</vt:lpstr>
      <vt:lpstr>Work (W)</vt:lpstr>
      <vt:lpstr>PowerPoint Presentation</vt:lpstr>
      <vt:lpstr>Question 1</vt:lpstr>
      <vt:lpstr>Question 2</vt:lpstr>
      <vt:lpstr>Question 3</vt:lpstr>
      <vt:lpstr>Complete:</vt:lpstr>
      <vt:lpstr>Force-distance graphs</vt:lpstr>
      <vt:lpstr>Question</vt:lpstr>
      <vt:lpstr>PowerPoint Presentation</vt:lpstr>
      <vt:lpstr>Conservation of Energy</vt:lpstr>
      <vt:lpstr>Some examples of forms of energy</vt:lpstr>
      <vt:lpstr>Kinetic Energy (EK)</vt:lpstr>
      <vt:lpstr>Question 1</vt:lpstr>
      <vt:lpstr>Question 2</vt:lpstr>
      <vt:lpstr>Question 3</vt:lpstr>
      <vt:lpstr>Complete:</vt:lpstr>
      <vt:lpstr>Gravitational Potential Energy (gpe)</vt:lpstr>
      <vt:lpstr>Question</vt:lpstr>
      <vt:lpstr>Complete:</vt:lpstr>
      <vt:lpstr>Falling objects</vt:lpstr>
      <vt:lpstr>Question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20</cp:revision>
  <dcterms:created xsi:type="dcterms:W3CDTF">2016-05-16T13:02:05Z</dcterms:created>
  <dcterms:modified xsi:type="dcterms:W3CDTF">2018-11-12T09:28:59Z</dcterms:modified>
</cp:coreProperties>
</file>