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F5A8CF-11DB-4635-AC36-1E7F00B410D0}" type="datetimeFigureOut">
              <a:rPr lang="en-GB" smtClean="0"/>
              <a:t>27/01/2017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D60F58-BC3B-4EAE-A1E9-06280DD29E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377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F3C7929-EFB8-4968-A5C6-75EC3617740A}" type="slidenum">
              <a:rPr lang="en-GB" altLang="en-US"/>
              <a:pPr eaLnBrk="1" hangingPunct="1"/>
              <a:t>1</a:t>
            </a:fld>
            <a:endParaRPr lang="en-GB" alt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056C613-DC01-4FF0-A18A-DA7544E65077}" type="slidenum">
              <a:rPr lang="en-GB" altLang="en-US"/>
              <a:pPr eaLnBrk="1" hangingPunct="1"/>
              <a:t>2</a:t>
            </a:fld>
            <a:endParaRPr lang="en-GB" alt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60B1FD4-87D6-4E2E-95E6-9D41A218EC2B}" type="slidenum">
              <a:rPr lang="en-GB" altLang="en-US"/>
              <a:pPr eaLnBrk="1" hangingPunct="1"/>
              <a:t>3</a:t>
            </a:fld>
            <a:endParaRPr lang="en-GB" alt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035"/>
            <a:ext cx="5029200" cy="411382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9344FD9-1B29-4F60-9DE4-F20AC8EACF76}" type="slidenum">
              <a:rPr lang="en-GB" altLang="en-US"/>
              <a:pPr eaLnBrk="1" hangingPunct="1"/>
              <a:t>4</a:t>
            </a:fld>
            <a:endParaRPr lang="en-GB" alt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035"/>
            <a:ext cx="5029200" cy="411382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7E1B3FD-69F3-4D92-9BD6-02B8A620F347}" type="slidenum">
              <a:rPr lang="en-GB" altLang="en-US"/>
              <a:pPr eaLnBrk="1" hangingPunct="1"/>
              <a:t>5</a:t>
            </a:fld>
            <a:endParaRPr lang="en-GB" alt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035"/>
            <a:ext cx="5029200" cy="411382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B17F432-6A62-4330-A6E9-ED63192164B0}" type="slidenum">
              <a:rPr lang="en-GB" altLang="en-US"/>
              <a:pPr eaLnBrk="1" hangingPunct="1"/>
              <a:t>6</a:t>
            </a:fld>
            <a:endParaRPr lang="en-GB" alt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F04C785-5CED-435A-8780-3217022DD968}" type="slidenum">
              <a:rPr lang="en-GB" altLang="en-US"/>
              <a:pPr eaLnBrk="1" hangingPunct="1"/>
              <a:t>7</a:t>
            </a:fld>
            <a:endParaRPr lang="en-GB" alt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8CB3F32-C7EB-49B2-88E5-91B2E6930DFB}" type="slidenum">
              <a:rPr lang="en-GB" altLang="en-US"/>
              <a:pPr eaLnBrk="1" hangingPunct="1"/>
              <a:t>8</a:t>
            </a:fld>
            <a:endParaRPr lang="en-GB" alt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035"/>
            <a:ext cx="5029200" cy="411382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27/01/2017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29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27/01/2017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767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27/01/2017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452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2FC23-0EC5-4CB6-AB3D-028980437EE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9939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27/01/2017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841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27/01/2017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909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27/01/2017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135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27/01/2017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784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27/01/2017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454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27/01/2017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032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27/01/2017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336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27/01/2017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933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27/01/2017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  <a:latin typeface="Comic Sans MS" panose="030F0702030302020204" pitchFamily="66" charset="0"/>
              </a:rPr>
              <a:t>LO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365126"/>
            <a:ext cx="91440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  <a:latin typeface="Comic Sans MS" panose="030F0702030302020204" pitchFamily="66" charset="0"/>
              </a:rPr>
              <a:t>Key Words:</a:t>
            </a:r>
          </a:p>
        </p:txBody>
      </p:sp>
    </p:spTree>
    <p:extLst>
      <p:ext uri="{BB962C8B-B14F-4D97-AF65-F5344CB8AC3E}">
        <p14:creationId xmlns:p14="http://schemas.microsoft.com/office/powerpoint/2010/main" val="3445933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17575"/>
            <a:ext cx="8229600" cy="706437"/>
          </a:xfrm>
        </p:spPr>
        <p:txBody>
          <a:bodyPr/>
          <a:lstStyle/>
          <a:p>
            <a:pPr eaLnBrk="1" hangingPunct="1"/>
            <a:r>
              <a:rPr lang="en-GB" altLang="en-US" sz="4000" smtClean="0">
                <a:latin typeface="Comic Sans MS" panose="030F0702030302020204" pitchFamily="66" charset="0"/>
              </a:rPr>
              <a:t>Work (</a:t>
            </a:r>
            <a:r>
              <a:rPr lang="en-GB" altLang="en-US" sz="40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W</a:t>
            </a:r>
            <a:r>
              <a:rPr lang="en-GB" altLang="en-US" sz="4000" smtClean="0"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11350"/>
            <a:ext cx="8229600" cy="4525962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smtClean="0">
                <a:latin typeface="Comic Sans MS" panose="030F0702030302020204" pitchFamily="66" charset="0"/>
              </a:rPr>
              <a:t>Work is done when a force moves its point of application.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800" b="1" smtClean="0">
              <a:solidFill>
                <a:srgbClr val="FF3300"/>
              </a:solidFill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b="1" smtClean="0">
                <a:solidFill>
                  <a:srgbClr val="FF3300"/>
                </a:solidFill>
                <a:latin typeface="Comic Sans MS" panose="030F0702030302020204" pitchFamily="66" charset="0"/>
              </a:rPr>
              <a:t>work</a:t>
            </a:r>
            <a:r>
              <a:rPr lang="en-GB" altLang="en-US" sz="2800" smtClean="0">
                <a:solidFill>
                  <a:srgbClr val="FF3300"/>
                </a:solidFill>
                <a:latin typeface="Comic Sans MS" panose="030F0702030302020204" pitchFamily="66" charset="0"/>
              </a:rPr>
              <a:t>  =  </a:t>
            </a:r>
            <a:r>
              <a:rPr lang="en-GB" altLang="en-US" sz="2800" b="1" smtClean="0">
                <a:solidFill>
                  <a:srgbClr val="FF3300"/>
                </a:solidFill>
                <a:latin typeface="Comic Sans MS" panose="030F0702030302020204" pitchFamily="66" charset="0"/>
              </a:rPr>
              <a:t>force</a:t>
            </a:r>
            <a:r>
              <a:rPr lang="en-GB" altLang="en-US" sz="2800" smtClean="0">
                <a:solidFill>
                  <a:srgbClr val="FF3300"/>
                </a:solidFill>
                <a:latin typeface="Comic Sans MS" panose="030F0702030302020204" pitchFamily="66" charset="0"/>
              </a:rPr>
              <a:t>  x  </a:t>
            </a:r>
            <a:r>
              <a:rPr lang="en-GB" altLang="en-US" sz="2800" b="1" smtClean="0">
                <a:solidFill>
                  <a:srgbClr val="FF3300"/>
                </a:solidFill>
                <a:latin typeface="Comic Sans MS" panose="030F0702030302020204" pitchFamily="66" charset="0"/>
              </a:rPr>
              <a:t>distance moved in the 			       direction of the force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	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		W =  F s</a:t>
            </a:r>
            <a:endParaRPr lang="en-US" altLang="en-US" sz="2800" b="1" i="1" smtClean="0">
              <a:solidFill>
                <a:srgbClr val="FF3300"/>
              </a:solidFill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800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smtClean="0">
                <a:latin typeface="Comic Sans MS" panose="030F0702030302020204" pitchFamily="66" charset="0"/>
              </a:rPr>
              <a:t>unit: joule (J)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smtClean="0">
                <a:latin typeface="Comic Sans MS" panose="030F0702030302020204" pitchFamily="66" charset="0"/>
              </a:rPr>
              <a:t>work is a </a:t>
            </a:r>
            <a:r>
              <a:rPr lang="en-GB" altLang="en-US" sz="2800" b="1" smtClean="0">
                <a:solidFill>
                  <a:schemeClr val="accent2"/>
                </a:solidFill>
                <a:latin typeface="Comic Sans MS" panose="030F0702030302020204" pitchFamily="66" charset="0"/>
              </a:rPr>
              <a:t>scalar</a:t>
            </a:r>
            <a:r>
              <a:rPr lang="en-GB" altLang="en-US" sz="2800" smtClean="0">
                <a:latin typeface="Comic Sans MS" panose="030F0702030302020204" pitchFamily="66" charset="0"/>
              </a:rPr>
              <a:t> quantity</a:t>
            </a:r>
          </a:p>
        </p:txBody>
      </p:sp>
    </p:spTree>
    <p:extLst>
      <p:ext uri="{BB962C8B-B14F-4D97-AF65-F5344CB8AC3E}">
        <p14:creationId xmlns:p14="http://schemas.microsoft.com/office/powerpoint/2010/main" val="1544479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496" y="872703"/>
            <a:ext cx="9140713" cy="115252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mtClean="0">
                <a:latin typeface="Comic Sans MS" panose="030F0702030302020204" pitchFamily="66" charset="0"/>
              </a:rPr>
              <a:t>If the direction of the force and the distance moved are not in the same direction:</a:t>
            </a:r>
          </a:p>
        </p:txBody>
      </p:sp>
      <p:sp>
        <p:nvSpPr>
          <p:cNvPr id="213005" name="Text Box 13"/>
          <p:cNvSpPr txBox="1">
            <a:spLocks noChangeArrowheads="1"/>
          </p:cNvSpPr>
          <p:nvPr/>
        </p:nvSpPr>
        <p:spPr bwMode="auto">
          <a:xfrm>
            <a:off x="2410395" y="4401716"/>
            <a:ext cx="3528987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GB" altLang="en-US" sz="3200" b="1" i="1">
                <a:solidFill>
                  <a:srgbClr val="FF3300"/>
                </a:solidFill>
                <a:latin typeface="Comic Sans MS" panose="030F0702030302020204" pitchFamily="66" charset="0"/>
              </a:rPr>
              <a:t>W =  F s</a:t>
            </a:r>
            <a:r>
              <a:rPr lang="en-US" altLang="en-US" sz="3200" b="1" i="1">
                <a:solidFill>
                  <a:srgbClr val="FF3300"/>
                </a:solidFill>
                <a:latin typeface="Comic Sans MS" panose="030F0702030302020204" pitchFamily="66" charset="0"/>
              </a:rPr>
              <a:t> cos </a:t>
            </a:r>
            <a:r>
              <a:rPr lang="el-GR" altLang="en-US" sz="3200" b="1" i="1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θ</a:t>
            </a:r>
            <a:endParaRPr lang="el-GR" altLang="en-US" sz="3200">
              <a:latin typeface="Comic Sans MS" panose="030F0702030302020204" pitchFamily="66" charset="0"/>
              <a:cs typeface="Arial" charset="0"/>
            </a:endParaRPr>
          </a:p>
        </p:txBody>
      </p:sp>
      <p:sp>
        <p:nvSpPr>
          <p:cNvPr id="213006" name="Text Box 14"/>
          <p:cNvSpPr txBox="1">
            <a:spLocks noChangeArrowheads="1"/>
          </p:cNvSpPr>
          <p:nvPr/>
        </p:nvSpPr>
        <p:spPr bwMode="auto">
          <a:xfrm>
            <a:off x="899096" y="5193878"/>
            <a:ext cx="745931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latin typeface="Comic Sans MS" panose="030F0702030302020204" pitchFamily="66" charset="0"/>
              </a:rPr>
              <a:t>The point of application of force,</a:t>
            </a:r>
            <a:r>
              <a:rPr lang="en-GB" altLang="en-US" sz="2400" b="1" i="1">
                <a:solidFill>
                  <a:srgbClr val="FF3300"/>
                </a:solidFill>
                <a:latin typeface="Comic Sans MS" panose="030F0702030302020204" pitchFamily="66" charset="0"/>
              </a:rPr>
              <a:t> F</a:t>
            </a:r>
            <a:r>
              <a:rPr lang="en-GB" altLang="en-US" sz="2400">
                <a:latin typeface="Comic Sans MS" panose="030F0702030302020204" pitchFamily="66" charset="0"/>
              </a:rPr>
              <a:t> moves distance </a:t>
            </a:r>
            <a:r>
              <a:rPr lang="en-GB" altLang="en-US" sz="2400" b="1" i="1">
                <a:solidFill>
                  <a:srgbClr val="FF3300"/>
                </a:solidFill>
                <a:latin typeface="Comic Sans MS" panose="030F0702030302020204" pitchFamily="66" charset="0"/>
              </a:rPr>
              <a:t>s cos </a:t>
            </a:r>
            <a:r>
              <a:rPr lang="el-GR" altLang="en-US" sz="2400" b="1" i="1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θ</a:t>
            </a:r>
            <a:r>
              <a:rPr lang="en-GB" altLang="en-US" sz="2400">
                <a:latin typeface="Comic Sans MS" panose="030F0702030302020204" pitchFamily="66" charset="0"/>
                <a:cs typeface="Arial" charset="0"/>
              </a:rPr>
              <a:t> when the object moves through the distance </a:t>
            </a:r>
            <a:r>
              <a:rPr lang="en-GB" altLang="en-US" sz="2400" b="1" i="1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s</a:t>
            </a:r>
            <a:r>
              <a:rPr lang="en-GB" altLang="en-US" sz="2400">
                <a:latin typeface="Comic Sans MS" panose="030F0702030302020204" pitchFamily="66" charset="0"/>
                <a:cs typeface="Arial" charset="0"/>
              </a:rPr>
              <a:t>.</a:t>
            </a:r>
            <a:endParaRPr lang="el-GR" altLang="en-US" sz="2400">
              <a:latin typeface="Comic Sans MS" panose="030F0702030302020204" pitchFamily="66" charset="0"/>
              <a:cs typeface="Arial" charset="0"/>
            </a:endParaRP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1475357" y="2241128"/>
            <a:ext cx="3769439" cy="1816100"/>
            <a:chOff x="1202" y="1162"/>
            <a:chExt cx="2132" cy="1144"/>
          </a:xfrm>
        </p:grpSpPr>
        <p:sp>
          <p:nvSpPr>
            <p:cNvPr id="5126" name="Oval 5"/>
            <p:cNvSpPr>
              <a:spLocks noChangeArrowheads="1"/>
            </p:cNvSpPr>
            <p:nvPr/>
          </p:nvSpPr>
          <p:spPr bwMode="auto">
            <a:xfrm>
              <a:off x="1882" y="1797"/>
              <a:ext cx="136" cy="136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endParaRPr lang="en-US" altLang="en-US">
                <a:solidFill>
                  <a:srgbClr val="FF33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5127" name="Line 6"/>
            <p:cNvSpPr>
              <a:spLocks noChangeShapeType="1"/>
            </p:cNvSpPr>
            <p:nvPr/>
          </p:nvSpPr>
          <p:spPr bwMode="auto">
            <a:xfrm flipV="1">
              <a:off x="1973" y="1162"/>
              <a:ext cx="1361" cy="6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5128" name="Text Box 7"/>
            <p:cNvSpPr txBox="1">
              <a:spLocks noChangeArrowheads="1"/>
            </p:cNvSpPr>
            <p:nvPr/>
          </p:nvSpPr>
          <p:spPr bwMode="auto">
            <a:xfrm>
              <a:off x="2427" y="1208"/>
              <a:ext cx="45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800" b="1" i="1">
                  <a:solidFill>
                    <a:srgbClr val="FF3300"/>
                  </a:solidFill>
                  <a:latin typeface="Comic Sans MS" panose="030F0702030302020204" pitchFamily="66" charset="0"/>
                </a:rPr>
                <a:t>F</a:t>
              </a:r>
            </a:p>
          </p:txBody>
        </p:sp>
        <p:sp>
          <p:nvSpPr>
            <p:cNvPr id="5129" name="Line 8"/>
            <p:cNvSpPr>
              <a:spLocks noChangeShapeType="1"/>
            </p:cNvSpPr>
            <p:nvPr/>
          </p:nvSpPr>
          <p:spPr bwMode="auto">
            <a:xfrm>
              <a:off x="1973" y="1888"/>
              <a:ext cx="1089" cy="27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5130" name="Text Box 9"/>
            <p:cNvSpPr txBox="1">
              <a:spLocks noChangeArrowheads="1"/>
            </p:cNvSpPr>
            <p:nvPr/>
          </p:nvSpPr>
          <p:spPr bwMode="auto">
            <a:xfrm>
              <a:off x="2336" y="1979"/>
              <a:ext cx="45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800" b="1" i="1">
                  <a:solidFill>
                    <a:srgbClr val="FF3300"/>
                  </a:solidFill>
                  <a:latin typeface="Comic Sans MS" panose="030F0702030302020204" pitchFamily="66" charset="0"/>
                </a:rPr>
                <a:t>s</a:t>
              </a:r>
            </a:p>
          </p:txBody>
        </p:sp>
        <p:sp>
          <p:nvSpPr>
            <p:cNvPr id="5131" name="Line 10"/>
            <p:cNvSpPr>
              <a:spLocks noChangeShapeType="1"/>
            </p:cNvSpPr>
            <p:nvPr/>
          </p:nvSpPr>
          <p:spPr bwMode="auto">
            <a:xfrm flipH="1" flipV="1">
              <a:off x="2744" y="1435"/>
              <a:ext cx="318" cy="7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5132" name="Freeform 11"/>
            <p:cNvSpPr>
              <a:spLocks/>
            </p:cNvSpPr>
            <p:nvPr/>
          </p:nvSpPr>
          <p:spPr bwMode="auto">
            <a:xfrm>
              <a:off x="2381" y="1616"/>
              <a:ext cx="106" cy="408"/>
            </a:xfrm>
            <a:custGeom>
              <a:avLst/>
              <a:gdLst>
                <a:gd name="T0" fmla="*/ 0 w 106"/>
                <a:gd name="T1" fmla="*/ 0 h 408"/>
                <a:gd name="T2" fmla="*/ 91 w 106"/>
                <a:gd name="T3" fmla="*/ 181 h 408"/>
                <a:gd name="T4" fmla="*/ 91 w 106"/>
                <a:gd name="T5" fmla="*/ 408 h 408"/>
                <a:gd name="T6" fmla="*/ 0 60000 65536"/>
                <a:gd name="T7" fmla="*/ 0 60000 65536"/>
                <a:gd name="T8" fmla="*/ 0 60000 65536"/>
                <a:gd name="T9" fmla="*/ 0 w 106"/>
                <a:gd name="T10" fmla="*/ 0 h 408"/>
                <a:gd name="T11" fmla="*/ 106 w 106"/>
                <a:gd name="T12" fmla="*/ 408 h 40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6" h="408">
                  <a:moveTo>
                    <a:pt x="0" y="0"/>
                  </a:moveTo>
                  <a:cubicBezTo>
                    <a:pt x="38" y="56"/>
                    <a:pt x="76" y="113"/>
                    <a:pt x="91" y="181"/>
                  </a:cubicBezTo>
                  <a:cubicBezTo>
                    <a:pt x="106" y="249"/>
                    <a:pt x="98" y="328"/>
                    <a:pt x="91" y="408"/>
                  </a:cubicBezTo>
                </a:path>
              </a:pathLst>
            </a:custGeom>
            <a:noFill/>
            <a:ln w="38100">
              <a:solidFill>
                <a:srgbClr val="FF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5133" name="Text Box 12"/>
            <p:cNvSpPr txBox="1">
              <a:spLocks noChangeArrowheads="1"/>
            </p:cNvSpPr>
            <p:nvPr/>
          </p:nvSpPr>
          <p:spPr bwMode="auto">
            <a:xfrm>
              <a:off x="2427" y="1616"/>
              <a:ext cx="27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l-GR" altLang="en-US" sz="2800" b="1" i="1">
                  <a:solidFill>
                    <a:srgbClr val="FF3300"/>
                  </a:solidFill>
                  <a:latin typeface="Comic Sans MS" panose="030F0702030302020204" pitchFamily="66" charset="0"/>
                  <a:cs typeface="Arial" charset="0"/>
                </a:rPr>
                <a:t>θ</a:t>
              </a:r>
            </a:p>
          </p:txBody>
        </p:sp>
        <p:sp>
          <p:nvSpPr>
            <p:cNvPr id="5134" name="Text Box 15"/>
            <p:cNvSpPr txBox="1">
              <a:spLocks noChangeArrowheads="1"/>
            </p:cNvSpPr>
            <p:nvPr/>
          </p:nvSpPr>
          <p:spPr bwMode="auto">
            <a:xfrm>
              <a:off x="1202" y="1706"/>
              <a:ext cx="681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>
                  <a:latin typeface="Comic Sans MS" panose="030F0702030302020204" pitchFamily="66" charset="0"/>
                </a:rPr>
                <a:t>object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22541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61020"/>
            <a:ext cx="8229600" cy="706437"/>
          </a:xfrm>
        </p:spPr>
        <p:txBody>
          <a:bodyPr/>
          <a:lstStyle/>
          <a:p>
            <a:pPr eaLnBrk="1" hangingPunct="1"/>
            <a:r>
              <a:rPr lang="en-GB" altLang="en-US" sz="4000" smtClean="0">
                <a:solidFill>
                  <a:schemeClr val="tx1"/>
                </a:solidFill>
                <a:latin typeface="Comic Sans MS" panose="030F0702030302020204" pitchFamily="66" charset="0"/>
              </a:rPr>
              <a:t>Question 1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83357"/>
            <a:ext cx="8229600" cy="45259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i="1" dirty="0" smtClean="0">
                <a:latin typeface="Comic Sans MS" panose="030F0702030302020204" pitchFamily="66" charset="0"/>
              </a:rPr>
              <a:t>Calculate the work done when a force of 5 </a:t>
            </a:r>
            <a:r>
              <a:rPr lang="en-GB" altLang="en-US" i="1" dirty="0" err="1" smtClean="0">
                <a:latin typeface="Comic Sans MS" panose="030F0702030302020204" pitchFamily="66" charset="0"/>
              </a:rPr>
              <a:t>kN</a:t>
            </a:r>
            <a:r>
              <a:rPr lang="en-GB" altLang="en-US" i="1" dirty="0" smtClean="0">
                <a:latin typeface="Comic Sans MS" panose="030F0702030302020204" pitchFamily="66" charset="0"/>
              </a:rPr>
              <a:t> moves through a distance of 30 cm</a:t>
            </a:r>
          </a:p>
          <a:p>
            <a:pPr marL="0" indent="0" eaLnBrk="1" hangingPunct="1">
              <a:buFontTx/>
              <a:buNone/>
            </a:pPr>
            <a:endParaRPr lang="en-GB" altLang="en-US" b="1" i="1" dirty="0" smtClean="0">
              <a:solidFill>
                <a:srgbClr val="FF3300"/>
              </a:solidFill>
              <a:latin typeface="Comic Sans MS" panose="030F0702030302020204" pitchFamily="66" charset="0"/>
            </a:endParaRPr>
          </a:p>
          <a:p>
            <a:pPr marL="0" indent="0" eaLnBrk="1" hangingPunct="1">
              <a:buFontTx/>
              <a:buNone/>
            </a:pPr>
            <a:r>
              <a:rPr lang="en-GB" altLang="en-US" b="1" i="1" dirty="0" smtClean="0">
                <a:solidFill>
                  <a:srgbClr val="FF3300"/>
                </a:solidFill>
                <a:latin typeface="Comic Sans MS" panose="030F0702030302020204" pitchFamily="66" charset="0"/>
              </a:rPr>
              <a:t>work = force x distance</a:t>
            </a:r>
          </a:p>
          <a:p>
            <a:pPr marL="0" indent="0" eaLnBrk="1" hangingPunct="1">
              <a:buFontTx/>
              <a:buNone/>
            </a:pPr>
            <a:r>
              <a:rPr lang="en-GB" altLang="en-US" dirty="0" smtClean="0">
                <a:latin typeface="Comic Sans MS" panose="030F0702030302020204" pitchFamily="66" charset="0"/>
              </a:rPr>
              <a:t>= 5 </a:t>
            </a:r>
            <a:r>
              <a:rPr lang="en-GB" altLang="en-US" dirty="0" err="1" smtClean="0">
                <a:latin typeface="Comic Sans MS" panose="030F0702030302020204" pitchFamily="66" charset="0"/>
              </a:rPr>
              <a:t>kN</a:t>
            </a:r>
            <a:r>
              <a:rPr lang="en-GB" altLang="en-US" dirty="0" smtClean="0">
                <a:latin typeface="Comic Sans MS" panose="030F0702030302020204" pitchFamily="66" charset="0"/>
              </a:rPr>
              <a:t> x 30 cm</a:t>
            </a:r>
          </a:p>
          <a:p>
            <a:pPr marL="0" indent="0" eaLnBrk="1" hangingPunct="1">
              <a:buFontTx/>
              <a:buNone/>
            </a:pPr>
            <a:r>
              <a:rPr lang="en-GB" altLang="en-US" dirty="0" smtClean="0">
                <a:latin typeface="Comic Sans MS" panose="030F0702030302020204" pitchFamily="66" charset="0"/>
              </a:rPr>
              <a:t>= 5000 N x 0.30 m</a:t>
            </a:r>
          </a:p>
          <a:p>
            <a:pPr marL="0" indent="0" eaLnBrk="1" hangingPunct="1">
              <a:buFontTx/>
              <a:buNone/>
            </a:pPr>
            <a:r>
              <a:rPr lang="en-GB" altLang="en-US" b="1" dirty="0" smtClean="0">
                <a:solidFill>
                  <a:schemeClr val="accent2"/>
                </a:solidFill>
                <a:latin typeface="Comic Sans MS" panose="030F0702030302020204" pitchFamily="66" charset="0"/>
              </a:rPr>
              <a:t>work = 1500 J</a:t>
            </a:r>
          </a:p>
        </p:txBody>
      </p:sp>
    </p:spTree>
    <p:extLst>
      <p:ext uri="{BB962C8B-B14F-4D97-AF65-F5344CB8AC3E}">
        <p14:creationId xmlns:p14="http://schemas.microsoft.com/office/powerpoint/2010/main" val="3253015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61020"/>
            <a:ext cx="8229600" cy="5619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en-US" sz="4000" smtClean="0">
                <a:solidFill>
                  <a:schemeClr val="tx1"/>
                </a:solidFill>
                <a:latin typeface="Comic Sans MS" panose="030F0702030302020204" pitchFamily="66" charset="0"/>
              </a:rPr>
              <a:t>Question 2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83357"/>
            <a:ext cx="8229600" cy="45259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z="2400" i="1" smtClean="0">
                <a:latin typeface="Comic Sans MS" panose="030F0702030302020204" pitchFamily="66" charset="0"/>
              </a:rPr>
              <a:t>Calculate the work done by a child of weight 300N who climbs up a set of stairs consisting of 12 steps each of height 20cm.</a:t>
            </a:r>
            <a:endParaRPr lang="en-GB" altLang="en-US" i="1" smtClean="0">
              <a:latin typeface="Comic Sans MS" panose="030F0702030302020204" pitchFamily="66" charset="0"/>
            </a:endParaRPr>
          </a:p>
          <a:p>
            <a:pPr marL="0" indent="0" eaLnBrk="1" hangingPunct="1">
              <a:buFontTx/>
              <a:buNone/>
            </a:pPr>
            <a:endParaRPr lang="en-GB" altLang="en-US" sz="2400" b="1" i="1" smtClean="0">
              <a:solidFill>
                <a:srgbClr val="FF3300"/>
              </a:solidFill>
              <a:latin typeface="Comic Sans MS" panose="030F0702030302020204" pitchFamily="66" charset="0"/>
            </a:endParaRPr>
          </a:p>
          <a:p>
            <a:pPr marL="0" indent="0" eaLnBrk="1" hangingPunct="1">
              <a:buFontTx/>
              <a:buNone/>
            </a:pP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work = force x distance</a:t>
            </a:r>
          </a:p>
          <a:p>
            <a:pPr marL="0" indent="0" eaLnBrk="1" hangingPunct="1"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</a:rPr>
              <a:t>the child must exert an upward force equal to its weight</a:t>
            </a:r>
          </a:p>
          <a:p>
            <a:pPr marL="0" indent="0" eaLnBrk="1" hangingPunct="1"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</a:rPr>
              <a:t>the distance moved upwards equals (12 x 20cm) = 2.4m</a:t>
            </a:r>
          </a:p>
          <a:p>
            <a:pPr marL="0" indent="0" eaLnBrk="1" hangingPunct="1"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</a:rPr>
              <a:t>work = 300 N x 2.4 m</a:t>
            </a:r>
          </a:p>
          <a:p>
            <a:pPr marL="0" indent="0" eaLnBrk="1" hangingPunct="1">
              <a:buFontTx/>
              <a:buNone/>
            </a:pPr>
            <a:r>
              <a:rPr lang="en-GB" altLang="en-US" sz="2400" b="1" smtClean="0">
                <a:solidFill>
                  <a:schemeClr val="accent2"/>
                </a:solidFill>
                <a:latin typeface="Comic Sans MS" panose="030F0702030302020204" pitchFamily="66" charset="0"/>
              </a:rPr>
              <a:t>work = 720 J</a:t>
            </a:r>
            <a:endParaRPr lang="en-GB" altLang="en-US" b="1" smtClean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437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89012"/>
            <a:ext cx="8229600" cy="706437"/>
          </a:xfrm>
        </p:spPr>
        <p:txBody>
          <a:bodyPr/>
          <a:lstStyle/>
          <a:p>
            <a:pPr eaLnBrk="1" hangingPunct="1"/>
            <a:r>
              <a:rPr lang="en-GB" altLang="en-US" sz="4000" smtClean="0">
                <a:solidFill>
                  <a:schemeClr val="tx1"/>
                </a:solidFill>
                <a:latin typeface="Comic Sans MS" panose="030F0702030302020204" pitchFamily="66" charset="0"/>
              </a:rPr>
              <a:t>Question 3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4025" y="1711349"/>
            <a:ext cx="4114800" cy="110807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z="2400" i="1" smtClean="0">
                <a:latin typeface="Comic Sans MS" panose="030F0702030302020204" pitchFamily="66" charset="0"/>
              </a:rPr>
              <a:t>Calculate the work done by the wind on the yacht in the situation shown below:</a:t>
            </a:r>
          </a:p>
          <a:p>
            <a:pPr marL="0" indent="0" eaLnBrk="1" hangingPunct="1">
              <a:buFontTx/>
              <a:buNone/>
            </a:pPr>
            <a:endParaRPr lang="en-GB" altLang="en-US" sz="2400" b="1" i="1" smtClean="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504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59338" y="1711349"/>
            <a:ext cx="3816350" cy="4525963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GB" altLang="en-US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W =  F s</a:t>
            </a:r>
            <a:r>
              <a:rPr lang="en-US" altLang="en-US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 cos </a:t>
            </a:r>
            <a:r>
              <a:rPr lang="el-GR" altLang="en-US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θ</a:t>
            </a:r>
            <a:r>
              <a:rPr lang="en-GB" altLang="en-US" smtClean="0">
                <a:latin typeface="Comic Sans MS" panose="030F0702030302020204" pitchFamily="66" charset="0"/>
              </a:rPr>
              <a:t> 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GB" altLang="en-US" smtClean="0">
                <a:latin typeface="Comic Sans MS" panose="030F0702030302020204" pitchFamily="66" charset="0"/>
              </a:rPr>
              <a:t>= 800 N x 50 m x cos 30</a:t>
            </a:r>
            <a:r>
              <a:rPr lang="en-GB" altLang="en-US" smtClean="0">
                <a:latin typeface="Comic Sans MS" panose="030F0702030302020204" pitchFamily="66" charset="0"/>
                <a:cs typeface="Arial" charset="0"/>
              </a:rPr>
              <a:t>°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GB" altLang="en-US" smtClean="0">
                <a:latin typeface="Comic Sans MS" panose="030F0702030302020204" pitchFamily="66" charset="0"/>
              </a:rPr>
              <a:t>= 40 000 x cos 30</a:t>
            </a:r>
            <a:r>
              <a:rPr lang="en-GB" altLang="en-US" smtClean="0">
                <a:latin typeface="Comic Sans MS" panose="030F0702030302020204" pitchFamily="66" charset="0"/>
                <a:cs typeface="Arial" charset="0"/>
              </a:rPr>
              <a:t>°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GB" altLang="en-US" smtClean="0">
                <a:latin typeface="Comic Sans MS" panose="030F0702030302020204" pitchFamily="66" charset="0"/>
              </a:rPr>
              <a:t>= 40 000 x 0.8660</a:t>
            </a:r>
            <a:endParaRPr lang="en-GB" altLang="en-US" smtClean="0">
              <a:latin typeface="Comic Sans MS" panose="030F0702030302020204" pitchFamily="66" charset="0"/>
              <a:cs typeface="Arial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GB" altLang="en-US" b="1" smtClean="0">
                <a:solidFill>
                  <a:schemeClr val="accent2"/>
                </a:solidFill>
                <a:latin typeface="Comic Sans MS" panose="030F0702030302020204" pitchFamily="66" charset="0"/>
              </a:rPr>
              <a:t>work = 34 600 J</a:t>
            </a:r>
          </a:p>
          <a:p>
            <a:pPr marL="0" indent="0" eaLnBrk="1" hangingPunct="1"/>
            <a:endParaRPr lang="en-GB" altLang="en-US" smtClean="0">
              <a:latin typeface="Comic Sans MS" panose="030F0702030302020204" pitchFamily="66" charset="0"/>
            </a:endParaRPr>
          </a:p>
        </p:txBody>
      </p:sp>
      <p:grpSp>
        <p:nvGrpSpPr>
          <p:cNvPr id="8197" name="Group 14"/>
          <p:cNvGrpSpPr>
            <a:grpSpLocks/>
          </p:cNvGrpSpPr>
          <p:nvPr/>
        </p:nvGrpSpPr>
        <p:grpSpPr bwMode="auto">
          <a:xfrm>
            <a:off x="900113" y="3367112"/>
            <a:ext cx="2808287" cy="2022475"/>
            <a:chOff x="657" y="1752"/>
            <a:chExt cx="1769" cy="1274"/>
          </a:xfrm>
        </p:grpSpPr>
        <p:grpSp>
          <p:nvGrpSpPr>
            <p:cNvPr id="8198" name="Group 7"/>
            <p:cNvGrpSpPr>
              <a:grpSpLocks/>
            </p:cNvGrpSpPr>
            <p:nvPr/>
          </p:nvGrpSpPr>
          <p:grpSpPr bwMode="auto">
            <a:xfrm rot="-1627278">
              <a:off x="884" y="2387"/>
              <a:ext cx="772" cy="182"/>
              <a:chOff x="657" y="2568"/>
              <a:chExt cx="772" cy="182"/>
            </a:xfrm>
          </p:grpSpPr>
          <p:sp>
            <p:nvSpPr>
              <p:cNvPr id="8205" name="Rectangle 5"/>
              <p:cNvSpPr>
                <a:spLocks noChangeArrowheads="1"/>
              </p:cNvSpPr>
              <p:nvPr/>
            </p:nvSpPr>
            <p:spPr bwMode="auto">
              <a:xfrm>
                <a:off x="657" y="2568"/>
                <a:ext cx="545" cy="18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>
                  <a:latin typeface="Comic Sans MS" panose="030F0702030302020204" pitchFamily="66" charset="0"/>
                </a:endParaRPr>
              </a:p>
            </p:txBody>
          </p:sp>
          <p:sp>
            <p:nvSpPr>
              <p:cNvPr id="8206" name="AutoShape 6"/>
              <p:cNvSpPr>
                <a:spLocks noChangeArrowheads="1"/>
              </p:cNvSpPr>
              <p:nvPr/>
            </p:nvSpPr>
            <p:spPr bwMode="auto">
              <a:xfrm rot="5400000">
                <a:off x="1225" y="2545"/>
                <a:ext cx="182" cy="227"/>
              </a:xfrm>
              <a:prstGeom prst="triangle">
                <a:avLst>
                  <a:gd name="adj" fmla="val 50000"/>
                </a:avLst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>
                  <a:latin typeface="Comic Sans MS" panose="030F0702030302020204" pitchFamily="66" charset="0"/>
                </a:endParaRPr>
              </a:p>
            </p:txBody>
          </p:sp>
        </p:grpSp>
        <p:sp>
          <p:nvSpPr>
            <p:cNvPr id="8199" name="Line 8"/>
            <p:cNvSpPr>
              <a:spLocks noChangeShapeType="1"/>
            </p:cNvSpPr>
            <p:nvPr/>
          </p:nvSpPr>
          <p:spPr bwMode="auto">
            <a:xfrm>
              <a:off x="657" y="2795"/>
              <a:ext cx="1678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8200" name="Text Box 9"/>
            <p:cNvSpPr txBox="1">
              <a:spLocks noChangeArrowheads="1"/>
            </p:cNvSpPr>
            <p:nvPr/>
          </p:nvSpPr>
          <p:spPr bwMode="auto">
            <a:xfrm>
              <a:off x="839" y="2795"/>
              <a:ext cx="158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wind force = 800 N</a:t>
              </a:r>
            </a:p>
          </p:txBody>
        </p:sp>
        <p:sp>
          <p:nvSpPr>
            <p:cNvPr id="8201" name="Line 10"/>
            <p:cNvSpPr>
              <a:spLocks noChangeShapeType="1"/>
            </p:cNvSpPr>
            <p:nvPr/>
          </p:nvSpPr>
          <p:spPr bwMode="auto">
            <a:xfrm flipV="1">
              <a:off x="657" y="1933"/>
              <a:ext cx="1679" cy="86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8202" name="Text Box 11"/>
            <p:cNvSpPr txBox="1">
              <a:spLocks noChangeArrowheads="1"/>
            </p:cNvSpPr>
            <p:nvPr/>
          </p:nvSpPr>
          <p:spPr bwMode="auto">
            <a:xfrm>
              <a:off x="703" y="1752"/>
              <a:ext cx="127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b="1">
                  <a:latin typeface="Comic Sans MS" panose="030F0702030302020204" pitchFamily="66" charset="0"/>
                </a:rPr>
                <a:t>distance moved by yacht = 50 m</a:t>
              </a:r>
            </a:p>
          </p:txBody>
        </p:sp>
        <p:sp>
          <p:nvSpPr>
            <p:cNvPr id="8203" name="Freeform 12"/>
            <p:cNvSpPr>
              <a:spLocks/>
            </p:cNvSpPr>
            <p:nvPr/>
          </p:nvSpPr>
          <p:spPr bwMode="auto">
            <a:xfrm>
              <a:off x="1701" y="2296"/>
              <a:ext cx="181" cy="499"/>
            </a:xfrm>
            <a:custGeom>
              <a:avLst/>
              <a:gdLst>
                <a:gd name="T0" fmla="*/ 0 w 181"/>
                <a:gd name="T1" fmla="*/ 0 h 499"/>
                <a:gd name="T2" fmla="*/ 136 w 181"/>
                <a:gd name="T3" fmla="*/ 227 h 499"/>
                <a:gd name="T4" fmla="*/ 181 w 181"/>
                <a:gd name="T5" fmla="*/ 499 h 499"/>
                <a:gd name="T6" fmla="*/ 0 60000 65536"/>
                <a:gd name="T7" fmla="*/ 0 60000 65536"/>
                <a:gd name="T8" fmla="*/ 0 60000 65536"/>
                <a:gd name="T9" fmla="*/ 0 w 181"/>
                <a:gd name="T10" fmla="*/ 0 h 499"/>
                <a:gd name="T11" fmla="*/ 181 w 181"/>
                <a:gd name="T12" fmla="*/ 499 h 4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1" h="499">
                  <a:moveTo>
                    <a:pt x="0" y="0"/>
                  </a:moveTo>
                  <a:cubicBezTo>
                    <a:pt x="53" y="72"/>
                    <a:pt x="106" y="144"/>
                    <a:pt x="136" y="227"/>
                  </a:cubicBezTo>
                  <a:cubicBezTo>
                    <a:pt x="166" y="310"/>
                    <a:pt x="173" y="404"/>
                    <a:pt x="181" y="499"/>
                  </a:cubicBezTo>
                </a:path>
              </a:pathLst>
            </a:custGeom>
            <a:noFill/>
            <a:ln w="38100">
              <a:solidFill>
                <a:srgbClr val="FF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8204" name="Text Box 13"/>
            <p:cNvSpPr txBox="1">
              <a:spLocks noChangeArrowheads="1"/>
            </p:cNvSpPr>
            <p:nvPr/>
          </p:nvSpPr>
          <p:spPr bwMode="auto">
            <a:xfrm>
              <a:off x="1837" y="2387"/>
              <a:ext cx="4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b="1">
                  <a:solidFill>
                    <a:srgbClr val="FF3399"/>
                  </a:solidFill>
                  <a:latin typeface="Comic Sans MS" panose="030F0702030302020204" pitchFamily="66" charset="0"/>
                </a:rPr>
                <a:t>30</a:t>
              </a:r>
              <a:r>
                <a:rPr lang="en-GB" altLang="en-US" b="1">
                  <a:solidFill>
                    <a:srgbClr val="FF3399"/>
                  </a:solidFill>
                  <a:latin typeface="Comic Sans MS" panose="030F0702030302020204" pitchFamily="66" charset="0"/>
                  <a:cs typeface="Arial" charset="0"/>
                </a:rPr>
                <a:t>°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69983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40507"/>
            <a:ext cx="8229600" cy="706437"/>
          </a:xfrm>
        </p:spPr>
        <p:txBody>
          <a:bodyPr/>
          <a:lstStyle/>
          <a:p>
            <a:pPr eaLnBrk="1" hangingPunct="1"/>
            <a:r>
              <a:rPr lang="en-GB" altLang="en-US" sz="4000" smtClean="0">
                <a:latin typeface="Comic Sans MS" panose="030F0702030302020204" pitchFamily="66" charset="0"/>
              </a:rPr>
              <a:t>Complete:</a:t>
            </a:r>
          </a:p>
        </p:txBody>
      </p:sp>
      <p:graphicFrame>
        <p:nvGraphicFramePr>
          <p:cNvPr id="218161" name="Group 4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1974211"/>
              </p:ext>
            </p:extLst>
          </p:nvPr>
        </p:nvGraphicFramePr>
        <p:xfrm>
          <a:off x="468313" y="1762844"/>
          <a:ext cx="8207375" cy="3619502"/>
        </p:xfrm>
        <a:graphic>
          <a:graphicData uri="http://schemas.openxmlformats.org/drawingml/2006/table">
            <a:tbl>
              <a:tblPr/>
              <a:tblGrid>
                <a:gridCol w="2052637"/>
                <a:gridCol w="2051050"/>
                <a:gridCol w="2052638"/>
                <a:gridCol w="2051050"/>
              </a:tblGrid>
              <a:tr h="719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Force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Distance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Angle between </a:t>
                      </a:r>
                      <a:r>
                        <a:rPr kumimoji="0" lang="en-GB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mic Sans MS" panose="030F0702030302020204" pitchFamily="66" charset="0"/>
                        </a:rPr>
                        <a:t>F</a:t>
                      </a:r>
                      <a:r>
                        <a:rPr kumimoji="0" lang="en-GB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and </a:t>
                      </a:r>
                      <a:r>
                        <a:rPr kumimoji="0" lang="en-GB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mic Sans MS" panose="030F0702030302020204" pitchFamily="66" charset="0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Work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</a:rPr>
                        <a:t>400 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5 km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0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charset="0"/>
                        </a:rPr>
                        <a:t>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2 MJ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200 </a:t>
                      </a: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charset="0"/>
                        </a:rPr>
                        <a:t>μ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</a:rPr>
                        <a:t>300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0</a:t>
                      </a: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charset="0"/>
                        </a:rPr>
                        <a:t>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60 mJ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50 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6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</a:rPr>
                        <a:t>60</a:t>
                      </a: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  <a:cs typeface="Arial" charset="0"/>
                        </a:rPr>
                        <a:t>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150 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400 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3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90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charset="0"/>
                        </a:rPr>
                        <a:t>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</a:rPr>
                        <a:t>0 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8153" name="Text Box 41"/>
          <p:cNvSpPr txBox="1">
            <a:spLocks noChangeArrowheads="1"/>
          </p:cNvSpPr>
          <p:nvPr/>
        </p:nvSpPr>
        <p:spPr bwMode="auto">
          <a:xfrm>
            <a:off x="3348038" y="826219"/>
            <a:ext cx="2519362" cy="701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4000">
                <a:solidFill>
                  <a:srgbClr val="FF3300"/>
                </a:solidFill>
                <a:latin typeface="Comic Sans MS" panose="030F0702030302020204" pitchFamily="66" charset="0"/>
              </a:rPr>
              <a:t>Answers</a:t>
            </a:r>
          </a:p>
        </p:txBody>
      </p:sp>
      <p:sp>
        <p:nvSpPr>
          <p:cNvPr id="218154" name="Text Box 42"/>
          <p:cNvSpPr txBox="1">
            <a:spLocks noChangeArrowheads="1"/>
          </p:cNvSpPr>
          <p:nvPr/>
        </p:nvSpPr>
        <p:spPr bwMode="auto">
          <a:xfrm>
            <a:off x="900113" y="2481982"/>
            <a:ext cx="158365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200" b="1">
                <a:solidFill>
                  <a:srgbClr val="FF3300"/>
                </a:solidFill>
                <a:latin typeface="Comic Sans MS" panose="030F0702030302020204" pitchFamily="66" charset="0"/>
              </a:rPr>
              <a:t>400 N</a:t>
            </a:r>
          </a:p>
        </p:txBody>
      </p:sp>
      <p:sp>
        <p:nvSpPr>
          <p:cNvPr id="218155" name="Text Box 43"/>
          <p:cNvSpPr txBox="1">
            <a:spLocks noChangeArrowheads="1"/>
          </p:cNvSpPr>
          <p:nvPr/>
        </p:nvSpPr>
        <p:spPr bwMode="auto">
          <a:xfrm>
            <a:off x="2916238" y="3202707"/>
            <a:ext cx="143986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200" b="1">
                <a:solidFill>
                  <a:srgbClr val="FF3300"/>
                </a:solidFill>
                <a:latin typeface="Comic Sans MS" panose="030F0702030302020204" pitchFamily="66" charset="0"/>
              </a:rPr>
              <a:t>300 m</a:t>
            </a:r>
          </a:p>
        </p:txBody>
      </p:sp>
      <p:sp>
        <p:nvSpPr>
          <p:cNvPr id="218156" name="Text Box 44"/>
          <p:cNvSpPr txBox="1">
            <a:spLocks noChangeArrowheads="1"/>
          </p:cNvSpPr>
          <p:nvPr/>
        </p:nvSpPr>
        <p:spPr bwMode="auto">
          <a:xfrm>
            <a:off x="5219700" y="3923432"/>
            <a:ext cx="129698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200" b="1">
                <a:solidFill>
                  <a:srgbClr val="FF3300"/>
                </a:solidFill>
                <a:latin typeface="Comic Sans MS" panose="030F0702030302020204" pitchFamily="66" charset="0"/>
              </a:rPr>
              <a:t>60</a:t>
            </a:r>
            <a:r>
              <a:rPr lang="en-GB" altLang="en-US" sz="3200" b="1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°</a:t>
            </a:r>
          </a:p>
        </p:txBody>
      </p:sp>
      <p:sp>
        <p:nvSpPr>
          <p:cNvPr id="218157" name="Text Box 45"/>
          <p:cNvSpPr txBox="1">
            <a:spLocks noChangeArrowheads="1"/>
          </p:cNvSpPr>
          <p:nvPr/>
        </p:nvSpPr>
        <p:spPr bwMode="auto">
          <a:xfrm>
            <a:off x="7164388" y="4642569"/>
            <a:ext cx="12969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200" b="1">
                <a:solidFill>
                  <a:srgbClr val="FF3300"/>
                </a:solidFill>
                <a:latin typeface="Comic Sans MS" panose="030F0702030302020204" pitchFamily="66" charset="0"/>
              </a:rPr>
              <a:t>0 J *</a:t>
            </a:r>
          </a:p>
        </p:txBody>
      </p:sp>
      <p:sp>
        <p:nvSpPr>
          <p:cNvPr id="218162" name="Text Box 50"/>
          <p:cNvSpPr txBox="1">
            <a:spLocks noChangeArrowheads="1"/>
          </p:cNvSpPr>
          <p:nvPr/>
        </p:nvSpPr>
        <p:spPr bwMode="auto">
          <a:xfrm>
            <a:off x="468313" y="5579194"/>
            <a:ext cx="8135937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b="1">
                <a:solidFill>
                  <a:srgbClr val="FF3300"/>
                </a:solidFill>
                <a:latin typeface="Comic Sans MS" panose="030F0702030302020204" pitchFamily="66" charset="0"/>
              </a:rPr>
              <a:t>*</a:t>
            </a:r>
            <a:r>
              <a:rPr lang="en-GB" altLang="en-US" sz="2800" b="1">
                <a:latin typeface="Comic Sans MS" panose="030F0702030302020204" pitchFamily="66" charset="0"/>
              </a:rPr>
              <a:t> </a:t>
            </a:r>
            <a:r>
              <a:rPr lang="en-GB" altLang="en-US" sz="2800" b="1" i="1">
                <a:latin typeface="Comic Sans MS" panose="030F0702030302020204" pitchFamily="66" charset="0"/>
              </a:rPr>
              <a:t>Note:</a:t>
            </a:r>
            <a:r>
              <a:rPr lang="en-GB" altLang="en-US" sz="2800" b="1">
                <a:latin typeface="Comic Sans MS" panose="030F0702030302020204" pitchFamily="66" charset="0"/>
              </a:rPr>
              <a:t> </a:t>
            </a:r>
            <a:r>
              <a:rPr lang="en-GB" altLang="en-US" sz="2800" b="1">
                <a:solidFill>
                  <a:schemeClr val="accent2"/>
                </a:solidFill>
                <a:latin typeface="Comic Sans MS" panose="030F0702030302020204" pitchFamily="66" charset="0"/>
              </a:rPr>
              <a:t>No work is done when the force and distance are perpendicular to each other.</a:t>
            </a:r>
          </a:p>
        </p:txBody>
      </p:sp>
    </p:spTree>
    <p:extLst>
      <p:ext uri="{BB962C8B-B14F-4D97-AF65-F5344CB8AC3E}">
        <p14:creationId xmlns:p14="http://schemas.microsoft.com/office/powerpoint/2010/main" val="456281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5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6790"/>
            <a:ext cx="8229600" cy="706437"/>
          </a:xfrm>
        </p:spPr>
        <p:txBody>
          <a:bodyPr/>
          <a:lstStyle/>
          <a:p>
            <a:pPr eaLnBrk="1" hangingPunct="1"/>
            <a:r>
              <a:rPr lang="en-GB" altLang="en-US" sz="4000" smtClean="0">
                <a:latin typeface="Comic Sans MS" panose="030F0702030302020204" pitchFamily="66" charset="0"/>
              </a:rPr>
              <a:t>Force-distance graphs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49127"/>
            <a:ext cx="3427413" cy="14398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b="1" smtClean="0">
                <a:solidFill>
                  <a:srgbClr val="FF3300"/>
                </a:solidFill>
                <a:latin typeface="Comic Sans MS" panose="030F0702030302020204" pitchFamily="66" charset="0"/>
              </a:rPr>
              <a:t>The area under the curve is equal to the work done.</a:t>
            </a:r>
          </a:p>
        </p:txBody>
      </p:sp>
      <p:grpSp>
        <p:nvGrpSpPr>
          <p:cNvPr id="2" name="Group 61"/>
          <p:cNvGrpSpPr>
            <a:grpSpLocks/>
          </p:cNvGrpSpPr>
          <p:nvPr/>
        </p:nvGrpSpPr>
        <p:grpSpPr bwMode="auto">
          <a:xfrm>
            <a:off x="684213" y="3404890"/>
            <a:ext cx="2592387" cy="2735262"/>
            <a:chOff x="431" y="1797"/>
            <a:chExt cx="1633" cy="1723"/>
          </a:xfrm>
        </p:grpSpPr>
        <p:sp>
          <p:nvSpPr>
            <p:cNvPr id="10269" name="Line 5"/>
            <p:cNvSpPr>
              <a:spLocks noChangeShapeType="1"/>
            </p:cNvSpPr>
            <p:nvPr/>
          </p:nvSpPr>
          <p:spPr bwMode="auto">
            <a:xfrm flipV="1">
              <a:off x="657" y="1979"/>
              <a:ext cx="0" cy="12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10270" name="Text Box 6"/>
            <p:cNvSpPr txBox="1">
              <a:spLocks noChangeArrowheads="1"/>
            </p:cNvSpPr>
            <p:nvPr/>
          </p:nvSpPr>
          <p:spPr bwMode="auto">
            <a:xfrm>
              <a:off x="431" y="2115"/>
              <a:ext cx="27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b="1" i="1">
                  <a:solidFill>
                    <a:srgbClr val="FF3300"/>
                  </a:solidFill>
                  <a:latin typeface="Comic Sans MS" panose="030F0702030302020204" pitchFamily="66" charset="0"/>
                </a:rPr>
                <a:t>F</a:t>
              </a:r>
            </a:p>
          </p:txBody>
        </p:sp>
        <p:sp>
          <p:nvSpPr>
            <p:cNvPr id="10271" name="Line 7"/>
            <p:cNvSpPr>
              <a:spLocks noChangeShapeType="1"/>
            </p:cNvSpPr>
            <p:nvPr/>
          </p:nvSpPr>
          <p:spPr bwMode="auto">
            <a:xfrm>
              <a:off x="567" y="3113"/>
              <a:ext cx="149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10272" name="Text Box 8"/>
            <p:cNvSpPr txBox="1">
              <a:spLocks noChangeArrowheads="1"/>
            </p:cNvSpPr>
            <p:nvPr/>
          </p:nvSpPr>
          <p:spPr bwMode="auto">
            <a:xfrm>
              <a:off x="1745" y="3067"/>
              <a:ext cx="27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b="1" i="1">
                  <a:solidFill>
                    <a:srgbClr val="FF3300"/>
                  </a:solidFill>
                  <a:latin typeface="Comic Sans MS" panose="030F0702030302020204" pitchFamily="66" charset="0"/>
                </a:rPr>
                <a:t>s</a:t>
              </a:r>
            </a:p>
          </p:txBody>
        </p:sp>
        <p:sp>
          <p:nvSpPr>
            <p:cNvPr id="10273" name="Oval 9"/>
            <p:cNvSpPr>
              <a:spLocks noChangeArrowheads="1"/>
            </p:cNvSpPr>
            <p:nvPr/>
          </p:nvSpPr>
          <p:spPr bwMode="auto">
            <a:xfrm>
              <a:off x="612" y="3067"/>
              <a:ext cx="92" cy="9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10274" name="Line 23"/>
            <p:cNvSpPr>
              <a:spLocks noChangeShapeType="1"/>
            </p:cNvSpPr>
            <p:nvPr/>
          </p:nvSpPr>
          <p:spPr bwMode="auto">
            <a:xfrm>
              <a:off x="657" y="2205"/>
              <a:ext cx="1316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10275" name="Line 25"/>
            <p:cNvSpPr>
              <a:spLocks noChangeShapeType="1"/>
            </p:cNvSpPr>
            <p:nvPr/>
          </p:nvSpPr>
          <p:spPr bwMode="auto">
            <a:xfrm>
              <a:off x="1872" y="2205"/>
              <a:ext cx="0" cy="9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10276" name="Text Box 26"/>
            <p:cNvSpPr txBox="1">
              <a:spLocks noChangeArrowheads="1"/>
            </p:cNvSpPr>
            <p:nvPr/>
          </p:nvSpPr>
          <p:spPr bwMode="auto">
            <a:xfrm>
              <a:off x="431" y="1797"/>
              <a:ext cx="49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>
                  <a:latin typeface="Comic Sans MS" panose="030F0702030302020204" pitchFamily="66" charset="0"/>
                </a:rPr>
                <a:t>force</a:t>
              </a:r>
            </a:p>
          </p:txBody>
        </p:sp>
        <p:sp>
          <p:nvSpPr>
            <p:cNvPr id="10277" name="Text Box 27"/>
            <p:cNvSpPr txBox="1">
              <a:spLocks noChangeArrowheads="1"/>
            </p:cNvSpPr>
            <p:nvPr/>
          </p:nvSpPr>
          <p:spPr bwMode="auto">
            <a:xfrm>
              <a:off x="975" y="3113"/>
              <a:ext cx="680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>
                  <a:latin typeface="Comic Sans MS" panose="030F0702030302020204" pitchFamily="66" charset="0"/>
                </a:rPr>
                <a:t>distance</a:t>
              </a:r>
            </a:p>
          </p:txBody>
        </p:sp>
        <p:sp>
          <p:nvSpPr>
            <p:cNvPr id="10278" name="Rectangle 28"/>
            <p:cNvSpPr>
              <a:spLocks noChangeArrowheads="1"/>
            </p:cNvSpPr>
            <p:nvPr/>
          </p:nvSpPr>
          <p:spPr bwMode="auto">
            <a:xfrm>
              <a:off x="669" y="2221"/>
              <a:ext cx="1198" cy="87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10279" name="Text Box 29"/>
            <p:cNvSpPr txBox="1">
              <a:spLocks noChangeArrowheads="1"/>
            </p:cNvSpPr>
            <p:nvPr/>
          </p:nvSpPr>
          <p:spPr bwMode="auto">
            <a:xfrm>
              <a:off x="692" y="2548"/>
              <a:ext cx="113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600">
                  <a:latin typeface="Comic Sans MS" panose="030F0702030302020204" pitchFamily="66" charset="0"/>
                </a:rPr>
                <a:t>area = work done</a:t>
              </a:r>
            </a:p>
          </p:txBody>
        </p:sp>
      </p:grp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4298950" y="1671340"/>
            <a:ext cx="2592388" cy="2735262"/>
            <a:chOff x="3088" y="689"/>
            <a:chExt cx="1633" cy="1723"/>
          </a:xfrm>
        </p:grpSpPr>
        <p:sp>
          <p:nvSpPr>
            <p:cNvPr id="10259" name="Line 32"/>
            <p:cNvSpPr>
              <a:spLocks noChangeShapeType="1"/>
            </p:cNvSpPr>
            <p:nvPr/>
          </p:nvSpPr>
          <p:spPr bwMode="auto">
            <a:xfrm flipV="1">
              <a:off x="3314" y="871"/>
              <a:ext cx="0" cy="12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10260" name="Text Box 33"/>
            <p:cNvSpPr txBox="1">
              <a:spLocks noChangeArrowheads="1"/>
            </p:cNvSpPr>
            <p:nvPr/>
          </p:nvSpPr>
          <p:spPr bwMode="auto">
            <a:xfrm>
              <a:off x="3088" y="1007"/>
              <a:ext cx="27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b="1" i="1">
                  <a:solidFill>
                    <a:srgbClr val="FF3300"/>
                  </a:solidFill>
                  <a:latin typeface="Comic Sans MS" panose="030F0702030302020204" pitchFamily="66" charset="0"/>
                </a:rPr>
                <a:t>F</a:t>
              </a:r>
            </a:p>
          </p:txBody>
        </p:sp>
        <p:sp>
          <p:nvSpPr>
            <p:cNvPr id="10261" name="Line 34"/>
            <p:cNvSpPr>
              <a:spLocks noChangeShapeType="1"/>
            </p:cNvSpPr>
            <p:nvPr/>
          </p:nvSpPr>
          <p:spPr bwMode="auto">
            <a:xfrm>
              <a:off x="3224" y="2005"/>
              <a:ext cx="149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10262" name="Text Box 35"/>
            <p:cNvSpPr txBox="1">
              <a:spLocks noChangeArrowheads="1"/>
            </p:cNvSpPr>
            <p:nvPr/>
          </p:nvSpPr>
          <p:spPr bwMode="auto">
            <a:xfrm>
              <a:off x="4358" y="1959"/>
              <a:ext cx="27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b="1" i="1">
                  <a:solidFill>
                    <a:srgbClr val="FF3300"/>
                  </a:solidFill>
                  <a:latin typeface="Comic Sans MS" panose="030F0702030302020204" pitchFamily="66" charset="0"/>
                </a:rPr>
                <a:t>s</a:t>
              </a:r>
            </a:p>
          </p:txBody>
        </p:sp>
        <p:sp>
          <p:nvSpPr>
            <p:cNvPr id="10263" name="Oval 36"/>
            <p:cNvSpPr>
              <a:spLocks noChangeArrowheads="1"/>
            </p:cNvSpPr>
            <p:nvPr/>
          </p:nvSpPr>
          <p:spPr bwMode="auto">
            <a:xfrm>
              <a:off x="3269" y="1959"/>
              <a:ext cx="92" cy="9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10264" name="Line 37"/>
            <p:cNvSpPr>
              <a:spLocks noChangeShapeType="1"/>
            </p:cNvSpPr>
            <p:nvPr/>
          </p:nvSpPr>
          <p:spPr bwMode="auto">
            <a:xfrm flipV="1">
              <a:off x="3313" y="1001"/>
              <a:ext cx="1245" cy="99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10265" name="Line 38"/>
            <p:cNvSpPr>
              <a:spLocks noChangeShapeType="1"/>
            </p:cNvSpPr>
            <p:nvPr/>
          </p:nvSpPr>
          <p:spPr bwMode="auto">
            <a:xfrm>
              <a:off x="4448" y="1097"/>
              <a:ext cx="0" cy="9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10266" name="Text Box 39"/>
            <p:cNvSpPr txBox="1">
              <a:spLocks noChangeArrowheads="1"/>
            </p:cNvSpPr>
            <p:nvPr/>
          </p:nvSpPr>
          <p:spPr bwMode="auto">
            <a:xfrm>
              <a:off x="3088" y="689"/>
              <a:ext cx="49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>
                  <a:latin typeface="Comic Sans MS" panose="030F0702030302020204" pitchFamily="66" charset="0"/>
                </a:rPr>
                <a:t>force</a:t>
              </a:r>
            </a:p>
          </p:txBody>
        </p:sp>
        <p:sp>
          <p:nvSpPr>
            <p:cNvPr id="10267" name="Text Box 40"/>
            <p:cNvSpPr txBox="1">
              <a:spLocks noChangeArrowheads="1"/>
            </p:cNvSpPr>
            <p:nvPr/>
          </p:nvSpPr>
          <p:spPr bwMode="auto">
            <a:xfrm>
              <a:off x="3632" y="2005"/>
              <a:ext cx="680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>
                  <a:latin typeface="Comic Sans MS" panose="030F0702030302020204" pitchFamily="66" charset="0"/>
                </a:rPr>
                <a:t>distance</a:t>
              </a:r>
            </a:p>
          </p:txBody>
        </p:sp>
        <p:sp>
          <p:nvSpPr>
            <p:cNvPr id="10268" name="AutoShape 43"/>
            <p:cNvSpPr>
              <a:spLocks noChangeArrowheads="1"/>
            </p:cNvSpPr>
            <p:nvPr/>
          </p:nvSpPr>
          <p:spPr bwMode="auto">
            <a:xfrm flipH="1">
              <a:off x="3360" y="1136"/>
              <a:ext cx="1068" cy="844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</p:grpSp>
      <p:sp>
        <p:nvSpPr>
          <p:cNvPr id="221229" name="Text Box 45"/>
          <p:cNvSpPr txBox="1">
            <a:spLocks noChangeArrowheads="1"/>
          </p:cNvSpPr>
          <p:nvPr/>
        </p:nvSpPr>
        <p:spPr bwMode="auto">
          <a:xfrm>
            <a:off x="7205662" y="2457152"/>
            <a:ext cx="1938338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anose="030F0702030302020204" pitchFamily="66" charset="0"/>
              </a:rPr>
              <a:t>area = work 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anose="030F0702030302020204" pitchFamily="66" charset="0"/>
              </a:rPr>
              <a:t>= </a:t>
            </a:r>
            <a:r>
              <a:rPr lang="en-GB" altLang="en-US" b="1" i="1">
                <a:solidFill>
                  <a:srgbClr val="FF3300"/>
                </a:solidFill>
                <a:latin typeface="Comic Sans MS" panose="030F0702030302020204" pitchFamily="66" charset="0"/>
              </a:rPr>
              <a:t>½ F s</a:t>
            </a:r>
          </a:p>
        </p:txBody>
      </p:sp>
      <p:sp>
        <p:nvSpPr>
          <p:cNvPr id="221241" name="Text Box 57"/>
          <p:cNvSpPr txBox="1">
            <a:spLocks noChangeArrowheads="1"/>
          </p:cNvSpPr>
          <p:nvPr/>
        </p:nvSpPr>
        <p:spPr bwMode="auto">
          <a:xfrm>
            <a:off x="7205663" y="4500265"/>
            <a:ext cx="1627187" cy="160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anose="030F0702030302020204" pitchFamily="66" charset="0"/>
              </a:rPr>
              <a:t>area = work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anose="030F0702030302020204" pitchFamily="66" charset="0"/>
              </a:rPr>
              <a:t>found by counting squares on the graph</a:t>
            </a:r>
            <a:endParaRPr lang="en-GB" altLang="en-US" b="1" i="1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4" name="Group 60"/>
          <p:cNvGrpSpPr>
            <a:grpSpLocks/>
          </p:cNvGrpSpPr>
          <p:nvPr/>
        </p:nvGrpSpPr>
        <p:grpSpPr bwMode="auto">
          <a:xfrm>
            <a:off x="4298950" y="4141490"/>
            <a:ext cx="2673350" cy="2735262"/>
            <a:chOff x="2516" y="2261"/>
            <a:chExt cx="1684" cy="1723"/>
          </a:xfrm>
        </p:grpSpPr>
        <p:sp>
          <p:nvSpPr>
            <p:cNvPr id="10249" name="Line 47"/>
            <p:cNvSpPr>
              <a:spLocks noChangeShapeType="1"/>
            </p:cNvSpPr>
            <p:nvPr/>
          </p:nvSpPr>
          <p:spPr bwMode="auto">
            <a:xfrm flipV="1">
              <a:off x="2742" y="2443"/>
              <a:ext cx="0" cy="12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10250" name="Text Box 48"/>
            <p:cNvSpPr txBox="1">
              <a:spLocks noChangeArrowheads="1"/>
            </p:cNvSpPr>
            <p:nvPr/>
          </p:nvSpPr>
          <p:spPr bwMode="auto">
            <a:xfrm>
              <a:off x="2516" y="2579"/>
              <a:ext cx="27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b="1" i="1">
                  <a:solidFill>
                    <a:srgbClr val="FF3300"/>
                  </a:solidFill>
                  <a:latin typeface="Comic Sans MS" panose="030F0702030302020204" pitchFamily="66" charset="0"/>
                </a:rPr>
                <a:t>F</a:t>
              </a:r>
            </a:p>
          </p:txBody>
        </p:sp>
        <p:sp>
          <p:nvSpPr>
            <p:cNvPr id="10251" name="Line 49"/>
            <p:cNvSpPr>
              <a:spLocks noChangeShapeType="1"/>
            </p:cNvSpPr>
            <p:nvPr/>
          </p:nvSpPr>
          <p:spPr bwMode="auto">
            <a:xfrm>
              <a:off x="2652" y="3577"/>
              <a:ext cx="149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10252" name="Text Box 50"/>
            <p:cNvSpPr txBox="1">
              <a:spLocks noChangeArrowheads="1"/>
            </p:cNvSpPr>
            <p:nvPr/>
          </p:nvSpPr>
          <p:spPr bwMode="auto">
            <a:xfrm>
              <a:off x="3786" y="3531"/>
              <a:ext cx="27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b="1" i="1">
                  <a:solidFill>
                    <a:srgbClr val="FF3300"/>
                  </a:solidFill>
                  <a:latin typeface="Comic Sans MS" panose="030F0702030302020204" pitchFamily="66" charset="0"/>
                </a:rPr>
                <a:t>s</a:t>
              </a:r>
            </a:p>
          </p:txBody>
        </p:sp>
        <p:sp>
          <p:nvSpPr>
            <p:cNvPr id="10253" name="Oval 51"/>
            <p:cNvSpPr>
              <a:spLocks noChangeArrowheads="1"/>
            </p:cNvSpPr>
            <p:nvPr/>
          </p:nvSpPr>
          <p:spPr bwMode="auto">
            <a:xfrm>
              <a:off x="2697" y="3531"/>
              <a:ext cx="92" cy="9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10254" name="Line 53"/>
            <p:cNvSpPr>
              <a:spLocks noChangeShapeType="1"/>
            </p:cNvSpPr>
            <p:nvPr/>
          </p:nvSpPr>
          <p:spPr bwMode="auto">
            <a:xfrm>
              <a:off x="3876" y="2669"/>
              <a:ext cx="0" cy="9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10255" name="Text Box 54"/>
            <p:cNvSpPr txBox="1">
              <a:spLocks noChangeArrowheads="1"/>
            </p:cNvSpPr>
            <p:nvPr/>
          </p:nvSpPr>
          <p:spPr bwMode="auto">
            <a:xfrm>
              <a:off x="2516" y="2261"/>
              <a:ext cx="49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>
                  <a:latin typeface="Comic Sans MS" panose="030F0702030302020204" pitchFamily="66" charset="0"/>
                </a:rPr>
                <a:t>force</a:t>
              </a:r>
            </a:p>
          </p:txBody>
        </p:sp>
        <p:sp>
          <p:nvSpPr>
            <p:cNvPr id="10256" name="Text Box 55"/>
            <p:cNvSpPr txBox="1">
              <a:spLocks noChangeArrowheads="1"/>
            </p:cNvSpPr>
            <p:nvPr/>
          </p:nvSpPr>
          <p:spPr bwMode="auto">
            <a:xfrm>
              <a:off x="3060" y="3577"/>
              <a:ext cx="680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>
                  <a:latin typeface="Comic Sans MS" panose="030F0702030302020204" pitchFamily="66" charset="0"/>
                </a:rPr>
                <a:t>distance</a:t>
              </a:r>
            </a:p>
          </p:txBody>
        </p:sp>
        <p:sp>
          <p:nvSpPr>
            <p:cNvPr id="10257" name="Freeform 58"/>
            <p:cNvSpPr>
              <a:spLocks/>
            </p:cNvSpPr>
            <p:nvPr/>
          </p:nvSpPr>
          <p:spPr bwMode="auto">
            <a:xfrm>
              <a:off x="2736" y="2599"/>
              <a:ext cx="1464" cy="313"/>
            </a:xfrm>
            <a:custGeom>
              <a:avLst/>
              <a:gdLst>
                <a:gd name="T0" fmla="*/ 0 w 1464"/>
                <a:gd name="T1" fmla="*/ 313 h 313"/>
                <a:gd name="T2" fmla="*/ 272 w 1464"/>
                <a:gd name="T3" fmla="*/ 241 h 313"/>
                <a:gd name="T4" fmla="*/ 420 w 1464"/>
                <a:gd name="T5" fmla="*/ 29 h 313"/>
                <a:gd name="T6" fmla="*/ 632 w 1464"/>
                <a:gd name="T7" fmla="*/ 65 h 313"/>
                <a:gd name="T8" fmla="*/ 820 w 1464"/>
                <a:gd name="T9" fmla="*/ 173 h 313"/>
                <a:gd name="T10" fmla="*/ 1060 w 1464"/>
                <a:gd name="T11" fmla="*/ 89 h 313"/>
                <a:gd name="T12" fmla="*/ 1284 w 1464"/>
                <a:gd name="T13" fmla="*/ 53 h 313"/>
                <a:gd name="T14" fmla="*/ 1464 w 1464"/>
                <a:gd name="T15" fmla="*/ 37 h 31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464"/>
                <a:gd name="T25" fmla="*/ 0 h 313"/>
                <a:gd name="T26" fmla="*/ 1464 w 1464"/>
                <a:gd name="T27" fmla="*/ 313 h 31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464" h="313">
                  <a:moveTo>
                    <a:pt x="0" y="313"/>
                  </a:moveTo>
                  <a:cubicBezTo>
                    <a:pt x="101" y="300"/>
                    <a:pt x="202" y="288"/>
                    <a:pt x="272" y="241"/>
                  </a:cubicBezTo>
                  <a:cubicBezTo>
                    <a:pt x="342" y="194"/>
                    <a:pt x="360" y="58"/>
                    <a:pt x="420" y="29"/>
                  </a:cubicBezTo>
                  <a:cubicBezTo>
                    <a:pt x="480" y="0"/>
                    <a:pt x="565" y="41"/>
                    <a:pt x="632" y="65"/>
                  </a:cubicBezTo>
                  <a:cubicBezTo>
                    <a:pt x="699" y="89"/>
                    <a:pt x="749" y="169"/>
                    <a:pt x="820" y="173"/>
                  </a:cubicBezTo>
                  <a:cubicBezTo>
                    <a:pt x="891" y="177"/>
                    <a:pt x="983" y="109"/>
                    <a:pt x="1060" y="89"/>
                  </a:cubicBezTo>
                  <a:cubicBezTo>
                    <a:pt x="1137" y="69"/>
                    <a:pt x="1217" y="62"/>
                    <a:pt x="1284" y="53"/>
                  </a:cubicBezTo>
                  <a:cubicBezTo>
                    <a:pt x="1351" y="44"/>
                    <a:pt x="1407" y="40"/>
                    <a:pt x="1464" y="37"/>
                  </a:cubicBezTo>
                </a:path>
              </a:pathLst>
            </a:custGeom>
            <a:noFill/>
            <a:ln w="381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10258" name="Freeform 59"/>
            <p:cNvSpPr>
              <a:spLocks/>
            </p:cNvSpPr>
            <p:nvPr/>
          </p:nvSpPr>
          <p:spPr bwMode="auto">
            <a:xfrm>
              <a:off x="2756" y="2632"/>
              <a:ext cx="1100" cy="928"/>
            </a:xfrm>
            <a:custGeom>
              <a:avLst/>
              <a:gdLst>
                <a:gd name="T0" fmla="*/ 8 w 1100"/>
                <a:gd name="T1" fmla="*/ 928 h 928"/>
                <a:gd name="T2" fmla="*/ 0 w 1100"/>
                <a:gd name="T3" fmla="*/ 296 h 928"/>
                <a:gd name="T4" fmla="*/ 168 w 1100"/>
                <a:gd name="T5" fmla="*/ 268 h 928"/>
                <a:gd name="T6" fmla="*/ 312 w 1100"/>
                <a:gd name="T7" fmla="*/ 200 h 928"/>
                <a:gd name="T8" fmla="*/ 364 w 1100"/>
                <a:gd name="T9" fmla="*/ 68 h 928"/>
                <a:gd name="T10" fmla="*/ 428 w 1100"/>
                <a:gd name="T11" fmla="*/ 0 h 928"/>
                <a:gd name="T12" fmla="*/ 548 w 1100"/>
                <a:gd name="T13" fmla="*/ 28 h 928"/>
                <a:gd name="T14" fmla="*/ 684 w 1100"/>
                <a:gd name="T15" fmla="*/ 104 h 928"/>
                <a:gd name="T16" fmla="*/ 748 w 1100"/>
                <a:gd name="T17" fmla="*/ 156 h 928"/>
                <a:gd name="T18" fmla="*/ 832 w 1100"/>
                <a:gd name="T19" fmla="*/ 168 h 928"/>
                <a:gd name="T20" fmla="*/ 948 w 1100"/>
                <a:gd name="T21" fmla="*/ 120 h 928"/>
                <a:gd name="T22" fmla="*/ 1036 w 1100"/>
                <a:gd name="T23" fmla="*/ 76 h 928"/>
                <a:gd name="T24" fmla="*/ 1100 w 1100"/>
                <a:gd name="T25" fmla="*/ 68 h 928"/>
                <a:gd name="T26" fmla="*/ 1100 w 1100"/>
                <a:gd name="T27" fmla="*/ 928 h 928"/>
                <a:gd name="T28" fmla="*/ 8 w 1100"/>
                <a:gd name="T29" fmla="*/ 928 h 92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100"/>
                <a:gd name="T46" fmla="*/ 0 h 928"/>
                <a:gd name="T47" fmla="*/ 1100 w 1100"/>
                <a:gd name="T48" fmla="*/ 928 h 928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100" h="928">
                  <a:moveTo>
                    <a:pt x="8" y="928"/>
                  </a:moveTo>
                  <a:lnTo>
                    <a:pt x="0" y="296"/>
                  </a:lnTo>
                  <a:lnTo>
                    <a:pt x="168" y="268"/>
                  </a:lnTo>
                  <a:lnTo>
                    <a:pt x="312" y="200"/>
                  </a:lnTo>
                  <a:lnTo>
                    <a:pt x="364" y="68"/>
                  </a:lnTo>
                  <a:lnTo>
                    <a:pt x="428" y="0"/>
                  </a:lnTo>
                  <a:lnTo>
                    <a:pt x="548" y="28"/>
                  </a:lnTo>
                  <a:lnTo>
                    <a:pt x="684" y="104"/>
                  </a:lnTo>
                  <a:lnTo>
                    <a:pt x="748" y="156"/>
                  </a:lnTo>
                  <a:lnTo>
                    <a:pt x="832" y="168"/>
                  </a:lnTo>
                  <a:lnTo>
                    <a:pt x="948" y="120"/>
                  </a:lnTo>
                  <a:lnTo>
                    <a:pt x="1036" y="76"/>
                  </a:lnTo>
                  <a:lnTo>
                    <a:pt x="1100" y="68"/>
                  </a:lnTo>
                  <a:lnTo>
                    <a:pt x="1100" y="928"/>
                  </a:lnTo>
                  <a:lnTo>
                    <a:pt x="8" y="92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875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18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7090"/>
            <a:ext cx="8229600" cy="706437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GB" altLang="en-US" sz="4000" smtClean="0">
                <a:solidFill>
                  <a:schemeClr val="tx1"/>
                </a:solidFill>
                <a:latin typeface="Comic Sans MS" panose="030F0702030302020204" pitchFamily="66" charset="0"/>
              </a:rPr>
              <a:t>Question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5240" y="1412776"/>
            <a:ext cx="4089400" cy="2035175"/>
          </a:xfrm>
        </p:spPr>
        <p:txBody>
          <a:bodyPr>
            <a:normAutofit fontScale="92500" lnSpcReduction="20000"/>
          </a:bodyPr>
          <a:lstStyle/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i="1" dirty="0" smtClean="0">
                <a:latin typeface="Comic Sans MS" panose="030F0702030302020204" pitchFamily="66" charset="0"/>
              </a:rPr>
              <a:t>Calculate the work done by the brakes of a car if the force exerted by the brakes varies over the car’s braking distance of 100 m as shown in the graph below.</a:t>
            </a:r>
            <a:endParaRPr lang="en-GB" altLang="en-US" sz="2400" b="1" i="1" dirty="0" smtClean="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426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59338" y="1609427"/>
            <a:ext cx="3816350" cy="4525963"/>
          </a:xfrm>
        </p:spPr>
        <p:txBody>
          <a:bodyPr/>
          <a:lstStyle/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Work = area under graph</a:t>
            </a:r>
            <a:r>
              <a:rPr lang="en-GB" altLang="en-US" sz="2400" smtClean="0">
                <a:latin typeface="Comic Sans MS" panose="030F0702030302020204" pitchFamily="66" charset="0"/>
              </a:rPr>
              <a:t> </a:t>
            </a:r>
          </a:p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en-US" sz="2400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</a:rPr>
              <a:t>= area A + area B</a:t>
            </a:r>
            <a:endParaRPr lang="en-GB" altLang="en-US" sz="2400" smtClean="0">
              <a:latin typeface="Comic Sans MS" panose="030F0702030302020204" pitchFamily="66" charset="0"/>
              <a:cs typeface="Arial" charset="0"/>
            </a:endParaRPr>
          </a:p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en-US" sz="2400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</a:rPr>
              <a:t>= (½ x 1k x 50) </a:t>
            </a:r>
          </a:p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</a:rPr>
              <a:t>	+ (1k x 100)</a:t>
            </a:r>
            <a:endParaRPr lang="en-GB" altLang="en-US" sz="2400" smtClean="0">
              <a:latin typeface="Comic Sans MS" panose="030F0702030302020204" pitchFamily="66" charset="0"/>
              <a:cs typeface="Arial" charset="0"/>
            </a:endParaRPr>
          </a:p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en-US" sz="2400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</a:rPr>
              <a:t>= (25k) + (100k)</a:t>
            </a:r>
            <a:endParaRPr lang="en-GB" altLang="en-US" sz="2400" smtClean="0">
              <a:latin typeface="Comic Sans MS" panose="030F0702030302020204" pitchFamily="66" charset="0"/>
              <a:cs typeface="Arial" charset="0"/>
            </a:endParaRPr>
          </a:p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en-US" sz="2400" b="1" smtClean="0">
              <a:solidFill>
                <a:schemeClr val="accent2"/>
              </a:solidFill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400" b="1" smtClean="0">
                <a:solidFill>
                  <a:schemeClr val="accent2"/>
                </a:solidFill>
                <a:latin typeface="Comic Sans MS" panose="030F0702030302020204" pitchFamily="66" charset="0"/>
              </a:rPr>
              <a:t>work = 125 kJ</a:t>
            </a:r>
          </a:p>
          <a:p>
            <a:pPr marL="0" indent="0" eaLnBrk="1" hangingPunct="1">
              <a:lnSpc>
                <a:spcPct val="100000"/>
              </a:lnSpc>
            </a:pPr>
            <a:endParaRPr lang="en-GB" altLang="en-US" sz="2400" smtClean="0">
              <a:latin typeface="Comic Sans MS" panose="030F0702030302020204" pitchFamily="66" charset="0"/>
            </a:endParaRPr>
          </a:p>
        </p:txBody>
      </p:sp>
      <p:grpSp>
        <p:nvGrpSpPr>
          <p:cNvPr id="11269" name="Group 32"/>
          <p:cNvGrpSpPr>
            <a:grpSpLocks/>
          </p:cNvGrpSpPr>
          <p:nvPr/>
        </p:nvGrpSpPr>
        <p:grpSpPr bwMode="auto">
          <a:xfrm>
            <a:off x="519113" y="3630315"/>
            <a:ext cx="3621088" cy="2970212"/>
            <a:chOff x="327" y="2027"/>
            <a:chExt cx="2281" cy="1871"/>
          </a:xfrm>
        </p:grpSpPr>
        <p:sp>
          <p:nvSpPr>
            <p:cNvPr id="11277" name="Line 16"/>
            <p:cNvSpPr>
              <a:spLocks noChangeShapeType="1"/>
            </p:cNvSpPr>
            <p:nvPr/>
          </p:nvSpPr>
          <p:spPr bwMode="auto">
            <a:xfrm flipV="1">
              <a:off x="805" y="2331"/>
              <a:ext cx="0" cy="12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11278" name="Text Box 17"/>
            <p:cNvSpPr txBox="1">
              <a:spLocks noChangeArrowheads="1"/>
            </p:cNvSpPr>
            <p:nvPr/>
          </p:nvSpPr>
          <p:spPr bwMode="auto">
            <a:xfrm>
              <a:off x="567" y="2367"/>
              <a:ext cx="197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>
                  <a:latin typeface="Comic Sans MS" panose="030F0702030302020204" pitchFamily="66" charset="0"/>
                </a:rPr>
                <a:t>2</a:t>
              </a:r>
              <a:r>
                <a:rPr lang="en-GB" altLang="en-US" b="1" i="1">
                  <a:solidFill>
                    <a:srgbClr val="FF3300"/>
                  </a:solidFill>
                  <a:latin typeface="Comic Sans MS" panose="030F0702030302020204" pitchFamily="66" charset="0"/>
                </a:rPr>
                <a:t> </a:t>
              </a:r>
            </a:p>
          </p:txBody>
        </p:sp>
        <p:sp>
          <p:nvSpPr>
            <p:cNvPr id="11279" name="Line 18"/>
            <p:cNvSpPr>
              <a:spLocks noChangeShapeType="1"/>
            </p:cNvSpPr>
            <p:nvPr/>
          </p:nvSpPr>
          <p:spPr bwMode="auto">
            <a:xfrm>
              <a:off x="715" y="3465"/>
              <a:ext cx="149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11280" name="Oval 20"/>
            <p:cNvSpPr>
              <a:spLocks noChangeArrowheads="1"/>
            </p:cNvSpPr>
            <p:nvPr/>
          </p:nvSpPr>
          <p:spPr bwMode="auto">
            <a:xfrm>
              <a:off x="760" y="3419"/>
              <a:ext cx="92" cy="9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11281" name="Line 21"/>
            <p:cNvSpPr>
              <a:spLocks noChangeShapeType="1"/>
            </p:cNvSpPr>
            <p:nvPr/>
          </p:nvSpPr>
          <p:spPr bwMode="auto">
            <a:xfrm>
              <a:off x="812" y="2473"/>
              <a:ext cx="585" cy="49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11282" name="Line 22"/>
            <p:cNvSpPr>
              <a:spLocks noChangeShapeType="1"/>
            </p:cNvSpPr>
            <p:nvPr/>
          </p:nvSpPr>
          <p:spPr bwMode="auto">
            <a:xfrm flipH="1">
              <a:off x="1951" y="2969"/>
              <a:ext cx="8" cy="4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11283" name="Text Box 23"/>
            <p:cNvSpPr txBox="1">
              <a:spLocks noChangeArrowheads="1"/>
            </p:cNvSpPr>
            <p:nvPr/>
          </p:nvSpPr>
          <p:spPr bwMode="auto">
            <a:xfrm>
              <a:off x="327" y="2027"/>
              <a:ext cx="747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dirty="0">
                  <a:latin typeface="Comic Sans MS" panose="030F0702030302020204" pitchFamily="66" charset="0"/>
                </a:rPr>
                <a:t>force / </a:t>
              </a:r>
              <a:r>
                <a:rPr lang="en-GB" altLang="en-US" dirty="0" err="1">
                  <a:latin typeface="Comic Sans MS" panose="030F0702030302020204" pitchFamily="66" charset="0"/>
                </a:rPr>
                <a:t>kN</a:t>
              </a:r>
              <a:endParaRPr lang="en-GB" altLang="en-US" dirty="0">
                <a:latin typeface="Comic Sans MS" panose="030F0702030302020204" pitchFamily="66" charset="0"/>
              </a:endParaRPr>
            </a:p>
          </p:txBody>
        </p:sp>
        <p:sp>
          <p:nvSpPr>
            <p:cNvPr id="11284" name="Text Box 24"/>
            <p:cNvSpPr txBox="1">
              <a:spLocks noChangeArrowheads="1"/>
            </p:cNvSpPr>
            <p:nvPr/>
          </p:nvSpPr>
          <p:spPr bwMode="auto">
            <a:xfrm>
              <a:off x="1443" y="3665"/>
              <a:ext cx="116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dirty="0">
                  <a:latin typeface="Comic Sans MS" panose="030F0702030302020204" pitchFamily="66" charset="0"/>
                </a:rPr>
                <a:t>distance / m</a:t>
              </a:r>
            </a:p>
          </p:txBody>
        </p:sp>
        <p:sp>
          <p:nvSpPr>
            <p:cNvPr id="11285" name="Text Box 26"/>
            <p:cNvSpPr txBox="1">
              <a:spLocks noChangeArrowheads="1"/>
            </p:cNvSpPr>
            <p:nvPr/>
          </p:nvSpPr>
          <p:spPr bwMode="auto">
            <a:xfrm>
              <a:off x="563" y="2839"/>
              <a:ext cx="19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>
                  <a:latin typeface="Comic Sans MS" panose="030F0702030302020204" pitchFamily="66" charset="0"/>
                </a:rPr>
                <a:t>1</a:t>
              </a:r>
              <a:r>
                <a:rPr lang="en-GB" altLang="en-US" b="1" i="1">
                  <a:solidFill>
                    <a:srgbClr val="FF3300"/>
                  </a:solidFill>
                  <a:latin typeface="Comic Sans MS" panose="030F0702030302020204" pitchFamily="66" charset="0"/>
                </a:rPr>
                <a:t> </a:t>
              </a:r>
            </a:p>
          </p:txBody>
        </p:sp>
        <p:sp>
          <p:nvSpPr>
            <p:cNvPr id="11286" name="Text Box 27"/>
            <p:cNvSpPr txBox="1">
              <a:spLocks noChangeArrowheads="1"/>
            </p:cNvSpPr>
            <p:nvPr/>
          </p:nvSpPr>
          <p:spPr bwMode="auto">
            <a:xfrm>
              <a:off x="1243" y="3463"/>
              <a:ext cx="92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>
                  <a:latin typeface="Comic Sans MS" panose="030F0702030302020204" pitchFamily="66" charset="0"/>
                </a:rPr>
                <a:t>50         100</a:t>
              </a:r>
            </a:p>
          </p:txBody>
        </p:sp>
        <p:sp>
          <p:nvSpPr>
            <p:cNvPr id="11287" name="Line 29"/>
            <p:cNvSpPr>
              <a:spLocks noChangeShapeType="1"/>
            </p:cNvSpPr>
            <p:nvPr/>
          </p:nvSpPr>
          <p:spPr bwMode="auto">
            <a:xfrm>
              <a:off x="1392" y="2965"/>
              <a:ext cx="577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11288" name="Line 30"/>
            <p:cNvSpPr>
              <a:spLocks noChangeShapeType="1"/>
            </p:cNvSpPr>
            <p:nvPr/>
          </p:nvSpPr>
          <p:spPr bwMode="auto">
            <a:xfrm>
              <a:off x="764" y="2964"/>
              <a:ext cx="6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11289" name="Line 31"/>
            <p:cNvSpPr>
              <a:spLocks noChangeShapeType="1"/>
            </p:cNvSpPr>
            <p:nvPr/>
          </p:nvSpPr>
          <p:spPr bwMode="auto">
            <a:xfrm flipV="1">
              <a:off x="1384" y="2968"/>
              <a:ext cx="0" cy="5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</p:grp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1311275" y="5170190"/>
            <a:ext cx="1763713" cy="701675"/>
            <a:chOff x="826" y="2997"/>
            <a:chExt cx="1111" cy="442"/>
          </a:xfrm>
        </p:grpSpPr>
        <p:sp>
          <p:nvSpPr>
            <p:cNvPr id="11275" name="Rectangle 33"/>
            <p:cNvSpPr>
              <a:spLocks noChangeArrowheads="1"/>
            </p:cNvSpPr>
            <p:nvPr/>
          </p:nvSpPr>
          <p:spPr bwMode="auto">
            <a:xfrm>
              <a:off x="826" y="2997"/>
              <a:ext cx="1111" cy="44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11276" name="Text Box 35"/>
            <p:cNvSpPr txBox="1">
              <a:spLocks noChangeArrowheads="1"/>
            </p:cNvSpPr>
            <p:nvPr/>
          </p:nvSpPr>
          <p:spPr bwMode="auto">
            <a:xfrm>
              <a:off x="1138" y="3108"/>
              <a:ext cx="593" cy="2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b="1">
                  <a:latin typeface="Comic Sans MS" panose="030F0702030302020204" pitchFamily="66" charset="0"/>
                </a:rPr>
                <a:t>area B</a:t>
              </a:r>
            </a:p>
          </p:txBody>
        </p:sp>
      </p:grpSp>
      <p:grpSp>
        <p:nvGrpSpPr>
          <p:cNvPr id="4" name="Group 37"/>
          <p:cNvGrpSpPr>
            <a:grpSpLocks/>
          </p:cNvGrpSpPr>
          <p:nvPr/>
        </p:nvGrpSpPr>
        <p:grpSpPr bwMode="auto">
          <a:xfrm>
            <a:off x="1317625" y="4255790"/>
            <a:ext cx="1454150" cy="830262"/>
            <a:chOff x="830" y="2421"/>
            <a:chExt cx="916" cy="523"/>
          </a:xfrm>
        </p:grpSpPr>
        <p:sp>
          <p:nvSpPr>
            <p:cNvPr id="11272" name="AutoShape 25"/>
            <p:cNvSpPr>
              <a:spLocks noChangeArrowheads="1"/>
            </p:cNvSpPr>
            <p:nvPr/>
          </p:nvSpPr>
          <p:spPr bwMode="auto">
            <a:xfrm>
              <a:off x="830" y="2517"/>
              <a:ext cx="476" cy="427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11273" name="Text Box 34"/>
            <p:cNvSpPr txBox="1">
              <a:spLocks noChangeArrowheads="1"/>
            </p:cNvSpPr>
            <p:nvPr/>
          </p:nvSpPr>
          <p:spPr bwMode="auto">
            <a:xfrm>
              <a:off x="1186" y="2421"/>
              <a:ext cx="560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b="1" dirty="0">
                  <a:latin typeface="Comic Sans MS" panose="030F0702030302020204" pitchFamily="66" charset="0"/>
                </a:rPr>
                <a:t>area A</a:t>
              </a:r>
            </a:p>
          </p:txBody>
        </p:sp>
        <p:sp>
          <p:nvSpPr>
            <p:cNvPr id="11274" name="Line 36"/>
            <p:cNvSpPr>
              <a:spLocks noChangeShapeType="1"/>
            </p:cNvSpPr>
            <p:nvPr/>
          </p:nvSpPr>
          <p:spPr bwMode="auto">
            <a:xfrm flipH="1">
              <a:off x="952" y="2621"/>
              <a:ext cx="309" cy="20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07101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611560" y="1700808"/>
            <a:ext cx="79208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buFontTx/>
              <a:buAutoNum type="arabicPeriod"/>
            </a:pPr>
            <a:r>
              <a:rPr lang="en-GB" altLang="en-US" sz="3600" dirty="0">
                <a:latin typeface="Comic Sans MS" panose="030F0702030302020204" pitchFamily="66" charset="0"/>
              </a:rPr>
              <a:t>Define work and give its unit. Explain how work is calculated when force and distance are not in the same direction.</a:t>
            </a:r>
          </a:p>
          <a:p>
            <a:pPr marL="609600" indent="-609600">
              <a:buFontTx/>
              <a:buAutoNum type="arabicPeriod"/>
            </a:pPr>
            <a:r>
              <a:rPr lang="en-GB" altLang="en-US" sz="3600" dirty="0">
                <a:latin typeface="Comic Sans MS" panose="030F0702030302020204" pitchFamily="66" charset="0"/>
              </a:rPr>
              <a:t>With the aid of a diagram explain how work can be found from a graph. </a:t>
            </a:r>
          </a:p>
        </p:txBody>
      </p:sp>
    </p:spTree>
    <p:extLst>
      <p:ext uri="{BB962C8B-B14F-4D97-AF65-F5344CB8AC3E}">
        <p14:creationId xmlns:p14="http://schemas.microsoft.com/office/powerpoint/2010/main" val="321639875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476</Words>
  <Application>Microsoft Office PowerPoint</Application>
  <PresentationFormat>On-screen Show (4:3)</PresentationFormat>
  <Paragraphs>116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1_Office Theme</vt:lpstr>
      <vt:lpstr>Work (W)</vt:lpstr>
      <vt:lpstr>PowerPoint Presentation</vt:lpstr>
      <vt:lpstr>Question 1</vt:lpstr>
      <vt:lpstr>Question 2</vt:lpstr>
      <vt:lpstr>Question 3</vt:lpstr>
      <vt:lpstr>Complete:</vt:lpstr>
      <vt:lpstr>Force-distance graphs</vt:lpstr>
      <vt:lpstr>Question</vt:lpstr>
      <vt:lpstr>PowerPoint Presentation</vt:lpstr>
    </vt:vector>
  </TitlesOfParts>
  <Company>The City of London of Academy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Joshua Duddy</dc:creator>
  <cp:lastModifiedBy>Joshua Duddy</cp:lastModifiedBy>
  <cp:revision>19</cp:revision>
  <dcterms:created xsi:type="dcterms:W3CDTF">2016-05-16T13:02:05Z</dcterms:created>
  <dcterms:modified xsi:type="dcterms:W3CDTF">2017-01-27T10:14:54Z</dcterms:modified>
</cp:coreProperties>
</file>