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73" r:id="rId3"/>
    <p:sldId id="274" r:id="rId4"/>
    <p:sldId id="275" r:id="rId5"/>
    <p:sldId id="258" r:id="rId6"/>
    <p:sldId id="259" r:id="rId7"/>
    <p:sldId id="260" r:id="rId8"/>
    <p:sldId id="261" r:id="rId9"/>
    <p:sldId id="262" r:id="rId10"/>
    <p:sldId id="271"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5A8CF-11DB-4635-AC36-1E7F00B410D0}" type="datetimeFigureOut">
              <a:rPr lang="en-GB" smtClean="0"/>
              <a:t>02/12/2016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D60F58-BC3B-4EAE-A1E9-06280DD29EAE}" type="slidenum">
              <a:rPr lang="en-GB" smtClean="0"/>
              <a:t>‹#›</a:t>
            </a:fld>
            <a:endParaRPr lang="en-GB"/>
          </a:p>
        </p:txBody>
      </p:sp>
    </p:spTree>
    <p:extLst>
      <p:ext uri="{BB962C8B-B14F-4D97-AF65-F5344CB8AC3E}">
        <p14:creationId xmlns:p14="http://schemas.microsoft.com/office/powerpoint/2010/main" val="2094377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0907A01-4069-400C-91F2-387D144E6FA1}" type="slidenum">
              <a:rPr lang="en-GB" altLang="en-US"/>
              <a:pPr eaLnBrk="1" hangingPunct="1"/>
              <a:t>2</a:t>
            </a:fld>
            <a:endParaRPr lang="en-GB"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67908A6-6735-46D9-857A-63B2AD664CA3}" type="slidenum">
              <a:rPr lang="en-GB" altLang="en-US"/>
              <a:pPr eaLnBrk="1" hangingPunct="1"/>
              <a:t>12</a:t>
            </a:fld>
            <a:endParaRPr lang="en-GB"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B31C4C-45C0-4068-8D2D-AB363D0FEF98}" type="slidenum">
              <a:rPr lang="en-GB" altLang="en-US"/>
              <a:pPr eaLnBrk="1" hangingPunct="1"/>
              <a:t>13</a:t>
            </a:fld>
            <a:endParaRPr lang="en-GB"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887698-4914-4F10-A1B0-BC2B5D6EB893}" type="slidenum">
              <a:rPr lang="en-GB" altLang="en-US"/>
              <a:pPr eaLnBrk="1" hangingPunct="1"/>
              <a:t>14</a:t>
            </a:fld>
            <a:endParaRPr lang="en-GB"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57F14C-A61C-4A4D-8BA5-71BE98719103}" type="slidenum">
              <a:rPr lang="en-GB" altLang="en-US"/>
              <a:pPr eaLnBrk="1" hangingPunct="1"/>
              <a:t>15</a:t>
            </a:fld>
            <a:endParaRPr lang="en-GB"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940765-D8DE-4DC9-B6B3-993A2F9923AA}" type="slidenum">
              <a:rPr lang="en-GB" altLang="en-US"/>
              <a:pPr eaLnBrk="1" hangingPunct="1"/>
              <a:t>16</a:t>
            </a:fld>
            <a:endParaRPr lang="en-GB"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AC1AC4-7086-4FD6-8D05-17D91E27FC36}" type="slidenum">
              <a:rPr lang="en-GB" altLang="en-US"/>
              <a:pPr eaLnBrk="1" hangingPunct="1"/>
              <a:t>17</a:t>
            </a:fld>
            <a:endParaRPr lang="en-GB"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2C991B-2FB6-42B4-9CCE-9C831E8C108A}" type="slidenum">
              <a:rPr lang="en-GB" altLang="en-US"/>
              <a:pPr eaLnBrk="1" hangingPunct="1"/>
              <a:t>18</a:t>
            </a:fld>
            <a:endParaRPr lang="en-GB"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70ACF78-B6A7-4F11-92B1-586BB34BB876}" type="slidenum">
              <a:rPr lang="en-GB" altLang="en-US"/>
              <a:pPr eaLnBrk="1" hangingPunct="1"/>
              <a:t>19</a:t>
            </a:fld>
            <a:endParaRPr lang="en-GB"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5C7E56-5F73-423F-AE9F-06FEB1F7C4D2}" type="slidenum">
              <a:rPr lang="en-GB" altLang="en-US"/>
              <a:pPr eaLnBrk="1" hangingPunct="1"/>
              <a:t>20</a:t>
            </a:fld>
            <a:endParaRPr lang="en-GB"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8905B9-0A38-4778-8C24-8DBCB40EB200}" type="slidenum">
              <a:rPr lang="en-GB" altLang="en-US"/>
              <a:pPr eaLnBrk="1" hangingPunct="1"/>
              <a:t>21</a:t>
            </a:fld>
            <a:endParaRPr lang="en-GB"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31002D-F57E-42B0-97E1-AA02C4B0F7F2}" type="slidenum">
              <a:rPr lang="en-GB" altLang="en-US"/>
              <a:pPr eaLnBrk="1" hangingPunct="1"/>
              <a:t>3</a:t>
            </a:fld>
            <a:endParaRPr lang="en-GB"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28EE14-6FF2-4C66-B4D8-F170C8277174}" type="slidenum">
              <a:rPr lang="en-GB" altLang="en-US"/>
              <a:pPr eaLnBrk="1" hangingPunct="1"/>
              <a:t>22</a:t>
            </a:fld>
            <a:endParaRPr lang="en-GB"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579B92-A122-419E-AD83-A428E63AC471}" type="slidenum">
              <a:rPr lang="en-GB" altLang="en-US"/>
              <a:pPr eaLnBrk="1" hangingPunct="1"/>
              <a:t>23</a:t>
            </a:fld>
            <a:endParaRPr lang="en-GB"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F0A7CE-0D38-463A-9282-8993E5804873}" type="slidenum">
              <a:rPr lang="en-GB" altLang="en-US"/>
              <a:pPr eaLnBrk="1" hangingPunct="1"/>
              <a:t>4</a:t>
            </a:fld>
            <a:endParaRPr lang="en-GB" alt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88B05E-2DD0-4F89-A3B5-AA664DD0B356}" type="slidenum">
              <a:rPr lang="en-GB" altLang="en-US"/>
              <a:pPr eaLnBrk="1" hangingPunct="1"/>
              <a:t>5</a:t>
            </a:fld>
            <a:endParaRPr lang="en-GB"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B34C78-3B23-408B-94A8-B2292056039E}" type="slidenum">
              <a:rPr lang="en-GB" altLang="en-US"/>
              <a:pPr eaLnBrk="1" hangingPunct="1"/>
              <a:t>6</a:t>
            </a:fld>
            <a:endParaRPr lang="en-GB"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4C974E3-034D-4FA2-AC67-08F582C61089}" type="slidenum">
              <a:rPr lang="en-GB" altLang="en-US"/>
              <a:pPr eaLnBrk="1" hangingPunct="1"/>
              <a:t>7</a:t>
            </a:fld>
            <a:endParaRPr lang="en-GB"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EA2CD2-7114-450A-A566-25902925501B}" type="slidenum">
              <a:rPr lang="en-GB" altLang="en-US"/>
              <a:pPr eaLnBrk="1" hangingPunct="1"/>
              <a:t>8</a:t>
            </a:fld>
            <a:endParaRPr lang="en-GB"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57F14C-A61C-4A4D-8BA5-71BE98719103}" type="slidenum">
              <a:rPr lang="en-GB" altLang="en-US"/>
              <a:pPr eaLnBrk="1" hangingPunct="1"/>
              <a:t>9</a:t>
            </a:fld>
            <a:endParaRPr lang="en-GB"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F862D32-915C-410F-87B5-93353A6AAD09}" type="slidenum">
              <a:rPr lang="en-GB" altLang="en-US"/>
              <a:pPr eaLnBrk="1" hangingPunct="1"/>
              <a:t>11</a:t>
            </a:fld>
            <a:endParaRPr lang="en-GB"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5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176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45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393FD2E-6D87-4078-88E4-6F0F89A2245A}" type="slidenum">
              <a:rPr lang="en-GB"/>
              <a:pPr>
                <a:defRPr/>
              </a:pPr>
              <a:t>‹#›</a:t>
            </a:fld>
            <a:endParaRPr lang="en-GB"/>
          </a:p>
        </p:txBody>
      </p:sp>
    </p:spTree>
    <p:extLst>
      <p:ext uri="{BB962C8B-B14F-4D97-AF65-F5344CB8AC3E}">
        <p14:creationId xmlns:p14="http://schemas.microsoft.com/office/powerpoint/2010/main" val="2252883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D220870-1754-4B19-BEC7-18BD97B8EDC4}" type="slidenum">
              <a:rPr lang="en-GB"/>
              <a:pPr>
                <a:defRPr/>
              </a:pPr>
              <a:t>‹#›</a:t>
            </a:fld>
            <a:endParaRPr lang="en-GB"/>
          </a:p>
        </p:txBody>
      </p:sp>
    </p:spTree>
    <p:extLst>
      <p:ext uri="{BB962C8B-B14F-4D97-AF65-F5344CB8AC3E}">
        <p14:creationId xmlns:p14="http://schemas.microsoft.com/office/powerpoint/2010/main" val="3561104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AFBA1427-02CF-4627-9DEF-057E881A1B92}" type="slidenum">
              <a:rPr lang="en-GB"/>
              <a:pPr>
                <a:defRPr/>
              </a:pPr>
              <a:t>‹#›</a:t>
            </a:fld>
            <a:endParaRPr lang="en-GB"/>
          </a:p>
        </p:txBody>
      </p:sp>
    </p:spTree>
    <p:extLst>
      <p:ext uri="{BB962C8B-B14F-4D97-AF65-F5344CB8AC3E}">
        <p14:creationId xmlns:p14="http://schemas.microsoft.com/office/powerpoint/2010/main" val="2048321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284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490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213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27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4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103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233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493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02/12/2016</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smtClean="0">
                <a:solidFill>
                  <a:prstClr val="black"/>
                </a:solidFill>
                <a:latin typeface="Comic Sans MS" panose="030F0702030302020204" pitchFamily="66" charset="0"/>
              </a:rPr>
              <a:t>LO:</a:t>
            </a:r>
            <a:r>
              <a:rPr lang="en-GB" baseline="0" dirty="0" smtClean="0">
                <a:solidFill>
                  <a:prstClr val="black"/>
                </a:solidFill>
                <a:latin typeface="Comic Sans MS" panose="030F0702030302020204" pitchFamily="66" charset="0"/>
              </a:rPr>
              <a:t> To understand Acceleration and Time</a:t>
            </a:r>
            <a:endParaRPr lang="en-GB" dirty="0">
              <a:solidFill>
                <a:prstClr val="black"/>
              </a:solidFill>
              <a:latin typeface="Comic Sans MS" panose="030F0702030302020204" pitchFamily="66" charset="0"/>
            </a:endParaRP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r>
              <a:rPr lang="en-GB" dirty="0" smtClean="0">
                <a:solidFill>
                  <a:prstClr val="black"/>
                </a:solidFill>
                <a:latin typeface="Comic Sans MS" panose="030F0702030302020204" pitchFamily="66" charset="0"/>
              </a:rPr>
              <a:t>: Acceleration,</a:t>
            </a:r>
            <a:r>
              <a:rPr lang="en-GB" baseline="0" dirty="0" smtClean="0">
                <a:solidFill>
                  <a:prstClr val="black"/>
                </a:solidFill>
                <a:latin typeface="Comic Sans MS" panose="030F0702030302020204" pitchFamily="66" charset="0"/>
              </a:rPr>
              <a:t> time, displacement, distance, velocity, speed</a:t>
            </a:r>
            <a:r>
              <a:rPr lang="en-GB" dirty="0" smtClean="0">
                <a:solidFill>
                  <a:prstClr val="black"/>
                </a:solidFill>
                <a:latin typeface="Comic Sans MS" panose="030F0702030302020204" pitchFamily="66" charset="0"/>
              </a:rPr>
              <a:t> </a:t>
            </a:r>
            <a:endParaRPr lang="en-GB"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445933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CC31813-D645-4F9D-BFD2-65F377D5AD62}" type="datetime4">
              <a:rPr lang="en-GB">
                <a:solidFill>
                  <a:prstClr val="black">
                    <a:tint val="75000"/>
                  </a:prstClr>
                </a:solidFill>
              </a:rPr>
              <a:pPr>
                <a:defRPr/>
              </a:pPr>
              <a:t>02 December 2016</a:t>
            </a:fld>
            <a:endParaRPr lang="en-GB">
              <a:solidFill>
                <a:prstClr val="black">
                  <a:tint val="75000"/>
                </a:prstClr>
              </a:solidFill>
            </a:endParaRPr>
          </a:p>
        </p:txBody>
      </p:sp>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graphicFrame>
        <p:nvGraphicFramePr>
          <p:cNvPr id="30" name="Table 29"/>
          <p:cNvGraphicFramePr>
            <a:graphicFrameLocks noGrp="1"/>
          </p:cNvGraphicFramePr>
          <p:nvPr>
            <p:extLst>
              <p:ext uri="{D42A27DB-BD31-4B8C-83A1-F6EECF244321}">
                <p14:modId xmlns:p14="http://schemas.microsoft.com/office/powerpoint/2010/main" val="2600610895"/>
              </p:ext>
            </p:extLst>
          </p:nvPr>
        </p:nvGraphicFramePr>
        <p:xfrm>
          <a:off x="0" y="764704"/>
          <a:ext cx="9144000" cy="822325"/>
        </p:xfrm>
        <a:graphic>
          <a:graphicData uri="http://schemas.openxmlformats.org/drawingml/2006/table">
            <a:tbl>
              <a:tblPr firstRow="1" bandRow="1">
                <a:tableStyleId>{2D5ABB26-0587-4C30-8999-92F81FD0307C}</a:tableStyleId>
              </a:tblPr>
              <a:tblGrid>
                <a:gridCol w="2041236"/>
                <a:gridCol w="4618182"/>
                <a:gridCol w="2484582"/>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02/12/2016</a:t>
                      </a:fld>
                      <a:endParaRPr lang="en-GB" sz="1800" b="1" u="sng" dirty="0">
                        <a:latin typeface="Comic Sans MS" panose="030F0702030302020204" pitchFamily="66" charset="0"/>
                      </a:endParaRPr>
                    </a:p>
                  </a:txBody>
                  <a:tcPr marL="91443" marR="91443" marT="45570" marB="45570"/>
                </a:tc>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712186824"/>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gridCol w="7852168"/>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r>
                        <a:rPr lang="en-GB" sz="1600" dirty="0" smtClean="0">
                          <a:latin typeface="Comic Sans MS" pitchFamily="66" charset="0"/>
                        </a:rPr>
                        <a:t>Calculate speed</a:t>
                      </a:r>
                      <a:r>
                        <a:rPr lang="en-GB" sz="1600" baseline="0" dirty="0" smtClean="0">
                          <a:latin typeface="Comic Sans MS" pitchFamily="66" charset="0"/>
                        </a:rPr>
                        <a:t> and acceleration</a:t>
                      </a:r>
                      <a:endParaRPr lang="en-GB" sz="1600" dirty="0" smtClean="0">
                        <a:latin typeface="Comic Sans MS" pitchFamily="66" charset="0"/>
                      </a:endParaRPr>
                    </a:p>
                  </a:txBody>
                  <a:tcPr marL="91443" marR="91443" marT="45717" marB="45717">
                    <a:solidFill>
                      <a:srgbClr val="92D050"/>
                    </a:solidFill>
                  </a:tcPr>
                </a:tc>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600" dirty="0" smtClean="0">
                          <a:latin typeface="Comic Sans MS" pitchFamily="66" charset="0"/>
                        </a:rPr>
                        <a:t>Illustrate these on graphs</a:t>
                      </a:r>
                      <a:endParaRPr lang="en-GB" sz="1600" dirty="0" smtClean="0">
                        <a:latin typeface="Comic Sans MS" pitchFamily="66" charset="0"/>
                      </a:endParaRPr>
                    </a:p>
                  </a:txBody>
                  <a:tcPr marL="91443" marR="91443" marT="45717" marB="45717">
                    <a:solidFill>
                      <a:srgbClr val="FFC000"/>
                    </a:solidFill>
                  </a:tcPr>
                </a:tc>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smtClean="0">
                          <a:latin typeface="Comic Sans MS" pitchFamily="66" charset="0"/>
                        </a:rPr>
                        <a:t>Interpret and </a:t>
                      </a:r>
                      <a:r>
                        <a:rPr lang="en-US" sz="1600" smtClean="0">
                          <a:latin typeface="Comic Sans MS" pitchFamily="66" charset="0"/>
                        </a:rPr>
                        <a:t>manipulate graphs</a:t>
                      </a:r>
                      <a:endParaRPr lang="en-US" sz="1600" dirty="0" smtClean="0">
                        <a:latin typeface="Comic Sans MS" pitchFamily="66" charset="0"/>
                      </a:endParaRPr>
                    </a:p>
                  </a:txBody>
                  <a:tcPr marL="91443" marR="91443" marT="45717" marB="45717">
                    <a:solidFill>
                      <a:schemeClr val="accent2">
                        <a:lumMod val="40000"/>
                        <a:lumOff val="60000"/>
                      </a:schemeClr>
                    </a:solidFill>
                  </a:tcPr>
                </a:tc>
              </a:tr>
            </a:tbl>
          </a:graphicData>
        </a:graphic>
      </p:graphicFrame>
      <p:graphicFrame>
        <p:nvGraphicFramePr>
          <p:cNvPr id="7" name="Group 75"/>
          <p:cNvGraphicFramePr>
            <a:graphicFrameLocks/>
          </p:cNvGraphicFramePr>
          <p:nvPr>
            <p:extLst>
              <p:ext uri="{D42A27DB-BD31-4B8C-83A1-F6EECF244321}">
                <p14:modId xmlns:p14="http://schemas.microsoft.com/office/powerpoint/2010/main" val="4073139808"/>
              </p:ext>
            </p:extLst>
          </p:nvPr>
        </p:nvGraphicFramePr>
        <p:xfrm>
          <a:off x="539552" y="1052736"/>
          <a:ext cx="8229600" cy="3883025"/>
        </p:xfrm>
        <a:graphic>
          <a:graphicData uri="http://schemas.openxmlformats.org/drawingml/2006/table">
            <a:tbl>
              <a:tblPr/>
              <a:tblGrid>
                <a:gridCol w="2743200"/>
                <a:gridCol w="2743200"/>
                <a:gridCol w="2743200"/>
              </a:tblGrid>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dirty="0" smtClean="0">
                          <a:ln>
                            <a:noFill/>
                          </a:ln>
                          <a:solidFill>
                            <a:schemeClr val="tx1"/>
                          </a:solidFill>
                          <a:effectLst/>
                          <a:latin typeface="Comic Sans MS" panose="030F0702030302020204" pitchFamily="66" charset="0"/>
                        </a:rPr>
                        <a:t>distance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smtClean="0">
                          <a:ln>
                            <a:noFill/>
                          </a:ln>
                          <a:solidFill>
                            <a:schemeClr val="tx1"/>
                          </a:solidFill>
                          <a:effectLst/>
                          <a:latin typeface="Comic Sans MS" panose="030F0702030302020204" pitchFamily="66" charset="0"/>
                        </a:rPr>
                        <a:t>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smtClean="0">
                          <a:ln>
                            <a:noFill/>
                          </a:ln>
                          <a:solidFill>
                            <a:schemeClr val="tx1"/>
                          </a:solidFill>
                          <a:effectLst/>
                          <a:latin typeface="Comic Sans MS" panose="030F0702030302020204" pitchFamily="66" charset="0"/>
                        </a:rPr>
                        <a:t>speed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omic Sans MS" panose="030F0702030302020204" pitchFamily="66" charset="0"/>
                        </a:rPr>
                        <a:t>60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omic Sans MS" panose="030F0702030302020204" pitchFamily="66" charset="0"/>
                        </a:rPr>
                        <a:t>3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bg1"/>
                          </a:solidFill>
                          <a:effectLst/>
                          <a:latin typeface="Comic Sans MS" panose="030F0702030302020204" pitchFamily="66" charset="0"/>
                        </a:rPr>
                        <a:t>20</a:t>
                      </a:r>
                      <a:r>
                        <a:rPr kumimoji="0" lang="en-GB" sz="2000" b="0" i="0" u="none" strike="noStrike" cap="none" normalizeH="0" baseline="0" smtClean="0">
                          <a:ln>
                            <a:noFill/>
                          </a:ln>
                          <a:solidFill>
                            <a:schemeClr val="tx1"/>
                          </a:solidFill>
                          <a:effectLst/>
                          <a:latin typeface="Comic Sans MS" panose="030F0702030302020204" pitchFamily="66" charset="0"/>
                        </a:rPr>
                        <a:t> ms</a:t>
                      </a:r>
                      <a:r>
                        <a:rPr kumimoji="0" lang="en-GB" sz="20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bg1"/>
                          </a:solidFill>
                          <a:effectLst/>
                          <a:latin typeface="Comic Sans MS" panose="030F0702030302020204" pitchFamily="66" charset="0"/>
                        </a:rPr>
                        <a:t>1400</a:t>
                      </a:r>
                      <a:r>
                        <a:rPr kumimoji="0" lang="en-GB" sz="2000" b="0" i="0" u="none" strike="noStrike" cap="none" normalizeH="0" baseline="0" dirty="0" smtClean="0">
                          <a:ln>
                            <a:noFill/>
                          </a:ln>
                          <a:solidFill>
                            <a:schemeClr val="tx1"/>
                          </a:solidFill>
                          <a:effectLst/>
                          <a:latin typeface="Comic Sans MS" panose="030F0702030302020204" pitchFamily="66" charset="0"/>
                        </a:rPr>
                        <a:t>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omic Sans MS" panose="030F0702030302020204" pitchFamily="66" charset="0"/>
                        </a:rPr>
                        <a:t>35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Comic Sans MS" panose="030F0702030302020204" pitchFamily="66" charset="0"/>
                        </a:rPr>
                        <a:t>40 ms</a:t>
                      </a:r>
                      <a:r>
                        <a:rPr kumimoji="0" lang="en-GB" sz="20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Comic Sans MS" panose="030F0702030302020204" pitchFamily="66" charset="0"/>
                        </a:rPr>
                        <a:t>300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bg1"/>
                          </a:solidFill>
                          <a:effectLst/>
                          <a:latin typeface="Comic Sans MS" panose="030F0702030302020204" pitchFamily="66" charset="0"/>
                        </a:rPr>
                        <a:t>0.20</a:t>
                      </a:r>
                      <a:r>
                        <a:rPr kumimoji="0" lang="en-GB" sz="2000" b="0" i="0" u="none" strike="noStrike" cap="none" normalizeH="0" baseline="0" dirty="0" smtClean="0">
                          <a:ln>
                            <a:noFill/>
                          </a:ln>
                          <a:solidFill>
                            <a:schemeClr val="tx1"/>
                          </a:solidFill>
                          <a:effectLst/>
                          <a:latin typeface="Comic Sans MS" panose="030F0702030302020204" pitchFamily="66" charset="0"/>
                        </a:rPr>
                        <a:t>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Comic Sans MS" panose="030F0702030302020204" pitchFamily="66" charset="0"/>
                        </a:rPr>
                        <a:t>1500 ms</a:t>
                      </a:r>
                      <a:r>
                        <a:rPr kumimoji="0" lang="en-GB" sz="20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Comic Sans MS" panose="030F0702030302020204" pitchFamily="66" charset="0"/>
                        </a:rPr>
                        <a:t>80 km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omic Sans MS" panose="030F0702030302020204" pitchFamily="66" charset="0"/>
                        </a:rPr>
                        <a:t>2 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bg1"/>
                          </a:solidFill>
                          <a:effectLst/>
                          <a:latin typeface="Comic Sans MS" panose="030F0702030302020204" pitchFamily="66" charset="0"/>
                        </a:rPr>
                        <a:t>40</a:t>
                      </a:r>
                      <a:r>
                        <a:rPr kumimoji="0" lang="en-GB" sz="2000" b="0" i="0" u="none" strike="noStrike" cap="none" normalizeH="0" baseline="0" smtClean="0">
                          <a:ln>
                            <a:noFill/>
                          </a:ln>
                          <a:solidFill>
                            <a:schemeClr val="tx1"/>
                          </a:solidFill>
                          <a:effectLst/>
                          <a:latin typeface="Comic Sans MS" panose="030F0702030302020204" pitchFamily="66" charset="0"/>
                        </a:rPr>
                        <a:t> km h</a:t>
                      </a:r>
                      <a:r>
                        <a:rPr kumimoji="0" lang="en-GB" sz="20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Comic Sans MS" panose="030F0702030302020204" pitchFamily="66" charset="0"/>
                        </a:rPr>
                        <a:t>150 x 10 </a:t>
                      </a:r>
                      <a:r>
                        <a:rPr kumimoji="0" lang="en-GB" sz="2000" b="0" i="0" u="none" strike="noStrike" cap="none" normalizeH="0" baseline="30000" smtClean="0">
                          <a:ln>
                            <a:noFill/>
                          </a:ln>
                          <a:solidFill>
                            <a:schemeClr val="tx1"/>
                          </a:solidFill>
                          <a:effectLst/>
                          <a:latin typeface="Comic Sans MS" panose="030F0702030302020204" pitchFamily="66" charset="0"/>
                        </a:rPr>
                        <a:t>6</a:t>
                      </a:r>
                      <a:r>
                        <a:rPr kumimoji="0" lang="en-GB" sz="2000" b="0" i="0" u="none" strike="noStrike" cap="none" normalizeH="0" baseline="0" smtClean="0">
                          <a:ln>
                            <a:noFill/>
                          </a:ln>
                          <a:solidFill>
                            <a:schemeClr val="tx1"/>
                          </a:solidFill>
                          <a:effectLst/>
                          <a:latin typeface="Comic Sans MS" panose="030F0702030302020204" pitchFamily="66" charset="0"/>
                        </a:rPr>
                        <a:t> km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bg1"/>
                          </a:solidFill>
                          <a:effectLst/>
                          <a:latin typeface="Comic Sans MS" panose="030F0702030302020204" pitchFamily="66" charset="0"/>
                        </a:rPr>
                        <a:t>8</a:t>
                      </a:r>
                      <a:r>
                        <a:rPr kumimoji="0" lang="en-GB" sz="2000" b="0" i="0" u="none" strike="noStrike" cap="none" normalizeH="0" baseline="0" dirty="0" smtClean="0">
                          <a:ln>
                            <a:noFill/>
                          </a:ln>
                          <a:solidFill>
                            <a:schemeClr val="tx1"/>
                          </a:solidFill>
                          <a:effectLst/>
                          <a:latin typeface="Comic Sans MS" panose="030F0702030302020204" pitchFamily="66" charset="0"/>
                        </a:rPr>
                        <a:t> min </a:t>
                      </a:r>
                      <a:r>
                        <a:rPr kumimoji="0" lang="en-GB" sz="2000" b="0" i="0" u="none" strike="noStrike" cap="none" normalizeH="0" baseline="0" dirty="0" smtClean="0">
                          <a:ln>
                            <a:noFill/>
                          </a:ln>
                          <a:solidFill>
                            <a:schemeClr val="bg1"/>
                          </a:solidFill>
                          <a:effectLst/>
                          <a:latin typeface="Comic Sans MS" panose="030F0702030302020204" pitchFamily="66" charset="0"/>
                        </a:rPr>
                        <a:t>20</a:t>
                      </a:r>
                      <a:r>
                        <a:rPr kumimoji="0" lang="en-GB" sz="2000" b="0" i="0" u="none" strike="noStrike" cap="none" normalizeH="0" baseline="0" dirty="0" smtClean="0">
                          <a:ln>
                            <a:noFill/>
                          </a:ln>
                          <a:solidFill>
                            <a:schemeClr val="tx1"/>
                          </a:solidFill>
                          <a:effectLst/>
                          <a:latin typeface="Comic Sans MS" panose="030F0702030302020204" pitchFamily="66" charset="0"/>
                        </a:rPr>
                        <a:t>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omic Sans MS" panose="030F0702030302020204" pitchFamily="66" charset="0"/>
                        </a:rPr>
                        <a:t>3.0 x 10</a:t>
                      </a:r>
                      <a:r>
                        <a:rPr kumimoji="0" lang="en-GB" sz="2000" b="0" i="0" u="none" strike="noStrike" cap="none" normalizeH="0" baseline="30000" dirty="0" smtClean="0">
                          <a:ln>
                            <a:noFill/>
                          </a:ln>
                          <a:solidFill>
                            <a:schemeClr val="tx1"/>
                          </a:solidFill>
                          <a:effectLst/>
                          <a:latin typeface="Comic Sans MS" panose="030F0702030302020204" pitchFamily="66" charset="0"/>
                        </a:rPr>
                        <a:t>8</a:t>
                      </a:r>
                      <a:r>
                        <a:rPr kumimoji="0" lang="en-GB" sz="2000" b="0" i="0" u="none" strike="noStrike" cap="none" normalizeH="0" baseline="0" dirty="0" smtClean="0">
                          <a:ln>
                            <a:noFill/>
                          </a:ln>
                          <a:solidFill>
                            <a:schemeClr val="tx1"/>
                          </a:solidFill>
                          <a:effectLst/>
                          <a:latin typeface="Comic Sans MS" panose="030F0702030302020204" pitchFamily="66" charset="0"/>
                        </a:rPr>
                        <a:t> ms</a:t>
                      </a:r>
                      <a:r>
                        <a:rPr kumimoji="0" lang="en-GB" sz="2000" b="0" i="0" u="none" strike="noStrike" cap="none" normalizeH="0" baseline="30000" dirty="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itle 1"/>
          <p:cNvSpPr>
            <a:spLocks noGrp="1"/>
          </p:cNvSpPr>
          <p:nvPr>
            <p:ph type="title"/>
          </p:nvPr>
        </p:nvSpPr>
        <p:spPr/>
        <p:txBody>
          <a:bodyPr/>
          <a:lstStyle/>
          <a:p>
            <a:endParaRPr lang="en-GB" dirty="0"/>
          </a:p>
        </p:txBody>
      </p:sp>
      <p:sp>
        <p:nvSpPr>
          <p:cNvPr id="9" name="Text Box 76"/>
          <p:cNvSpPr txBox="1">
            <a:spLocks noChangeArrowheads="1"/>
          </p:cNvSpPr>
          <p:nvPr/>
        </p:nvSpPr>
        <p:spPr bwMode="auto">
          <a:xfrm>
            <a:off x="6330697" y="1698021"/>
            <a:ext cx="777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20</a:t>
            </a:r>
          </a:p>
        </p:txBody>
      </p:sp>
      <p:sp>
        <p:nvSpPr>
          <p:cNvPr id="10" name="Text Box 77"/>
          <p:cNvSpPr txBox="1">
            <a:spLocks noChangeArrowheads="1"/>
          </p:cNvSpPr>
          <p:nvPr/>
        </p:nvSpPr>
        <p:spPr bwMode="auto">
          <a:xfrm>
            <a:off x="883985" y="2360009"/>
            <a:ext cx="1173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dirty="0">
                <a:solidFill>
                  <a:srgbClr val="FF3300"/>
                </a:solidFill>
                <a:latin typeface="Comic Sans MS" panose="030F0702030302020204" pitchFamily="66" charset="0"/>
              </a:rPr>
              <a:t>1400</a:t>
            </a:r>
          </a:p>
        </p:txBody>
      </p:sp>
      <p:sp>
        <p:nvSpPr>
          <p:cNvPr id="11" name="Text Box 79"/>
          <p:cNvSpPr txBox="1">
            <a:spLocks noChangeArrowheads="1"/>
          </p:cNvSpPr>
          <p:nvPr/>
        </p:nvSpPr>
        <p:spPr bwMode="auto">
          <a:xfrm>
            <a:off x="3719260" y="2991834"/>
            <a:ext cx="1173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0.20</a:t>
            </a:r>
          </a:p>
        </p:txBody>
      </p:sp>
      <p:sp>
        <p:nvSpPr>
          <p:cNvPr id="12" name="Text Box 80"/>
          <p:cNvSpPr txBox="1">
            <a:spLocks noChangeArrowheads="1"/>
          </p:cNvSpPr>
          <p:nvPr/>
        </p:nvSpPr>
        <p:spPr bwMode="auto">
          <a:xfrm>
            <a:off x="6203697" y="3645884"/>
            <a:ext cx="1173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40</a:t>
            </a:r>
          </a:p>
        </p:txBody>
      </p:sp>
      <p:sp>
        <p:nvSpPr>
          <p:cNvPr id="13" name="Text Box 81"/>
          <p:cNvSpPr txBox="1">
            <a:spLocks noChangeArrowheads="1"/>
          </p:cNvSpPr>
          <p:nvPr/>
        </p:nvSpPr>
        <p:spPr bwMode="auto">
          <a:xfrm>
            <a:off x="3335085" y="4290409"/>
            <a:ext cx="425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8</a:t>
            </a:r>
          </a:p>
        </p:txBody>
      </p:sp>
    </p:spTree>
    <p:extLst>
      <p:ext uri="{BB962C8B-B14F-4D97-AF65-F5344CB8AC3E}">
        <p14:creationId xmlns:p14="http://schemas.microsoft.com/office/powerpoint/2010/main" val="248833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457200" y="1052736"/>
            <a:ext cx="8229600" cy="5257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buFontTx/>
              <a:buAutoNum type="arabicPeriod"/>
            </a:pPr>
            <a:r>
              <a:rPr lang="en-GB" altLang="en-US" sz="3600" dirty="0" smtClean="0">
                <a:latin typeface="Comic Sans MS" panose="030F0702030302020204" pitchFamily="66" charset="0"/>
              </a:rPr>
              <a:t>Define what is meant by acceleration.</a:t>
            </a:r>
          </a:p>
          <a:p>
            <a:pPr marL="609600" indent="-609600">
              <a:buFontTx/>
              <a:buAutoNum type="arabicPeriod"/>
            </a:pPr>
            <a:r>
              <a:rPr lang="en-GB" altLang="en-US" sz="3600" dirty="0" smtClean="0">
                <a:latin typeface="Comic Sans MS" panose="030F0702030302020204" pitchFamily="66" charset="0"/>
              </a:rPr>
              <a:t>What is the difference between UNIFORM and NON-UNIFORM acceleration? Illustrate your answer with sketch graphs.</a:t>
            </a:r>
          </a:p>
          <a:p>
            <a:pPr marL="609600" indent="-609600">
              <a:lnSpc>
                <a:spcPct val="80000"/>
              </a:lnSpc>
              <a:buFontTx/>
              <a:buAutoNum type="arabicPeriod"/>
            </a:pPr>
            <a:r>
              <a:rPr lang="en-GB" altLang="en-US" sz="3600" dirty="0" smtClean="0">
                <a:latin typeface="Comic Sans MS" panose="030F0702030302020204" pitchFamily="66" charset="0"/>
              </a:rPr>
              <a:t>State the equations of constant acceleration. Explain what each of the five symbols used means.</a:t>
            </a:r>
          </a:p>
        </p:txBody>
      </p:sp>
    </p:spTree>
    <p:extLst>
      <p:ext uri="{BB962C8B-B14F-4D97-AF65-F5344CB8AC3E}">
        <p14:creationId xmlns:p14="http://schemas.microsoft.com/office/powerpoint/2010/main" val="1164933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28650" y="548680"/>
            <a:ext cx="7886700" cy="1325563"/>
          </a:xfrm>
        </p:spPr>
        <p:txBody>
          <a:bodyPr/>
          <a:lstStyle/>
          <a:p>
            <a:pPr eaLnBrk="1" hangingPunct="1"/>
            <a:r>
              <a:rPr lang="en-GB" altLang="en-US" smtClean="0">
                <a:latin typeface="Comic Sans MS" panose="030F0702030302020204" pitchFamily="66" charset="0"/>
              </a:rPr>
              <a:t>Distance-time graphs</a:t>
            </a:r>
          </a:p>
        </p:txBody>
      </p:sp>
      <p:sp>
        <p:nvSpPr>
          <p:cNvPr id="245763" name="Rectangle 3"/>
          <p:cNvSpPr>
            <a:spLocks noGrp="1" noChangeArrowheads="1"/>
          </p:cNvSpPr>
          <p:nvPr>
            <p:ph type="body" idx="1"/>
          </p:nvPr>
        </p:nvSpPr>
        <p:spPr>
          <a:xfrm>
            <a:off x="755650" y="1524992"/>
            <a:ext cx="7993063" cy="1079500"/>
          </a:xfrm>
        </p:spPr>
        <p:txBody>
          <a:bodyPr/>
          <a:lstStyle/>
          <a:p>
            <a:pPr marL="0" indent="0" eaLnBrk="1" hangingPunct="1">
              <a:lnSpc>
                <a:spcPct val="90000"/>
              </a:lnSpc>
              <a:buFontTx/>
              <a:buNone/>
            </a:pPr>
            <a:r>
              <a:rPr lang="en-GB" altLang="en-US" dirty="0" smtClean="0">
                <a:latin typeface="Comic Sans MS" panose="030F0702030302020204" pitchFamily="66" charset="0"/>
              </a:rPr>
              <a:t>The </a:t>
            </a:r>
            <a:r>
              <a:rPr lang="en-GB" altLang="en-US" b="1" dirty="0" smtClean="0">
                <a:solidFill>
                  <a:srgbClr val="FF3300"/>
                </a:solidFill>
                <a:latin typeface="Comic Sans MS" panose="030F0702030302020204" pitchFamily="66" charset="0"/>
              </a:rPr>
              <a:t>gradient</a:t>
            </a:r>
            <a:r>
              <a:rPr lang="en-GB" altLang="en-US" dirty="0" smtClean="0">
                <a:solidFill>
                  <a:srgbClr val="FF3300"/>
                </a:solidFill>
                <a:latin typeface="Comic Sans MS" panose="030F0702030302020204" pitchFamily="66" charset="0"/>
              </a:rPr>
              <a:t> </a:t>
            </a:r>
            <a:r>
              <a:rPr lang="en-GB" altLang="en-US" dirty="0" smtClean="0">
                <a:latin typeface="Comic Sans MS" panose="030F0702030302020204" pitchFamily="66" charset="0"/>
              </a:rPr>
              <a:t>of a distance-time graph is </a:t>
            </a:r>
          </a:p>
          <a:p>
            <a:pPr marL="0" indent="0" eaLnBrk="1" hangingPunct="1">
              <a:lnSpc>
                <a:spcPct val="90000"/>
              </a:lnSpc>
              <a:buFontTx/>
              <a:buNone/>
            </a:pPr>
            <a:r>
              <a:rPr lang="en-GB" altLang="en-US" dirty="0" smtClean="0">
                <a:latin typeface="Comic Sans MS" panose="030F0702030302020204" pitchFamily="66" charset="0"/>
              </a:rPr>
              <a:t>equal to the </a:t>
            </a:r>
            <a:r>
              <a:rPr lang="en-GB" altLang="en-US" b="1" dirty="0" smtClean="0">
                <a:solidFill>
                  <a:srgbClr val="FF3300"/>
                </a:solidFill>
                <a:latin typeface="Comic Sans MS" panose="030F0702030302020204" pitchFamily="66" charset="0"/>
              </a:rPr>
              <a:t>speed</a:t>
            </a:r>
          </a:p>
        </p:txBody>
      </p:sp>
      <p:sp>
        <p:nvSpPr>
          <p:cNvPr id="16388" name="Rectangle 6"/>
          <p:cNvSpPr>
            <a:spLocks noChangeArrowheads="1"/>
          </p:cNvSpPr>
          <p:nvPr/>
        </p:nvSpPr>
        <p:spPr bwMode="auto">
          <a:xfrm>
            <a:off x="971550" y="6420842"/>
            <a:ext cx="2520950" cy="431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pic>
        <p:nvPicPr>
          <p:cNvPr id="24576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913" y="2636242"/>
            <a:ext cx="4505325"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6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9763" y="2526704"/>
            <a:ext cx="23526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7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43650" y="3422054"/>
            <a:ext cx="1524000"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71"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6975" y="4403129"/>
            <a:ext cx="1570038"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17474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57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576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576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4577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45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28650" y="427956"/>
            <a:ext cx="7886700" cy="1325563"/>
          </a:xfrm>
        </p:spPr>
        <p:txBody>
          <a:bodyPr/>
          <a:lstStyle/>
          <a:p>
            <a:pPr eaLnBrk="1" hangingPunct="1"/>
            <a:r>
              <a:rPr lang="en-GB" altLang="en-US" smtClean="0">
                <a:latin typeface="Comic Sans MS" panose="030F0702030302020204" pitchFamily="66" charset="0"/>
              </a:rPr>
              <a:t>Displacement-time graphs</a:t>
            </a:r>
          </a:p>
        </p:txBody>
      </p:sp>
      <p:sp>
        <p:nvSpPr>
          <p:cNvPr id="160771" name="Rectangle 3"/>
          <p:cNvSpPr>
            <a:spLocks noGrp="1" noChangeArrowheads="1"/>
          </p:cNvSpPr>
          <p:nvPr>
            <p:ph type="body" idx="1"/>
          </p:nvPr>
        </p:nvSpPr>
        <p:spPr>
          <a:xfrm>
            <a:off x="249958" y="1479239"/>
            <a:ext cx="3683000" cy="4974097"/>
          </a:xfrm>
        </p:spPr>
        <p:txBody>
          <a:bodyPr>
            <a:normAutofit lnSpcReduction="10000"/>
          </a:bodyPr>
          <a:lstStyle/>
          <a:p>
            <a:pPr marL="0" indent="0" eaLnBrk="1" hangingPunct="1">
              <a:lnSpc>
                <a:spcPct val="110000"/>
              </a:lnSpc>
              <a:buFontTx/>
              <a:buNone/>
            </a:pPr>
            <a:r>
              <a:rPr lang="en-GB" altLang="en-US" sz="2000" dirty="0" smtClean="0">
                <a:latin typeface="Comic Sans MS" panose="030F0702030302020204" pitchFamily="66" charset="0"/>
              </a:rPr>
              <a:t>The </a:t>
            </a:r>
            <a:r>
              <a:rPr lang="en-GB" altLang="en-US" sz="2000" b="1" dirty="0" smtClean="0">
                <a:solidFill>
                  <a:srgbClr val="FF3300"/>
                </a:solidFill>
                <a:latin typeface="Comic Sans MS" panose="030F0702030302020204" pitchFamily="66" charset="0"/>
              </a:rPr>
              <a:t>gradient</a:t>
            </a:r>
            <a:r>
              <a:rPr lang="en-GB" altLang="en-US" sz="2000" dirty="0" smtClean="0">
                <a:latin typeface="Comic Sans MS" panose="030F0702030302020204" pitchFamily="66" charset="0"/>
              </a:rPr>
              <a:t> of a displacement-time graph is</a:t>
            </a:r>
          </a:p>
          <a:p>
            <a:pPr marL="0" indent="0" eaLnBrk="1" hangingPunct="1">
              <a:lnSpc>
                <a:spcPct val="110000"/>
              </a:lnSpc>
              <a:buFontTx/>
              <a:buNone/>
            </a:pPr>
            <a:r>
              <a:rPr lang="en-GB" altLang="en-US" sz="2000" dirty="0" smtClean="0">
                <a:latin typeface="Comic Sans MS" panose="030F0702030302020204" pitchFamily="66" charset="0"/>
              </a:rPr>
              <a:t>equal to the </a:t>
            </a:r>
            <a:r>
              <a:rPr lang="en-GB" altLang="en-US" sz="2000" b="1" dirty="0" smtClean="0">
                <a:solidFill>
                  <a:srgbClr val="FF3300"/>
                </a:solidFill>
                <a:latin typeface="Comic Sans MS" panose="030F0702030302020204" pitchFamily="66" charset="0"/>
              </a:rPr>
              <a:t>velocity</a:t>
            </a:r>
          </a:p>
          <a:p>
            <a:pPr marL="0" indent="0" eaLnBrk="1" hangingPunct="1">
              <a:lnSpc>
                <a:spcPct val="110000"/>
              </a:lnSpc>
              <a:buFontTx/>
              <a:buNone/>
            </a:pPr>
            <a:endParaRPr lang="en-GB" altLang="en-US" sz="2000" dirty="0" smtClean="0">
              <a:latin typeface="Comic Sans MS" panose="030F0702030302020204" pitchFamily="66" charset="0"/>
            </a:endParaRPr>
          </a:p>
          <a:p>
            <a:pPr marL="0" indent="0" eaLnBrk="1" hangingPunct="1">
              <a:lnSpc>
                <a:spcPct val="110000"/>
              </a:lnSpc>
              <a:buFontTx/>
              <a:buNone/>
            </a:pPr>
            <a:r>
              <a:rPr lang="en-GB" altLang="en-US" sz="2000" dirty="0" smtClean="0">
                <a:latin typeface="Comic Sans MS" panose="030F0702030302020204" pitchFamily="66" charset="0"/>
              </a:rPr>
              <a:t>The graph opposite shows how the displacement of an object thrown upwards varies in time.</a:t>
            </a:r>
          </a:p>
          <a:p>
            <a:pPr marL="0" indent="0" eaLnBrk="1" hangingPunct="1">
              <a:lnSpc>
                <a:spcPct val="110000"/>
              </a:lnSpc>
              <a:buFontTx/>
              <a:buNone/>
            </a:pPr>
            <a:endParaRPr lang="en-GB" altLang="en-US" sz="2000" dirty="0" smtClean="0">
              <a:latin typeface="Comic Sans MS" panose="030F0702030302020204" pitchFamily="66" charset="0"/>
            </a:endParaRPr>
          </a:p>
          <a:p>
            <a:pPr marL="0" indent="0" eaLnBrk="1" hangingPunct="1">
              <a:lnSpc>
                <a:spcPct val="110000"/>
              </a:lnSpc>
              <a:buFontTx/>
              <a:buNone/>
            </a:pPr>
            <a:r>
              <a:rPr lang="en-GB" altLang="en-US" sz="2000" dirty="0" smtClean="0">
                <a:latin typeface="Comic Sans MS" panose="030F0702030302020204" pitchFamily="66" charset="0"/>
              </a:rPr>
              <a:t>Note how the gradient falls from a high positive value to zero (at maximum height) to a large negative value.</a:t>
            </a:r>
          </a:p>
        </p:txBody>
      </p:sp>
      <p:pic>
        <p:nvPicPr>
          <p:cNvPr id="160772" name="Picture 4" descr="p113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8313" y="1443955"/>
            <a:ext cx="4608512" cy="302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0773" name="Text Box 5"/>
          <p:cNvSpPr txBox="1">
            <a:spLocks noChangeArrowheads="1"/>
          </p:cNvSpPr>
          <p:nvPr/>
        </p:nvSpPr>
        <p:spPr bwMode="auto">
          <a:xfrm>
            <a:off x="3923929" y="4769141"/>
            <a:ext cx="494545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Estimate the initial velocity of the object.</a:t>
            </a:r>
          </a:p>
          <a:p>
            <a:pPr eaLnBrk="1" hangingPunct="1">
              <a:spcBef>
                <a:spcPct val="50000"/>
              </a:spcBef>
            </a:pPr>
            <a:r>
              <a:rPr lang="en-GB" altLang="en-US" dirty="0">
                <a:latin typeface="Comic Sans MS" panose="030F0702030302020204" pitchFamily="66" charset="0"/>
              </a:rPr>
              <a:t>Initial gradient = (5 – 0)m / (0.5 – 0)s = 10 ms</a:t>
            </a:r>
            <a:r>
              <a:rPr lang="en-GB" altLang="en-US" baseline="30000" dirty="0">
                <a:latin typeface="Comic Sans MS" panose="030F0702030302020204" pitchFamily="66" charset="0"/>
              </a:rPr>
              <a:t>-1</a:t>
            </a:r>
          </a:p>
          <a:p>
            <a:pPr eaLnBrk="1" hangingPunct="1">
              <a:spcBef>
                <a:spcPct val="50000"/>
              </a:spcBef>
            </a:pPr>
            <a:r>
              <a:rPr lang="en-GB" altLang="en-US" b="1" dirty="0">
                <a:solidFill>
                  <a:srgbClr val="FF3300"/>
                </a:solidFill>
                <a:latin typeface="Comic Sans MS" panose="030F0702030302020204" pitchFamily="66" charset="0"/>
              </a:rPr>
              <a:t>Initial velocity = 10 ms</a:t>
            </a:r>
            <a:r>
              <a:rPr lang="en-GB" altLang="en-US" b="1" baseline="30000" dirty="0">
                <a:solidFill>
                  <a:srgbClr val="FF3300"/>
                </a:solidFill>
                <a:latin typeface="Comic Sans MS" panose="030F0702030302020204" pitchFamily="66" charset="0"/>
              </a:rPr>
              <a:t>-1</a:t>
            </a:r>
          </a:p>
        </p:txBody>
      </p:sp>
      <p:grpSp>
        <p:nvGrpSpPr>
          <p:cNvPr id="2" name="Group 9"/>
          <p:cNvGrpSpPr>
            <a:grpSpLocks/>
          </p:cNvGrpSpPr>
          <p:nvPr/>
        </p:nvGrpSpPr>
        <p:grpSpPr bwMode="auto">
          <a:xfrm>
            <a:off x="4989513" y="1718593"/>
            <a:ext cx="942975" cy="2343150"/>
            <a:chOff x="3143" y="1043"/>
            <a:chExt cx="594" cy="1476"/>
          </a:xfrm>
        </p:grpSpPr>
        <p:sp>
          <p:nvSpPr>
            <p:cNvPr id="17415" name="Line 6"/>
            <p:cNvSpPr>
              <a:spLocks noChangeShapeType="1"/>
            </p:cNvSpPr>
            <p:nvPr/>
          </p:nvSpPr>
          <p:spPr bwMode="auto">
            <a:xfrm flipV="1">
              <a:off x="3143" y="1043"/>
              <a:ext cx="594" cy="1476"/>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7416" name="Line 7"/>
            <p:cNvSpPr>
              <a:spLocks noChangeShapeType="1"/>
            </p:cNvSpPr>
            <p:nvPr/>
          </p:nvSpPr>
          <p:spPr bwMode="auto">
            <a:xfrm flipH="1">
              <a:off x="3672" y="1184"/>
              <a:ext cx="8" cy="1072"/>
            </a:xfrm>
            <a:prstGeom prst="line">
              <a:avLst/>
            </a:prstGeom>
            <a:noFill/>
            <a:ln w="285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7417" name="Line 8"/>
            <p:cNvSpPr>
              <a:spLocks noChangeShapeType="1"/>
            </p:cNvSpPr>
            <p:nvPr/>
          </p:nvSpPr>
          <p:spPr bwMode="auto">
            <a:xfrm>
              <a:off x="3236" y="2248"/>
              <a:ext cx="432" cy="4"/>
            </a:xfrm>
            <a:prstGeom prst="line">
              <a:avLst/>
            </a:prstGeom>
            <a:noFill/>
            <a:ln w="285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spTree>
    <p:extLst>
      <p:ext uri="{BB962C8B-B14F-4D97-AF65-F5344CB8AC3E}">
        <p14:creationId xmlns:p14="http://schemas.microsoft.com/office/powerpoint/2010/main" val="949906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07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077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07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077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0773">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60773">
                                            <p:txEl>
                                              <p:pRg st="1" end="1"/>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607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949225"/>
            <a:ext cx="8229600" cy="788987"/>
          </a:xfrm>
        </p:spPr>
        <p:txBody>
          <a:bodyPr/>
          <a:lstStyle/>
          <a:p>
            <a:pPr eaLnBrk="1" hangingPunct="1"/>
            <a:r>
              <a:rPr lang="en-GB" altLang="en-US" dirty="0" smtClean="0">
                <a:latin typeface="Comic Sans MS" panose="030F0702030302020204" pitchFamily="66" charset="0"/>
              </a:rPr>
              <a:t>Question 1</a:t>
            </a:r>
          </a:p>
        </p:txBody>
      </p:sp>
      <p:sp>
        <p:nvSpPr>
          <p:cNvPr id="18435" name="Rectangle 3"/>
          <p:cNvSpPr>
            <a:spLocks noGrp="1" noChangeArrowheads="1"/>
          </p:cNvSpPr>
          <p:nvPr>
            <p:ph type="body" idx="1"/>
          </p:nvPr>
        </p:nvSpPr>
        <p:spPr>
          <a:xfrm>
            <a:off x="457200" y="1941412"/>
            <a:ext cx="8107363" cy="493713"/>
          </a:xfrm>
        </p:spPr>
        <p:txBody>
          <a:bodyPr/>
          <a:lstStyle/>
          <a:p>
            <a:pPr marL="0" indent="0" eaLnBrk="1" hangingPunct="1">
              <a:buFontTx/>
              <a:buNone/>
            </a:pPr>
            <a:r>
              <a:rPr lang="en-GB" altLang="en-US" sz="2000" i="1" smtClean="0">
                <a:latin typeface="Comic Sans MS" panose="030F0702030302020204" pitchFamily="66" charset="0"/>
                <a:cs typeface="Arial" charset="0"/>
              </a:rPr>
              <a:t>Describe the motion shown by the displacement-time graph below:</a:t>
            </a:r>
          </a:p>
        </p:txBody>
      </p:sp>
      <p:grpSp>
        <p:nvGrpSpPr>
          <p:cNvPr id="18436" name="Group 25"/>
          <p:cNvGrpSpPr>
            <a:grpSpLocks/>
          </p:cNvGrpSpPr>
          <p:nvPr/>
        </p:nvGrpSpPr>
        <p:grpSpPr bwMode="auto">
          <a:xfrm>
            <a:off x="509588" y="2514500"/>
            <a:ext cx="3341687" cy="3506788"/>
            <a:chOff x="308" y="1630"/>
            <a:chExt cx="2105" cy="2209"/>
          </a:xfrm>
        </p:grpSpPr>
        <p:sp>
          <p:nvSpPr>
            <p:cNvPr id="18438" name="Line 4"/>
            <p:cNvSpPr>
              <a:spLocks noChangeShapeType="1"/>
            </p:cNvSpPr>
            <p:nvPr/>
          </p:nvSpPr>
          <p:spPr bwMode="auto">
            <a:xfrm flipV="1">
              <a:off x="373" y="1630"/>
              <a:ext cx="0" cy="206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8439" name="Line 5"/>
            <p:cNvSpPr>
              <a:spLocks noChangeShapeType="1"/>
            </p:cNvSpPr>
            <p:nvPr/>
          </p:nvSpPr>
          <p:spPr bwMode="auto">
            <a:xfrm>
              <a:off x="377" y="3690"/>
              <a:ext cx="2036" cy="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8440" name="Freeform 6"/>
            <p:cNvSpPr>
              <a:spLocks/>
            </p:cNvSpPr>
            <p:nvPr/>
          </p:nvSpPr>
          <p:spPr bwMode="auto">
            <a:xfrm>
              <a:off x="376" y="3392"/>
              <a:ext cx="436" cy="300"/>
            </a:xfrm>
            <a:custGeom>
              <a:avLst/>
              <a:gdLst>
                <a:gd name="T0" fmla="*/ 0 w 592"/>
                <a:gd name="T1" fmla="*/ 276 h 276"/>
                <a:gd name="T2" fmla="*/ 356 w 592"/>
                <a:gd name="T3" fmla="*/ 196 h 276"/>
                <a:gd name="T4" fmla="*/ 592 w 592"/>
                <a:gd name="T5" fmla="*/ 0 h 276"/>
                <a:gd name="T6" fmla="*/ 0 60000 65536"/>
                <a:gd name="T7" fmla="*/ 0 60000 65536"/>
                <a:gd name="T8" fmla="*/ 0 60000 65536"/>
                <a:gd name="T9" fmla="*/ 0 w 592"/>
                <a:gd name="T10" fmla="*/ 0 h 276"/>
                <a:gd name="T11" fmla="*/ 592 w 592"/>
                <a:gd name="T12" fmla="*/ 276 h 276"/>
              </a:gdLst>
              <a:ahLst/>
              <a:cxnLst>
                <a:cxn ang="T6">
                  <a:pos x="T0" y="T1"/>
                </a:cxn>
                <a:cxn ang="T7">
                  <a:pos x="T2" y="T3"/>
                </a:cxn>
                <a:cxn ang="T8">
                  <a:pos x="T4" y="T5"/>
                </a:cxn>
              </a:cxnLst>
              <a:rect l="T9" t="T10" r="T11" b="T12"/>
              <a:pathLst>
                <a:path w="592" h="276">
                  <a:moveTo>
                    <a:pt x="0" y="276"/>
                  </a:moveTo>
                  <a:cubicBezTo>
                    <a:pt x="128" y="259"/>
                    <a:pt x="257" y="242"/>
                    <a:pt x="356" y="196"/>
                  </a:cubicBezTo>
                  <a:cubicBezTo>
                    <a:pt x="455" y="150"/>
                    <a:pt x="523" y="75"/>
                    <a:pt x="592" y="0"/>
                  </a:cubicBezTo>
                </a:path>
              </a:pathLst>
            </a:cu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41" name="Line 7"/>
            <p:cNvSpPr>
              <a:spLocks noChangeShapeType="1"/>
            </p:cNvSpPr>
            <p:nvPr/>
          </p:nvSpPr>
          <p:spPr bwMode="auto">
            <a:xfrm flipV="1">
              <a:off x="808" y="2280"/>
              <a:ext cx="408" cy="1112"/>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8442" name="Freeform 9"/>
            <p:cNvSpPr>
              <a:spLocks/>
            </p:cNvSpPr>
            <p:nvPr/>
          </p:nvSpPr>
          <p:spPr bwMode="auto">
            <a:xfrm>
              <a:off x="1212" y="1972"/>
              <a:ext cx="344" cy="312"/>
            </a:xfrm>
            <a:custGeom>
              <a:avLst/>
              <a:gdLst>
                <a:gd name="T0" fmla="*/ 0 w 344"/>
                <a:gd name="T1" fmla="*/ 312 h 312"/>
                <a:gd name="T2" fmla="*/ 124 w 344"/>
                <a:gd name="T3" fmla="*/ 64 h 312"/>
                <a:gd name="T4" fmla="*/ 344 w 344"/>
                <a:gd name="T5" fmla="*/ 0 h 312"/>
                <a:gd name="T6" fmla="*/ 0 60000 65536"/>
                <a:gd name="T7" fmla="*/ 0 60000 65536"/>
                <a:gd name="T8" fmla="*/ 0 60000 65536"/>
                <a:gd name="T9" fmla="*/ 0 w 344"/>
                <a:gd name="T10" fmla="*/ 0 h 312"/>
                <a:gd name="T11" fmla="*/ 344 w 344"/>
                <a:gd name="T12" fmla="*/ 312 h 312"/>
              </a:gdLst>
              <a:ahLst/>
              <a:cxnLst>
                <a:cxn ang="T6">
                  <a:pos x="T0" y="T1"/>
                </a:cxn>
                <a:cxn ang="T7">
                  <a:pos x="T2" y="T3"/>
                </a:cxn>
                <a:cxn ang="T8">
                  <a:pos x="T4" y="T5"/>
                </a:cxn>
              </a:cxnLst>
              <a:rect l="T9" t="T10" r="T11" b="T12"/>
              <a:pathLst>
                <a:path w="344" h="312">
                  <a:moveTo>
                    <a:pt x="0" y="312"/>
                  </a:moveTo>
                  <a:cubicBezTo>
                    <a:pt x="33" y="214"/>
                    <a:pt x="67" y="116"/>
                    <a:pt x="124" y="64"/>
                  </a:cubicBezTo>
                  <a:cubicBezTo>
                    <a:pt x="181" y="12"/>
                    <a:pt x="262" y="6"/>
                    <a:pt x="344" y="0"/>
                  </a:cubicBezTo>
                </a:path>
              </a:pathLst>
            </a:cu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43" name="Line 10"/>
            <p:cNvSpPr>
              <a:spLocks noChangeShapeType="1"/>
            </p:cNvSpPr>
            <p:nvPr/>
          </p:nvSpPr>
          <p:spPr bwMode="auto">
            <a:xfrm>
              <a:off x="1556" y="1972"/>
              <a:ext cx="28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18444" name="Freeform 11"/>
            <p:cNvSpPr>
              <a:spLocks/>
            </p:cNvSpPr>
            <p:nvPr/>
          </p:nvSpPr>
          <p:spPr bwMode="auto">
            <a:xfrm>
              <a:off x="1836" y="1976"/>
              <a:ext cx="376" cy="216"/>
            </a:xfrm>
            <a:custGeom>
              <a:avLst/>
              <a:gdLst>
                <a:gd name="T0" fmla="*/ 0 w 376"/>
                <a:gd name="T1" fmla="*/ 0 h 216"/>
                <a:gd name="T2" fmla="*/ 192 w 376"/>
                <a:gd name="T3" fmla="*/ 48 h 216"/>
                <a:gd name="T4" fmla="*/ 376 w 376"/>
                <a:gd name="T5" fmla="*/ 216 h 216"/>
                <a:gd name="T6" fmla="*/ 0 60000 65536"/>
                <a:gd name="T7" fmla="*/ 0 60000 65536"/>
                <a:gd name="T8" fmla="*/ 0 60000 65536"/>
                <a:gd name="T9" fmla="*/ 0 w 376"/>
                <a:gd name="T10" fmla="*/ 0 h 216"/>
                <a:gd name="T11" fmla="*/ 376 w 376"/>
                <a:gd name="T12" fmla="*/ 216 h 216"/>
              </a:gdLst>
              <a:ahLst/>
              <a:cxnLst>
                <a:cxn ang="T6">
                  <a:pos x="T0" y="T1"/>
                </a:cxn>
                <a:cxn ang="T7">
                  <a:pos x="T2" y="T3"/>
                </a:cxn>
                <a:cxn ang="T8">
                  <a:pos x="T4" y="T5"/>
                </a:cxn>
              </a:cxnLst>
              <a:rect l="T9" t="T10" r="T11" b="T12"/>
              <a:pathLst>
                <a:path w="376" h="216">
                  <a:moveTo>
                    <a:pt x="0" y="0"/>
                  </a:moveTo>
                  <a:cubicBezTo>
                    <a:pt x="64" y="6"/>
                    <a:pt x="129" y="12"/>
                    <a:pt x="192" y="48"/>
                  </a:cubicBezTo>
                  <a:cubicBezTo>
                    <a:pt x="255" y="84"/>
                    <a:pt x="315" y="150"/>
                    <a:pt x="376" y="216"/>
                  </a:cubicBezTo>
                </a:path>
              </a:pathLst>
            </a:cu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45" name="Text Box 12"/>
            <p:cNvSpPr txBox="1">
              <a:spLocks noChangeArrowheads="1"/>
            </p:cNvSpPr>
            <p:nvPr/>
          </p:nvSpPr>
          <p:spPr bwMode="auto">
            <a:xfrm>
              <a:off x="408" y="1720"/>
              <a:ext cx="444"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s</a:t>
              </a:r>
              <a:r>
                <a:rPr lang="en-GB" altLang="en-US">
                  <a:latin typeface="Comic Sans MS" panose="030F0702030302020204" pitchFamily="66" charset="0"/>
                </a:rPr>
                <a:t> / m</a:t>
              </a:r>
            </a:p>
          </p:txBody>
        </p:sp>
        <p:sp>
          <p:nvSpPr>
            <p:cNvPr id="18446" name="Text Box 13"/>
            <p:cNvSpPr txBox="1">
              <a:spLocks noChangeArrowheads="1"/>
            </p:cNvSpPr>
            <p:nvPr/>
          </p:nvSpPr>
          <p:spPr bwMode="auto">
            <a:xfrm>
              <a:off x="1968" y="3432"/>
              <a:ext cx="412"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t</a:t>
              </a:r>
              <a:r>
                <a:rPr lang="en-GB" altLang="en-US">
                  <a:latin typeface="Comic Sans MS" panose="030F0702030302020204" pitchFamily="66" charset="0"/>
                </a:rPr>
                <a:t> / s</a:t>
              </a:r>
            </a:p>
          </p:txBody>
        </p:sp>
        <p:sp>
          <p:nvSpPr>
            <p:cNvPr id="18447" name="Oval 14"/>
            <p:cNvSpPr>
              <a:spLocks noChangeArrowheads="1"/>
            </p:cNvSpPr>
            <p:nvPr/>
          </p:nvSpPr>
          <p:spPr bwMode="auto">
            <a:xfrm>
              <a:off x="740" y="3384"/>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48" name="Oval 15"/>
            <p:cNvSpPr>
              <a:spLocks noChangeArrowheads="1"/>
            </p:cNvSpPr>
            <p:nvPr/>
          </p:nvSpPr>
          <p:spPr bwMode="auto">
            <a:xfrm>
              <a:off x="1212" y="2136"/>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49" name="Oval 16"/>
            <p:cNvSpPr>
              <a:spLocks noChangeArrowheads="1"/>
            </p:cNvSpPr>
            <p:nvPr/>
          </p:nvSpPr>
          <p:spPr bwMode="auto">
            <a:xfrm>
              <a:off x="1508" y="1940"/>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50" name="Oval 17"/>
            <p:cNvSpPr>
              <a:spLocks noChangeArrowheads="1"/>
            </p:cNvSpPr>
            <p:nvPr/>
          </p:nvSpPr>
          <p:spPr bwMode="auto">
            <a:xfrm>
              <a:off x="1800" y="1940"/>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51" name="Oval 18"/>
            <p:cNvSpPr>
              <a:spLocks noChangeArrowheads="1"/>
            </p:cNvSpPr>
            <p:nvPr/>
          </p:nvSpPr>
          <p:spPr bwMode="auto">
            <a:xfrm>
              <a:off x="2172" y="2160"/>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52" name="Oval 19"/>
            <p:cNvSpPr>
              <a:spLocks noChangeArrowheads="1"/>
            </p:cNvSpPr>
            <p:nvPr/>
          </p:nvSpPr>
          <p:spPr bwMode="auto">
            <a:xfrm>
              <a:off x="308" y="3624"/>
              <a:ext cx="128" cy="112"/>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8453" name="Text Box 20"/>
            <p:cNvSpPr txBox="1">
              <a:spLocks noChangeArrowheads="1"/>
            </p:cNvSpPr>
            <p:nvPr/>
          </p:nvSpPr>
          <p:spPr bwMode="auto">
            <a:xfrm>
              <a:off x="796" y="3296"/>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A</a:t>
              </a:r>
            </a:p>
          </p:txBody>
        </p:sp>
        <p:sp>
          <p:nvSpPr>
            <p:cNvPr id="18454" name="Text Box 21"/>
            <p:cNvSpPr txBox="1">
              <a:spLocks noChangeArrowheads="1"/>
            </p:cNvSpPr>
            <p:nvPr/>
          </p:nvSpPr>
          <p:spPr bwMode="auto">
            <a:xfrm>
              <a:off x="996" y="2044"/>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B</a:t>
              </a:r>
            </a:p>
          </p:txBody>
        </p:sp>
        <p:sp>
          <p:nvSpPr>
            <p:cNvPr id="18455" name="Text Box 22"/>
            <p:cNvSpPr txBox="1">
              <a:spLocks noChangeArrowheads="1"/>
            </p:cNvSpPr>
            <p:nvPr/>
          </p:nvSpPr>
          <p:spPr bwMode="auto">
            <a:xfrm>
              <a:off x="1420" y="1736"/>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C</a:t>
              </a:r>
            </a:p>
          </p:txBody>
        </p:sp>
        <p:sp>
          <p:nvSpPr>
            <p:cNvPr id="18456" name="Text Box 23"/>
            <p:cNvSpPr txBox="1">
              <a:spLocks noChangeArrowheads="1"/>
            </p:cNvSpPr>
            <p:nvPr/>
          </p:nvSpPr>
          <p:spPr bwMode="auto">
            <a:xfrm>
              <a:off x="1732" y="1728"/>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D</a:t>
              </a:r>
            </a:p>
          </p:txBody>
        </p:sp>
        <p:sp>
          <p:nvSpPr>
            <p:cNvPr id="18457" name="Text Box 24"/>
            <p:cNvSpPr txBox="1">
              <a:spLocks noChangeArrowheads="1"/>
            </p:cNvSpPr>
            <p:nvPr/>
          </p:nvSpPr>
          <p:spPr bwMode="auto">
            <a:xfrm>
              <a:off x="2116" y="2204"/>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E</a:t>
              </a:r>
            </a:p>
          </p:txBody>
        </p:sp>
      </p:grpSp>
      <p:sp>
        <p:nvSpPr>
          <p:cNvPr id="251930" name="Text Box 26"/>
          <p:cNvSpPr txBox="1">
            <a:spLocks noChangeArrowheads="1"/>
          </p:cNvSpPr>
          <p:nvPr/>
        </p:nvSpPr>
        <p:spPr bwMode="auto">
          <a:xfrm>
            <a:off x="4483093" y="2980431"/>
            <a:ext cx="4660908"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b="1" dirty="0">
                <a:latin typeface="Comic Sans MS" panose="030F0702030302020204" pitchFamily="66" charset="0"/>
              </a:rPr>
              <a:t>O </a:t>
            </a:r>
            <a:r>
              <a:rPr lang="en-GB" altLang="en-US" b="1" dirty="0">
                <a:latin typeface="Comic Sans MS" panose="030F0702030302020204" pitchFamily="66" charset="0"/>
                <a:cs typeface="Arial" charset="0"/>
              </a:rPr>
              <a:t>→ A: </a:t>
            </a:r>
            <a:r>
              <a:rPr lang="en-GB" altLang="en-US" b="1" dirty="0" smtClean="0">
                <a:latin typeface="Comic Sans MS" panose="030F0702030302020204" pitchFamily="66" charset="0"/>
                <a:cs typeface="Arial" charset="0"/>
              </a:rPr>
              <a:t>acceleration </a:t>
            </a:r>
            <a:r>
              <a:rPr lang="en-GB" altLang="en-US" b="1" dirty="0">
                <a:latin typeface="Comic Sans MS" panose="030F0702030302020204" pitchFamily="66" charset="0"/>
                <a:cs typeface="Arial" charset="0"/>
              </a:rPr>
              <a:t>from rest</a:t>
            </a:r>
          </a:p>
          <a:p>
            <a:pPr eaLnBrk="1" hangingPunct="1">
              <a:spcBef>
                <a:spcPct val="50000"/>
              </a:spcBef>
            </a:pPr>
            <a:r>
              <a:rPr lang="en-GB" altLang="en-US" b="1" dirty="0">
                <a:latin typeface="Comic Sans MS" panose="030F0702030302020204" pitchFamily="66" charset="0"/>
              </a:rPr>
              <a:t>A → B: </a:t>
            </a:r>
            <a:r>
              <a:rPr lang="en-GB" altLang="en-US" b="1" dirty="0" smtClean="0">
                <a:latin typeface="Comic Sans MS" panose="030F0702030302020204" pitchFamily="66" charset="0"/>
              </a:rPr>
              <a:t>constant </a:t>
            </a:r>
            <a:r>
              <a:rPr lang="en-GB" altLang="en-US" b="1" dirty="0">
                <a:latin typeface="Comic Sans MS" panose="030F0702030302020204" pitchFamily="66" charset="0"/>
              </a:rPr>
              <a:t>velocity</a:t>
            </a:r>
            <a:endParaRPr lang="en-GB" altLang="en-US" b="1" dirty="0">
              <a:latin typeface="Comic Sans MS" panose="030F0702030302020204" pitchFamily="66" charset="0"/>
              <a:cs typeface="Arial" charset="0"/>
            </a:endParaRPr>
          </a:p>
          <a:p>
            <a:pPr eaLnBrk="1" hangingPunct="1">
              <a:spcBef>
                <a:spcPct val="50000"/>
              </a:spcBef>
            </a:pPr>
            <a:r>
              <a:rPr lang="en-GB" altLang="en-US" b="1" dirty="0">
                <a:latin typeface="Comic Sans MS" panose="030F0702030302020204" pitchFamily="66" charset="0"/>
              </a:rPr>
              <a:t>B → C: 	deceleration to rest</a:t>
            </a:r>
            <a:endParaRPr lang="en-GB" altLang="en-US" b="1" dirty="0">
              <a:latin typeface="Comic Sans MS" panose="030F0702030302020204" pitchFamily="66" charset="0"/>
              <a:cs typeface="Arial" charset="0"/>
            </a:endParaRPr>
          </a:p>
          <a:p>
            <a:pPr eaLnBrk="1" hangingPunct="1">
              <a:spcBef>
                <a:spcPct val="50000"/>
              </a:spcBef>
            </a:pPr>
            <a:r>
              <a:rPr lang="en-GB" altLang="en-US" b="1" dirty="0">
                <a:latin typeface="Comic Sans MS" panose="030F0702030302020204" pitchFamily="66" charset="0"/>
              </a:rPr>
              <a:t>C → D: </a:t>
            </a:r>
            <a:r>
              <a:rPr lang="en-GB" altLang="en-US" b="1" dirty="0" smtClean="0">
                <a:latin typeface="Comic Sans MS" panose="030F0702030302020204" pitchFamily="66" charset="0"/>
              </a:rPr>
              <a:t>rest </a:t>
            </a:r>
            <a:r>
              <a:rPr lang="en-GB" altLang="en-US" b="1" dirty="0">
                <a:latin typeface="Comic Sans MS" panose="030F0702030302020204" pitchFamily="66" charset="0"/>
              </a:rPr>
              <a:t>(no motion)</a:t>
            </a:r>
            <a:endParaRPr lang="en-GB" altLang="en-US" b="1" dirty="0">
              <a:latin typeface="Comic Sans MS" panose="030F0702030302020204" pitchFamily="66" charset="0"/>
              <a:cs typeface="Arial" charset="0"/>
            </a:endParaRPr>
          </a:p>
          <a:p>
            <a:pPr eaLnBrk="1" hangingPunct="1">
              <a:spcBef>
                <a:spcPct val="50000"/>
              </a:spcBef>
            </a:pPr>
            <a:r>
              <a:rPr lang="en-GB" altLang="en-US" b="1" dirty="0">
                <a:latin typeface="Comic Sans MS" panose="030F0702030302020204" pitchFamily="66" charset="0"/>
              </a:rPr>
              <a:t>D → E: </a:t>
            </a:r>
            <a:r>
              <a:rPr lang="en-GB" altLang="en-US" b="1" dirty="0" smtClean="0">
                <a:latin typeface="Comic Sans MS" panose="030F0702030302020204" pitchFamily="66" charset="0"/>
              </a:rPr>
              <a:t>acceleration </a:t>
            </a:r>
            <a:r>
              <a:rPr lang="en-GB" altLang="en-US" b="1" dirty="0">
                <a:latin typeface="Comic Sans MS" panose="030F0702030302020204" pitchFamily="66" charset="0"/>
              </a:rPr>
              <a:t>from </a:t>
            </a:r>
            <a:r>
              <a:rPr lang="en-GB" altLang="en-US" b="1" dirty="0" smtClean="0">
                <a:latin typeface="Comic Sans MS" panose="030F0702030302020204" pitchFamily="66" charset="0"/>
              </a:rPr>
              <a:t>rest back towards the starting </a:t>
            </a:r>
            <a:r>
              <a:rPr lang="en-GB" altLang="en-US" b="1" dirty="0">
                <a:latin typeface="Comic Sans MS" panose="030F0702030302020204" pitchFamily="66" charset="0"/>
              </a:rPr>
              <a:t>point</a:t>
            </a:r>
          </a:p>
          <a:p>
            <a:pPr eaLnBrk="1" hangingPunct="1">
              <a:spcBef>
                <a:spcPct val="50000"/>
              </a:spcBef>
            </a:pPr>
            <a:endParaRPr lang="en-GB" altLang="en-US" b="1" dirty="0">
              <a:latin typeface="Comic Sans MS" panose="030F0702030302020204" pitchFamily="66" charset="0"/>
              <a:cs typeface="Arial" charset="0"/>
            </a:endParaRPr>
          </a:p>
        </p:txBody>
      </p:sp>
    </p:spTree>
    <p:extLst>
      <p:ext uri="{BB962C8B-B14F-4D97-AF65-F5344CB8AC3E}">
        <p14:creationId xmlns:p14="http://schemas.microsoft.com/office/powerpoint/2010/main" val="34760049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193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193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193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5193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19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650006"/>
            <a:ext cx="8229600" cy="1143000"/>
          </a:xfrm>
        </p:spPr>
        <p:txBody>
          <a:bodyPr/>
          <a:lstStyle/>
          <a:p>
            <a:pPr eaLnBrk="1" hangingPunct="1"/>
            <a:r>
              <a:rPr lang="en-GB" altLang="en-US" dirty="0" smtClean="0">
                <a:latin typeface="Comic Sans MS" panose="030F0702030302020204" pitchFamily="66" charset="0"/>
              </a:rPr>
              <a:t>Question 1</a:t>
            </a:r>
          </a:p>
        </p:txBody>
      </p:sp>
      <p:sp>
        <p:nvSpPr>
          <p:cNvPr id="288771" name="Rectangle 3"/>
          <p:cNvSpPr>
            <a:spLocks noGrp="1" noChangeArrowheads="1"/>
          </p:cNvSpPr>
          <p:nvPr>
            <p:ph type="body" sz="half" idx="1"/>
          </p:nvPr>
        </p:nvSpPr>
        <p:spPr>
          <a:xfrm>
            <a:off x="457200" y="1776660"/>
            <a:ext cx="3987800" cy="2084388"/>
          </a:xfrm>
        </p:spPr>
        <p:txBody>
          <a:bodyPr>
            <a:normAutofit fontScale="92500" lnSpcReduction="20000"/>
          </a:bodyPr>
          <a:lstStyle/>
          <a:p>
            <a:pPr marL="0" indent="0" eaLnBrk="1" hangingPunct="1">
              <a:lnSpc>
                <a:spcPct val="110000"/>
              </a:lnSpc>
              <a:buFontTx/>
              <a:buNone/>
            </a:pPr>
            <a:r>
              <a:rPr lang="en-GB" altLang="en-US" sz="2400" i="1" dirty="0" smtClean="0">
                <a:latin typeface="Comic Sans MS" panose="030F0702030302020204" pitchFamily="66" charset="0"/>
                <a:cs typeface="Arial" charset="0"/>
              </a:rPr>
              <a:t>Sketch the displacement-time graph for the car of question 2.</a:t>
            </a:r>
          </a:p>
          <a:p>
            <a:pPr marL="0" indent="0" eaLnBrk="1" hangingPunct="1">
              <a:lnSpc>
                <a:spcPct val="80000"/>
              </a:lnSpc>
              <a:buFontTx/>
              <a:buNone/>
            </a:pPr>
            <a:endParaRPr lang="en-GB" altLang="en-US" sz="2400" dirty="0" smtClean="0">
              <a:latin typeface="Comic Sans MS" panose="030F0702030302020204" pitchFamily="66" charset="0"/>
              <a:cs typeface="Arial" charset="0"/>
            </a:endParaRPr>
          </a:p>
          <a:p>
            <a:pPr marL="0" indent="0" eaLnBrk="1" hangingPunct="1">
              <a:lnSpc>
                <a:spcPct val="80000"/>
              </a:lnSpc>
              <a:buFontTx/>
              <a:buNone/>
            </a:pPr>
            <a:r>
              <a:rPr lang="en-GB" altLang="en-US" sz="2400" dirty="0" smtClean="0">
                <a:latin typeface="Comic Sans MS" panose="030F0702030302020204" pitchFamily="66" charset="0"/>
                <a:cs typeface="Arial" charset="0"/>
              </a:rPr>
              <a:t>displacement-time </a:t>
            </a:r>
          </a:p>
          <a:p>
            <a:pPr marL="0" indent="0" eaLnBrk="1" hangingPunct="1">
              <a:lnSpc>
                <a:spcPct val="80000"/>
              </a:lnSpc>
              <a:buFontTx/>
              <a:buNone/>
            </a:pPr>
            <a:r>
              <a:rPr lang="en-GB" altLang="en-US" sz="2400" dirty="0" smtClean="0">
                <a:latin typeface="Comic Sans MS" panose="030F0702030302020204" pitchFamily="66" charset="0"/>
                <a:cs typeface="Arial" charset="0"/>
              </a:rPr>
              <a:t>co-ordinates:</a:t>
            </a:r>
          </a:p>
        </p:txBody>
      </p:sp>
      <p:graphicFrame>
        <p:nvGraphicFramePr>
          <p:cNvPr id="288911" name="Group 143"/>
          <p:cNvGraphicFramePr>
            <a:graphicFrameLocks noGrp="1"/>
          </p:cNvGraphicFramePr>
          <p:nvPr>
            <p:ph sz="quarter" idx="2"/>
            <p:extLst>
              <p:ext uri="{D42A27DB-BD31-4B8C-83A1-F6EECF244321}">
                <p14:modId xmlns:p14="http://schemas.microsoft.com/office/powerpoint/2010/main" val="727246925"/>
              </p:ext>
            </p:extLst>
          </p:nvPr>
        </p:nvGraphicFramePr>
        <p:xfrm>
          <a:off x="833438" y="4147268"/>
          <a:ext cx="2189162" cy="2378076"/>
        </p:xfrm>
        <a:graphic>
          <a:graphicData uri="http://schemas.openxmlformats.org/drawingml/2006/table">
            <a:tbl>
              <a:tblPr/>
              <a:tblGrid>
                <a:gridCol w="1095375"/>
                <a:gridCol w="1093787"/>
              </a:tblGrid>
              <a:tr h="3963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t / s</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s / m</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0</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4</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6</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8.73</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11</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8851" name="Line 83"/>
          <p:cNvSpPr>
            <a:spLocks noChangeShapeType="1"/>
          </p:cNvSpPr>
          <p:nvPr/>
        </p:nvSpPr>
        <p:spPr bwMode="auto">
          <a:xfrm flipV="1">
            <a:off x="5911850" y="3288431"/>
            <a:ext cx="539750" cy="110490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8852" name="Freeform 84"/>
          <p:cNvSpPr>
            <a:spLocks/>
          </p:cNvSpPr>
          <p:nvPr/>
        </p:nvSpPr>
        <p:spPr bwMode="auto">
          <a:xfrm>
            <a:off x="4860925" y="4372693"/>
            <a:ext cx="1066800" cy="1231900"/>
          </a:xfrm>
          <a:custGeom>
            <a:avLst/>
            <a:gdLst>
              <a:gd name="T0" fmla="*/ 0 w 672"/>
              <a:gd name="T1" fmla="*/ 776 h 776"/>
              <a:gd name="T2" fmla="*/ 316 w 672"/>
              <a:gd name="T3" fmla="*/ 644 h 776"/>
              <a:gd name="T4" fmla="*/ 672 w 672"/>
              <a:gd name="T5" fmla="*/ 0 h 776"/>
              <a:gd name="T6" fmla="*/ 0 60000 65536"/>
              <a:gd name="T7" fmla="*/ 0 60000 65536"/>
              <a:gd name="T8" fmla="*/ 0 60000 65536"/>
              <a:gd name="T9" fmla="*/ 0 w 672"/>
              <a:gd name="T10" fmla="*/ 0 h 776"/>
              <a:gd name="T11" fmla="*/ 672 w 672"/>
              <a:gd name="T12" fmla="*/ 776 h 776"/>
            </a:gdLst>
            <a:ahLst/>
            <a:cxnLst>
              <a:cxn ang="T6">
                <a:pos x="T0" y="T1"/>
              </a:cxn>
              <a:cxn ang="T7">
                <a:pos x="T2" y="T3"/>
              </a:cxn>
              <a:cxn ang="T8">
                <a:pos x="T4" y="T5"/>
              </a:cxn>
            </a:cxnLst>
            <a:rect l="T9" t="T10" r="T11" b="T12"/>
            <a:pathLst>
              <a:path w="672" h="776">
                <a:moveTo>
                  <a:pt x="0" y="776"/>
                </a:moveTo>
                <a:cubicBezTo>
                  <a:pt x="102" y="774"/>
                  <a:pt x="204" y="773"/>
                  <a:pt x="316" y="644"/>
                </a:cubicBezTo>
                <a:cubicBezTo>
                  <a:pt x="428" y="515"/>
                  <a:pt x="550" y="257"/>
                  <a:pt x="672" y="0"/>
                </a:cubicBezTo>
              </a:path>
            </a:pathLst>
          </a:cu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88854" name="Freeform 86"/>
          <p:cNvSpPr>
            <a:spLocks/>
          </p:cNvSpPr>
          <p:nvPr/>
        </p:nvSpPr>
        <p:spPr bwMode="auto">
          <a:xfrm>
            <a:off x="6478588" y="2420068"/>
            <a:ext cx="1041400" cy="828675"/>
          </a:xfrm>
          <a:custGeom>
            <a:avLst/>
            <a:gdLst>
              <a:gd name="T0" fmla="*/ 0 w 632"/>
              <a:gd name="T1" fmla="*/ 530 h 530"/>
              <a:gd name="T2" fmla="*/ 308 w 632"/>
              <a:gd name="T3" fmla="*/ 26 h 530"/>
              <a:gd name="T4" fmla="*/ 632 w 632"/>
              <a:gd name="T5" fmla="*/ 374 h 530"/>
              <a:gd name="T6" fmla="*/ 0 60000 65536"/>
              <a:gd name="T7" fmla="*/ 0 60000 65536"/>
              <a:gd name="T8" fmla="*/ 0 60000 65536"/>
              <a:gd name="T9" fmla="*/ 0 w 632"/>
              <a:gd name="T10" fmla="*/ 0 h 530"/>
              <a:gd name="T11" fmla="*/ 632 w 632"/>
              <a:gd name="T12" fmla="*/ 530 h 530"/>
            </a:gdLst>
            <a:ahLst/>
            <a:cxnLst>
              <a:cxn ang="T6">
                <a:pos x="T0" y="T1"/>
              </a:cxn>
              <a:cxn ang="T7">
                <a:pos x="T2" y="T3"/>
              </a:cxn>
              <a:cxn ang="T8">
                <a:pos x="T4" y="T5"/>
              </a:cxn>
            </a:cxnLst>
            <a:rect l="T9" t="T10" r="T11" b="T12"/>
            <a:pathLst>
              <a:path w="632" h="530">
                <a:moveTo>
                  <a:pt x="0" y="530"/>
                </a:moveTo>
                <a:cubicBezTo>
                  <a:pt x="101" y="291"/>
                  <a:pt x="203" y="52"/>
                  <a:pt x="308" y="26"/>
                </a:cubicBezTo>
                <a:cubicBezTo>
                  <a:pt x="413" y="0"/>
                  <a:pt x="522" y="187"/>
                  <a:pt x="632" y="374"/>
                </a:cubicBezTo>
              </a:path>
            </a:pathLst>
          </a:cu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graphicFrame>
        <p:nvGraphicFramePr>
          <p:cNvPr id="288912" name="Group 144"/>
          <p:cNvGraphicFramePr>
            <a:graphicFrameLocks noGrp="1"/>
          </p:cNvGraphicFramePr>
          <p:nvPr>
            <p:ph sz="quarter" idx="3"/>
            <p:extLst>
              <p:ext uri="{D42A27DB-BD31-4B8C-83A1-F6EECF244321}">
                <p14:modId xmlns:p14="http://schemas.microsoft.com/office/powerpoint/2010/main" val="4286529546"/>
              </p:ext>
            </p:extLst>
          </p:nvPr>
        </p:nvGraphicFramePr>
        <p:xfrm>
          <a:off x="825500" y="4139331"/>
          <a:ext cx="2197100" cy="2382838"/>
        </p:xfrm>
        <a:graphic>
          <a:graphicData uri="http://schemas.openxmlformats.org/drawingml/2006/table">
            <a:tbl>
              <a:tblPr/>
              <a:tblGrid>
                <a:gridCol w="1100138"/>
                <a:gridCol w="1096962"/>
              </a:tblGrid>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t / 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s /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48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8.73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64.4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53.0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2" name="Group 151"/>
          <p:cNvGrpSpPr>
            <a:grpSpLocks/>
          </p:cNvGrpSpPr>
          <p:nvPr/>
        </p:nvGrpSpPr>
        <p:grpSpPr bwMode="auto">
          <a:xfrm>
            <a:off x="4452938" y="1831106"/>
            <a:ext cx="4222750" cy="4305300"/>
            <a:chOff x="2805" y="917"/>
            <a:chExt cx="2660" cy="2712"/>
          </a:xfrm>
        </p:grpSpPr>
        <p:sp>
          <p:nvSpPr>
            <p:cNvPr id="27702" name="Line 58"/>
            <p:cNvSpPr>
              <a:spLocks noChangeShapeType="1"/>
            </p:cNvSpPr>
            <p:nvPr/>
          </p:nvSpPr>
          <p:spPr bwMode="auto">
            <a:xfrm flipV="1">
              <a:off x="3074" y="919"/>
              <a:ext cx="0" cy="250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03" name="Line 59"/>
            <p:cNvSpPr>
              <a:spLocks noChangeShapeType="1"/>
            </p:cNvSpPr>
            <p:nvPr/>
          </p:nvSpPr>
          <p:spPr bwMode="auto">
            <a:xfrm flipV="1">
              <a:off x="2974" y="3296"/>
              <a:ext cx="2108" cy="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04" name="Text Box 62"/>
            <p:cNvSpPr txBox="1">
              <a:spLocks noChangeArrowheads="1"/>
            </p:cNvSpPr>
            <p:nvPr/>
          </p:nvSpPr>
          <p:spPr bwMode="auto">
            <a:xfrm>
              <a:off x="3109" y="917"/>
              <a:ext cx="6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s</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7705" name="Text Box 63"/>
            <p:cNvSpPr txBox="1">
              <a:spLocks noChangeArrowheads="1"/>
            </p:cNvSpPr>
            <p:nvPr/>
          </p:nvSpPr>
          <p:spPr bwMode="auto">
            <a:xfrm>
              <a:off x="4831" y="3396"/>
              <a:ext cx="63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t</a:t>
              </a:r>
              <a:r>
                <a:rPr lang="en-GB" altLang="en-US" dirty="0">
                  <a:latin typeface="Comic Sans MS" panose="030F0702030302020204" pitchFamily="66" charset="0"/>
                </a:rPr>
                <a:t> / s</a:t>
              </a:r>
            </a:p>
          </p:txBody>
        </p:sp>
        <p:sp>
          <p:nvSpPr>
            <p:cNvPr id="27706" name="Oval 64"/>
            <p:cNvSpPr>
              <a:spLocks noChangeArrowheads="1"/>
            </p:cNvSpPr>
            <p:nvPr/>
          </p:nvSpPr>
          <p:spPr bwMode="auto">
            <a:xfrm>
              <a:off x="3001" y="3251"/>
              <a:ext cx="128" cy="112"/>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7707" name="Text Box 65"/>
            <p:cNvSpPr txBox="1">
              <a:spLocks noChangeArrowheads="1"/>
            </p:cNvSpPr>
            <p:nvPr/>
          </p:nvSpPr>
          <p:spPr bwMode="auto">
            <a:xfrm>
              <a:off x="4309" y="3286"/>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7708" name="Line 68"/>
            <p:cNvSpPr>
              <a:spLocks noChangeShapeType="1"/>
            </p:cNvSpPr>
            <p:nvPr/>
          </p:nvSpPr>
          <p:spPr bwMode="auto">
            <a:xfrm flipH="1">
              <a:off x="3050" y="1312"/>
              <a:ext cx="1647" cy="9"/>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09" name="Line 69"/>
            <p:cNvSpPr>
              <a:spLocks noChangeShapeType="1"/>
            </p:cNvSpPr>
            <p:nvPr/>
          </p:nvSpPr>
          <p:spPr bwMode="auto">
            <a:xfrm flipH="1">
              <a:off x="3076" y="2516"/>
              <a:ext cx="160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10" name="Text Box 70"/>
            <p:cNvSpPr txBox="1">
              <a:spLocks noChangeArrowheads="1"/>
            </p:cNvSpPr>
            <p:nvPr/>
          </p:nvSpPr>
          <p:spPr bwMode="auto">
            <a:xfrm>
              <a:off x="2812" y="1190"/>
              <a:ext cx="29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64</a:t>
              </a:r>
              <a:endParaRPr lang="en-GB" altLang="en-US" i="1" baseline="-25000">
                <a:latin typeface="Comic Sans MS" panose="030F0702030302020204" pitchFamily="66" charset="0"/>
              </a:endParaRPr>
            </a:p>
          </p:txBody>
        </p:sp>
        <p:sp>
          <p:nvSpPr>
            <p:cNvPr id="27711" name="Text Box 71"/>
            <p:cNvSpPr txBox="1">
              <a:spLocks noChangeArrowheads="1"/>
            </p:cNvSpPr>
            <p:nvPr/>
          </p:nvSpPr>
          <p:spPr bwMode="auto">
            <a:xfrm>
              <a:off x="2805" y="2410"/>
              <a:ext cx="29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24</a:t>
              </a:r>
              <a:endParaRPr lang="en-GB" altLang="en-US" i="1" baseline="-25000">
                <a:latin typeface="Comic Sans MS" panose="030F0702030302020204" pitchFamily="66" charset="0"/>
              </a:endParaRPr>
            </a:p>
          </p:txBody>
        </p:sp>
        <p:sp>
          <p:nvSpPr>
            <p:cNvPr id="27712" name="Line 72"/>
            <p:cNvSpPr>
              <a:spLocks noChangeShapeType="1"/>
            </p:cNvSpPr>
            <p:nvPr/>
          </p:nvSpPr>
          <p:spPr bwMode="auto">
            <a:xfrm>
              <a:off x="3735" y="2331"/>
              <a:ext cx="4" cy="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13" name="Line 73"/>
            <p:cNvSpPr>
              <a:spLocks noChangeShapeType="1"/>
            </p:cNvSpPr>
            <p:nvPr/>
          </p:nvSpPr>
          <p:spPr bwMode="auto">
            <a:xfrm>
              <a:off x="4075" y="1790"/>
              <a:ext cx="18" cy="153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14" name="Line 74"/>
            <p:cNvSpPr>
              <a:spLocks noChangeShapeType="1"/>
            </p:cNvSpPr>
            <p:nvPr/>
          </p:nvSpPr>
          <p:spPr bwMode="auto">
            <a:xfrm flipV="1">
              <a:off x="4694" y="1602"/>
              <a:ext cx="13" cy="168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15" name="Text Box 75"/>
            <p:cNvSpPr txBox="1">
              <a:spLocks noChangeArrowheads="1"/>
            </p:cNvSpPr>
            <p:nvPr/>
          </p:nvSpPr>
          <p:spPr bwMode="auto">
            <a:xfrm>
              <a:off x="3658" y="3276"/>
              <a:ext cx="120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sp>
          <p:nvSpPr>
            <p:cNvPr id="27716" name="Text Box 78"/>
            <p:cNvSpPr txBox="1">
              <a:spLocks noChangeArrowheads="1"/>
            </p:cNvSpPr>
            <p:nvPr/>
          </p:nvSpPr>
          <p:spPr bwMode="auto">
            <a:xfrm>
              <a:off x="2810" y="1698"/>
              <a:ext cx="29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48</a:t>
              </a:r>
              <a:endParaRPr lang="en-GB" altLang="en-US" i="1" baseline="-25000">
                <a:latin typeface="Comic Sans MS" panose="030F0702030302020204" pitchFamily="66" charset="0"/>
              </a:endParaRPr>
            </a:p>
          </p:txBody>
        </p:sp>
        <p:sp>
          <p:nvSpPr>
            <p:cNvPr id="27717" name="Text Box 79"/>
            <p:cNvSpPr txBox="1">
              <a:spLocks noChangeArrowheads="1"/>
            </p:cNvSpPr>
            <p:nvPr/>
          </p:nvSpPr>
          <p:spPr bwMode="auto">
            <a:xfrm>
              <a:off x="2808" y="1526"/>
              <a:ext cx="29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53</a:t>
              </a:r>
              <a:endParaRPr lang="en-GB" altLang="en-US" i="1" baseline="-25000">
                <a:latin typeface="Comic Sans MS" panose="030F0702030302020204" pitchFamily="66" charset="0"/>
              </a:endParaRPr>
            </a:p>
          </p:txBody>
        </p:sp>
        <p:sp>
          <p:nvSpPr>
            <p:cNvPr id="27718" name="Line 80"/>
            <p:cNvSpPr>
              <a:spLocks noChangeShapeType="1"/>
            </p:cNvSpPr>
            <p:nvPr/>
          </p:nvSpPr>
          <p:spPr bwMode="auto">
            <a:xfrm flipH="1">
              <a:off x="3081" y="1823"/>
              <a:ext cx="160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19" name="Line 81"/>
            <p:cNvSpPr>
              <a:spLocks noChangeShapeType="1"/>
            </p:cNvSpPr>
            <p:nvPr/>
          </p:nvSpPr>
          <p:spPr bwMode="auto">
            <a:xfrm flipH="1">
              <a:off x="3089" y="1657"/>
              <a:ext cx="160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20" name="Line 82"/>
            <p:cNvSpPr>
              <a:spLocks noChangeShapeType="1"/>
            </p:cNvSpPr>
            <p:nvPr/>
          </p:nvSpPr>
          <p:spPr bwMode="auto">
            <a:xfrm flipV="1">
              <a:off x="4411" y="1284"/>
              <a:ext cx="13" cy="201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7721" name="Oval 146"/>
            <p:cNvSpPr>
              <a:spLocks noChangeArrowheads="1"/>
            </p:cNvSpPr>
            <p:nvPr/>
          </p:nvSpPr>
          <p:spPr bwMode="auto">
            <a:xfrm>
              <a:off x="3701" y="2486"/>
              <a:ext cx="65" cy="59"/>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7722" name="Oval 147"/>
            <p:cNvSpPr>
              <a:spLocks noChangeArrowheads="1"/>
            </p:cNvSpPr>
            <p:nvPr/>
          </p:nvSpPr>
          <p:spPr bwMode="auto">
            <a:xfrm>
              <a:off x="4041" y="1794"/>
              <a:ext cx="65" cy="59"/>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7723" name="Oval 148"/>
            <p:cNvSpPr>
              <a:spLocks noChangeArrowheads="1"/>
            </p:cNvSpPr>
            <p:nvPr/>
          </p:nvSpPr>
          <p:spPr bwMode="auto">
            <a:xfrm>
              <a:off x="4393" y="1290"/>
              <a:ext cx="65" cy="59"/>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7724" name="Oval 149"/>
            <p:cNvSpPr>
              <a:spLocks noChangeArrowheads="1"/>
            </p:cNvSpPr>
            <p:nvPr/>
          </p:nvSpPr>
          <p:spPr bwMode="auto">
            <a:xfrm>
              <a:off x="4665" y="1618"/>
              <a:ext cx="65" cy="59"/>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grpSp>
    </p:spTree>
    <p:extLst>
      <p:ext uri="{BB962C8B-B14F-4D97-AF65-F5344CB8AC3E}">
        <p14:creationId xmlns:p14="http://schemas.microsoft.com/office/powerpoint/2010/main" val="1729561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877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8771">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8891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889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885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8851"/>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88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851" grpId="0" animBg="1"/>
      <p:bldP spid="288852" grpId="0" animBg="1"/>
      <p:bldP spid="28885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28650" y="535211"/>
            <a:ext cx="7886700" cy="1325563"/>
          </a:xfrm>
        </p:spPr>
        <p:txBody>
          <a:bodyPr/>
          <a:lstStyle/>
          <a:p>
            <a:pPr eaLnBrk="1" hangingPunct="1"/>
            <a:r>
              <a:rPr lang="en-GB" altLang="en-US" smtClean="0">
                <a:latin typeface="Comic Sans MS" panose="030F0702030302020204" pitchFamily="66" charset="0"/>
              </a:rPr>
              <a:t>Velocity-time graphs</a:t>
            </a:r>
          </a:p>
        </p:txBody>
      </p:sp>
      <p:sp>
        <p:nvSpPr>
          <p:cNvPr id="249859" name="Rectangle 3"/>
          <p:cNvSpPr>
            <a:spLocks noGrp="1" noChangeArrowheads="1"/>
          </p:cNvSpPr>
          <p:nvPr>
            <p:ph type="body" idx="1"/>
          </p:nvPr>
        </p:nvSpPr>
        <p:spPr>
          <a:xfrm>
            <a:off x="4446588" y="1749648"/>
            <a:ext cx="4094162" cy="4919712"/>
          </a:xfrm>
        </p:spPr>
        <p:txBody>
          <a:bodyPr>
            <a:normAutofit/>
          </a:bodyPr>
          <a:lstStyle/>
          <a:p>
            <a:pPr marL="0" indent="0" eaLnBrk="1" hangingPunct="1">
              <a:lnSpc>
                <a:spcPct val="90000"/>
              </a:lnSpc>
              <a:buFontTx/>
              <a:buNone/>
            </a:pPr>
            <a:r>
              <a:rPr lang="en-GB" altLang="en-US" sz="2400" dirty="0" smtClean="0">
                <a:latin typeface="Comic Sans MS" panose="030F0702030302020204" pitchFamily="66" charset="0"/>
              </a:rPr>
              <a:t>With velocity-time graphs:</a:t>
            </a:r>
          </a:p>
          <a:p>
            <a:pPr marL="0" indent="0" eaLnBrk="1" hangingPunct="1">
              <a:lnSpc>
                <a:spcPct val="90000"/>
              </a:lnSpc>
              <a:buFontTx/>
              <a:buNone/>
            </a:pPr>
            <a:endParaRPr lang="en-GB" altLang="en-US" sz="2400" dirty="0" smtClean="0">
              <a:latin typeface="Comic Sans MS" panose="030F0702030302020204" pitchFamily="66" charset="0"/>
            </a:endParaRP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gradient </a:t>
            </a: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  acceleration</a:t>
            </a:r>
          </a:p>
          <a:p>
            <a:pPr marL="0" indent="0" eaLnBrk="1" hangingPunct="1">
              <a:lnSpc>
                <a:spcPct val="90000"/>
              </a:lnSpc>
              <a:buFontTx/>
              <a:buNone/>
            </a:pPr>
            <a:r>
              <a:rPr lang="en-GB" altLang="en-US" sz="2400" i="1" dirty="0" smtClean="0">
                <a:latin typeface="Comic Sans MS" panose="030F0702030302020204" pitchFamily="66" charset="0"/>
              </a:rPr>
              <a:t>a = (v – u) / t</a:t>
            </a:r>
          </a:p>
          <a:p>
            <a:pPr marL="0" indent="0" eaLnBrk="1" hangingPunct="1">
              <a:lnSpc>
                <a:spcPct val="90000"/>
              </a:lnSpc>
              <a:buFontTx/>
              <a:buNone/>
            </a:pPr>
            <a:endParaRPr lang="en-GB" altLang="en-US" sz="2400" i="1" dirty="0" smtClean="0">
              <a:latin typeface="Comic Sans MS" panose="030F0702030302020204" pitchFamily="66" charset="0"/>
            </a:endParaRP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The area under the ‘curve’ </a:t>
            </a: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 displacement</a:t>
            </a:r>
          </a:p>
          <a:p>
            <a:pPr marL="0" indent="0" eaLnBrk="1" hangingPunct="1">
              <a:lnSpc>
                <a:spcPct val="90000"/>
              </a:lnSpc>
              <a:buFontTx/>
              <a:buNone/>
            </a:pPr>
            <a:r>
              <a:rPr lang="en-GB" altLang="en-US" sz="2400" i="1" dirty="0" smtClean="0">
                <a:latin typeface="Comic Sans MS" panose="030F0702030302020204" pitchFamily="66" charset="0"/>
              </a:rPr>
              <a:t>s = [u x t] + [½ (v – u) x t]</a:t>
            </a:r>
          </a:p>
        </p:txBody>
      </p:sp>
      <p:grpSp>
        <p:nvGrpSpPr>
          <p:cNvPr id="19460" name="Group 8"/>
          <p:cNvGrpSpPr>
            <a:grpSpLocks/>
          </p:cNvGrpSpPr>
          <p:nvPr/>
        </p:nvGrpSpPr>
        <p:grpSpPr bwMode="auto">
          <a:xfrm>
            <a:off x="166688" y="1448023"/>
            <a:ext cx="3994150" cy="3981450"/>
            <a:chOff x="262" y="831"/>
            <a:chExt cx="2516" cy="2508"/>
          </a:xfrm>
        </p:grpSpPr>
        <p:pic>
          <p:nvPicPr>
            <p:cNvPr id="19461" name="Picture 4" descr="p11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 y="884"/>
              <a:ext cx="2366" cy="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5"/>
            <p:cNvSpPr>
              <a:spLocks noChangeArrowheads="1"/>
            </p:cNvSpPr>
            <p:nvPr/>
          </p:nvSpPr>
          <p:spPr bwMode="auto">
            <a:xfrm>
              <a:off x="262" y="3116"/>
              <a:ext cx="753" cy="2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9463" name="Rectangle 6"/>
            <p:cNvSpPr>
              <a:spLocks noChangeArrowheads="1"/>
            </p:cNvSpPr>
            <p:nvPr/>
          </p:nvSpPr>
          <p:spPr bwMode="auto">
            <a:xfrm>
              <a:off x="367" y="910"/>
              <a:ext cx="438" cy="1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9464" name="Text Box 7"/>
            <p:cNvSpPr txBox="1">
              <a:spLocks noChangeArrowheads="1"/>
            </p:cNvSpPr>
            <p:nvPr/>
          </p:nvSpPr>
          <p:spPr bwMode="auto">
            <a:xfrm>
              <a:off x="340" y="831"/>
              <a:ext cx="6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velocity</a:t>
              </a:r>
            </a:p>
          </p:txBody>
        </p:sp>
      </p:grpSp>
    </p:spTree>
    <p:extLst>
      <p:ext uri="{BB962C8B-B14F-4D97-AF65-F5344CB8AC3E}">
        <p14:creationId xmlns:p14="http://schemas.microsoft.com/office/powerpoint/2010/main" val="469208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98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98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98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4985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4985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498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876369"/>
            <a:ext cx="8229600" cy="788987"/>
          </a:xfrm>
        </p:spPr>
        <p:txBody>
          <a:bodyPr/>
          <a:lstStyle/>
          <a:p>
            <a:pPr eaLnBrk="1" hangingPunct="1"/>
            <a:r>
              <a:rPr lang="en-GB" altLang="en-US" dirty="0" smtClean="0">
                <a:latin typeface="Comic Sans MS" panose="030F0702030302020204" pitchFamily="66" charset="0"/>
              </a:rPr>
              <a:t>Question 2</a:t>
            </a:r>
          </a:p>
        </p:txBody>
      </p:sp>
      <p:sp>
        <p:nvSpPr>
          <p:cNvPr id="20483" name="Rectangle 3"/>
          <p:cNvSpPr>
            <a:spLocks noGrp="1" noChangeArrowheads="1"/>
          </p:cNvSpPr>
          <p:nvPr>
            <p:ph type="body" idx="1"/>
          </p:nvPr>
        </p:nvSpPr>
        <p:spPr>
          <a:xfrm>
            <a:off x="446088" y="1692344"/>
            <a:ext cx="8107362" cy="493712"/>
          </a:xfrm>
        </p:spPr>
        <p:txBody>
          <a:bodyPr/>
          <a:lstStyle/>
          <a:p>
            <a:pPr marL="0" indent="0" eaLnBrk="1" hangingPunct="1">
              <a:buFontTx/>
              <a:buNone/>
            </a:pPr>
            <a:r>
              <a:rPr lang="en-GB" altLang="en-US" sz="2000" i="1" smtClean="0">
                <a:latin typeface="Comic Sans MS" panose="030F0702030302020204" pitchFamily="66" charset="0"/>
                <a:cs typeface="Arial" charset="0"/>
              </a:rPr>
              <a:t>Describe the motion shown by the velocity-time graph below:</a:t>
            </a:r>
          </a:p>
        </p:txBody>
      </p:sp>
      <p:sp>
        <p:nvSpPr>
          <p:cNvPr id="253977" name="Text Box 25"/>
          <p:cNvSpPr txBox="1">
            <a:spLocks noChangeArrowheads="1"/>
          </p:cNvSpPr>
          <p:nvPr/>
        </p:nvSpPr>
        <p:spPr bwMode="auto">
          <a:xfrm>
            <a:off x="4011612" y="2222569"/>
            <a:ext cx="4952875"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b="1" dirty="0">
                <a:latin typeface="Comic Sans MS" panose="030F0702030302020204" pitchFamily="66" charset="0"/>
              </a:rPr>
              <a:t>O </a:t>
            </a:r>
            <a:r>
              <a:rPr lang="en-GB" altLang="en-US" b="1" dirty="0">
                <a:latin typeface="Comic Sans MS" panose="030F0702030302020204" pitchFamily="66" charset="0"/>
                <a:cs typeface="Arial" charset="0"/>
              </a:rPr>
              <a:t>→ A: </a:t>
            </a:r>
            <a:r>
              <a:rPr lang="en-GB" altLang="en-US" b="1" dirty="0" smtClean="0">
                <a:latin typeface="Comic Sans MS" panose="030F0702030302020204" pitchFamily="66" charset="0"/>
                <a:cs typeface="Arial" charset="0"/>
              </a:rPr>
              <a:t>UNIFORM </a:t>
            </a:r>
            <a:r>
              <a:rPr lang="en-GB" altLang="en-US" b="1" dirty="0">
                <a:latin typeface="Comic Sans MS" panose="030F0702030302020204" pitchFamily="66" charset="0"/>
                <a:cs typeface="Arial" charset="0"/>
              </a:rPr>
              <a:t>POSITIVE 	acceleration from rest to 	velocity </a:t>
            </a:r>
            <a:r>
              <a:rPr lang="en-GB" altLang="en-US" b="1" i="1" dirty="0">
                <a:latin typeface="Comic Sans MS" panose="030F0702030302020204" pitchFamily="66" charset="0"/>
                <a:cs typeface="Arial" charset="0"/>
              </a:rPr>
              <a:t>v</a:t>
            </a:r>
            <a:r>
              <a:rPr lang="en-GB" altLang="en-US" b="1" i="1" baseline="-25000" dirty="0">
                <a:latin typeface="Comic Sans MS" panose="030F0702030302020204" pitchFamily="66" charset="0"/>
                <a:cs typeface="Arial" charset="0"/>
              </a:rPr>
              <a:t>1</a:t>
            </a:r>
            <a:r>
              <a:rPr lang="en-GB" altLang="en-US" b="1" dirty="0">
                <a:latin typeface="Comic Sans MS" panose="030F0702030302020204" pitchFamily="66" charset="0"/>
                <a:cs typeface="Arial" charset="0"/>
              </a:rPr>
              <a:t>.</a:t>
            </a:r>
          </a:p>
          <a:p>
            <a:pPr eaLnBrk="1" hangingPunct="1">
              <a:spcBef>
                <a:spcPct val="50000"/>
              </a:spcBef>
            </a:pPr>
            <a:r>
              <a:rPr lang="en-GB" altLang="en-US" b="1" dirty="0">
                <a:latin typeface="Comic Sans MS" panose="030F0702030302020204" pitchFamily="66" charset="0"/>
              </a:rPr>
              <a:t>A → B: </a:t>
            </a:r>
            <a:r>
              <a:rPr lang="en-GB" altLang="en-US" b="1" dirty="0" smtClean="0">
                <a:latin typeface="Comic Sans MS" panose="030F0702030302020204" pitchFamily="66" charset="0"/>
              </a:rPr>
              <a:t>constant </a:t>
            </a:r>
            <a:r>
              <a:rPr lang="en-GB" altLang="en-US" b="1" dirty="0">
                <a:latin typeface="Comic Sans MS" panose="030F0702030302020204" pitchFamily="66" charset="0"/>
              </a:rPr>
              <a:t>velocity </a:t>
            </a:r>
            <a:r>
              <a:rPr lang="en-GB" altLang="en-US" b="1" i="1" dirty="0">
                <a:latin typeface="Comic Sans MS" panose="030F0702030302020204" pitchFamily="66" charset="0"/>
              </a:rPr>
              <a:t>v</a:t>
            </a:r>
            <a:r>
              <a:rPr lang="en-GB" altLang="en-US" b="1" i="1" baseline="-25000" dirty="0">
                <a:latin typeface="Comic Sans MS" panose="030F0702030302020204" pitchFamily="66" charset="0"/>
              </a:rPr>
              <a:t>1</a:t>
            </a:r>
            <a:r>
              <a:rPr lang="en-GB" altLang="en-US" b="1" dirty="0">
                <a:latin typeface="Comic Sans MS" panose="030F0702030302020204" pitchFamily="66" charset="0"/>
              </a:rPr>
              <a:t>.</a:t>
            </a:r>
            <a:endParaRPr lang="en-GB" altLang="en-US" b="1" dirty="0">
              <a:latin typeface="Comic Sans MS" panose="030F0702030302020204" pitchFamily="66" charset="0"/>
              <a:cs typeface="Arial" charset="0"/>
            </a:endParaRPr>
          </a:p>
          <a:p>
            <a:pPr eaLnBrk="1" hangingPunct="1">
              <a:spcBef>
                <a:spcPct val="50000"/>
              </a:spcBef>
            </a:pPr>
            <a:r>
              <a:rPr lang="en-GB" altLang="en-US" b="1" dirty="0">
                <a:latin typeface="Comic Sans MS" panose="030F0702030302020204" pitchFamily="66" charset="0"/>
              </a:rPr>
              <a:t>B → C → D :  </a:t>
            </a:r>
            <a:r>
              <a:rPr lang="en-GB" altLang="en-US" b="1" dirty="0" smtClean="0">
                <a:latin typeface="Comic Sans MS" panose="030F0702030302020204" pitchFamily="66" charset="0"/>
              </a:rPr>
              <a:t>UNIFORM </a:t>
            </a:r>
            <a:r>
              <a:rPr lang="en-GB" altLang="en-US" b="1" dirty="0">
                <a:latin typeface="Comic Sans MS" panose="030F0702030302020204" pitchFamily="66" charset="0"/>
              </a:rPr>
              <a:t>NEGATIVE </a:t>
            </a:r>
            <a:r>
              <a:rPr lang="en-GB" altLang="en-US" b="1" dirty="0" smtClean="0">
                <a:latin typeface="Comic Sans MS" panose="030F0702030302020204" pitchFamily="66" charset="0"/>
              </a:rPr>
              <a:t>acceleration </a:t>
            </a:r>
            <a:r>
              <a:rPr lang="en-GB" altLang="en-US" b="1" dirty="0">
                <a:latin typeface="Comic Sans MS" panose="030F0702030302020204" pitchFamily="66" charset="0"/>
              </a:rPr>
              <a:t>from </a:t>
            </a:r>
            <a:r>
              <a:rPr lang="en-GB" altLang="en-US" b="1" i="1" dirty="0">
                <a:latin typeface="Comic Sans MS" panose="030F0702030302020204" pitchFamily="66" charset="0"/>
              </a:rPr>
              <a:t>v</a:t>
            </a:r>
            <a:r>
              <a:rPr lang="en-GB" altLang="en-US" b="1" i="1" baseline="-25000" dirty="0">
                <a:latin typeface="Comic Sans MS" panose="030F0702030302020204" pitchFamily="66" charset="0"/>
              </a:rPr>
              <a:t>1</a:t>
            </a:r>
            <a:r>
              <a:rPr lang="en-GB" altLang="en-US" dirty="0">
                <a:latin typeface="Comic Sans MS" panose="030F0702030302020204" pitchFamily="66" charset="0"/>
              </a:rPr>
              <a:t> </a:t>
            </a:r>
            <a:r>
              <a:rPr lang="en-GB" altLang="en-US" b="1" dirty="0">
                <a:latin typeface="Comic Sans MS" panose="030F0702030302020204" pitchFamily="66" charset="0"/>
              </a:rPr>
              <a:t>to 	negative velocity </a:t>
            </a:r>
            <a:r>
              <a:rPr lang="en-GB" altLang="en-US" b="1" i="1" dirty="0">
                <a:latin typeface="Comic Sans MS" panose="030F0702030302020204" pitchFamily="66" charset="0"/>
              </a:rPr>
              <a:t>v</a:t>
            </a:r>
            <a:r>
              <a:rPr lang="en-GB" altLang="en-US" b="1" i="1" baseline="-25000" dirty="0">
                <a:latin typeface="Comic Sans MS" panose="030F0702030302020204" pitchFamily="66" charset="0"/>
              </a:rPr>
              <a:t>2</a:t>
            </a:r>
            <a:r>
              <a:rPr lang="en-GB" altLang="en-US" b="1" dirty="0">
                <a:latin typeface="Comic Sans MS" panose="030F0702030302020204" pitchFamily="66" charset="0"/>
              </a:rPr>
              <a:t>.</a:t>
            </a:r>
          </a:p>
          <a:p>
            <a:pPr eaLnBrk="1" hangingPunct="1">
              <a:spcBef>
                <a:spcPct val="50000"/>
              </a:spcBef>
            </a:pPr>
            <a:r>
              <a:rPr lang="en-GB" altLang="en-US" b="1" dirty="0">
                <a:latin typeface="Comic Sans MS" panose="030F0702030302020204" pitchFamily="66" charset="0"/>
                <a:cs typeface="Arial" charset="0"/>
              </a:rPr>
              <a:t>At </a:t>
            </a:r>
            <a:r>
              <a:rPr lang="en-GB" altLang="en-US" b="1" dirty="0" smtClean="0">
                <a:latin typeface="Comic Sans MS" panose="030F0702030302020204" pitchFamily="66" charset="0"/>
                <a:cs typeface="Arial" charset="0"/>
              </a:rPr>
              <a:t>C: The </a:t>
            </a:r>
            <a:r>
              <a:rPr lang="en-GB" altLang="en-US" b="1" dirty="0">
                <a:latin typeface="Comic Sans MS" panose="030F0702030302020204" pitchFamily="66" charset="0"/>
                <a:cs typeface="Arial" charset="0"/>
              </a:rPr>
              <a:t>body reverses direction </a:t>
            </a:r>
          </a:p>
          <a:p>
            <a:pPr eaLnBrk="1" hangingPunct="1">
              <a:spcBef>
                <a:spcPct val="50000"/>
              </a:spcBef>
            </a:pPr>
            <a:r>
              <a:rPr lang="en-GB" altLang="en-US" b="1" dirty="0">
                <a:latin typeface="Comic Sans MS" panose="030F0702030302020204" pitchFamily="66" charset="0"/>
              </a:rPr>
              <a:t>D → E: </a:t>
            </a:r>
            <a:r>
              <a:rPr lang="en-GB" altLang="en-US" b="1" dirty="0" smtClean="0">
                <a:latin typeface="Comic Sans MS" panose="030F0702030302020204" pitchFamily="66" charset="0"/>
              </a:rPr>
              <a:t>constant </a:t>
            </a:r>
            <a:r>
              <a:rPr lang="en-GB" altLang="en-US" b="1" dirty="0">
                <a:latin typeface="Comic Sans MS" panose="030F0702030302020204" pitchFamily="66" charset="0"/>
              </a:rPr>
              <a:t>negative velocity </a:t>
            </a:r>
            <a:r>
              <a:rPr lang="en-GB" altLang="en-US" b="1" i="1" dirty="0">
                <a:latin typeface="Comic Sans MS" panose="030F0702030302020204" pitchFamily="66" charset="0"/>
              </a:rPr>
              <a:t>v</a:t>
            </a:r>
            <a:r>
              <a:rPr lang="en-GB" altLang="en-US" b="1" i="1" baseline="-25000" dirty="0">
                <a:latin typeface="Comic Sans MS" panose="030F0702030302020204" pitchFamily="66" charset="0"/>
              </a:rPr>
              <a:t>2</a:t>
            </a:r>
            <a:r>
              <a:rPr lang="en-GB" altLang="en-US" b="1" dirty="0">
                <a:latin typeface="Comic Sans MS" panose="030F0702030302020204" pitchFamily="66" charset="0"/>
              </a:rPr>
              <a:t>.</a:t>
            </a:r>
          </a:p>
          <a:p>
            <a:pPr eaLnBrk="1" hangingPunct="1">
              <a:spcBef>
                <a:spcPct val="50000"/>
              </a:spcBef>
            </a:pPr>
            <a:r>
              <a:rPr lang="en-GB" altLang="en-US" b="1" dirty="0">
                <a:latin typeface="Comic Sans MS" panose="030F0702030302020204" pitchFamily="66" charset="0"/>
              </a:rPr>
              <a:t>E → F: 	NON-UNIFORM POSITIVE 	acceleration to rest</a:t>
            </a:r>
          </a:p>
          <a:p>
            <a:pPr eaLnBrk="1" hangingPunct="1">
              <a:spcBef>
                <a:spcPct val="50000"/>
              </a:spcBef>
            </a:pPr>
            <a:endParaRPr lang="en-GB" altLang="en-US" b="1" dirty="0">
              <a:latin typeface="Comic Sans MS" panose="030F0702030302020204" pitchFamily="66" charset="0"/>
            </a:endParaRPr>
          </a:p>
          <a:p>
            <a:pPr eaLnBrk="1" hangingPunct="1">
              <a:spcBef>
                <a:spcPct val="50000"/>
              </a:spcBef>
            </a:pPr>
            <a:endParaRPr lang="en-GB" altLang="en-US" dirty="0">
              <a:latin typeface="Comic Sans MS" panose="030F0702030302020204" pitchFamily="66" charset="0"/>
              <a:cs typeface="Arial" charset="0"/>
            </a:endParaRPr>
          </a:p>
        </p:txBody>
      </p:sp>
      <p:grpSp>
        <p:nvGrpSpPr>
          <p:cNvPr id="20485" name="Group 34"/>
          <p:cNvGrpSpPr>
            <a:grpSpLocks/>
          </p:cNvGrpSpPr>
          <p:nvPr/>
        </p:nvGrpSpPr>
        <p:grpSpPr bwMode="auto">
          <a:xfrm>
            <a:off x="212725" y="2251144"/>
            <a:ext cx="3600450" cy="3286125"/>
            <a:chOff x="134" y="1157"/>
            <a:chExt cx="2268" cy="2070"/>
          </a:xfrm>
        </p:grpSpPr>
        <p:sp>
          <p:nvSpPr>
            <p:cNvPr id="20486" name="Line 5"/>
            <p:cNvSpPr>
              <a:spLocks noChangeShapeType="1"/>
            </p:cNvSpPr>
            <p:nvPr/>
          </p:nvSpPr>
          <p:spPr bwMode="auto">
            <a:xfrm flipV="1">
              <a:off x="386" y="1159"/>
              <a:ext cx="0" cy="206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487" name="Line 6"/>
            <p:cNvSpPr>
              <a:spLocks noChangeShapeType="1"/>
            </p:cNvSpPr>
            <p:nvPr/>
          </p:nvSpPr>
          <p:spPr bwMode="auto">
            <a:xfrm flipV="1">
              <a:off x="294" y="2550"/>
              <a:ext cx="2108" cy="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488" name="Line 8"/>
            <p:cNvSpPr>
              <a:spLocks noChangeShapeType="1"/>
            </p:cNvSpPr>
            <p:nvPr/>
          </p:nvSpPr>
          <p:spPr bwMode="auto">
            <a:xfrm flipV="1">
              <a:off x="395" y="1589"/>
              <a:ext cx="674" cy="975"/>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489" name="Line 10"/>
            <p:cNvSpPr>
              <a:spLocks noChangeShapeType="1"/>
            </p:cNvSpPr>
            <p:nvPr/>
          </p:nvSpPr>
          <p:spPr bwMode="auto">
            <a:xfrm>
              <a:off x="1073" y="1601"/>
              <a:ext cx="28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490" name="Freeform 11"/>
            <p:cNvSpPr>
              <a:spLocks/>
            </p:cNvSpPr>
            <p:nvPr/>
          </p:nvSpPr>
          <p:spPr bwMode="auto">
            <a:xfrm flipH="1">
              <a:off x="1889" y="2553"/>
              <a:ext cx="328" cy="368"/>
            </a:xfrm>
            <a:custGeom>
              <a:avLst/>
              <a:gdLst>
                <a:gd name="T0" fmla="*/ 0 w 376"/>
                <a:gd name="T1" fmla="*/ 0 h 216"/>
                <a:gd name="T2" fmla="*/ 192 w 376"/>
                <a:gd name="T3" fmla="*/ 48 h 216"/>
                <a:gd name="T4" fmla="*/ 376 w 376"/>
                <a:gd name="T5" fmla="*/ 216 h 216"/>
                <a:gd name="T6" fmla="*/ 0 60000 65536"/>
                <a:gd name="T7" fmla="*/ 0 60000 65536"/>
                <a:gd name="T8" fmla="*/ 0 60000 65536"/>
                <a:gd name="T9" fmla="*/ 0 w 376"/>
                <a:gd name="T10" fmla="*/ 0 h 216"/>
                <a:gd name="T11" fmla="*/ 376 w 376"/>
                <a:gd name="T12" fmla="*/ 216 h 216"/>
              </a:gdLst>
              <a:ahLst/>
              <a:cxnLst>
                <a:cxn ang="T6">
                  <a:pos x="T0" y="T1"/>
                </a:cxn>
                <a:cxn ang="T7">
                  <a:pos x="T2" y="T3"/>
                </a:cxn>
                <a:cxn ang="T8">
                  <a:pos x="T4" y="T5"/>
                </a:cxn>
              </a:cxnLst>
              <a:rect l="T9" t="T10" r="T11" b="T12"/>
              <a:pathLst>
                <a:path w="376" h="216">
                  <a:moveTo>
                    <a:pt x="0" y="0"/>
                  </a:moveTo>
                  <a:cubicBezTo>
                    <a:pt x="64" y="6"/>
                    <a:pt x="129" y="12"/>
                    <a:pt x="192" y="48"/>
                  </a:cubicBezTo>
                  <a:cubicBezTo>
                    <a:pt x="255" y="84"/>
                    <a:pt x="315" y="150"/>
                    <a:pt x="376" y="216"/>
                  </a:cubicBezTo>
                </a:path>
              </a:pathLst>
            </a:custGeom>
            <a:noFill/>
            <a:ln w="28575">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491" name="Text Box 12"/>
            <p:cNvSpPr txBox="1">
              <a:spLocks noChangeArrowheads="1"/>
            </p:cNvSpPr>
            <p:nvPr/>
          </p:nvSpPr>
          <p:spPr bwMode="auto">
            <a:xfrm>
              <a:off x="421" y="1157"/>
              <a:ext cx="6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0492" name="Text Box 13"/>
            <p:cNvSpPr txBox="1">
              <a:spLocks noChangeArrowheads="1"/>
            </p:cNvSpPr>
            <p:nvPr/>
          </p:nvSpPr>
          <p:spPr bwMode="auto">
            <a:xfrm>
              <a:off x="1898" y="2284"/>
              <a:ext cx="50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t</a:t>
              </a:r>
              <a:r>
                <a:rPr lang="en-GB" altLang="en-US" dirty="0">
                  <a:latin typeface="Comic Sans MS" panose="030F0702030302020204" pitchFamily="66" charset="0"/>
                </a:rPr>
                <a:t> / s</a:t>
              </a:r>
            </a:p>
          </p:txBody>
        </p:sp>
        <p:sp>
          <p:nvSpPr>
            <p:cNvPr id="20493" name="Oval 15"/>
            <p:cNvSpPr>
              <a:spLocks noChangeArrowheads="1"/>
            </p:cNvSpPr>
            <p:nvPr/>
          </p:nvSpPr>
          <p:spPr bwMode="auto">
            <a:xfrm>
              <a:off x="2181" y="2513"/>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494" name="Oval 17"/>
            <p:cNvSpPr>
              <a:spLocks noChangeArrowheads="1"/>
            </p:cNvSpPr>
            <p:nvPr/>
          </p:nvSpPr>
          <p:spPr bwMode="auto">
            <a:xfrm>
              <a:off x="1025" y="1573"/>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495" name="Oval 19"/>
            <p:cNvSpPr>
              <a:spLocks noChangeArrowheads="1"/>
            </p:cNvSpPr>
            <p:nvPr/>
          </p:nvSpPr>
          <p:spPr bwMode="auto">
            <a:xfrm>
              <a:off x="321" y="2505"/>
              <a:ext cx="128" cy="112"/>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496" name="Text Box 20"/>
            <p:cNvSpPr txBox="1">
              <a:spLocks noChangeArrowheads="1"/>
            </p:cNvSpPr>
            <p:nvPr/>
          </p:nvSpPr>
          <p:spPr bwMode="auto">
            <a:xfrm>
              <a:off x="945" y="1380"/>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A</a:t>
              </a:r>
            </a:p>
          </p:txBody>
        </p:sp>
        <p:sp>
          <p:nvSpPr>
            <p:cNvPr id="20497" name="Text Box 21"/>
            <p:cNvSpPr txBox="1">
              <a:spLocks noChangeArrowheads="1"/>
            </p:cNvSpPr>
            <p:nvPr/>
          </p:nvSpPr>
          <p:spPr bwMode="auto">
            <a:xfrm>
              <a:off x="1362" y="1484"/>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B</a:t>
              </a:r>
            </a:p>
          </p:txBody>
        </p:sp>
        <p:sp>
          <p:nvSpPr>
            <p:cNvPr id="20498" name="Text Box 22"/>
            <p:cNvSpPr txBox="1">
              <a:spLocks noChangeArrowheads="1"/>
            </p:cNvSpPr>
            <p:nvPr/>
          </p:nvSpPr>
          <p:spPr bwMode="auto">
            <a:xfrm>
              <a:off x="1514" y="2349"/>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C</a:t>
              </a:r>
            </a:p>
          </p:txBody>
        </p:sp>
        <p:sp>
          <p:nvSpPr>
            <p:cNvPr id="20499" name="Text Box 23"/>
            <p:cNvSpPr txBox="1">
              <a:spLocks noChangeArrowheads="1"/>
            </p:cNvSpPr>
            <p:nvPr/>
          </p:nvSpPr>
          <p:spPr bwMode="auto">
            <a:xfrm>
              <a:off x="1514" y="2903"/>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D</a:t>
              </a:r>
            </a:p>
          </p:txBody>
        </p:sp>
        <p:sp>
          <p:nvSpPr>
            <p:cNvPr id="20500" name="Text Box 24"/>
            <p:cNvSpPr txBox="1">
              <a:spLocks noChangeArrowheads="1"/>
            </p:cNvSpPr>
            <p:nvPr/>
          </p:nvSpPr>
          <p:spPr bwMode="auto">
            <a:xfrm>
              <a:off x="1775" y="2909"/>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E</a:t>
              </a:r>
            </a:p>
          </p:txBody>
        </p:sp>
        <p:sp>
          <p:nvSpPr>
            <p:cNvPr id="20501" name="Line 26"/>
            <p:cNvSpPr>
              <a:spLocks noChangeShapeType="1"/>
            </p:cNvSpPr>
            <p:nvPr/>
          </p:nvSpPr>
          <p:spPr bwMode="auto">
            <a:xfrm flipH="1" flipV="1">
              <a:off x="1365" y="1593"/>
              <a:ext cx="234" cy="1315"/>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502" name="Line 27"/>
            <p:cNvSpPr>
              <a:spLocks noChangeShapeType="1"/>
            </p:cNvSpPr>
            <p:nvPr/>
          </p:nvSpPr>
          <p:spPr bwMode="auto">
            <a:xfrm>
              <a:off x="1617" y="2905"/>
              <a:ext cx="28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503" name="Oval 16"/>
            <p:cNvSpPr>
              <a:spLocks noChangeArrowheads="1"/>
            </p:cNvSpPr>
            <p:nvPr/>
          </p:nvSpPr>
          <p:spPr bwMode="auto">
            <a:xfrm>
              <a:off x="1317" y="1565"/>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504" name="Oval 14"/>
            <p:cNvSpPr>
              <a:spLocks noChangeArrowheads="1"/>
            </p:cNvSpPr>
            <p:nvPr/>
          </p:nvSpPr>
          <p:spPr bwMode="auto">
            <a:xfrm>
              <a:off x="1490" y="2507"/>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505" name="Oval 28"/>
            <p:cNvSpPr>
              <a:spLocks noChangeArrowheads="1"/>
            </p:cNvSpPr>
            <p:nvPr/>
          </p:nvSpPr>
          <p:spPr bwMode="auto">
            <a:xfrm>
              <a:off x="1569" y="2869"/>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506" name="Oval 18"/>
            <p:cNvSpPr>
              <a:spLocks noChangeArrowheads="1"/>
            </p:cNvSpPr>
            <p:nvPr/>
          </p:nvSpPr>
          <p:spPr bwMode="auto">
            <a:xfrm>
              <a:off x="1845" y="2865"/>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0507" name="Text Box 29"/>
            <p:cNvSpPr txBox="1">
              <a:spLocks noChangeArrowheads="1"/>
            </p:cNvSpPr>
            <p:nvPr/>
          </p:nvSpPr>
          <p:spPr bwMode="auto">
            <a:xfrm>
              <a:off x="2123" y="2577"/>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F</a:t>
              </a:r>
            </a:p>
          </p:txBody>
        </p:sp>
        <p:sp>
          <p:nvSpPr>
            <p:cNvPr id="20508" name="Line 30"/>
            <p:cNvSpPr>
              <a:spLocks noChangeShapeType="1"/>
            </p:cNvSpPr>
            <p:nvPr/>
          </p:nvSpPr>
          <p:spPr bwMode="auto">
            <a:xfrm flipH="1">
              <a:off x="336" y="1604"/>
              <a:ext cx="70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509" name="Line 31"/>
            <p:cNvSpPr>
              <a:spLocks noChangeShapeType="1"/>
            </p:cNvSpPr>
            <p:nvPr/>
          </p:nvSpPr>
          <p:spPr bwMode="auto">
            <a:xfrm flipH="1">
              <a:off x="344" y="2904"/>
              <a:ext cx="124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0510" name="Text Box 32"/>
            <p:cNvSpPr txBox="1">
              <a:spLocks noChangeArrowheads="1"/>
            </p:cNvSpPr>
            <p:nvPr/>
          </p:nvSpPr>
          <p:spPr bwMode="auto">
            <a:xfrm>
              <a:off x="154" y="1491"/>
              <a:ext cx="23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v</a:t>
              </a:r>
              <a:r>
                <a:rPr lang="en-GB" altLang="en-US" i="1" baseline="-25000">
                  <a:latin typeface="Comic Sans MS" panose="030F0702030302020204" pitchFamily="66" charset="0"/>
                </a:rPr>
                <a:t>1</a:t>
              </a:r>
            </a:p>
          </p:txBody>
        </p:sp>
        <p:sp>
          <p:nvSpPr>
            <p:cNvPr id="20511" name="Text Box 33"/>
            <p:cNvSpPr txBox="1">
              <a:spLocks noChangeArrowheads="1"/>
            </p:cNvSpPr>
            <p:nvPr/>
          </p:nvSpPr>
          <p:spPr bwMode="auto">
            <a:xfrm>
              <a:off x="134" y="2763"/>
              <a:ext cx="24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v</a:t>
              </a:r>
              <a:r>
                <a:rPr lang="en-GB" altLang="en-US" i="1" baseline="-25000">
                  <a:latin typeface="Comic Sans MS" panose="030F0702030302020204" pitchFamily="66" charset="0"/>
                </a:rPr>
                <a:t>2</a:t>
              </a:r>
            </a:p>
          </p:txBody>
        </p:sp>
      </p:grpSp>
    </p:spTree>
    <p:extLst>
      <p:ext uri="{BB962C8B-B14F-4D97-AF65-F5344CB8AC3E}">
        <p14:creationId xmlns:p14="http://schemas.microsoft.com/office/powerpoint/2010/main" val="2506431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39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397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397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5397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397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5397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17575"/>
            <a:ext cx="8229600" cy="788987"/>
          </a:xfrm>
        </p:spPr>
        <p:txBody>
          <a:bodyPr/>
          <a:lstStyle/>
          <a:p>
            <a:pPr eaLnBrk="1" hangingPunct="1"/>
            <a:r>
              <a:rPr lang="en-GB" altLang="en-US" dirty="0" smtClean="0">
                <a:latin typeface="Comic Sans MS" panose="030F0702030302020204" pitchFamily="66" charset="0"/>
              </a:rPr>
              <a:t>Question 3</a:t>
            </a:r>
          </a:p>
        </p:txBody>
      </p:sp>
      <p:sp>
        <p:nvSpPr>
          <p:cNvPr id="21507" name="Rectangle 3"/>
          <p:cNvSpPr>
            <a:spLocks noGrp="1" noChangeArrowheads="1"/>
          </p:cNvSpPr>
          <p:nvPr>
            <p:ph type="body" idx="1"/>
          </p:nvPr>
        </p:nvSpPr>
        <p:spPr>
          <a:xfrm>
            <a:off x="4435475" y="1614512"/>
            <a:ext cx="4338638" cy="4622800"/>
          </a:xfrm>
        </p:spPr>
        <p:txBody>
          <a:bodyPr>
            <a:normAutofit lnSpcReduction="10000"/>
          </a:bodyPr>
          <a:lstStyle/>
          <a:p>
            <a:pPr marL="0" indent="0" eaLnBrk="1" hangingPunct="1">
              <a:lnSpc>
                <a:spcPct val="90000"/>
              </a:lnSpc>
              <a:buFontTx/>
              <a:buNone/>
            </a:pPr>
            <a:r>
              <a:rPr lang="en-GB" altLang="en-US" sz="2400" i="1" smtClean="0">
                <a:latin typeface="Comic Sans MS" panose="030F0702030302020204" pitchFamily="66" charset="0"/>
                <a:cs typeface="Arial" charset="0"/>
              </a:rPr>
              <a:t>The graph shows the velocity-time graph of a car. Calculate or state:</a:t>
            </a:r>
          </a:p>
          <a:p>
            <a:pPr marL="0" indent="0" eaLnBrk="1" hangingPunct="1">
              <a:lnSpc>
                <a:spcPct val="90000"/>
              </a:lnSpc>
              <a:buFontTx/>
              <a:buNone/>
            </a:pPr>
            <a:r>
              <a:rPr lang="en-GB" altLang="en-US" sz="2400" i="1" smtClean="0">
                <a:latin typeface="Comic Sans MS" panose="030F0702030302020204" pitchFamily="66" charset="0"/>
                <a:cs typeface="Arial" charset="0"/>
              </a:rPr>
              <a:t>(a) the acceleration of the car during the first 4 seconds.</a:t>
            </a:r>
          </a:p>
          <a:p>
            <a:pPr marL="0" indent="0" eaLnBrk="1" hangingPunct="1">
              <a:lnSpc>
                <a:spcPct val="90000"/>
              </a:lnSpc>
              <a:buFontTx/>
              <a:buNone/>
            </a:pPr>
            <a:r>
              <a:rPr lang="en-GB" altLang="en-US" sz="2400" i="1" smtClean="0">
                <a:latin typeface="Comic Sans MS" panose="030F0702030302020204" pitchFamily="66" charset="0"/>
                <a:cs typeface="Arial" charset="0"/>
              </a:rPr>
              <a:t>(b) the displacement of the car after 6 seconds.</a:t>
            </a:r>
          </a:p>
          <a:p>
            <a:pPr marL="0" indent="0" eaLnBrk="1" hangingPunct="1">
              <a:lnSpc>
                <a:spcPct val="90000"/>
              </a:lnSpc>
              <a:buFontTx/>
              <a:buNone/>
            </a:pPr>
            <a:r>
              <a:rPr lang="en-GB" altLang="en-US" sz="2400" i="1" smtClean="0">
                <a:latin typeface="Comic Sans MS" panose="030F0702030302020204" pitchFamily="66" charset="0"/>
                <a:cs typeface="Arial" charset="0"/>
              </a:rPr>
              <a:t>(c) time </a:t>
            </a:r>
            <a:r>
              <a:rPr lang="en-GB" altLang="en-US" sz="2400" b="1" i="1" smtClean="0">
                <a:latin typeface="Comic Sans MS" panose="030F0702030302020204" pitchFamily="66" charset="0"/>
                <a:cs typeface="Arial" charset="0"/>
              </a:rPr>
              <a:t>T</a:t>
            </a:r>
            <a:r>
              <a:rPr lang="en-GB" altLang="en-US" sz="2400" i="1" smtClean="0">
                <a:latin typeface="Comic Sans MS" panose="030F0702030302020204" pitchFamily="66" charset="0"/>
                <a:cs typeface="Arial" charset="0"/>
              </a:rPr>
              <a:t>.</a:t>
            </a:r>
          </a:p>
          <a:p>
            <a:pPr marL="0" indent="0" eaLnBrk="1" hangingPunct="1">
              <a:lnSpc>
                <a:spcPct val="90000"/>
              </a:lnSpc>
              <a:buFontTx/>
              <a:buNone/>
            </a:pPr>
            <a:r>
              <a:rPr lang="en-GB" altLang="en-US" sz="2400" i="1" smtClean="0">
                <a:latin typeface="Comic Sans MS" panose="030F0702030302020204" pitchFamily="66" charset="0"/>
                <a:cs typeface="Arial" charset="0"/>
              </a:rPr>
              <a:t>(d) the displacement after 11 seconds.</a:t>
            </a:r>
          </a:p>
          <a:p>
            <a:pPr marL="0" indent="0" eaLnBrk="1" hangingPunct="1">
              <a:lnSpc>
                <a:spcPct val="90000"/>
              </a:lnSpc>
              <a:buFontTx/>
              <a:buNone/>
            </a:pPr>
            <a:r>
              <a:rPr lang="en-GB" altLang="en-US" sz="2400" i="1" smtClean="0">
                <a:latin typeface="Comic Sans MS" panose="030F0702030302020204" pitchFamily="66" charset="0"/>
                <a:cs typeface="Arial" charset="0"/>
              </a:rPr>
              <a:t>(e) the average velocity of the car over 11 seconds.</a:t>
            </a:r>
          </a:p>
        </p:txBody>
      </p:sp>
      <p:grpSp>
        <p:nvGrpSpPr>
          <p:cNvPr id="21508" name="Group 42"/>
          <p:cNvGrpSpPr>
            <a:grpSpLocks/>
          </p:cNvGrpSpPr>
          <p:nvPr/>
        </p:nvGrpSpPr>
        <p:grpSpPr bwMode="auto">
          <a:xfrm>
            <a:off x="198438" y="1620862"/>
            <a:ext cx="3697287" cy="3979863"/>
            <a:chOff x="125" y="742"/>
            <a:chExt cx="2329" cy="2507"/>
          </a:xfrm>
        </p:grpSpPr>
        <p:sp>
          <p:nvSpPr>
            <p:cNvPr id="21509" name="Line 6"/>
            <p:cNvSpPr>
              <a:spLocks noChangeShapeType="1"/>
            </p:cNvSpPr>
            <p:nvPr/>
          </p:nvSpPr>
          <p:spPr bwMode="auto">
            <a:xfrm flipV="1">
              <a:off x="438" y="744"/>
              <a:ext cx="0" cy="250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10" name="Line 7"/>
            <p:cNvSpPr>
              <a:spLocks noChangeShapeType="1"/>
            </p:cNvSpPr>
            <p:nvPr/>
          </p:nvSpPr>
          <p:spPr bwMode="auto">
            <a:xfrm flipV="1">
              <a:off x="346" y="2135"/>
              <a:ext cx="2108" cy="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11" name="Line 8"/>
            <p:cNvSpPr>
              <a:spLocks noChangeShapeType="1"/>
            </p:cNvSpPr>
            <p:nvPr/>
          </p:nvSpPr>
          <p:spPr bwMode="auto">
            <a:xfrm flipV="1">
              <a:off x="447" y="1174"/>
              <a:ext cx="674" cy="975"/>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12" name="Line 9"/>
            <p:cNvSpPr>
              <a:spLocks noChangeShapeType="1"/>
            </p:cNvSpPr>
            <p:nvPr/>
          </p:nvSpPr>
          <p:spPr bwMode="auto">
            <a:xfrm>
              <a:off x="1125" y="1186"/>
              <a:ext cx="28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13" name="Text Box 11"/>
            <p:cNvSpPr txBox="1">
              <a:spLocks noChangeArrowheads="1"/>
            </p:cNvSpPr>
            <p:nvPr/>
          </p:nvSpPr>
          <p:spPr bwMode="auto">
            <a:xfrm>
              <a:off x="473" y="742"/>
              <a:ext cx="6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1514" name="Text Box 12"/>
            <p:cNvSpPr txBox="1">
              <a:spLocks noChangeArrowheads="1"/>
            </p:cNvSpPr>
            <p:nvPr/>
          </p:nvSpPr>
          <p:spPr bwMode="auto">
            <a:xfrm>
              <a:off x="1950" y="1869"/>
              <a:ext cx="50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t</a:t>
              </a:r>
              <a:r>
                <a:rPr lang="en-GB" altLang="en-US" dirty="0">
                  <a:latin typeface="Comic Sans MS" panose="030F0702030302020204" pitchFamily="66" charset="0"/>
                </a:rPr>
                <a:t> / s</a:t>
              </a:r>
            </a:p>
          </p:txBody>
        </p:sp>
        <p:sp>
          <p:nvSpPr>
            <p:cNvPr id="21515" name="Oval 15"/>
            <p:cNvSpPr>
              <a:spLocks noChangeArrowheads="1"/>
            </p:cNvSpPr>
            <p:nvPr/>
          </p:nvSpPr>
          <p:spPr bwMode="auto">
            <a:xfrm>
              <a:off x="373" y="2090"/>
              <a:ext cx="128" cy="112"/>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1516" name="Text Box 18"/>
            <p:cNvSpPr txBox="1">
              <a:spLocks noChangeArrowheads="1"/>
            </p:cNvSpPr>
            <p:nvPr/>
          </p:nvSpPr>
          <p:spPr bwMode="auto">
            <a:xfrm>
              <a:off x="1716" y="1898"/>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1517" name="Line 21"/>
            <p:cNvSpPr>
              <a:spLocks noChangeShapeType="1"/>
            </p:cNvSpPr>
            <p:nvPr/>
          </p:nvSpPr>
          <p:spPr bwMode="auto">
            <a:xfrm flipH="1" flipV="1">
              <a:off x="1417" y="1178"/>
              <a:ext cx="609" cy="1671"/>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18" name="Oval 24"/>
            <p:cNvSpPr>
              <a:spLocks noChangeArrowheads="1"/>
            </p:cNvSpPr>
            <p:nvPr/>
          </p:nvSpPr>
          <p:spPr bwMode="auto">
            <a:xfrm>
              <a:off x="1726" y="2092"/>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1519" name="Line 28"/>
            <p:cNvSpPr>
              <a:spLocks noChangeShapeType="1"/>
            </p:cNvSpPr>
            <p:nvPr/>
          </p:nvSpPr>
          <p:spPr bwMode="auto">
            <a:xfrm flipH="1">
              <a:off x="388" y="1189"/>
              <a:ext cx="70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20" name="Line 29"/>
            <p:cNvSpPr>
              <a:spLocks noChangeShapeType="1"/>
            </p:cNvSpPr>
            <p:nvPr/>
          </p:nvSpPr>
          <p:spPr bwMode="auto">
            <a:xfrm flipH="1">
              <a:off x="414" y="2856"/>
              <a:ext cx="160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21" name="Text Box 30"/>
            <p:cNvSpPr txBox="1">
              <a:spLocks noChangeArrowheads="1"/>
            </p:cNvSpPr>
            <p:nvPr/>
          </p:nvSpPr>
          <p:spPr bwMode="auto">
            <a:xfrm>
              <a:off x="168" y="1076"/>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12</a:t>
              </a:r>
              <a:endParaRPr lang="en-GB" altLang="en-US" i="1" baseline="-25000">
                <a:latin typeface="Comic Sans MS" panose="030F0702030302020204" pitchFamily="66" charset="0"/>
              </a:endParaRPr>
            </a:p>
          </p:txBody>
        </p:sp>
        <p:sp>
          <p:nvSpPr>
            <p:cNvPr id="21522" name="Text Box 31"/>
            <p:cNvSpPr txBox="1">
              <a:spLocks noChangeArrowheads="1"/>
            </p:cNvSpPr>
            <p:nvPr/>
          </p:nvSpPr>
          <p:spPr bwMode="auto">
            <a:xfrm>
              <a:off x="125" y="2732"/>
              <a:ext cx="33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-10</a:t>
              </a:r>
              <a:endParaRPr lang="en-GB" altLang="en-US" i="1" baseline="-25000">
                <a:latin typeface="Comic Sans MS" panose="030F0702030302020204" pitchFamily="66" charset="0"/>
              </a:endParaRPr>
            </a:p>
          </p:txBody>
        </p:sp>
        <p:sp>
          <p:nvSpPr>
            <p:cNvPr id="21523" name="Line 32"/>
            <p:cNvSpPr>
              <a:spLocks noChangeShapeType="1"/>
            </p:cNvSpPr>
            <p:nvPr/>
          </p:nvSpPr>
          <p:spPr bwMode="auto">
            <a:xfrm>
              <a:off x="1117" y="1187"/>
              <a:ext cx="4" cy="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24" name="Line 33"/>
            <p:cNvSpPr>
              <a:spLocks noChangeShapeType="1"/>
            </p:cNvSpPr>
            <p:nvPr/>
          </p:nvSpPr>
          <p:spPr bwMode="auto">
            <a:xfrm>
              <a:off x="1422" y="1178"/>
              <a:ext cx="18" cy="1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25" name="Line 34"/>
            <p:cNvSpPr>
              <a:spLocks noChangeShapeType="1"/>
            </p:cNvSpPr>
            <p:nvPr/>
          </p:nvSpPr>
          <p:spPr bwMode="auto">
            <a:xfrm flipH="1" flipV="1">
              <a:off x="2028" y="2143"/>
              <a:ext cx="4" cy="70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1526" name="Text Box 35"/>
            <p:cNvSpPr txBox="1">
              <a:spLocks noChangeArrowheads="1"/>
            </p:cNvSpPr>
            <p:nvPr/>
          </p:nvSpPr>
          <p:spPr bwMode="auto">
            <a:xfrm>
              <a:off x="1016" y="2128"/>
              <a:ext cx="120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grpSp>
    </p:spTree>
    <p:extLst>
      <p:ext uri="{BB962C8B-B14F-4D97-AF65-F5344CB8AC3E}">
        <p14:creationId xmlns:p14="http://schemas.microsoft.com/office/powerpoint/2010/main" val="2697230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767805"/>
            <a:ext cx="8229600" cy="788987"/>
          </a:xfrm>
        </p:spPr>
        <p:txBody>
          <a:bodyPr/>
          <a:lstStyle/>
          <a:p>
            <a:pPr eaLnBrk="1" hangingPunct="1"/>
            <a:r>
              <a:rPr lang="en-GB" altLang="en-US" dirty="0" smtClean="0">
                <a:latin typeface="Comic Sans MS" panose="030F0702030302020204" pitchFamily="66" charset="0"/>
              </a:rPr>
              <a:t>Question 3</a:t>
            </a:r>
          </a:p>
        </p:txBody>
      </p:sp>
      <p:sp>
        <p:nvSpPr>
          <p:cNvPr id="278531" name="Rectangle 3"/>
          <p:cNvSpPr>
            <a:spLocks noGrp="1" noChangeArrowheads="1"/>
          </p:cNvSpPr>
          <p:nvPr>
            <p:ph type="body" idx="1"/>
          </p:nvPr>
        </p:nvSpPr>
        <p:spPr>
          <a:xfrm>
            <a:off x="4435475" y="1542504"/>
            <a:ext cx="4338638" cy="4622800"/>
          </a:xfrm>
        </p:spPr>
        <p:txBody>
          <a:bodyPr/>
          <a:lstStyle/>
          <a:p>
            <a:pPr marL="0" indent="0" eaLnBrk="1" hangingPunct="1">
              <a:buFontTx/>
              <a:buNone/>
            </a:pPr>
            <a:r>
              <a:rPr lang="en-GB" altLang="en-US" i="1" smtClean="0">
                <a:latin typeface="Comic Sans MS" panose="030F0702030302020204" pitchFamily="66" charset="0"/>
                <a:cs typeface="Arial" charset="0"/>
              </a:rPr>
              <a:t>a) the acceleration of the car during the first 4 seconds.</a:t>
            </a:r>
          </a:p>
          <a:p>
            <a:pPr marL="0" indent="0" eaLnBrk="1" hangingPunct="1">
              <a:buFontTx/>
              <a:buNone/>
            </a:pPr>
            <a:r>
              <a:rPr lang="en-GB" altLang="en-US" smtClean="0">
                <a:solidFill>
                  <a:srgbClr val="FF3300"/>
                </a:solidFill>
                <a:latin typeface="Comic Sans MS" panose="030F0702030302020204" pitchFamily="66" charset="0"/>
                <a:cs typeface="Arial" charset="0"/>
              </a:rPr>
              <a:t>acceleration = gradient</a:t>
            </a:r>
          </a:p>
          <a:p>
            <a:pPr marL="0" indent="0" eaLnBrk="1" hangingPunct="1">
              <a:buFontTx/>
              <a:buNone/>
            </a:pPr>
            <a:r>
              <a:rPr lang="en-GB" altLang="en-US" smtClean="0">
                <a:latin typeface="Comic Sans MS" panose="030F0702030302020204" pitchFamily="66" charset="0"/>
                <a:cs typeface="Arial" charset="0"/>
              </a:rPr>
              <a:t>= (12 - 0)ms</a:t>
            </a:r>
            <a:r>
              <a:rPr lang="en-GB" altLang="en-US" baseline="30000" smtClean="0">
                <a:latin typeface="Comic Sans MS" panose="030F0702030302020204" pitchFamily="66" charset="0"/>
                <a:cs typeface="Arial" charset="0"/>
              </a:rPr>
              <a:t>-1</a:t>
            </a:r>
            <a:r>
              <a:rPr lang="en-GB" altLang="en-US" smtClean="0">
                <a:latin typeface="Comic Sans MS" panose="030F0702030302020204" pitchFamily="66" charset="0"/>
                <a:cs typeface="Arial" charset="0"/>
              </a:rPr>
              <a:t> / (4 – 0)s</a:t>
            </a:r>
          </a:p>
          <a:p>
            <a:pPr marL="0" indent="0" eaLnBrk="1" hangingPunct="1">
              <a:buFontTx/>
              <a:buNone/>
            </a:pPr>
            <a:r>
              <a:rPr lang="en-GB" altLang="en-US" smtClean="0">
                <a:latin typeface="Comic Sans MS" panose="030F0702030302020204" pitchFamily="66" charset="0"/>
                <a:cs typeface="Arial" charset="0"/>
              </a:rPr>
              <a:t>= 12 / 4</a:t>
            </a:r>
          </a:p>
          <a:p>
            <a:pPr marL="0" indent="0" eaLnBrk="1" hangingPunct="1">
              <a:buFontTx/>
              <a:buNone/>
            </a:pPr>
            <a:r>
              <a:rPr lang="en-GB" altLang="en-US" b="1" smtClean="0">
                <a:solidFill>
                  <a:srgbClr val="FF3300"/>
                </a:solidFill>
                <a:latin typeface="Comic Sans MS" panose="030F0702030302020204" pitchFamily="66" charset="0"/>
                <a:cs typeface="Arial" charset="0"/>
              </a:rPr>
              <a:t>acceleration = 3 ms</a:t>
            </a:r>
            <a:r>
              <a:rPr lang="en-GB" altLang="en-US" b="1" baseline="30000" smtClean="0">
                <a:solidFill>
                  <a:srgbClr val="FF3300"/>
                </a:solidFill>
                <a:latin typeface="Comic Sans MS" panose="030F0702030302020204" pitchFamily="66" charset="0"/>
                <a:cs typeface="Arial" charset="0"/>
              </a:rPr>
              <a:t>-2</a:t>
            </a:r>
            <a:endParaRPr lang="en-GB" altLang="en-US" i="1" smtClean="0">
              <a:latin typeface="Comic Sans MS" panose="030F0702030302020204" pitchFamily="66" charset="0"/>
              <a:cs typeface="Arial" charset="0"/>
            </a:endParaRPr>
          </a:p>
        </p:txBody>
      </p:sp>
      <p:grpSp>
        <p:nvGrpSpPr>
          <p:cNvPr id="22532" name="Group 28"/>
          <p:cNvGrpSpPr>
            <a:grpSpLocks/>
          </p:cNvGrpSpPr>
          <p:nvPr/>
        </p:nvGrpSpPr>
        <p:grpSpPr bwMode="auto">
          <a:xfrm>
            <a:off x="198438" y="1548854"/>
            <a:ext cx="3697287" cy="3979863"/>
            <a:chOff x="125" y="742"/>
            <a:chExt cx="2329" cy="2507"/>
          </a:xfrm>
        </p:grpSpPr>
        <p:sp>
          <p:nvSpPr>
            <p:cNvPr id="22533" name="Line 29"/>
            <p:cNvSpPr>
              <a:spLocks noChangeShapeType="1"/>
            </p:cNvSpPr>
            <p:nvPr/>
          </p:nvSpPr>
          <p:spPr bwMode="auto">
            <a:xfrm flipV="1">
              <a:off x="438" y="744"/>
              <a:ext cx="0" cy="250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34" name="Line 30"/>
            <p:cNvSpPr>
              <a:spLocks noChangeShapeType="1"/>
            </p:cNvSpPr>
            <p:nvPr/>
          </p:nvSpPr>
          <p:spPr bwMode="auto">
            <a:xfrm flipV="1">
              <a:off x="346" y="2135"/>
              <a:ext cx="2108" cy="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35" name="Line 31"/>
            <p:cNvSpPr>
              <a:spLocks noChangeShapeType="1"/>
            </p:cNvSpPr>
            <p:nvPr/>
          </p:nvSpPr>
          <p:spPr bwMode="auto">
            <a:xfrm flipV="1">
              <a:off x="447" y="1174"/>
              <a:ext cx="674" cy="975"/>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36" name="Line 32"/>
            <p:cNvSpPr>
              <a:spLocks noChangeShapeType="1"/>
            </p:cNvSpPr>
            <p:nvPr/>
          </p:nvSpPr>
          <p:spPr bwMode="auto">
            <a:xfrm>
              <a:off x="1125" y="1186"/>
              <a:ext cx="28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37" name="Text Box 33"/>
            <p:cNvSpPr txBox="1">
              <a:spLocks noChangeArrowheads="1"/>
            </p:cNvSpPr>
            <p:nvPr/>
          </p:nvSpPr>
          <p:spPr bwMode="auto">
            <a:xfrm>
              <a:off x="473" y="742"/>
              <a:ext cx="6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2538" name="Text Box 34"/>
            <p:cNvSpPr txBox="1">
              <a:spLocks noChangeArrowheads="1"/>
            </p:cNvSpPr>
            <p:nvPr/>
          </p:nvSpPr>
          <p:spPr bwMode="auto">
            <a:xfrm>
              <a:off x="1950" y="1869"/>
              <a:ext cx="50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t</a:t>
              </a:r>
              <a:r>
                <a:rPr lang="en-GB" altLang="en-US" dirty="0">
                  <a:latin typeface="Comic Sans MS" panose="030F0702030302020204" pitchFamily="66" charset="0"/>
                </a:rPr>
                <a:t> / s</a:t>
              </a:r>
            </a:p>
          </p:txBody>
        </p:sp>
        <p:sp>
          <p:nvSpPr>
            <p:cNvPr id="22539" name="Oval 35"/>
            <p:cNvSpPr>
              <a:spLocks noChangeArrowheads="1"/>
            </p:cNvSpPr>
            <p:nvPr/>
          </p:nvSpPr>
          <p:spPr bwMode="auto">
            <a:xfrm>
              <a:off x="373" y="2090"/>
              <a:ext cx="128" cy="112"/>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2540" name="Text Box 36"/>
            <p:cNvSpPr txBox="1">
              <a:spLocks noChangeArrowheads="1"/>
            </p:cNvSpPr>
            <p:nvPr/>
          </p:nvSpPr>
          <p:spPr bwMode="auto">
            <a:xfrm>
              <a:off x="1716" y="1898"/>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2541" name="Line 37"/>
            <p:cNvSpPr>
              <a:spLocks noChangeShapeType="1"/>
            </p:cNvSpPr>
            <p:nvPr/>
          </p:nvSpPr>
          <p:spPr bwMode="auto">
            <a:xfrm flipH="1" flipV="1">
              <a:off x="1417" y="1178"/>
              <a:ext cx="609" cy="1671"/>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42" name="Oval 38"/>
            <p:cNvSpPr>
              <a:spLocks noChangeArrowheads="1"/>
            </p:cNvSpPr>
            <p:nvPr/>
          </p:nvSpPr>
          <p:spPr bwMode="auto">
            <a:xfrm>
              <a:off x="1726" y="2092"/>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2543" name="Line 39"/>
            <p:cNvSpPr>
              <a:spLocks noChangeShapeType="1"/>
            </p:cNvSpPr>
            <p:nvPr/>
          </p:nvSpPr>
          <p:spPr bwMode="auto">
            <a:xfrm flipH="1">
              <a:off x="388" y="1189"/>
              <a:ext cx="70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44" name="Line 40"/>
            <p:cNvSpPr>
              <a:spLocks noChangeShapeType="1"/>
            </p:cNvSpPr>
            <p:nvPr/>
          </p:nvSpPr>
          <p:spPr bwMode="auto">
            <a:xfrm flipH="1">
              <a:off x="414" y="2856"/>
              <a:ext cx="160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45" name="Text Box 41"/>
            <p:cNvSpPr txBox="1">
              <a:spLocks noChangeArrowheads="1"/>
            </p:cNvSpPr>
            <p:nvPr/>
          </p:nvSpPr>
          <p:spPr bwMode="auto">
            <a:xfrm>
              <a:off x="168" y="1076"/>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12</a:t>
              </a:r>
              <a:endParaRPr lang="en-GB" altLang="en-US" i="1" baseline="-25000">
                <a:latin typeface="Comic Sans MS" panose="030F0702030302020204" pitchFamily="66" charset="0"/>
              </a:endParaRPr>
            </a:p>
          </p:txBody>
        </p:sp>
        <p:sp>
          <p:nvSpPr>
            <p:cNvPr id="22546" name="Text Box 42"/>
            <p:cNvSpPr txBox="1">
              <a:spLocks noChangeArrowheads="1"/>
            </p:cNvSpPr>
            <p:nvPr/>
          </p:nvSpPr>
          <p:spPr bwMode="auto">
            <a:xfrm>
              <a:off x="125" y="2732"/>
              <a:ext cx="33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-10</a:t>
              </a:r>
              <a:endParaRPr lang="en-GB" altLang="en-US" i="1" baseline="-25000">
                <a:latin typeface="Comic Sans MS" panose="030F0702030302020204" pitchFamily="66" charset="0"/>
              </a:endParaRPr>
            </a:p>
          </p:txBody>
        </p:sp>
        <p:sp>
          <p:nvSpPr>
            <p:cNvPr id="22547" name="Line 43"/>
            <p:cNvSpPr>
              <a:spLocks noChangeShapeType="1"/>
            </p:cNvSpPr>
            <p:nvPr/>
          </p:nvSpPr>
          <p:spPr bwMode="auto">
            <a:xfrm>
              <a:off x="1117" y="1187"/>
              <a:ext cx="4" cy="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48" name="Line 44"/>
            <p:cNvSpPr>
              <a:spLocks noChangeShapeType="1"/>
            </p:cNvSpPr>
            <p:nvPr/>
          </p:nvSpPr>
          <p:spPr bwMode="auto">
            <a:xfrm>
              <a:off x="1422" y="1178"/>
              <a:ext cx="18" cy="1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49" name="Line 45"/>
            <p:cNvSpPr>
              <a:spLocks noChangeShapeType="1"/>
            </p:cNvSpPr>
            <p:nvPr/>
          </p:nvSpPr>
          <p:spPr bwMode="auto">
            <a:xfrm flipH="1" flipV="1">
              <a:off x="2028" y="2143"/>
              <a:ext cx="4" cy="70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2550" name="Text Box 46"/>
            <p:cNvSpPr txBox="1">
              <a:spLocks noChangeArrowheads="1"/>
            </p:cNvSpPr>
            <p:nvPr/>
          </p:nvSpPr>
          <p:spPr bwMode="auto">
            <a:xfrm>
              <a:off x="1016" y="2128"/>
              <a:ext cx="120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grpSp>
    </p:spTree>
    <p:extLst>
      <p:ext uri="{BB962C8B-B14F-4D97-AF65-F5344CB8AC3E}">
        <p14:creationId xmlns:p14="http://schemas.microsoft.com/office/powerpoint/2010/main" val="2650394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85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85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853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78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861591"/>
            <a:ext cx="8229600" cy="788987"/>
          </a:xfrm>
        </p:spPr>
        <p:txBody>
          <a:bodyPr/>
          <a:lstStyle/>
          <a:p>
            <a:pPr eaLnBrk="1" hangingPunct="1"/>
            <a:r>
              <a:rPr lang="en-GB" altLang="en-US" dirty="0" smtClean="0">
                <a:latin typeface="Comic Sans MS" panose="030F0702030302020204" pitchFamily="66" charset="0"/>
              </a:rPr>
              <a:t>Question 3</a:t>
            </a:r>
          </a:p>
        </p:txBody>
      </p:sp>
      <p:sp>
        <p:nvSpPr>
          <p:cNvPr id="282627" name="Rectangle 3"/>
          <p:cNvSpPr>
            <a:spLocks noGrp="1" noChangeArrowheads="1"/>
          </p:cNvSpPr>
          <p:nvPr>
            <p:ph type="body" idx="1"/>
          </p:nvPr>
        </p:nvSpPr>
        <p:spPr>
          <a:xfrm>
            <a:off x="4435475" y="1758528"/>
            <a:ext cx="4338638" cy="4622800"/>
          </a:xfrm>
        </p:spPr>
        <p:txBody>
          <a:bodyPr/>
          <a:lstStyle/>
          <a:p>
            <a:pPr marL="0" indent="0" eaLnBrk="1" hangingPunct="1">
              <a:buFontTx/>
              <a:buNone/>
            </a:pPr>
            <a:r>
              <a:rPr lang="en-GB" altLang="en-US" i="1" smtClean="0">
                <a:latin typeface="Comic Sans MS" panose="030F0702030302020204" pitchFamily="66" charset="0"/>
                <a:cs typeface="Arial" charset="0"/>
              </a:rPr>
              <a:t>(b) the displacement of the car after 6 seconds.</a:t>
            </a:r>
          </a:p>
          <a:p>
            <a:pPr marL="0" indent="0" eaLnBrk="1" hangingPunct="1">
              <a:buFontTx/>
              <a:buNone/>
            </a:pPr>
            <a:r>
              <a:rPr lang="en-GB" altLang="en-US" smtClean="0">
                <a:solidFill>
                  <a:srgbClr val="FF3300"/>
                </a:solidFill>
                <a:latin typeface="Comic Sans MS" panose="030F0702030302020204" pitchFamily="66" charset="0"/>
                <a:cs typeface="Arial" charset="0"/>
              </a:rPr>
              <a:t>displacement = area</a:t>
            </a:r>
          </a:p>
          <a:p>
            <a:pPr marL="0" indent="0" eaLnBrk="1" hangingPunct="1">
              <a:buFontTx/>
              <a:buNone/>
            </a:pPr>
            <a:r>
              <a:rPr lang="en-GB" altLang="en-US" smtClean="0">
                <a:latin typeface="Comic Sans MS" panose="030F0702030302020204" pitchFamily="66" charset="0"/>
                <a:cs typeface="Arial" charset="0"/>
              </a:rPr>
              <a:t>= area A + area B</a:t>
            </a:r>
          </a:p>
          <a:p>
            <a:pPr marL="0" indent="0" eaLnBrk="1" hangingPunct="1">
              <a:buFontTx/>
              <a:buNone/>
            </a:pPr>
            <a:r>
              <a:rPr lang="en-GB" altLang="en-US" smtClean="0">
                <a:latin typeface="Comic Sans MS" panose="030F0702030302020204" pitchFamily="66" charset="0"/>
                <a:cs typeface="Arial" charset="0"/>
              </a:rPr>
              <a:t>= ½ (12 x 4) + (12 x 2)</a:t>
            </a:r>
          </a:p>
          <a:p>
            <a:pPr marL="0" indent="0" eaLnBrk="1" hangingPunct="1">
              <a:buFontTx/>
              <a:buNone/>
            </a:pPr>
            <a:r>
              <a:rPr lang="en-GB" altLang="en-US" smtClean="0">
                <a:latin typeface="Comic Sans MS" panose="030F0702030302020204" pitchFamily="66" charset="0"/>
                <a:cs typeface="Arial" charset="0"/>
              </a:rPr>
              <a:t>= 24 + 24</a:t>
            </a:r>
          </a:p>
          <a:p>
            <a:pPr marL="0" indent="0" eaLnBrk="1" hangingPunct="1">
              <a:buFontTx/>
              <a:buNone/>
            </a:pPr>
            <a:r>
              <a:rPr lang="en-GB" altLang="en-US" b="1" smtClean="0">
                <a:solidFill>
                  <a:srgbClr val="FF3300"/>
                </a:solidFill>
                <a:latin typeface="Comic Sans MS" panose="030F0702030302020204" pitchFamily="66" charset="0"/>
                <a:cs typeface="Arial" charset="0"/>
              </a:rPr>
              <a:t>displacement = 48 m</a:t>
            </a:r>
            <a:endParaRPr lang="en-GB" altLang="en-US" i="1" smtClean="0">
              <a:latin typeface="Comic Sans MS" panose="030F0702030302020204" pitchFamily="66" charset="0"/>
              <a:cs typeface="Arial" charset="0"/>
            </a:endParaRPr>
          </a:p>
        </p:txBody>
      </p:sp>
      <p:sp>
        <p:nvSpPr>
          <p:cNvPr id="23556" name="Line 24"/>
          <p:cNvSpPr>
            <a:spLocks noChangeShapeType="1"/>
          </p:cNvSpPr>
          <p:nvPr/>
        </p:nvSpPr>
        <p:spPr bwMode="auto">
          <a:xfrm flipV="1">
            <a:off x="695325" y="1768053"/>
            <a:ext cx="0" cy="39766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57" name="Line 25"/>
          <p:cNvSpPr>
            <a:spLocks noChangeShapeType="1"/>
          </p:cNvSpPr>
          <p:nvPr/>
        </p:nvSpPr>
        <p:spPr bwMode="auto">
          <a:xfrm flipV="1">
            <a:off x="549275" y="3976266"/>
            <a:ext cx="3346450" cy="63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58" name="Line 26"/>
          <p:cNvSpPr>
            <a:spLocks noChangeShapeType="1"/>
          </p:cNvSpPr>
          <p:nvPr/>
        </p:nvSpPr>
        <p:spPr bwMode="auto">
          <a:xfrm flipV="1">
            <a:off x="709613" y="2450678"/>
            <a:ext cx="1069975" cy="154781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59" name="Line 27"/>
          <p:cNvSpPr>
            <a:spLocks noChangeShapeType="1"/>
          </p:cNvSpPr>
          <p:nvPr/>
        </p:nvSpPr>
        <p:spPr bwMode="auto">
          <a:xfrm>
            <a:off x="1785938" y="2469728"/>
            <a:ext cx="44450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60" name="Text Box 28"/>
          <p:cNvSpPr txBox="1">
            <a:spLocks noChangeArrowheads="1"/>
          </p:cNvSpPr>
          <p:nvPr/>
        </p:nvSpPr>
        <p:spPr bwMode="auto">
          <a:xfrm>
            <a:off x="750888" y="1764878"/>
            <a:ext cx="101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3561" name="Text Box 29"/>
          <p:cNvSpPr txBox="1">
            <a:spLocks noChangeArrowheads="1"/>
          </p:cNvSpPr>
          <p:nvPr/>
        </p:nvSpPr>
        <p:spPr bwMode="auto">
          <a:xfrm>
            <a:off x="3095624" y="3553991"/>
            <a:ext cx="10443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t</a:t>
            </a:r>
            <a:r>
              <a:rPr lang="en-GB" altLang="en-US" dirty="0">
                <a:latin typeface="Comic Sans MS" panose="030F0702030302020204" pitchFamily="66" charset="0"/>
              </a:rPr>
              <a:t> / s</a:t>
            </a:r>
          </a:p>
        </p:txBody>
      </p:sp>
      <p:sp>
        <p:nvSpPr>
          <p:cNvPr id="23562" name="Oval 30"/>
          <p:cNvSpPr>
            <a:spLocks noChangeArrowheads="1"/>
          </p:cNvSpPr>
          <p:nvPr/>
        </p:nvSpPr>
        <p:spPr bwMode="auto">
          <a:xfrm>
            <a:off x="592138" y="3904828"/>
            <a:ext cx="203200" cy="1778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3563" name="Text Box 31"/>
          <p:cNvSpPr txBox="1">
            <a:spLocks noChangeArrowheads="1"/>
          </p:cNvSpPr>
          <p:nvPr/>
        </p:nvSpPr>
        <p:spPr bwMode="auto">
          <a:xfrm>
            <a:off x="2724150" y="3600028"/>
            <a:ext cx="33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3564" name="Line 32"/>
          <p:cNvSpPr>
            <a:spLocks noChangeShapeType="1"/>
          </p:cNvSpPr>
          <p:nvPr/>
        </p:nvSpPr>
        <p:spPr bwMode="auto">
          <a:xfrm flipH="1" flipV="1">
            <a:off x="2249488" y="2457028"/>
            <a:ext cx="966787" cy="265271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65" name="Oval 33"/>
          <p:cNvSpPr>
            <a:spLocks noChangeArrowheads="1"/>
          </p:cNvSpPr>
          <p:nvPr/>
        </p:nvSpPr>
        <p:spPr bwMode="auto">
          <a:xfrm>
            <a:off x="2740025" y="3908003"/>
            <a:ext cx="127000" cy="107950"/>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3566" name="Line 34"/>
          <p:cNvSpPr>
            <a:spLocks noChangeShapeType="1"/>
          </p:cNvSpPr>
          <p:nvPr/>
        </p:nvSpPr>
        <p:spPr bwMode="auto">
          <a:xfrm flipH="1">
            <a:off x="615950" y="2474491"/>
            <a:ext cx="1117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67" name="Line 35"/>
          <p:cNvSpPr>
            <a:spLocks noChangeShapeType="1"/>
          </p:cNvSpPr>
          <p:nvPr/>
        </p:nvSpPr>
        <p:spPr bwMode="auto">
          <a:xfrm flipH="1">
            <a:off x="657225" y="5120853"/>
            <a:ext cx="25431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68" name="Text Box 36"/>
          <p:cNvSpPr txBox="1">
            <a:spLocks noChangeArrowheads="1"/>
          </p:cNvSpPr>
          <p:nvPr/>
        </p:nvSpPr>
        <p:spPr bwMode="auto">
          <a:xfrm>
            <a:off x="266700" y="2295103"/>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12</a:t>
            </a:r>
            <a:endParaRPr lang="en-GB" altLang="en-US" i="1" baseline="-25000">
              <a:latin typeface="Comic Sans MS" panose="030F0702030302020204" pitchFamily="66" charset="0"/>
            </a:endParaRPr>
          </a:p>
        </p:txBody>
      </p:sp>
      <p:sp>
        <p:nvSpPr>
          <p:cNvPr id="23569" name="Text Box 37"/>
          <p:cNvSpPr txBox="1">
            <a:spLocks noChangeArrowheads="1"/>
          </p:cNvSpPr>
          <p:nvPr/>
        </p:nvSpPr>
        <p:spPr bwMode="auto">
          <a:xfrm>
            <a:off x="198438" y="4924003"/>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-10</a:t>
            </a:r>
            <a:endParaRPr lang="en-GB" altLang="en-US" i="1" baseline="-25000">
              <a:latin typeface="Comic Sans MS" panose="030F0702030302020204" pitchFamily="66" charset="0"/>
            </a:endParaRPr>
          </a:p>
        </p:txBody>
      </p:sp>
      <p:sp>
        <p:nvSpPr>
          <p:cNvPr id="23570" name="Line 38"/>
          <p:cNvSpPr>
            <a:spLocks noChangeShapeType="1"/>
          </p:cNvSpPr>
          <p:nvPr/>
        </p:nvSpPr>
        <p:spPr bwMode="auto">
          <a:xfrm>
            <a:off x="1773238" y="2471316"/>
            <a:ext cx="6350" cy="15684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71" name="Line 39"/>
          <p:cNvSpPr>
            <a:spLocks noChangeShapeType="1"/>
          </p:cNvSpPr>
          <p:nvPr/>
        </p:nvSpPr>
        <p:spPr bwMode="auto">
          <a:xfrm>
            <a:off x="2257425" y="2457028"/>
            <a:ext cx="28575" cy="15875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72" name="Line 40"/>
          <p:cNvSpPr>
            <a:spLocks noChangeShapeType="1"/>
          </p:cNvSpPr>
          <p:nvPr/>
        </p:nvSpPr>
        <p:spPr bwMode="auto">
          <a:xfrm flipH="1" flipV="1">
            <a:off x="3219450" y="3988966"/>
            <a:ext cx="6350" cy="11239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3573" name="Text Box 41"/>
          <p:cNvSpPr txBox="1">
            <a:spLocks noChangeArrowheads="1"/>
          </p:cNvSpPr>
          <p:nvPr/>
        </p:nvSpPr>
        <p:spPr bwMode="auto">
          <a:xfrm>
            <a:off x="1612900" y="3965153"/>
            <a:ext cx="19159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sp>
        <p:nvSpPr>
          <p:cNvPr id="282666" name="Text Box 42"/>
          <p:cNvSpPr txBox="1">
            <a:spLocks noChangeArrowheads="1"/>
          </p:cNvSpPr>
          <p:nvPr/>
        </p:nvSpPr>
        <p:spPr bwMode="auto">
          <a:xfrm>
            <a:off x="1190180" y="3307928"/>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A</a:t>
            </a:r>
          </a:p>
        </p:txBody>
      </p:sp>
      <p:sp>
        <p:nvSpPr>
          <p:cNvPr id="282667" name="Text Box 43"/>
          <p:cNvSpPr txBox="1">
            <a:spLocks noChangeArrowheads="1"/>
          </p:cNvSpPr>
          <p:nvPr/>
        </p:nvSpPr>
        <p:spPr bwMode="auto">
          <a:xfrm>
            <a:off x="1761680" y="3307928"/>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B</a:t>
            </a:r>
          </a:p>
        </p:txBody>
      </p:sp>
    </p:spTree>
    <p:extLst>
      <p:ext uri="{BB962C8B-B14F-4D97-AF65-F5344CB8AC3E}">
        <p14:creationId xmlns:p14="http://schemas.microsoft.com/office/powerpoint/2010/main" val="39911849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26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266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82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66" grpId="0"/>
      <p:bldP spid="2826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892770"/>
            <a:ext cx="8229600" cy="922337"/>
          </a:xfrm>
        </p:spPr>
        <p:txBody>
          <a:bodyPr/>
          <a:lstStyle/>
          <a:p>
            <a:pPr eaLnBrk="1" hangingPunct="1"/>
            <a:r>
              <a:rPr lang="en-GB" altLang="en-US" smtClean="0">
                <a:latin typeface="Comic Sans MS" panose="030F0702030302020204" pitchFamily="66" charset="0"/>
              </a:rPr>
              <a:t>Speed and Velocity Question</a:t>
            </a:r>
          </a:p>
        </p:txBody>
      </p:sp>
      <p:sp>
        <p:nvSpPr>
          <p:cNvPr id="9219" name="Rectangle 3"/>
          <p:cNvSpPr>
            <a:spLocks noGrp="1" noChangeArrowheads="1"/>
          </p:cNvSpPr>
          <p:nvPr>
            <p:ph type="body" idx="1"/>
          </p:nvPr>
        </p:nvSpPr>
        <p:spPr>
          <a:xfrm>
            <a:off x="468313" y="1959570"/>
            <a:ext cx="3609975" cy="4349750"/>
          </a:xfrm>
        </p:spPr>
        <p:txBody>
          <a:bodyPr>
            <a:normAutofit fontScale="92500"/>
          </a:bodyPr>
          <a:lstStyle/>
          <a:p>
            <a:pPr marL="0" indent="0" eaLnBrk="1" hangingPunct="1">
              <a:lnSpc>
                <a:spcPct val="90000"/>
              </a:lnSpc>
              <a:buFontTx/>
              <a:buNone/>
            </a:pPr>
            <a:r>
              <a:rPr lang="en-GB" altLang="en-US" sz="2800" i="1" smtClean="0">
                <a:latin typeface="Comic Sans MS" panose="030F0702030302020204" pitchFamily="66" charset="0"/>
              </a:rPr>
              <a:t>Two cars (A and B) travel from Chertsey to Weybridge by the routes shown opposite. If both cars take 30 minutes to complete their journeys calculate their individual average speeds and velocities.</a:t>
            </a:r>
          </a:p>
        </p:txBody>
      </p:sp>
      <p:grpSp>
        <p:nvGrpSpPr>
          <p:cNvPr id="9220" name="Group 16"/>
          <p:cNvGrpSpPr>
            <a:grpSpLocks/>
          </p:cNvGrpSpPr>
          <p:nvPr/>
        </p:nvGrpSpPr>
        <p:grpSpPr bwMode="auto">
          <a:xfrm>
            <a:off x="4211638" y="2462807"/>
            <a:ext cx="4932362" cy="3319463"/>
            <a:chOff x="2653" y="1162"/>
            <a:chExt cx="3107" cy="2091"/>
          </a:xfrm>
        </p:grpSpPr>
        <p:sp>
          <p:nvSpPr>
            <p:cNvPr id="9221" name="Line 4"/>
            <p:cNvSpPr>
              <a:spLocks noChangeShapeType="1"/>
            </p:cNvSpPr>
            <p:nvPr/>
          </p:nvSpPr>
          <p:spPr bwMode="auto">
            <a:xfrm>
              <a:off x="3424" y="2251"/>
              <a:ext cx="176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9222" name="Freeform 5"/>
            <p:cNvSpPr>
              <a:spLocks/>
            </p:cNvSpPr>
            <p:nvPr/>
          </p:nvSpPr>
          <p:spPr bwMode="auto">
            <a:xfrm>
              <a:off x="3377" y="1484"/>
              <a:ext cx="2134" cy="759"/>
            </a:xfrm>
            <a:custGeom>
              <a:avLst/>
              <a:gdLst>
                <a:gd name="T0" fmla="*/ 0 w 2134"/>
                <a:gd name="T1" fmla="*/ 759 h 759"/>
                <a:gd name="T2" fmla="*/ 9 w 2134"/>
                <a:gd name="T3" fmla="*/ 384 h 759"/>
                <a:gd name="T4" fmla="*/ 18 w 2134"/>
                <a:gd name="T5" fmla="*/ 357 h 759"/>
                <a:gd name="T6" fmla="*/ 114 w 2134"/>
                <a:gd name="T7" fmla="*/ 183 h 759"/>
                <a:gd name="T8" fmla="*/ 306 w 2134"/>
                <a:gd name="T9" fmla="*/ 200 h 759"/>
                <a:gd name="T10" fmla="*/ 350 w 2134"/>
                <a:gd name="T11" fmla="*/ 235 h 759"/>
                <a:gd name="T12" fmla="*/ 402 w 2134"/>
                <a:gd name="T13" fmla="*/ 253 h 759"/>
                <a:gd name="T14" fmla="*/ 707 w 2134"/>
                <a:gd name="T15" fmla="*/ 244 h 759"/>
                <a:gd name="T16" fmla="*/ 760 w 2134"/>
                <a:gd name="T17" fmla="*/ 227 h 759"/>
                <a:gd name="T18" fmla="*/ 873 w 2134"/>
                <a:gd name="T19" fmla="*/ 174 h 759"/>
                <a:gd name="T20" fmla="*/ 926 w 2134"/>
                <a:gd name="T21" fmla="*/ 148 h 759"/>
                <a:gd name="T22" fmla="*/ 1030 w 2134"/>
                <a:gd name="T23" fmla="*/ 87 h 759"/>
                <a:gd name="T24" fmla="*/ 1074 w 2134"/>
                <a:gd name="T25" fmla="*/ 43 h 759"/>
                <a:gd name="T26" fmla="*/ 1214 w 2134"/>
                <a:gd name="T27" fmla="*/ 0 h 759"/>
                <a:gd name="T28" fmla="*/ 1449 w 2134"/>
                <a:gd name="T29" fmla="*/ 35 h 759"/>
                <a:gd name="T30" fmla="*/ 1475 w 2134"/>
                <a:gd name="T31" fmla="*/ 235 h 759"/>
                <a:gd name="T32" fmla="*/ 1589 w 2134"/>
                <a:gd name="T33" fmla="*/ 349 h 759"/>
                <a:gd name="T34" fmla="*/ 1632 w 2134"/>
                <a:gd name="T35" fmla="*/ 384 h 759"/>
                <a:gd name="T36" fmla="*/ 2069 w 2134"/>
                <a:gd name="T37" fmla="*/ 419 h 759"/>
                <a:gd name="T38" fmla="*/ 2121 w 2134"/>
                <a:gd name="T39" fmla="*/ 436 h 759"/>
                <a:gd name="T40" fmla="*/ 2008 w 2134"/>
                <a:gd name="T41" fmla="*/ 611 h 759"/>
                <a:gd name="T42" fmla="*/ 1929 w 2134"/>
                <a:gd name="T43" fmla="*/ 680 h 759"/>
                <a:gd name="T44" fmla="*/ 1903 w 2134"/>
                <a:gd name="T45" fmla="*/ 715 h 7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34"/>
                <a:gd name="T70" fmla="*/ 0 h 759"/>
                <a:gd name="T71" fmla="*/ 2134 w 2134"/>
                <a:gd name="T72" fmla="*/ 759 h 75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34" h="759">
                  <a:moveTo>
                    <a:pt x="0" y="759"/>
                  </a:moveTo>
                  <a:cubicBezTo>
                    <a:pt x="3" y="634"/>
                    <a:pt x="3" y="509"/>
                    <a:pt x="9" y="384"/>
                  </a:cubicBezTo>
                  <a:cubicBezTo>
                    <a:pt x="9" y="375"/>
                    <a:pt x="16" y="366"/>
                    <a:pt x="18" y="357"/>
                  </a:cubicBezTo>
                  <a:cubicBezTo>
                    <a:pt x="32" y="273"/>
                    <a:pt x="25" y="214"/>
                    <a:pt x="114" y="183"/>
                  </a:cubicBezTo>
                  <a:cubicBezTo>
                    <a:pt x="178" y="186"/>
                    <a:pt x="249" y="171"/>
                    <a:pt x="306" y="200"/>
                  </a:cubicBezTo>
                  <a:cubicBezTo>
                    <a:pt x="323" y="208"/>
                    <a:pt x="333" y="227"/>
                    <a:pt x="350" y="235"/>
                  </a:cubicBezTo>
                  <a:cubicBezTo>
                    <a:pt x="366" y="243"/>
                    <a:pt x="402" y="253"/>
                    <a:pt x="402" y="253"/>
                  </a:cubicBezTo>
                  <a:cubicBezTo>
                    <a:pt x="504" y="250"/>
                    <a:pt x="606" y="251"/>
                    <a:pt x="707" y="244"/>
                  </a:cubicBezTo>
                  <a:cubicBezTo>
                    <a:pt x="726" y="243"/>
                    <a:pt x="760" y="227"/>
                    <a:pt x="760" y="227"/>
                  </a:cubicBezTo>
                  <a:cubicBezTo>
                    <a:pt x="795" y="203"/>
                    <a:pt x="835" y="193"/>
                    <a:pt x="873" y="174"/>
                  </a:cubicBezTo>
                  <a:cubicBezTo>
                    <a:pt x="938" y="141"/>
                    <a:pt x="860" y="170"/>
                    <a:pt x="926" y="148"/>
                  </a:cubicBezTo>
                  <a:cubicBezTo>
                    <a:pt x="955" y="119"/>
                    <a:pt x="991" y="100"/>
                    <a:pt x="1030" y="87"/>
                  </a:cubicBezTo>
                  <a:cubicBezTo>
                    <a:pt x="1045" y="72"/>
                    <a:pt x="1054" y="49"/>
                    <a:pt x="1074" y="43"/>
                  </a:cubicBezTo>
                  <a:cubicBezTo>
                    <a:pt x="1121" y="29"/>
                    <a:pt x="1166" y="11"/>
                    <a:pt x="1214" y="0"/>
                  </a:cubicBezTo>
                  <a:cubicBezTo>
                    <a:pt x="1294" y="9"/>
                    <a:pt x="1371" y="19"/>
                    <a:pt x="1449" y="35"/>
                  </a:cubicBezTo>
                  <a:cubicBezTo>
                    <a:pt x="1471" y="100"/>
                    <a:pt x="1451" y="171"/>
                    <a:pt x="1475" y="235"/>
                  </a:cubicBezTo>
                  <a:cubicBezTo>
                    <a:pt x="1494" y="286"/>
                    <a:pt x="1543" y="326"/>
                    <a:pt x="1589" y="349"/>
                  </a:cubicBezTo>
                  <a:cubicBezTo>
                    <a:pt x="1606" y="357"/>
                    <a:pt x="1615" y="377"/>
                    <a:pt x="1632" y="384"/>
                  </a:cubicBezTo>
                  <a:cubicBezTo>
                    <a:pt x="1747" y="433"/>
                    <a:pt x="2017" y="418"/>
                    <a:pt x="2069" y="419"/>
                  </a:cubicBezTo>
                  <a:cubicBezTo>
                    <a:pt x="2070" y="419"/>
                    <a:pt x="2121" y="435"/>
                    <a:pt x="2121" y="436"/>
                  </a:cubicBezTo>
                  <a:cubicBezTo>
                    <a:pt x="2134" y="510"/>
                    <a:pt x="2076" y="588"/>
                    <a:pt x="2008" y="611"/>
                  </a:cubicBezTo>
                  <a:cubicBezTo>
                    <a:pt x="1978" y="639"/>
                    <a:pt x="1970" y="667"/>
                    <a:pt x="1929" y="680"/>
                  </a:cubicBezTo>
                  <a:cubicBezTo>
                    <a:pt x="1918" y="713"/>
                    <a:pt x="1929" y="703"/>
                    <a:pt x="1903" y="715"/>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3" name="Freeform 6"/>
            <p:cNvSpPr>
              <a:spLocks/>
            </p:cNvSpPr>
            <p:nvPr/>
          </p:nvSpPr>
          <p:spPr bwMode="auto">
            <a:xfrm>
              <a:off x="3247" y="2330"/>
              <a:ext cx="1954" cy="485"/>
            </a:xfrm>
            <a:custGeom>
              <a:avLst/>
              <a:gdLst>
                <a:gd name="T0" fmla="*/ 104 w 1954"/>
                <a:gd name="T1" fmla="*/ 0 h 485"/>
                <a:gd name="T2" fmla="*/ 34 w 1954"/>
                <a:gd name="T3" fmla="*/ 79 h 485"/>
                <a:gd name="T4" fmla="*/ 34 w 1954"/>
                <a:gd name="T5" fmla="*/ 375 h 485"/>
                <a:gd name="T6" fmla="*/ 61 w 1954"/>
                <a:gd name="T7" fmla="*/ 437 h 485"/>
                <a:gd name="T8" fmla="*/ 200 w 1954"/>
                <a:gd name="T9" fmla="*/ 454 h 485"/>
                <a:gd name="T10" fmla="*/ 532 w 1954"/>
                <a:gd name="T11" fmla="*/ 410 h 485"/>
                <a:gd name="T12" fmla="*/ 663 w 1954"/>
                <a:gd name="T13" fmla="*/ 375 h 485"/>
                <a:gd name="T14" fmla="*/ 898 w 1954"/>
                <a:gd name="T15" fmla="*/ 314 h 485"/>
                <a:gd name="T16" fmla="*/ 1239 w 1954"/>
                <a:gd name="T17" fmla="*/ 306 h 485"/>
                <a:gd name="T18" fmla="*/ 1562 w 1954"/>
                <a:gd name="T19" fmla="*/ 297 h 485"/>
                <a:gd name="T20" fmla="*/ 1632 w 1954"/>
                <a:gd name="T21" fmla="*/ 245 h 485"/>
                <a:gd name="T22" fmla="*/ 1736 w 1954"/>
                <a:gd name="T23" fmla="*/ 192 h 485"/>
                <a:gd name="T24" fmla="*/ 1797 w 1954"/>
                <a:gd name="T25" fmla="*/ 149 h 485"/>
                <a:gd name="T26" fmla="*/ 1954 w 1954"/>
                <a:gd name="T27" fmla="*/ 18 h 48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54"/>
                <a:gd name="T43" fmla="*/ 0 h 485"/>
                <a:gd name="T44" fmla="*/ 1954 w 1954"/>
                <a:gd name="T45" fmla="*/ 485 h 48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54" h="485">
                  <a:moveTo>
                    <a:pt x="104" y="0"/>
                  </a:moveTo>
                  <a:cubicBezTo>
                    <a:pt x="79" y="26"/>
                    <a:pt x="55" y="49"/>
                    <a:pt x="34" y="79"/>
                  </a:cubicBezTo>
                  <a:cubicBezTo>
                    <a:pt x="0" y="189"/>
                    <a:pt x="20" y="116"/>
                    <a:pt x="34" y="375"/>
                  </a:cubicBezTo>
                  <a:cubicBezTo>
                    <a:pt x="35" y="393"/>
                    <a:pt x="46" y="425"/>
                    <a:pt x="61" y="437"/>
                  </a:cubicBezTo>
                  <a:cubicBezTo>
                    <a:pt x="98" y="466"/>
                    <a:pt x="153" y="450"/>
                    <a:pt x="200" y="454"/>
                  </a:cubicBezTo>
                  <a:cubicBezTo>
                    <a:pt x="322" y="485"/>
                    <a:pt x="428" y="462"/>
                    <a:pt x="532" y="410"/>
                  </a:cubicBezTo>
                  <a:cubicBezTo>
                    <a:pt x="572" y="390"/>
                    <a:pt x="621" y="387"/>
                    <a:pt x="663" y="375"/>
                  </a:cubicBezTo>
                  <a:cubicBezTo>
                    <a:pt x="741" y="353"/>
                    <a:pt x="817" y="326"/>
                    <a:pt x="898" y="314"/>
                  </a:cubicBezTo>
                  <a:cubicBezTo>
                    <a:pt x="1007" y="282"/>
                    <a:pt x="1127" y="298"/>
                    <a:pt x="1239" y="306"/>
                  </a:cubicBezTo>
                  <a:cubicBezTo>
                    <a:pt x="1347" y="303"/>
                    <a:pt x="1455" y="310"/>
                    <a:pt x="1562" y="297"/>
                  </a:cubicBezTo>
                  <a:cubicBezTo>
                    <a:pt x="1615" y="291"/>
                    <a:pt x="1601" y="263"/>
                    <a:pt x="1632" y="245"/>
                  </a:cubicBezTo>
                  <a:cubicBezTo>
                    <a:pt x="1665" y="226"/>
                    <a:pt x="1699" y="205"/>
                    <a:pt x="1736" y="192"/>
                  </a:cubicBezTo>
                  <a:cubicBezTo>
                    <a:pt x="1758" y="171"/>
                    <a:pt x="1767" y="158"/>
                    <a:pt x="1797" y="149"/>
                  </a:cubicBezTo>
                  <a:cubicBezTo>
                    <a:pt x="1846" y="100"/>
                    <a:pt x="1905" y="67"/>
                    <a:pt x="1954" y="18"/>
                  </a:cubicBezTo>
                </a:path>
              </a:pathLst>
            </a:custGeom>
            <a:noFill/>
            <a:ln w="38100">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4" name="Oval 7"/>
            <p:cNvSpPr>
              <a:spLocks noChangeArrowheads="1"/>
            </p:cNvSpPr>
            <p:nvPr/>
          </p:nvSpPr>
          <p:spPr bwMode="auto">
            <a:xfrm>
              <a:off x="3198" y="2115"/>
              <a:ext cx="362" cy="317"/>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5" name="Oval 8"/>
            <p:cNvSpPr>
              <a:spLocks noChangeArrowheads="1"/>
            </p:cNvSpPr>
            <p:nvPr/>
          </p:nvSpPr>
          <p:spPr bwMode="auto">
            <a:xfrm>
              <a:off x="5193" y="2069"/>
              <a:ext cx="363" cy="363"/>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6" name="Text Box 9"/>
            <p:cNvSpPr txBox="1">
              <a:spLocks noChangeArrowheads="1"/>
            </p:cNvSpPr>
            <p:nvPr/>
          </p:nvSpPr>
          <p:spPr bwMode="auto">
            <a:xfrm>
              <a:off x="3243" y="1162"/>
              <a:ext cx="163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solidFill>
                    <a:srgbClr val="FF3300"/>
                  </a:solidFill>
                  <a:latin typeface="Comic Sans MS" panose="030F0702030302020204" pitchFamily="66" charset="0"/>
                </a:rPr>
                <a:t>car A: distance = 6km</a:t>
              </a:r>
            </a:p>
          </p:txBody>
        </p:sp>
        <p:sp>
          <p:nvSpPr>
            <p:cNvPr id="9227" name="Text Box 10"/>
            <p:cNvSpPr txBox="1">
              <a:spLocks noChangeArrowheads="1"/>
            </p:cNvSpPr>
            <p:nvPr/>
          </p:nvSpPr>
          <p:spPr bwMode="auto">
            <a:xfrm>
              <a:off x="3515" y="3022"/>
              <a:ext cx="163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solidFill>
                    <a:srgbClr val="FF00FF"/>
                  </a:solidFill>
                  <a:latin typeface="Comic Sans MS" panose="030F0702030302020204" pitchFamily="66" charset="0"/>
                </a:rPr>
                <a:t>car B: distance = 4km</a:t>
              </a:r>
            </a:p>
          </p:txBody>
        </p:sp>
        <p:sp>
          <p:nvSpPr>
            <p:cNvPr id="9228" name="Text Box 11"/>
            <p:cNvSpPr txBox="1">
              <a:spLocks noChangeArrowheads="1"/>
            </p:cNvSpPr>
            <p:nvPr/>
          </p:nvSpPr>
          <p:spPr bwMode="auto">
            <a:xfrm>
              <a:off x="3470" y="1979"/>
              <a:ext cx="190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displacement = 2km EAST</a:t>
              </a:r>
            </a:p>
          </p:txBody>
        </p:sp>
        <p:sp>
          <p:nvSpPr>
            <p:cNvPr id="9229" name="Text Box 12"/>
            <p:cNvSpPr txBox="1">
              <a:spLocks noChangeArrowheads="1"/>
            </p:cNvSpPr>
            <p:nvPr/>
          </p:nvSpPr>
          <p:spPr bwMode="auto">
            <a:xfrm>
              <a:off x="2653" y="1933"/>
              <a:ext cx="77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Chertsey</a:t>
              </a:r>
            </a:p>
          </p:txBody>
        </p:sp>
        <p:sp>
          <p:nvSpPr>
            <p:cNvPr id="9230" name="Text Box 13"/>
            <p:cNvSpPr txBox="1">
              <a:spLocks noChangeArrowheads="1"/>
            </p:cNvSpPr>
            <p:nvPr/>
          </p:nvSpPr>
          <p:spPr bwMode="auto">
            <a:xfrm>
              <a:off x="4920" y="2523"/>
              <a:ext cx="840"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Weybridge</a:t>
              </a:r>
            </a:p>
          </p:txBody>
        </p:sp>
        <p:sp>
          <p:nvSpPr>
            <p:cNvPr id="9231" name="Line 14"/>
            <p:cNvSpPr>
              <a:spLocks noChangeShapeType="1"/>
            </p:cNvSpPr>
            <p:nvPr/>
          </p:nvSpPr>
          <p:spPr bwMode="auto">
            <a:xfrm>
              <a:off x="3742" y="1389"/>
              <a:ext cx="272"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9232" name="Line 15"/>
            <p:cNvSpPr>
              <a:spLocks noChangeShapeType="1"/>
            </p:cNvSpPr>
            <p:nvPr/>
          </p:nvSpPr>
          <p:spPr bwMode="auto">
            <a:xfrm flipV="1">
              <a:off x="3878" y="2704"/>
              <a:ext cx="181" cy="3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spTree>
    <p:extLst>
      <p:ext uri="{BB962C8B-B14F-4D97-AF65-F5344CB8AC3E}">
        <p14:creationId xmlns:p14="http://schemas.microsoft.com/office/powerpoint/2010/main" val="1159621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38274" y="645567"/>
            <a:ext cx="8229600" cy="788987"/>
          </a:xfrm>
        </p:spPr>
        <p:txBody>
          <a:bodyPr/>
          <a:lstStyle/>
          <a:p>
            <a:pPr eaLnBrk="1" hangingPunct="1"/>
            <a:r>
              <a:rPr lang="en-GB" altLang="en-US" dirty="0" smtClean="0">
                <a:latin typeface="Comic Sans MS" panose="030F0702030302020204" pitchFamily="66" charset="0"/>
              </a:rPr>
              <a:t>Question 3</a:t>
            </a:r>
          </a:p>
        </p:txBody>
      </p:sp>
      <p:sp>
        <p:nvSpPr>
          <p:cNvPr id="284675" name="Rectangle 3"/>
          <p:cNvSpPr>
            <a:spLocks noGrp="1" noChangeArrowheads="1"/>
          </p:cNvSpPr>
          <p:nvPr>
            <p:ph type="body" idx="1"/>
          </p:nvPr>
        </p:nvSpPr>
        <p:spPr>
          <a:xfrm>
            <a:off x="4041899" y="1542504"/>
            <a:ext cx="4713288" cy="4622800"/>
          </a:xfrm>
        </p:spPr>
        <p:txBody>
          <a:bodyPr>
            <a:normAutofit lnSpcReduction="10000"/>
          </a:bodyPr>
          <a:lstStyle/>
          <a:p>
            <a:pPr marL="0" indent="0" eaLnBrk="1" hangingPunct="1">
              <a:lnSpc>
                <a:spcPct val="80000"/>
              </a:lnSpc>
              <a:buFontTx/>
              <a:buNone/>
            </a:pPr>
            <a:r>
              <a:rPr lang="en-GB" altLang="en-US" sz="2000" i="1" smtClean="0">
                <a:latin typeface="Comic Sans MS" panose="030F0702030302020204" pitchFamily="66" charset="0"/>
                <a:cs typeface="Arial" charset="0"/>
              </a:rPr>
              <a:t>(c) time </a:t>
            </a:r>
            <a:r>
              <a:rPr lang="en-GB" altLang="en-US" sz="2000" b="1" i="1" smtClean="0">
                <a:latin typeface="Comic Sans MS" panose="030F0702030302020204" pitchFamily="66" charset="0"/>
                <a:cs typeface="Arial" charset="0"/>
              </a:rPr>
              <a:t>T</a:t>
            </a:r>
            <a:r>
              <a:rPr lang="en-GB" altLang="en-US" sz="2000" i="1" smtClean="0">
                <a:latin typeface="Comic Sans MS" panose="030F0702030302020204" pitchFamily="66" charset="0"/>
                <a:cs typeface="Arial" charset="0"/>
              </a:rPr>
              <a:t>.</a:t>
            </a:r>
          </a:p>
          <a:p>
            <a:pPr marL="0" indent="0" eaLnBrk="1" hangingPunct="1">
              <a:lnSpc>
                <a:spcPct val="80000"/>
              </a:lnSpc>
              <a:buFontTx/>
              <a:buNone/>
            </a:pPr>
            <a:r>
              <a:rPr lang="en-GB" altLang="en-US" sz="2000" smtClean="0">
                <a:latin typeface="Comic Sans MS" panose="030F0702030302020204" pitchFamily="66" charset="0"/>
                <a:cs typeface="Arial" charset="0"/>
              </a:rPr>
              <a:t>By similar triangles:</a:t>
            </a:r>
          </a:p>
          <a:p>
            <a:pPr marL="0" indent="0" eaLnBrk="1" hangingPunct="1">
              <a:lnSpc>
                <a:spcPct val="80000"/>
              </a:lnSpc>
              <a:buFontTx/>
              <a:buNone/>
            </a:pPr>
            <a:r>
              <a:rPr lang="en-GB" altLang="en-US" sz="2000" smtClean="0">
                <a:latin typeface="Comic Sans MS" panose="030F0702030302020204" pitchFamily="66" charset="0"/>
                <a:cs typeface="Arial" charset="0"/>
              </a:rPr>
              <a:t>(T - 6):(11 - T) = 12:10</a:t>
            </a:r>
          </a:p>
          <a:p>
            <a:pPr marL="0" indent="0" eaLnBrk="1" hangingPunct="1">
              <a:lnSpc>
                <a:spcPct val="80000"/>
              </a:lnSpc>
              <a:buFontTx/>
              <a:buNone/>
            </a:pPr>
            <a:r>
              <a:rPr lang="en-GB" altLang="en-US" sz="2000" smtClean="0">
                <a:latin typeface="Comic Sans MS" panose="030F0702030302020204" pitchFamily="66" charset="0"/>
                <a:cs typeface="Arial" charset="0"/>
              </a:rPr>
              <a:t>i.e. (T - 6) / (11 - T) = 12 / 10</a:t>
            </a:r>
          </a:p>
          <a:p>
            <a:pPr marL="0" indent="0" eaLnBrk="1" hangingPunct="1">
              <a:lnSpc>
                <a:spcPct val="80000"/>
              </a:lnSpc>
              <a:buFontTx/>
              <a:buNone/>
            </a:pPr>
            <a:r>
              <a:rPr lang="en-GB" altLang="en-US" sz="2000" smtClean="0">
                <a:latin typeface="Comic Sans MS" panose="030F0702030302020204" pitchFamily="66" charset="0"/>
                <a:cs typeface="Arial" charset="0"/>
              </a:rPr>
              <a:t>(T - 6) / (11 - T) = 1.20</a:t>
            </a:r>
          </a:p>
          <a:p>
            <a:pPr marL="0" indent="0" eaLnBrk="1" hangingPunct="1">
              <a:lnSpc>
                <a:spcPct val="80000"/>
              </a:lnSpc>
              <a:buFontTx/>
              <a:buNone/>
            </a:pPr>
            <a:r>
              <a:rPr lang="en-GB" altLang="en-US" sz="2000" smtClean="0">
                <a:latin typeface="Comic Sans MS" panose="030F0702030302020204" pitchFamily="66" charset="0"/>
                <a:cs typeface="Arial" charset="0"/>
              </a:rPr>
              <a:t>(T - 6) = 1.20 (11 – T)</a:t>
            </a:r>
          </a:p>
          <a:p>
            <a:pPr marL="0" indent="0" eaLnBrk="1" hangingPunct="1">
              <a:lnSpc>
                <a:spcPct val="80000"/>
              </a:lnSpc>
              <a:buFontTx/>
              <a:buNone/>
            </a:pPr>
            <a:r>
              <a:rPr lang="en-GB" altLang="en-US" sz="2000" smtClean="0">
                <a:latin typeface="Comic Sans MS" panose="030F0702030302020204" pitchFamily="66" charset="0"/>
                <a:cs typeface="Arial" charset="0"/>
              </a:rPr>
              <a:t>T - 6 = 13.2 – 1.2T</a:t>
            </a:r>
          </a:p>
          <a:p>
            <a:pPr marL="0" indent="0" eaLnBrk="1" hangingPunct="1">
              <a:lnSpc>
                <a:spcPct val="80000"/>
              </a:lnSpc>
              <a:buFontTx/>
              <a:buNone/>
            </a:pPr>
            <a:r>
              <a:rPr lang="en-GB" altLang="en-US" sz="2000" smtClean="0">
                <a:latin typeface="Comic Sans MS" panose="030F0702030302020204" pitchFamily="66" charset="0"/>
                <a:cs typeface="Arial" charset="0"/>
              </a:rPr>
              <a:t>2.2T = 19.2</a:t>
            </a:r>
          </a:p>
          <a:p>
            <a:pPr marL="0" indent="0" eaLnBrk="1" hangingPunct="1">
              <a:lnSpc>
                <a:spcPct val="80000"/>
              </a:lnSpc>
              <a:buFontTx/>
              <a:buNone/>
            </a:pPr>
            <a:r>
              <a:rPr lang="en-GB" altLang="en-US" sz="2000" smtClean="0">
                <a:latin typeface="Comic Sans MS" panose="030F0702030302020204" pitchFamily="66" charset="0"/>
                <a:cs typeface="Arial" charset="0"/>
              </a:rPr>
              <a:t>T = 19.2 / 2.2</a:t>
            </a:r>
          </a:p>
          <a:p>
            <a:pPr marL="0" indent="0" eaLnBrk="1" hangingPunct="1">
              <a:lnSpc>
                <a:spcPct val="80000"/>
              </a:lnSpc>
              <a:buFontTx/>
              <a:buNone/>
            </a:pPr>
            <a:r>
              <a:rPr lang="en-GB" altLang="en-US" sz="2000" b="1" smtClean="0">
                <a:solidFill>
                  <a:srgbClr val="FF3300"/>
                </a:solidFill>
                <a:latin typeface="Comic Sans MS" panose="030F0702030302020204" pitchFamily="66" charset="0"/>
                <a:cs typeface="Arial" charset="0"/>
              </a:rPr>
              <a:t>T = 8.73 seconds</a:t>
            </a:r>
          </a:p>
          <a:p>
            <a:pPr marL="0" indent="0" eaLnBrk="1" hangingPunct="1">
              <a:lnSpc>
                <a:spcPct val="80000"/>
              </a:lnSpc>
              <a:buFontTx/>
              <a:buNone/>
            </a:pPr>
            <a:endParaRPr lang="en-GB" altLang="en-US" sz="2000" b="1" smtClean="0">
              <a:solidFill>
                <a:srgbClr val="FF3300"/>
              </a:solidFill>
              <a:latin typeface="Comic Sans MS" panose="030F0702030302020204" pitchFamily="66" charset="0"/>
              <a:cs typeface="Arial" charset="0"/>
            </a:endParaRPr>
          </a:p>
          <a:p>
            <a:pPr marL="0" indent="0" eaLnBrk="1" hangingPunct="1">
              <a:lnSpc>
                <a:spcPct val="80000"/>
              </a:lnSpc>
              <a:buFontTx/>
              <a:buNone/>
            </a:pPr>
            <a:r>
              <a:rPr lang="en-GB" altLang="en-US" sz="2000" smtClean="0">
                <a:latin typeface="Comic Sans MS" panose="030F0702030302020204" pitchFamily="66" charset="0"/>
                <a:cs typeface="Arial" charset="0"/>
              </a:rPr>
              <a:t>Note: </a:t>
            </a:r>
            <a:r>
              <a:rPr lang="en-GB" altLang="en-US" sz="2000" b="1" smtClean="0">
                <a:latin typeface="Comic Sans MS" panose="030F0702030302020204" pitchFamily="66" charset="0"/>
                <a:cs typeface="Arial" charset="0"/>
              </a:rPr>
              <a:t>T</a:t>
            </a:r>
            <a:r>
              <a:rPr lang="en-GB" altLang="en-US" sz="2000" smtClean="0">
                <a:latin typeface="Comic Sans MS" panose="030F0702030302020204" pitchFamily="66" charset="0"/>
                <a:cs typeface="Arial" charset="0"/>
              </a:rPr>
              <a:t> can also be found by scale drawing or by using the equations of uniform acceleration (see later).</a:t>
            </a:r>
          </a:p>
        </p:txBody>
      </p:sp>
      <p:sp>
        <p:nvSpPr>
          <p:cNvPr id="24580" name="Line 4"/>
          <p:cNvSpPr>
            <a:spLocks noChangeShapeType="1"/>
          </p:cNvSpPr>
          <p:nvPr/>
        </p:nvSpPr>
        <p:spPr bwMode="auto">
          <a:xfrm flipV="1">
            <a:off x="676399" y="1552029"/>
            <a:ext cx="0" cy="39766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81" name="Line 5"/>
          <p:cNvSpPr>
            <a:spLocks noChangeShapeType="1"/>
          </p:cNvSpPr>
          <p:nvPr/>
        </p:nvSpPr>
        <p:spPr bwMode="auto">
          <a:xfrm flipV="1">
            <a:off x="530349" y="3760242"/>
            <a:ext cx="3346450" cy="63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82" name="Line 6"/>
          <p:cNvSpPr>
            <a:spLocks noChangeShapeType="1"/>
          </p:cNvSpPr>
          <p:nvPr/>
        </p:nvSpPr>
        <p:spPr bwMode="auto">
          <a:xfrm flipV="1">
            <a:off x="690687" y="2234654"/>
            <a:ext cx="1069975" cy="154781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83" name="Line 7"/>
          <p:cNvSpPr>
            <a:spLocks noChangeShapeType="1"/>
          </p:cNvSpPr>
          <p:nvPr/>
        </p:nvSpPr>
        <p:spPr bwMode="auto">
          <a:xfrm>
            <a:off x="1767012" y="2253704"/>
            <a:ext cx="44450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84" name="Text Box 8"/>
          <p:cNvSpPr txBox="1">
            <a:spLocks noChangeArrowheads="1"/>
          </p:cNvSpPr>
          <p:nvPr/>
        </p:nvSpPr>
        <p:spPr bwMode="auto">
          <a:xfrm>
            <a:off x="731962" y="1548854"/>
            <a:ext cx="101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4585" name="Text Box 9"/>
          <p:cNvSpPr txBox="1">
            <a:spLocks noChangeArrowheads="1"/>
          </p:cNvSpPr>
          <p:nvPr/>
        </p:nvSpPr>
        <p:spPr bwMode="auto">
          <a:xfrm>
            <a:off x="3076699" y="3337967"/>
            <a:ext cx="8001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t</a:t>
            </a:r>
            <a:r>
              <a:rPr lang="en-GB" altLang="en-US">
                <a:latin typeface="Comic Sans MS" panose="030F0702030302020204" pitchFamily="66" charset="0"/>
              </a:rPr>
              <a:t> / s</a:t>
            </a:r>
          </a:p>
        </p:txBody>
      </p:sp>
      <p:sp>
        <p:nvSpPr>
          <p:cNvPr id="24586" name="Oval 10"/>
          <p:cNvSpPr>
            <a:spLocks noChangeArrowheads="1"/>
          </p:cNvSpPr>
          <p:nvPr/>
        </p:nvSpPr>
        <p:spPr bwMode="auto">
          <a:xfrm>
            <a:off x="573212" y="3688804"/>
            <a:ext cx="203200" cy="1778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4587" name="Text Box 11"/>
          <p:cNvSpPr txBox="1">
            <a:spLocks noChangeArrowheads="1"/>
          </p:cNvSpPr>
          <p:nvPr/>
        </p:nvSpPr>
        <p:spPr bwMode="auto">
          <a:xfrm>
            <a:off x="2705224" y="3384004"/>
            <a:ext cx="33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4588" name="Line 12"/>
          <p:cNvSpPr>
            <a:spLocks noChangeShapeType="1"/>
          </p:cNvSpPr>
          <p:nvPr/>
        </p:nvSpPr>
        <p:spPr bwMode="auto">
          <a:xfrm flipH="1" flipV="1">
            <a:off x="2230562" y="2241004"/>
            <a:ext cx="966787" cy="265271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89" name="Oval 13"/>
          <p:cNvSpPr>
            <a:spLocks noChangeArrowheads="1"/>
          </p:cNvSpPr>
          <p:nvPr/>
        </p:nvSpPr>
        <p:spPr bwMode="auto">
          <a:xfrm>
            <a:off x="2721099" y="3691979"/>
            <a:ext cx="127000" cy="107950"/>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4590" name="Line 14"/>
          <p:cNvSpPr>
            <a:spLocks noChangeShapeType="1"/>
          </p:cNvSpPr>
          <p:nvPr/>
        </p:nvSpPr>
        <p:spPr bwMode="auto">
          <a:xfrm flipH="1">
            <a:off x="597024" y="2258467"/>
            <a:ext cx="1117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91" name="Line 15"/>
          <p:cNvSpPr>
            <a:spLocks noChangeShapeType="1"/>
          </p:cNvSpPr>
          <p:nvPr/>
        </p:nvSpPr>
        <p:spPr bwMode="auto">
          <a:xfrm flipH="1">
            <a:off x="638299" y="4904829"/>
            <a:ext cx="25431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92" name="Text Box 16"/>
          <p:cNvSpPr txBox="1">
            <a:spLocks noChangeArrowheads="1"/>
          </p:cNvSpPr>
          <p:nvPr/>
        </p:nvSpPr>
        <p:spPr bwMode="auto">
          <a:xfrm>
            <a:off x="247774" y="2079079"/>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12</a:t>
            </a:r>
            <a:endParaRPr lang="en-GB" altLang="en-US" i="1" baseline="-25000">
              <a:latin typeface="Comic Sans MS" panose="030F0702030302020204" pitchFamily="66" charset="0"/>
            </a:endParaRPr>
          </a:p>
        </p:txBody>
      </p:sp>
      <p:sp>
        <p:nvSpPr>
          <p:cNvPr id="24593" name="Text Box 17"/>
          <p:cNvSpPr txBox="1">
            <a:spLocks noChangeArrowheads="1"/>
          </p:cNvSpPr>
          <p:nvPr/>
        </p:nvSpPr>
        <p:spPr bwMode="auto">
          <a:xfrm>
            <a:off x="179512" y="4707979"/>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-10</a:t>
            </a:r>
            <a:endParaRPr lang="en-GB" altLang="en-US" i="1" baseline="-25000">
              <a:latin typeface="Comic Sans MS" panose="030F0702030302020204" pitchFamily="66" charset="0"/>
            </a:endParaRPr>
          </a:p>
        </p:txBody>
      </p:sp>
      <p:sp>
        <p:nvSpPr>
          <p:cNvPr id="24594" name="Line 18"/>
          <p:cNvSpPr>
            <a:spLocks noChangeShapeType="1"/>
          </p:cNvSpPr>
          <p:nvPr/>
        </p:nvSpPr>
        <p:spPr bwMode="auto">
          <a:xfrm>
            <a:off x="1754312" y="2255292"/>
            <a:ext cx="6350" cy="15684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95" name="Line 19"/>
          <p:cNvSpPr>
            <a:spLocks noChangeShapeType="1"/>
          </p:cNvSpPr>
          <p:nvPr/>
        </p:nvSpPr>
        <p:spPr bwMode="auto">
          <a:xfrm>
            <a:off x="2238499" y="2241004"/>
            <a:ext cx="28575" cy="15875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96" name="Line 20"/>
          <p:cNvSpPr>
            <a:spLocks noChangeShapeType="1"/>
          </p:cNvSpPr>
          <p:nvPr/>
        </p:nvSpPr>
        <p:spPr bwMode="auto">
          <a:xfrm flipH="1" flipV="1">
            <a:off x="3200524" y="3772942"/>
            <a:ext cx="6350" cy="11239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4597" name="Text Box 21"/>
          <p:cNvSpPr txBox="1">
            <a:spLocks noChangeArrowheads="1"/>
          </p:cNvSpPr>
          <p:nvPr/>
        </p:nvSpPr>
        <p:spPr bwMode="auto">
          <a:xfrm>
            <a:off x="1593974" y="3749129"/>
            <a:ext cx="19159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sp>
        <p:nvSpPr>
          <p:cNvPr id="24598" name="Text Box 22"/>
          <p:cNvSpPr txBox="1">
            <a:spLocks noChangeArrowheads="1"/>
          </p:cNvSpPr>
          <p:nvPr/>
        </p:nvSpPr>
        <p:spPr bwMode="auto">
          <a:xfrm>
            <a:off x="1171254" y="3091904"/>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A</a:t>
            </a:r>
          </a:p>
        </p:txBody>
      </p:sp>
      <p:sp>
        <p:nvSpPr>
          <p:cNvPr id="24599" name="Text Box 23"/>
          <p:cNvSpPr txBox="1">
            <a:spLocks noChangeArrowheads="1"/>
          </p:cNvSpPr>
          <p:nvPr/>
        </p:nvSpPr>
        <p:spPr bwMode="auto">
          <a:xfrm>
            <a:off x="1742754" y="3091904"/>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B</a:t>
            </a:r>
          </a:p>
        </p:txBody>
      </p:sp>
    </p:spTree>
    <p:extLst>
      <p:ext uri="{BB962C8B-B14F-4D97-AF65-F5344CB8AC3E}">
        <p14:creationId xmlns:p14="http://schemas.microsoft.com/office/powerpoint/2010/main" val="1364670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467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46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46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46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46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8467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84675">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84675">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84675">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8467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17575"/>
            <a:ext cx="8229600" cy="788987"/>
          </a:xfrm>
        </p:spPr>
        <p:txBody>
          <a:bodyPr/>
          <a:lstStyle/>
          <a:p>
            <a:pPr eaLnBrk="1" hangingPunct="1"/>
            <a:r>
              <a:rPr lang="en-GB" altLang="en-US" dirty="0" smtClean="0">
                <a:latin typeface="Comic Sans MS" panose="030F0702030302020204" pitchFamily="66" charset="0"/>
              </a:rPr>
              <a:t>Question 3</a:t>
            </a:r>
          </a:p>
        </p:txBody>
      </p:sp>
      <p:sp>
        <p:nvSpPr>
          <p:cNvPr id="280579" name="Rectangle 3"/>
          <p:cNvSpPr>
            <a:spLocks noGrp="1" noChangeArrowheads="1"/>
          </p:cNvSpPr>
          <p:nvPr>
            <p:ph type="body" idx="1"/>
          </p:nvPr>
        </p:nvSpPr>
        <p:spPr>
          <a:xfrm>
            <a:off x="4102100" y="1614512"/>
            <a:ext cx="4672013" cy="4622800"/>
          </a:xfrm>
        </p:spPr>
        <p:txBody>
          <a:bodyPr>
            <a:normAutofit lnSpcReduction="10000"/>
          </a:bodyPr>
          <a:lstStyle/>
          <a:p>
            <a:pPr marL="0" indent="0" eaLnBrk="1" hangingPunct="1">
              <a:lnSpc>
                <a:spcPct val="90000"/>
              </a:lnSpc>
              <a:buFontTx/>
              <a:buNone/>
            </a:pPr>
            <a:r>
              <a:rPr lang="en-GB" altLang="en-US" sz="2800" i="1" smtClean="0">
                <a:latin typeface="Comic Sans MS" panose="030F0702030302020204" pitchFamily="66" charset="0"/>
                <a:cs typeface="Arial" charset="0"/>
              </a:rPr>
              <a:t>(d) the displacement after 11 seconds.</a:t>
            </a:r>
          </a:p>
          <a:p>
            <a:pPr marL="0" indent="0" eaLnBrk="1" hangingPunct="1">
              <a:lnSpc>
                <a:spcPct val="90000"/>
              </a:lnSpc>
              <a:buFontTx/>
              <a:buNone/>
            </a:pPr>
            <a:r>
              <a:rPr lang="en-GB" altLang="en-US" sz="2800" smtClean="0">
                <a:solidFill>
                  <a:srgbClr val="FF3300"/>
                </a:solidFill>
                <a:latin typeface="Comic Sans MS" panose="030F0702030302020204" pitchFamily="66" charset="0"/>
                <a:cs typeface="Arial" charset="0"/>
              </a:rPr>
              <a:t>displacement = area</a:t>
            </a:r>
          </a:p>
          <a:p>
            <a:pPr marL="0" indent="0" eaLnBrk="1" hangingPunct="1">
              <a:lnSpc>
                <a:spcPct val="90000"/>
              </a:lnSpc>
              <a:buFontTx/>
              <a:buNone/>
            </a:pPr>
            <a:r>
              <a:rPr lang="en-GB" altLang="en-US" sz="2800" smtClean="0">
                <a:latin typeface="Comic Sans MS" panose="030F0702030302020204" pitchFamily="66" charset="0"/>
                <a:cs typeface="Arial" charset="0"/>
              </a:rPr>
              <a:t>= area A + area B + area C </a:t>
            </a:r>
          </a:p>
          <a:p>
            <a:pPr marL="0" indent="0" eaLnBrk="1" hangingPunct="1">
              <a:lnSpc>
                <a:spcPct val="90000"/>
              </a:lnSpc>
              <a:buFontTx/>
              <a:buNone/>
            </a:pPr>
            <a:r>
              <a:rPr lang="en-GB" altLang="en-US" sz="2800" smtClean="0">
                <a:latin typeface="Comic Sans MS" panose="030F0702030302020204" pitchFamily="66" charset="0"/>
                <a:cs typeface="Arial" charset="0"/>
              </a:rPr>
              <a:t>			– area D</a:t>
            </a:r>
          </a:p>
          <a:p>
            <a:pPr marL="0" indent="0" eaLnBrk="1" hangingPunct="1">
              <a:lnSpc>
                <a:spcPct val="90000"/>
              </a:lnSpc>
              <a:buFontTx/>
              <a:buNone/>
            </a:pPr>
            <a:r>
              <a:rPr lang="en-GB" altLang="en-US" sz="2800" smtClean="0">
                <a:latin typeface="Comic Sans MS" panose="030F0702030302020204" pitchFamily="66" charset="0"/>
                <a:cs typeface="Arial" charset="0"/>
              </a:rPr>
              <a:t>= 24 + 24 + ½ (12 x 2.73) </a:t>
            </a:r>
          </a:p>
          <a:p>
            <a:pPr marL="0" indent="0" eaLnBrk="1" hangingPunct="1">
              <a:lnSpc>
                <a:spcPct val="90000"/>
              </a:lnSpc>
              <a:buFontTx/>
              <a:buNone/>
            </a:pPr>
            <a:r>
              <a:rPr lang="en-GB" altLang="en-US" sz="2800" smtClean="0">
                <a:latin typeface="Comic Sans MS" panose="030F0702030302020204" pitchFamily="66" charset="0"/>
                <a:cs typeface="Arial" charset="0"/>
              </a:rPr>
              <a:t>		– ½ (10 x 2.27)</a:t>
            </a:r>
          </a:p>
          <a:p>
            <a:pPr marL="0" indent="0" eaLnBrk="1" hangingPunct="1">
              <a:lnSpc>
                <a:spcPct val="90000"/>
              </a:lnSpc>
              <a:buFontTx/>
              <a:buNone/>
            </a:pPr>
            <a:r>
              <a:rPr lang="en-GB" altLang="en-US" sz="2800" smtClean="0">
                <a:latin typeface="Comic Sans MS" panose="030F0702030302020204" pitchFamily="66" charset="0"/>
                <a:cs typeface="Arial" charset="0"/>
              </a:rPr>
              <a:t>= 24 + 24 + 16.38 – 11.35</a:t>
            </a:r>
          </a:p>
          <a:p>
            <a:pPr marL="0" indent="0" eaLnBrk="1" hangingPunct="1">
              <a:lnSpc>
                <a:spcPct val="90000"/>
              </a:lnSpc>
              <a:buFontTx/>
              <a:buNone/>
            </a:pPr>
            <a:r>
              <a:rPr lang="en-GB" altLang="en-US" sz="2800" smtClean="0">
                <a:latin typeface="Comic Sans MS" panose="030F0702030302020204" pitchFamily="66" charset="0"/>
                <a:cs typeface="Arial" charset="0"/>
              </a:rPr>
              <a:t>= 53.03</a:t>
            </a:r>
          </a:p>
          <a:p>
            <a:pPr marL="0" indent="0" eaLnBrk="1" hangingPunct="1">
              <a:lnSpc>
                <a:spcPct val="90000"/>
              </a:lnSpc>
              <a:buFontTx/>
              <a:buNone/>
            </a:pPr>
            <a:r>
              <a:rPr lang="en-GB" altLang="en-US" sz="2800" b="1" smtClean="0">
                <a:solidFill>
                  <a:srgbClr val="FF3300"/>
                </a:solidFill>
                <a:latin typeface="Comic Sans MS" panose="030F0702030302020204" pitchFamily="66" charset="0"/>
                <a:cs typeface="Arial" charset="0"/>
              </a:rPr>
              <a:t>displacement = 53.0 m</a:t>
            </a:r>
          </a:p>
        </p:txBody>
      </p:sp>
      <p:sp>
        <p:nvSpPr>
          <p:cNvPr id="25604" name="Line 5"/>
          <p:cNvSpPr>
            <a:spLocks noChangeShapeType="1"/>
          </p:cNvSpPr>
          <p:nvPr/>
        </p:nvSpPr>
        <p:spPr bwMode="auto">
          <a:xfrm flipV="1">
            <a:off x="695325" y="1624037"/>
            <a:ext cx="0" cy="39766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05" name="Line 6"/>
          <p:cNvSpPr>
            <a:spLocks noChangeShapeType="1"/>
          </p:cNvSpPr>
          <p:nvPr/>
        </p:nvSpPr>
        <p:spPr bwMode="auto">
          <a:xfrm flipV="1">
            <a:off x="549275" y="3832250"/>
            <a:ext cx="3346450" cy="63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06" name="Line 7"/>
          <p:cNvSpPr>
            <a:spLocks noChangeShapeType="1"/>
          </p:cNvSpPr>
          <p:nvPr/>
        </p:nvSpPr>
        <p:spPr bwMode="auto">
          <a:xfrm flipV="1">
            <a:off x="709613" y="2306662"/>
            <a:ext cx="1069975" cy="154781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07" name="Line 8"/>
          <p:cNvSpPr>
            <a:spLocks noChangeShapeType="1"/>
          </p:cNvSpPr>
          <p:nvPr/>
        </p:nvSpPr>
        <p:spPr bwMode="auto">
          <a:xfrm>
            <a:off x="1785938" y="2325712"/>
            <a:ext cx="44450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08" name="Text Box 9"/>
          <p:cNvSpPr txBox="1">
            <a:spLocks noChangeArrowheads="1"/>
          </p:cNvSpPr>
          <p:nvPr/>
        </p:nvSpPr>
        <p:spPr bwMode="auto">
          <a:xfrm>
            <a:off x="750888" y="1620862"/>
            <a:ext cx="101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5609" name="Text Box 10"/>
          <p:cNvSpPr txBox="1">
            <a:spLocks noChangeArrowheads="1"/>
          </p:cNvSpPr>
          <p:nvPr/>
        </p:nvSpPr>
        <p:spPr bwMode="auto">
          <a:xfrm>
            <a:off x="3095624" y="3409975"/>
            <a:ext cx="7926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t</a:t>
            </a:r>
            <a:r>
              <a:rPr lang="en-GB" altLang="en-US">
                <a:latin typeface="Comic Sans MS" panose="030F0702030302020204" pitchFamily="66" charset="0"/>
              </a:rPr>
              <a:t> / s</a:t>
            </a:r>
          </a:p>
        </p:txBody>
      </p:sp>
      <p:sp>
        <p:nvSpPr>
          <p:cNvPr id="25610" name="Oval 11"/>
          <p:cNvSpPr>
            <a:spLocks noChangeArrowheads="1"/>
          </p:cNvSpPr>
          <p:nvPr/>
        </p:nvSpPr>
        <p:spPr bwMode="auto">
          <a:xfrm>
            <a:off x="592138" y="3760812"/>
            <a:ext cx="203200" cy="177800"/>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5611" name="Text Box 12"/>
          <p:cNvSpPr txBox="1">
            <a:spLocks noChangeArrowheads="1"/>
          </p:cNvSpPr>
          <p:nvPr/>
        </p:nvSpPr>
        <p:spPr bwMode="auto">
          <a:xfrm>
            <a:off x="2724150" y="3456012"/>
            <a:ext cx="33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5612" name="Line 13"/>
          <p:cNvSpPr>
            <a:spLocks noChangeShapeType="1"/>
          </p:cNvSpPr>
          <p:nvPr/>
        </p:nvSpPr>
        <p:spPr bwMode="auto">
          <a:xfrm flipH="1" flipV="1">
            <a:off x="2249488" y="2313012"/>
            <a:ext cx="966787" cy="265271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13" name="Oval 14"/>
          <p:cNvSpPr>
            <a:spLocks noChangeArrowheads="1"/>
          </p:cNvSpPr>
          <p:nvPr/>
        </p:nvSpPr>
        <p:spPr bwMode="auto">
          <a:xfrm>
            <a:off x="2740025" y="3763987"/>
            <a:ext cx="127000" cy="107950"/>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5614" name="Line 15"/>
          <p:cNvSpPr>
            <a:spLocks noChangeShapeType="1"/>
          </p:cNvSpPr>
          <p:nvPr/>
        </p:nvSpPr>
        <p:spPr bwMode="auto">
          <a:xfrm flipH="1">
            <a:off x="615950" y="2330475"/>
            <a:ext cx="1117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15" name="Line 16"/>
          <p:cNvSpPr>
            <a:spLocks noChangeShapeType="1"/>
          </p:cNvSpPr>
          <p:nvPr/>
        </p:nvSpPr>
        <p:spPr bwMode="auto">
          <a:xfrm flipH="1">
            <a:off x="657225" y="4976837"/>
            <a:ext cx="25431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16" name="Text Box 17"/>
          <p:cNvSpPr txBox="1">
            <a:spLocks noChangeArrowheads="1"/>
          </p:cNvSpPr>
          <p:nvPr/>
        </p:nvSpPr>
        <p:spPr bwMode="auto">
          <a:xfrm>
            <a:off x="266700" y="2151087"/>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12</a:t>
            </a:r>
            <a:endParaRPr lang="en-GB" altLang="en-US" i="1" baseline="-25000">
              <a:latin typeface="Comic Sans MS" panose="030F0702030302020204" pitchFamily="66" charset="0"/>
            </a:endParaRPr>
          </a:p>
        </p:txBody>
      </p:sp>
      <p:sp>
        <p:nvSpPr>
          <p:cNvPr id="25617" name="Text Box 18"/>
          <p:cNvSpPr txBox="1">
            <a:spLocks noChangeArrowheads="1"/>
          </p:cNvSpPr>
          <p:nvPr/>
        </p:nvSpPr>
        <p:spPr bwMode="auto">
          <a:xfrm>
            <a:off x="198438" y="4779987"/>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-10</a:t>
            </a:r>
            <a:endParaRPr lang="en-GB" altLang="en-US" i="1" baseline="-25000">
              <a:latin typeface="Comic Sans MS" panose="030F0702030302020204" pitchFamily="66" charset="0"/>
            </a:endParaRPr>
          </a:p>
        </p:txBody>
      </p:sp>
      <p:sp>
        <p:nvSpPr>
          <p:cNvPr id="25618" name="Line 19"/>
          <p:cNvSpPr>
            <a:spLocks noChangeShapeType="1"/>
          </p:cNvSpPr>
          <p:nvPr/>
        </p:nvSpPr>
        <p:spPr bwMode="auto">
          <a:xfrm>
            <a:off x="1773238" y="2327300"/>
            <a:ext cx="6350" cy="15684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19" name="Line 20"/>
          <p:cNvSpPr>
            <a:spLocks noChangeShapeType="1"/>
          </p:cNvSpPr>
          <p:nvPr/>
        </p:nvSpPr>
        <p:spPr bwMode="auto">
          <a:xfrm>
            <a:off x="2257425" y="2313012"/>
            <a:ext cx="28575" cy="15875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20" name="Line 21"/>
          <p:cNvSpPr>
            <a:spLocks noChangeShapeType="1"/>
          </p:cNvSpPr>
          <p:nvPr/>
        </p:nvSpPr>
        <p:spPr bwMode="auto">
          <a:xfrm flipH="1" flipV="1">
            <a:off x="3219450" y="3844950"/>
            <a:ext cx="6350" cy="11239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5621" name="Text Box 22"/>
          <p:cNvSpPr txBox="1">
            <a:spLocks noChangeArrowheads="1"/>
          </p:cNvSpPr>
          <p:nvPr/>
        </p:nvSpPr>
        <p:spPr bwMode="auto">
          <a:xfrm>
            <a:off x="1612900" y="3821137"/>
            <a:ext cx="19159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sp>
        <p:nvSpPr>
          <p:cNvPr id="25622" name="Text Box 23"/>
          <p:cNvSpPr txBox="1">
            <a:spLocks noChangeArrowheads="1"/>
          </p:cNvSpPr>
          <p:nvPr/>
        </p:nvSpPr>
        <p:spPr bwMode="auto">
          <a:xfrm>
            <a:off x="1190180" y="3163912"/>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A</a:t>
            </a:r>
          </a:p>
        </p:txBody>
      </p:sp>
      <p:sp>
        <p:nvSpPr>
          <p:cNvPr id="25623" name="Text Box 24"/>
          <p:cNvSpPr txBox="1">
            <a:spLocks noChangeArrowheads="1"/>
          </p:cNvSpPr>
          <p:nvPr/>
        </p:nvSpPr>
        <p:spPr bwMode="auto">
          <a:xfrm>
            <a:off x="1761680" y="3163912"/>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B</a:t>
            </a:r>
          </a:p>
        </p:txBody>
      </p:sp>
      <p:sp>
        <p:nvSpPr>
          <p:cNvPr id="280601" name="Text Box 25"/>
          <p:cNvSpPr txBox="1">
            <a:spLocks noChangeArrowheads="1"/>
          </p:cNvSpPr>
          <p:nvPr/>
        </p:nvSpPr>
        <p:spPr bwMode="auto">
          <a:xfrm>
            <a:off x="2212530" y="3354412"/>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C</a:t>
            </a:r>
          </a:p>
        </p:txBody>
      </p:sp>
      <p:sp>
        <p:nvSpPr>
          <p:cNvPr id="280602" name="Text Box 26"/>
          <p:cNvSpPr txBox="1">
            <a:spLocks noChangeArrowheads="1"/>
          </p:cNvSpPr>
          <p:nvPr/>
        </p:nvSpPr>
        <p:spPr bwMode="auto">
          <a:xfrm>
            <a:off x="3336480" y="4205312"/>
            <a:ext cx="5517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D</a:t>
            </a:r>
          </a:p>
        </p:txBody>
      </p:sp>
      <p:sp>
        <p:nvSpPr>
          <p:cNvPr id="280603" name="Line 27"/>
          <p:cNvSpPr>
            <a:spLocks noChangeShapeType="1"/>
          </p:cNvSpPr>
          <p:nvPr/>
        </p:nvSpPr>
        <p:spPr bwMode="auto">
          <a:xfrm flipH="1" flipV="1">
            <a:off x="3067050" y="4219600"/>
            <a:ext cx="317500" cy="165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Tree>
    <p:extLst>
      <p:ext uri="{BB962C8B-B14F-4D97-AF65-F5344CB8AC3E}">
        <p14:creationId xmlns:p14="http://schemas.microsoft.com/office/powerpoint/2010/main" val="16788723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057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06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060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060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0579">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0579">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80579">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80579">
                                            <p:txEl>
                                              <p:pRg st="5" end="5"/>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80579">
                                            <p:txEl>
                                              <p:pRg st="6" end="6"/>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280579">
                                            <p:txEl>
                                              <p:pRg st="7" end="7"/>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280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601" grpId="0"/>
      <p:bldP spid="280602" grpId="0"/>
      <p:bldP spid="28060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645567"/>
            <a:ext cx="8229600" cy="788987"/>
          </a:xfrm>
        </p:spPr>
        <p:txBody>
          <a:bodyPr/>
          <a:lstStyle/>
          <a:p>
            <a:pPr eaLnBrk="1" hangingPunct="1"/>
            <a:r>
              <a:rPr lang="en-GB" altLang="en-US" dirty="0" smtClean="0">
                <a:latin typeface="Comic Sans MS" panose="030F0702030302020204" pitchFamily="66" charset="0"/>
              </a:rPr>
              <a:t>Question 3</a:t>
            </a:r>
          </a:p>
        </p:txBody>
      </p:sp>
      <p:sp>
        <p:nvSpPr>
          <p:cNvPr id="286723" name="Rectangle 3"/>
          <p:cNvSpPr>
            <a:spLocks noGrp="1" noChangeArrowheads="1"/>
          </p:cNvSpPr>
          <p:nvPr>
            <p:ph type="body" idx="1"/>
          </p:nvPr>
        </p:nvSpPr>
        <p:spPr>
          <a:xfrm>
            <a:off x="4102100" y="1542504"/>
            <a:ext cx="4672013" cy="4622800"/>
          </a:xfrm>
        </p:spPr>
        <p:txBody>
          <a:bodyPr/>
          <a:lstStyle/>
          <a:p>
            <a:pPr marL="0" indent="0" eaLnBrk="1" hangingPunct="1">
              <a:buFontTx/>
              <a:buNone/>
            </a:pPr>
            <a:r>
              <a:rPr lang="en-GB" altLang="en-US" i="1" smtClean="0">
                <a:latin typeface="Comic Sans MS" panose="030F0702030302020204" pitchFamily="66" charset="0"/>
                <a:cs typeface="Arial" charset="0"/>
              </a:rPr>
              <a:t>(e) the average velocity of the car over 11 seconds.</a:t>
            </a:r>
          </a:p>
          <a:p>
            <a:pPr marL="0" indent="0" eaLnBrk="1" hangingPunct="1">
              <a:buFontTx/>
              <a:buNone/>
            </a:pPr>
            <a:r>
              <a:rPr lang="en-GB" altLang="en-US" smtClean="0">
                <a:solidFill>
                  <a:srgbClr val="FF3300"/>
                </a:solidFill>
                <a:latin typeface="Comic Sans MS" panose="030F0702030302020204" pitchFamily="66" charset="0"/>
                <a:cs typeface="Arial" charset="0"/>
              </a:rPr>
              <a:t>average velocity </a:t>
            </a:r>
          </a:p>
          <a:p>
            <a:pPr marL="0" indent="0" eaLnBrk="1" hangingPunct="1">
              <a:buFontTx/>
              <a:buNone/>
            </a:pPr>
            <a:r>
              <a:rPr lang="en-GB" altLang="en-US" smtClean="0">
                <a:solidFill>
                  <a:srgbClr val="FF3300"/>
                </a:solidFill>
                <a:latin typeface="Comic Sans MS" panose="030F0702030302020204" pitchFamily="66" charset="0"/>
                <a:cs typeface="Arial" charset="0"/>
              </a:rPr>
              <a:t>= displacement / time</a:t>
            </a:r>
          </a:p>
          <a:p>
            <a:pPr marL="0" indent="0" eaLnBrk="1" hangingPunct="1">
              <a:buFontTx/>
              <a:buNone/>
            </a:pPr>
            <a:r>
              <a:rPr lang="en-GB" altLang="en-US" smtClean="0">
                <a:latin typeface="Comic Sans MS" panose="030F0702030302020204" pitchFamily="66" charset="0"/>
                <a:cs typeface="Arial" charset="0"/>
              </a:rPr>
              <a:t>= 53.03 / 11</a:t>
            </a:r>
          </a:p>
          <a:p>
            <a:pPr marL="0" indent="0" eaLnBrk="1" hangingPunct="1">
              <a:buFontTx/>
              <a:buNone/>
            </a:pPr>
            <a:r>
              <a:rPr lang="en-GB" altLang="en-US" b="1" smtClean="0">
                <a:solidFill>
                  <a:srgbClr val="FF3300"/>
                </a:solidFill>
                <a:latin typeface="Comic Sans MS" panose="030F0702030302020204" pitchFamily="66" charset="0"/>
                <a:cs typeface="Arial" charset="0"/>
              </a:rPr>
              <a:t>average velocity </a:t>
            </a:r>
          </a:p>
          <a:p>
            <a:pPr marL="0" indent="0" eaLnBrk="1" hangingPunct="1">
              <a:buFontTx/>
              <a:buNone/>
            </a:pPr>
            <a:r>
              <a:rPr lang="en-GB" altLang="en-US" b="1" smtClean="0">
                <a:solidFill>
                  <a:srgbClr val="FF3300"/>
                </a:solidFill>
                <a:latin typeface="Comic Sans MS" panose="030F0702030302020204" pitchFamily="66" charset="0"/>
                <a:cs typeface="Arial" charset="0"/>
              </a:rPr>
              <a:t>= 4.82 ms</a:t>
            </a:r>
            <a:r>
              <a:rPr lang="en-GB" altLang="en-US" b="1" baseline="30000" smtClean="0">
                <a:solidFill>
                  <a:srgbClr val="FF3300"/>
                </a:solidFill>
                <a:latin typeface="Comic Sans MS" panose="030F0702030302020204" pitchFamily="66" charset="0"/>
                <a:cs typeface="Arial" charset="0"/>
              </a:rPr>
              <a:t>-1</a:t>
            </a:r>
          </a:p>
        </p:txBody>
      </p:sp>
      <p:grpSp>
        <p:nvGrpSpPr>
          <p:cNvPr id="26628" name="Group 4"/>
          <p:cNvGrpSpPr>
            <a:grpSpLocks/>
          </p:cNvGrpSpPr>
          <p:nvPr/>
        </p:nvGrpSpPr>
        <p:grpSpPr bwMode="auto">
          <a:xfrm>
            <a:off x="198438" y="1548854"/>
            <a:ext cx="3697287" cy="3979863"/>
            <a:chOff x="73" y="1039"/>
            <a:chExt cx="2329" cy="2507"/>
          </a:xfrm>
        </p:grpSpPr>
        <p:sp>
          <p:nvSpPr>
            <p:cNvPr id="26629" name="Line 5"/>
            <p:cNvSpPr>
              <a:spLocks noChangeShapeType="1"/>
            </p:cNvSpPr>
            <p:nvPr/>
          </p:nvSpPr>
          <p:spPr bwMode="auto">
            <a:xfrm flipV="1">
              <a:off x="386" y="1041"/>
              <a:ext cx="0" cy="250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30" name="Line 6"/>
            <p:cNvSpPr>
              <a:spLocks noChangeShapeType="1"/>
            </p:cNvSpPr>
            <p:nvPr/>
          </p:nvSpPr>
          <p:spPr bwMode="auto">
            <a:xfrm flipV="1">
              <a:off x="294" y="2432"/>
              <a:ext cx="2108" cy="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31" name="Line 7"/>
            <p:cNvSpPr>
              <a:spLocks noChangeShapeType="1"/>
            </p:cNvSpPr>
            <p:nvPr/>
          </p:nvSpPr>
          <p:spPr bwMode="auto">
            <a:xfrm flipV="1">
              <a:off x="395" y="1471"/>
              <a:ext cx="674" cy="975"/>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32" name="Line 8"/>
            <p:cNvSpPr>
              <a:spLocks noChangeShapeType="1"/>
            </p:cNvSpPr>
            <p:nvPr/>
          </p:nvSpPr>
          <p:spPr bwMode="auto">
            <a:xfrm>
              <a:off x="1073" y="1483"/>
              <a:ext cx="280" cy="0"/>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33" name="Text Box 9"/>
            <p:cNvSpPr txBox="1">
              <a:spLocks noChangeArrowheads="1"/>
            </p:cNvSpPr>
            <p:nvPr/>
          </p:nvSpPr>
          <p:spPr bwMode="auto">
            <a:xfrm>
              <a:off x="421" y="1039"/>
              <a:ext cx="6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a:latin typeface="Comic Sans MS" panose="030F0702030302020204" pitchFamily="66" charset="0"/>
                </a:rPr>
                <a:t>v</a:t>
              </a:r>
              <a:r>
                <a:rPr lang="en-GB" altLang="en-US">
                  <a:latin typeface="Comic Sans MS" panose="030F0702030302020204" pitchFamily="66" charset="0"/>
                </a:rPr>
                <a:t> / ms</a:t>
              </a:r>
              <a:r>
                <a:rPr lang="en-GB" altLang="en-US" baseline="30000">
                  <a:latin typeface="Comic Sans MS" panose="030F0702030302020204" pitchFamily="66" charset="0"/>
                </a:rPr>
                <a:t>-1</a:t>
              </a:r>
            </a:p>
          </p:txBody>
        </p:sp>
        <p:sp>
          <p:nvSpPr>
            <p:cNvPr id="26634" name="Text Box 10"/>
            <p:cNvSpPr txBox="1">
              <a:spLocks noChangeArrowheads="1"/>
            </p:cNvSpPr>
            <p:nvPr/>
          </p:nvSpPr>
          <p:spPr bwMode="auto">
            <a:xfrm>
              <a:off x="1898" y="2166"/>
              <a:ext cx="50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i="1" dirty="0">
                  <a:latin typeface="Comic Sans MS" panose="030F0702030302020204" pitchFamily="66" charset="0"/>
                </a:rPr>
                <a:t>t</a:t>
              </a:r>
              <a:r>
                <a:rPr lang="en-GB" altLang="en-US" dirty="0">
                  <a:latin typeface="Comic Sans MS" panose="030F0702030302020204" pitchFamily="66" charset="0"/>
                </a:rPr>
                <a:t> / s</a:t>
              </a:r>
            </a:p>
          </p:txBody>
        </p:sp>
        <p:sp>
          <p:nvSpPr>
            <p:cNvPr id="26635" name="Oval 11"/>
            <p:cNvSpPr>
              <a:spLocks noChangeArrowheads="1"/>
            </p:cNvSpPr>
            <p:nvPr/>
          </p:nvSpPr>
          <p:spPr bwMode="auto">
            <a:xfrm>
              <a:off x="321" y="2387"/>
              <a:ext cx="128" cy="112"/>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6636" name="Text Box 12"/>
            <p:cNvSpPr txBox="1">
              <a:spLocks noChangeArrowheads="1"/>
            </p:cNvSpPr>
            <p:nvPr/>
          </p:nvSpPr>
          <p:spPr bwMode="auto">
            <a:xfrm>
              <a:off x="1664" y="2195"/>
              <a:ext cx="2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T</a:t>
              </a:r>
            </a:p>
          </p:txBody>
        </p:sp>
        <p:sp>
          <p:nvSpPr>
            <p:cNvPr id="26637" name="Line 13"/>
            <p:cNvSpPr>
              <a:spLocks noChangeShapeType="1"/>
            </p:cNvSpPr>
            <p:nvPr/>
          </p:nvSpPr>
          <p:spPr bwMode="auto">
            <a:xfrm flipH="1" flipV="1">
              <a:off x="1365" y="1475"/>
              <a:ext cx="609" cy="1671"/>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38" name="Oval 14"/>
            <p:cNvSpPr>
              <a:spLocks noChangeArrowheads="1"/>
            </p:cNvSpPr>
            <p:nvPr/>
          </p:nvSpPr>
          <p:spPr bwMode="auto">
            <a:xfrm>
              <a:off x="1674" y="2389"/>
              <a:ext cx="80" cy="6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6639" name="Line 15"/>
            <p:cNvSpPr>
              <a:spLocks noChangeShapeType="1"/>
            </p:cNvSpPr>
            <p:nvPr/>
          </p:nvSpPr>
          <p:spPr bwMode="auto">
            <a:xfrm flipH="1">
              <a:off x="336" y="1486"/>
              <a:ext cx="70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40" name="Line 16"/>
            <p:cNvSpPr>
              <a:spLocks noChangeShapeType="1"/>
            </p:cNvSpPr>
            <p:nvPr/>
          </p:nvSpPr>
          <p:spPr bwMode="auto">
            <a:xfrm flipH="1">
              <a:off x="362" y="3153"/>
              <a:ext cx="160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41" name="Text Box 17"/>
            <p:cNvSpPr txBox="1">
              <a:spLocks noChangeArrowheads="1"/>
            </p:cNvSpPr>
            <p:nvPr/>
          </p:nvSpPr>
          <p:spPr bwMode="auto">
            <a:xfrm>
              <a:off x="116" y="1373"/>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12</a:t>
              </a:r>
              <a:endParaRPr lang="en-GB" altLang="en-US" i="1" baseline="-25000">
                <a:latin typeface="Comic Sans MS" panose="030F0702030302020204" pitchFamily="66" charset="0"/>
              </a:endParaRPr>
            </a:p>
          </p:txBody>
        </p:sp>
        <p:sp>
          <p:nvSpPr>
            <p:cNvPr id="26642" name="Text Box 18"/>
            <p:cNvSpPr txBox="1">
              <a:spLocks noChangeArrowheads="1"/>
            </p:cNvSpPr>
            <p:nvPr/>
          </p:nvSpPr>
          <p:spPr bwMode="auto">
            <a:xfrm>
              <a:off x="73" y="3029"/>
              <a:ext cx="33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-10</a:t>
              </a:r>
              <a:endParaRPr lang="en-GB" altLang="en-US" i="1" baseline="-25000">
                <a:latin typeface="Comic Sans MS" panose="030F0702030302020204" pitchFamily="66" charset="0"/>
              </a:endParaRPr>
            </a:p>
          </p:txBody>
        </p:sp>
        <p:sp>
          <p:nvSpPr>
            <p:cNvPr id="26643" name="Line 19"/>
            <p:cNvSpPr>
              <a:spLocks noChangeShapeType="1"/>
            </p:cNvSpPr>
            <p:nvPr/>
          </p:nvSpPr>
          <p:spPr bwMode="auto">
            <a:xfrm>
              <a:off x="1065" y="1484"/>
              <a:ext cx="4" cy="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44" name="Line 20"/>
            <p:cNvSpPr>
              <a:spLocks noChangeShapeType="1"/>
            </p:cNvSpPr>
            <p:nvPr/>
          </p:nvSpPr>
          <p:spPr bwMode="auto">
            <a:xfrm>
              <a:off x="1370" y="1475"/>
              <a:ext cx="18" cy="1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45" name="Line 21"/>
            <p:cNvSpPr>
              <a:spLocks noChangeShapeType="1"/>
            </p:cNvSpPr>
            <p:nvPr/>
          </p:nvSpPr>
          <p:spPr bwMode="auto">
            <a:xfrm flipH="1" flipV="1">
              <a:off x="1976" y="2440"/>
              <a:ext cx="4" cy="70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6646" name="Text Box 22"/>
            <p:cNvSpPr txBox="1">
              <a:spLocks noChangeArrowheads="1"/>
            </p:cNvSpPr>
            <p:nvPr/>
          </p:nvSpPr>
          <p:spPr bwMode="auto">
            <a:xfrm>
              <a:off x="964" y="2425"/>
              <a:ext cx="120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i="1">
                  <a:latin typeface="Comic Sans MS" panose="030F0702030302020204" pitchFamily="66" charset="0"/>
                </a:rPr>
                <a:t>4      6            11</a:t>
              </a:r>
              <a:endParaRPr lang="en-GB" altLang="en-US" i="1" baseline="-25000">
                <a:latin typeface="Comic Sans MS" panose="030F0702030302020204" pitchFamily="66" charset="0"/>
              </a:endParaRPr>
            </a:p>
          </p:txBody>
        </p:sp>
        <p:sp>
          <p:nvSpPr>
            <p:cNvPr id="26647" name="Text Box 23"/>
            <p:cNvSpPr txBox="1">
              <a:spLocks noChangeArrowheads="1"/>
            </p:cNvSpPr>
            <p:nvPr/>
          </p:nvSpPr>
          <p:spPr bwMode="auto">
            <a:xfrm>
              <a:off x="698" y="2011"/>
              <a:ext cx="34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A</a:t>
              </a:r>
            </a:p>
          </p:txBody>
        </p:sp>
        <p:sp>
          <p:nvSpPr>
            <p:cNvPr id="26648" name="Text Box 24"/>
            <p:cNvSpPr txBox="1">
              <a:spLocks noChangeArrowheads="1"/>
            </p:cNvSpPr>
            <p:nvPr/>
          </p:nvSpPr>
          <p:spPr bwMode="auto">
            <a:xfrm>
              <a:off x="1058" y="2011"/>
              <a:ext cx="34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B</a:t>
              </a:r>
            </a:p>
          </p:txBody>
        </p:sp>
        <p:sp>
          <p:nvSpPr>
            <p:cNvPr id="26649" name="Text Box 25"/>
            <p:cNvSpPr txBox="1">
              <a:spLocks noChangeArrowheads="1"/>
            </p:cNvSpPr>
            <p:nvPr/>
          </p:nvSpPr>
          <p:spPr bwMode="auto">
            <a:xfrm>
              <a:off x="1342" y="2131"/>
              <a:ext cx="34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C</a:t>
              </a:r>
            </a:p>
          </p:txBody>
        </p:sp>
        <p:sp>
          <p:nvSpPr>
            <p:cNvPr id="26650" name="Text Box 26"/>
            <p:cNvSpPr txBox="1">
              <a:spLocks noChangeArrowheads="1"/>
            </p:cNvSpPr>
            <p:nvPr/>
          </p:nvSpPr>
          <p:spPr bwMode="auto">
            <a:xfrm>
              <a:off x="2050" y="2667"/>
              <a:ext cx="34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1400">
                  <a:latin typeface="Comic Sans MS" panose="030F0702030302020204" pitchFamily="66" charset="0"/>
                </a:rPr>
                <a:t>area</a:t>
              </a:r>
            </a:p>
            <a:p>
              <a:pPr algn="ctr" eaLnBrk="1" hangingPunct="1"/>
              <a:r>
                <a:rPr lang="en-GB" altLang="en-US" sz="1400">
                  <a:latin typeface="Comic Sans MS" panose="030F0702030302020204" pitchFamily="66" charset="0"/>
                </a:rPr>
                <a:t>D</a:t>
              </a:r>
            </a:p>
          </p:txBody>
        </p:sp>
        <p:sp>
          <p:nvSpPr>
            <p:cNvPr id="26651" name="Line 27"/>
            <p:cNvSpPr>
              <a:spLocks noChangeShapeType="1"/>
            </p:cNvSpPr>
            <p:nvPr/>
          </p:nvSpPr>
          <p:spPr bwMode="auto">
            <a:xfrm flipH="1" flipV="1">
              <a:off x="1880" y="2676"/>
              <a:ext cx="200" cy="10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spTree>
    <p:extLst>
      <p:ext uri="{BB962C8B-B14F-4D97-AF65-F5344CB8AC3E}">
        <p14:creationId xmlns:p14="http://schemas.microsoft.com/office/powerpoint/2010/main" val="4253371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67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67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672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6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09575" y="413792"/>
            <a:ext cx="8229600" cy="1143000"/>
          </a:xfrm>
        </p:spPr>
        <p:txBody>
          <a:bodyPr>
            <a:normAutofit/>
          </a:bodyPr>
          <a:lstStyle/>
          <a:p>
            <a:pPr eaLnBrk="1" hangingPunct="1"/>
            <a:r>
              <a:rPr lang="en-GB" altLang="en-US" sz="3200" dirty="0" smtClean="0">
                <a:latin typeface="Comic Sans MS" panose="030F0702030302020204" pitchFamily="66" charset="0"/>
              </a:rPr>
              <a:t>Question </a:t>
            </a:r>
            <a:r>
              <a:rPr lang="en-GB" altLang="en-US" sz="3200" dirty="0">
                <a:latin typeface="Comic Sans MS" panose="030F0702030302020204" pitchFamily="66" charset="0"/>
              </a:rPr>
              <a:t>4</a:t>
            </a:r>
            <a:endParaRPr lang="en-GB" altLang="en-US" sz="3200" dirty="0" smtClean="0">
              <a:latin typeface="Comic Sans MS" panose="030F0702030302020204" pitchFamily="66" charset="0"/>
            </a:endParaRPr>
          </a:p>
        </p:txBody>
      </p:sp>
      <p:sp>
        <p:nvSpPr>
          <p:cNvPr id="28675" name="Rectangle 3"/>
          <p:cNvSpPr>
            <a:spLocks noGrp="1" noChangeArrowheads="1"/>
          </p:cNvSpPr>
          <p:nvPr>
            <p:ph type="body" sz="half" idx="1"/>
          </p:nvPr>
        </p:nvSpPr>
        <p:spPr>
          <a:xfrm>
            <a:off x="571500" y="1408187"/>
            <a:ext cx="7904163" cy="1228725"/>
          </a:xfrm>
        </p:spPr>
        <p:txBody>
          <a:bodyPr>
            <a:normAutofit fontScale="92500" lnSpcReduction="10000"/>
          </a:bodyPr>
          <a:lstStyle/>
          <a:p>
            <a:pPr marL="0" indent="0" eaLnBrk="1" hangingPunct="1">
              <a:lnSpc>
                <a:spcPct val="80000"/>
              </a:lnSpc>
              <a:buFontTx/>
              <a:buNone/>
            </a:pPr>
            <a:r>
              <a:rPr lang="en-GB" altLang="en-US" sz="2000" i="1" dirty="0" smtClean="0">
                <a:latin typeface="Comic Sans MS" panose="030F0702030302020204" pitchFamily="66" charset="0"/>
                <a:cs typeface="Arial" charset="0"/>
              </a:rPr>
              <a:t>Sketch displacement and velocity time graphs for a bouncing ball.</a:t>
            </a:r>
          </a:p>
          <a:p>
            <a:pPr marL="0" indent="0" eaLnBrk="1" hangingPunct="1">
              <a:lnSpc>
                <a:spcPct val="80000"/>
              </a:lnSpc>
              <a:buFontTx/>
              <a:buNone/>
            </a:pPr>
            <a:r>
              <a:rPr lang="en-GB" altLang="en-US" sz="2000" i="1" dirty="0" smtClean="0">
                <a:latin typeface="Comic Sans MS" panose="030F0702030302020204" pitchFamily="66" charset="0"/>
                <a:cs typeface="Arial" charset="0"/>
              </a:rPr>
              <a:t>Take the initial displacement of the ball to be </a:t>
            </a:r>
            <a:r>
              <a:rPr lang="en-GB" altLang="en-US" sz="2000" b="1" i="1" dirty="0" smtClean="0">
                <a:solidFill>
                  <a:srgbClr val="FF3300"/>
                </a:solidFill>
                <a:latin typeface="Comic Sans MS" panose="030F0702030302020204" pitchFamily="66" charset="0"/>
                <a:cs typeface="Arial" charset="0"/>
              </a:rPr>
              <a:t>h</a:t>
            </a:r>
            <a:r>
              <a:rPr lang="en-GB" altLang="en-US" sz="2000" i="1" dirty="0" smtClean="0">
                <a:latin typeface="Comic Sans MS" panose="030F0702030302020204" pitchFamily="66" charset="0"/>
                <a:cs typeface="Arial" charset="0"/>
              </a:rPr>
              <a:t> at time </a:t>
            </a:r>
            <a:r>
              <a:rPr lang="en-GB" altLang="en-US" sz="2000" b="1" i="1" dirty="0" smtClean="0">
                <a:solidFill>
                  <a:srgbClr val="FF3300"/>
                </a:solidFill>
                <a:latin typeface="Comic Sans MS" panose="030F0702030302020204" pitchFamily="66" charset="0"/>
                <a:cs typeface="Arial" charset="0"/>
              </a:rPr>
              <a:t>t </a:t>
            </a:r>
            <a:r>
              <a:rPr lang="en-GB" altLang="en-US" sz="2000" i="1" dirty="0" smtClean="0">
                <a:latin typeface="Comic Sans MS" panose="030F0702030302020204" pitchFamily="66" charset="0"/>
                <a:cs typeface="Arial" charset="0"/>
              </a:rPr>
              <a:t>= 0. </a:t>
            </a:r>
          </a:p>
          <a:p>
            <a:pPr marL="0" indent="0" eaLnBrk="1" hangingPunct="1">
              <a:lnSpc>
                <a:spcPct val="80000"/>
              </a:lnSpc>
              <a:buFontTx/>
              <a:buNone/>
            </a:pPr>
            <a:r>
              <a:rPr lang="en-GB" altLang="en-US" sz="2000" i="1" dirty="0" smtClean="0">
                <a:latin typeface="Comic Sans MS" panose="030F0702030302020204" pitchFamily="66" charset="0"/>
                <a:cs typeface="Arial" charset="0"/>
              </a:rPr>
              <a:t>Use the same time axis for both curves and show at least three bounces.</a:t>
            </a:r>
          </a:p>
          <a:p>
            <a:pPr marL="0" indent="0" eaLnBrk="1" hangingPunct="1">
              <a:lnSpc>
                <a:spcPct val="80000"/>
              </a:lnSpc>
              <a:buFontTx/>
              <a:buNone/>
            </a:pPr>
            <a:endParaRPr lang="en-GB" altLang="en-US" sz="2000" dirty="0" smtClean="0">
              <a:latin typeface="Comic Sans MS" panose="030F0702030302020204" pitchFamily="66" charset="0"/>
              <a:cs typeface="Arial" charset="0"/>
            </a:endParaRPr>
          </a:p>
        </p:txBody>
      </p:sp>
      <p:sp>
        <p:nvSpPr>
          <p:cNvPr id="291894" name="Freeform 54"/>
          <p:cNvSpPr>
            <a:spLocks/>
          </p:cNvSpPr>
          <p:nvPr/>
        </p:nvSpPr>
        <p:spPr bwMode="auto">
          <a:xfrm>
            <a:off x="1012825" y="3269059"/>
            <a:ext cx="1501775" cy="1544638"/>
          </a:xfrm>
          <a:custGeom>
            <a:avLst/>
            <a:gdLst>
              <a:gd name="T0" fmla="*/ 0 w 628"/>
              <a:gd name="T1" fmla="*/ 0 h 934"/>
              <a:gd name="T2" fmla="*/ 393 w 628"/>
              <a:gd name="T3" fmla="*/ 192 h 934"/>
              <a:gd name="T4" fmla="*/ 628 w 628"/>
              <a:gd name="T5" fmla="*/ 934 h 934"/>
              <a:gd name="T6" fmla="*/ 0 60000 65536"/>
              <a:gd name="T7" fmla="*/ 0 60000 65536"/>
              <a:gd name="T8" fmla="*/ 0 60000 65536"/>
              <a:gd name="T9" fmla="*/ 0 w 628"/>
              <a:gd name="T10" fmla="*/ 0 h 934"/>
              <a:gd name="T11" fmla="*/ 628 w 628"/>
              <a:gd name="T12" fmla="*/ 934 h 934"/>
            </a:gdLst>
            <a:ahLst/>
            <a:cxnLst>
              <a:cxn ang="T6">
                <a:pos x="T0" y="T1"/>
              </a:cxn>
              <a:cxn ang="T7">
                <a:pos x="T2" y="T3"/>
              </a:cxn>
              <a:cxn ang="T8">
                <a:pos x="T4" y="T5"/>
              </a:cxn>
            </a:cxnLst>
            <a:rect l="T9" t="T10" r="T11" b="T12"/>
            <a:pathLst>
              <a:path w="628" h="934">
                <a:moveTo>
                  <a:pt x="0" y="0"/>
                </a:moveTo>
                <a:cubicBezTo>
                  <a:pt x="144" y="18"/>
                  <a:pt x="288" y="36"/>
                  <a:pt x="393" y="192"/>
                </a:cubicBezTo>
                <a:cubicBezTo>
                  <a:pt x="498" y="348"/>
                  <a:pt x="563" y="641"/>
                  <a:pt x="628" y="934"/>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91896" name="Freeform 56"/>
          <p:cNvSpPr>
            <a:spLocks/>
          </p:cNvSpPr>
          <p:nvPr/>
        </p:nvSpPr>
        <p:spPr bwMode="auto">
          <a:xfrm>
            <a:off x="2757488" y="3646884"/>
            <a:ext cx="1982787" cy="1174750"/>
          </a:xfrm>
          <a:custGeom>
            <a:avLst/>
            <a:gdLst>
              <a:gd name="T0" fmla="*/ 0 w 829"/>
              <a:gd name="T1" fmla="*/ 693 h 710"/>
              <a:gd name="T2" fmla="*/ 418 w 829"/>
              <a:gd name="T3" fmla="*/ 3 h 710"/>
              <a:gd name="T4" fmla="*/ 829 w 829"/>
              <a:gd name="T5" fmla="*/ 710 h 710"/>
              <a:gd name="T6" fmla="*/ 0 60000 65536"/>
              <a:gd name="T7" fmla="*/ 0 60000 65536"/>
              <a:gd name="T8" fmla="*/ 0 60000 65536"/>
              <a:gd name="T9" fmla="*/ 0 w 829"/>
              <a:gd name="T10" fmla="*/ 0 h 710"/>
              <a:gd name="T11" fmla="*/ 829 w 829"/>
              <a:gd name="T12" fmla="*/ 710 h 710"/>
            </a:gdLst>
            <a:ahLst/>
            <a:cxnLst>
              <a:cxn ang="T6">
                <a:pos x="T0" y="T1"/>
              </a:cxn>
              <a:cxn ang="T7">
                <a:pos x="T2" y="T3"/>
              </a:cxn>
              <a:cxn ang="T8">
                <a:pos x="T4" y="T5"/>
              </a:cxn>
            </a:cxnLst>
            <a:rect l="T9" t="T10" r="T11" b="T12"/>
            <a:pathLst>
              <a:path w="829" h="710">
                <a:moveTo>
                  <a:pt x="0" y="693"/>
                </a:moveTo>
                <a:cubicBezTo>
                  <a:pt x="140" y="346"/>
                  <a:pt x="280" y="0"/>
                  <a:pt x="418" y="3"/>
                </a:cubicBezTo>
                <a:cubicBezTo>
                  <a:pt x="556" y="6"/>
                  <a:pt x="692" y="358"/>
                  <a:pt x="829" y="710"/>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grpSp>
        <p:nvGrpSpPr>
          <p:cNvPr id="2" name="Group 90"/>
          <p:cNvGrpSpPr>
            <a:grpSpLocks/>
          </p:cNvGrpSpPr>
          <p:nvPr/>
        </p:nvGrpSpPr>
        <p:grpSpPr bwMode="auto">
          <a:xfrm>
            <a:off x="2514600" y="3127772"/>
            <a:ext cx="209550" cy="3290887"/>
            <a:chOff x="1584" y="1813"/>
            <a:chExt cx="132" cy="2073"/>
          </a:xfrm>
        </p:grpSpPr>
        <p:sp>
          <p:nvSpPr>
            <p:cNvPr id="28714" name="Line 55"/>
            <p:cNvSpPr>
              <a:spLocks noChangeShapeType="1"/>
            </p:cNvSpPr>
            <p:nvPr/>
          </p:nvSpPr>
          <p:spPr bwMode="auto">
            <a:xfrm>
              <a:off x="1604" y="2873"/>
              <a:ext cx="106"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15" name="Line 61"/>
            <p:cNvSpPr>
              <a:spLocks noChangeShapeType="1"/>
            </p:cNvSpPr>
            <p:nvPr/>
          </p:nvSpPr>
          <p:spPr bwMode="auto">
            <a:xfrm>
              <a:off x="1584" y="1816"/>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16" name="Line 62"/>
            <p:cNvSpPr>
              <a:spLocks noChangeShapeType="1"/>
            </p:cNvSpPr>
            <p:nvPr/>
          </p:nvSpPr>
          <p:spPr bwMode="auto">
            <a:xfrm>
              <a:off x="1716" y="1813"/>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sp>
        <p:nvSpPr>
          <p:cNvPr id="291908" name="Line 68"/>
          <p:cNvSpPr>
            <a:spLocks noChangeShapeType="1"/>
          </p:cNvSpPr>
          <p:nvPr/>
        </p:nvSpPr>
        <p:spPr bwMode="auto">
          <a:xfrm>
            <a:off x="1020763" y="4861322"/>
            <a:ext cx="1508125" cy="133985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91909" name="Line 69"/>
          <p:cNvSpPr>
            <a:spLocks noChangeShapeType="1"/>
          </p:cNvSpPr>
          <p:nvPr/>
        </p:nvSpPr>
        <p:spPr bwMode="auto">
          <a:xfrm>
            <a:off x="2743200" y="3942159"/>
            <a:ext cx="2000250" cy="1762125"/>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91910" name="Line 70"/>
          <p:cNvSpPr>
            <a:spLocks noChangeShapeType="1"/>
          </p:cNvSpPr>
          <p:nvPr/>
        </p:nvSpPr>
        <p:spPr bwMode="auto">
          <a:xfrm>
            <a:off x="4953000" y="4262834"/>
            <a:ext cx="1379538" cy="1198563"/>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91912" name="Line 72"/>
          <p:cNvSpPr>
            <a:spLocks noChangeShapeType="1"/>
          </p:cNvSpPr>
          <p:nvPr/>
        </p:nvSpPr>
        <p:spPr bwMode="auto">
          <a:xfrm flipV="1">
            <a:off x="2498725" y="3938984"/>
            <a:ext cx="230188" cy="2243138"/>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91913" name="Line 73"/>
          <p:cNvSpPr>
            <a:spLocks noChangeShapeType="1"/>
          </p:cNvSpPr>
          <p:nvPr/>
        </p:nvSpPr>
        <p:spPr bwMode="auto">
          <a:xfrm flipV="1">
            <a:off x="4752975" y="4278709"/>
            <a:ext cx="195263" cy="1370013"/>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nvGrpSpPr>
          <p:cNvPr id="3" name="Group 94"/>
          <p:cNvGrpSpPr>
            <a:grpSpLocks/>
          </p:cNvGrpSpPr>
          <p:nvPr/>
        </p:nvGrpSpPr>
        <p:grpSpPr bwMode="auto">
          <a:xfrm>
            <a:off x="6338888" y="4434284"/>
            <a:ext cx="1203325" cy="1012825"/>
            <a:chOff x="3993" y="2636"/>
            <a:chExt cx="758" cy="638"/>
          </a:xfrm>
        </p:grpSpPr>
        <p:sp>
          <p:nvSpPr>
            <p:cNvPr id="28712" name="Line 71"/>
            <p:cNvSpPr>
              <a:spLocks noChangeShapeType="1"/>
            </p:cNvSpPr>
            <p:nvPr/>
          </p:nvSpPr>
          <p:spPr bwMode="auto">
            <a:xfrm>
              <a:off x="4118" y="2650"/>
              <a:ext cx="633" cy="556"/>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13" name="Line 74"/>
            <p:cNvSpPr>
              <a:spLocks noChangeShapeType="1"/>
            </p:cNvSpPr>
            <p:nvPr/>
          </p:nvSpPr>
          <p:spPr bwMode="auto">
            <a:xfrm flipV="1">
              <a:off x="3993" y="2636"/>
              <a:ext cx="112" cy="638"/>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grpSp>
        <p:nvGrpSpPr>
          <p:cNvPr id="4" name="Group 93"/>
          <p:cNvGrpSpPr>
            <a:grpSpLocks/>
          </p:cNvGrpSpPr>
          <p:nvPr/>
        </p:nvGrpSpPr>
        <p:grpSpPr bwMode="auto">
          <a:xfrm>
            <a:off x="4930775" y="3108722"/>
            <a:ext cx="2598738" cy="3325812"/>
            <a:chOff x="3106" y="1801"/>
            <a:chExt cx="1637" cy="2095"/>
          </a:xfrm>
        </p:grpSpPr>
        <p:sp>
          <p:nvSpPr>
            <p:cNvPr id="28704" name="Freeform 58"/>
            <p:cNvSpPr>
              <a:spLocks/>
            </p:cNvSpPr>
            <p:nvPr/>
          </p:nvSpPr>
          <p:spPr bwMode="auto">
            <a:xfrm>
              <a:off x="3106" y="2379"/>
              <a:ext cx="886" cy="494"/>
            </a:xfrm>
            <a:custGeom>
              <a:avLst/>
              <a:gdLst>
                <a:gd name="T0" fmla="*/ 0 w 588"/>
                <a:gd name="T1" fmla="*/ 474 h 474"/>
                <a:gd name="T2" fmla="*/ 276 w 588"/>
                <a:gd name="T3" fmla="*/ 0 h 474"/>
                <a:gd name="T4" fmla="*/ 588 w 588"/>
                <a:gd name="T5" fmla="*/ 474 h 474"/>
                <a:gd name="T6" fmla="*/ 0 60000 65536"/>
                <a:gd name="T7" fmla="*/ 0 60000 65536"/>
                <a:gd name="T8" fmla="*/ 0 60000 65536"/>
                <a:gd name="T9" fmla="*/ 0 w 588"/>
                <a:gd name="T10" fmla="*/ 0 h 474"/>
                <a:gd name="T11" fmla="*/ 588 w 588"/>
                <a:gd name="T12" fmla="*/ 474 h 474"/>
              </a:gdLst>
              <a:ahLst/>
              <a:cxnLst>
                <a:cxn ang="T6">
                  <a:pos x="T0" y="T1"/>
                </a:cxn>
                <a:cxn ang="T7">
                  <a:pos x="T2" y="T3"/>
                </a:cxn>
                <a:cxn ang="T8">
                  <a:pos x="T4" y="T5"/>
                </a:cxn>
              </a:cxnLst>
              <a:rect l="T9" t="T10" r="T11" b="T12"/>
              <a:pathLst>
                <a:path w="588" h="474">
                  <a:moveTo>
                    <a:pt x="0" y="474"/>
                  </a:moveTo>
                  <a:cubicBezTo>
                    <a:pt x="89" y="237"/>
                    <a:pt x="178" y="0"/>
                    <a:pt x="276" y="0"/>
                  </a:cubicBezTo>
                  <a:cubicBezTo>
                    <a:pt x="374" y="0"/>
                    <a:pt x="481" y="237"/>
                    <a:pt x="588" y="474"/>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8705" name="Line 59"/>
            <p:cNvSpPr>
              <a:spLocks noChangeShapeType="1"/>
            </p:cNvSpPr>
            <p:nvPr/>
          </p:nvSpPr>
          <p:spPr bwMode="auto">
            <a:xfrm>
              <a:off x="4005" y="2883"/>
              <a:ext cx="106"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06" name="Freeform 60"/>
            <p:cNvSpPr>
              <a:spLocks/>
            </p:cNvSpPr>
            <p:nvPr/>
          </p:nvSpPr>
          <p:spPr bwMode="auto">
            <a:xfrm>
              <a:off x="4096" y="2568"/>
              <a:ext cx="642" cy="319"/>
            </a:xfrm>
            <a:custGeom>
              <a:avLst/>
              <a:gdLst>
                <a:gd name="T0" fmla="*/ 0 w 426"/>
                <a:gd name="T1" fmla="*/ 306 h 306"/>
                <a:gd name="T2" fmla="*/ 198 w 426"/>
                <a:gd name="T3" fmla="*/ 0 h 306"/>
                <a:gd name="T4" fmla="*/ 426 w 426"/>
                <a:gd name="T5" fmla="*/ 306 h 306"/>
                <a:gd name="T6" fmla="*/ 0 60000 65536"/>
                <a:gd name="T7" fmla="*/ 0 60000 65536"/>
                <a:gd name="T8" fmla="*/ 0 60000 65536"/>
                <a:gd name="T9" fmla="*/ 0 w 426"/>
                <a:gd name="T10" fmla="*/ 0 h 306"/>
                <a:gd name="T11" fmla="*/ 426 w 426"/>
                <a:gd name="T12" fmla="*/ 306 h 306"/>
              </a:gdLst>
              <a:ahLst/>
              <a:cxnLst>
                <a:cxn ang="T6">
                  <a:pos x="T0" y="T1"/>
                </a:cxn>
                <a:cxn ang="T7">
                  <a:pos x="T2" y="T3"/>
                </a:cxn>
                <a:cxn ang="T8">
                  <a:pos x="T4" y="T5"/>
                </a:cxn>
              </a:cxnLst>
              <a:rect l="T9" t="T10" r="T11" b="T12"/>
              <a:pathLst>
                <a:path w="426" h="306">
                  <a:moveTo>
                    <a:pt x="0" y="306"/>
                  </a:moveTo>
                  <a:cubicBezTo>
                    <a:pt x="63" y="153"/>
                    <a:pt x="127" y="0"/>
                    <a:pt x="198" y="0"/>
                  </a:cubicBezTo>
                  <a:cubicBezTo>
                    <a:pt x="269" y="0"/>
                    <a:pt x="347" y="153"/>
                    <a:pt x="426" y="306"/>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8707" name="Line 64"/>
            <p:cNvSpPr>
              <a:spLocks noChangeShapeType="1"/>
            </p:cNvSpPr>
            <p:nvPr/>
          </p:nvSpPr>
          <p:spPr bwMode="auto">
            <a:xfrm>
              <a:off x="4109" y="1826"/>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08" name="Line 65"/>
            <p:cNvSpPr>
              <a:spLocks noChangeShapeType="1"/>
            </p:cNvSpPr>
            <p:nvPr/>
          </p:nvSpPr>
          <p:spPr bwMode="auto">
            <a:xfrm>
              <a:off x="4743" y="1805"/>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09" name="Line 66"/>
            <p:cNvSpPr>
              <a:spLocks noChangeShapeType="1"/>
            </p:cNvSpPr>
            <p:nvPr/>
          </p:nvSpPr>
          <p:spPr bwMode="auto">
            <a:xfrm>
              <a:off x="3989" y="1807"/>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10" name="Line 75"/>
            <p:cNvSpPr>
              <a:spLocks noChangeShapeType="1"/>
            </p:cNvSpPr>
            <p:nvPr/>
          </p:nvSpPr>
          <p:spPr bwMode="auto">
            <a:xfrm>
              <a:off x="4403" y="1801"/>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11" name="Line 76"/>
            <p:cNvSpPr>
              <a:spLocks noChangeShapeType="1"/>
            </p:cNvSpPr>
            <p:nvPr/>
          </p:nvSpPr>
          <p:spPr bwMode="auto">
            <a:xfrm>
              <a:off x="3540" y="1816"/>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grpSp>
        <p:nvGrpSpPr>
          <p:cNvPr id="5" name="Group 91"/>
          <p:cNvGrpSpPr>
            <a:grpSpLocks/>
          </p:cNvGrpSpPr>
          <p:nvPr/>
        </p:nvGrpSpPr>
        <p:grpSpPr bwMode="auto">
          <a:xfrm>
            <a:off x="3763963" y="3102372"/>
            <a:ext cx="1181100" cy="3309937"/>
            <a:chOff x="2371" y="1797"/>
            <a:chExt cx="744" cy="2085"/>
          </a:xfrm>
        </p:grpSpPr>
        <p:sp>
          <p:nvSpPr>
            <p:cNvPr id="28700" name="Line 57"/>
            <p:cNvSpPr>
              <a:spLocks noChangeShapeType="1"/>
            </p:cNvSpPr>
            <p:nvPr/>
          </p:nvSpPr>
          <p:spPr bwMode="auto">
            <a:xfrm>
              <a:off x="3004" y="2869"/>
              <a:ext cx="105"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01" name="Line 63"/>
            <p:cNvSpPr>
              <a:spLocks noChangeShapeType="1"/>
            </p:cNvSpPr>
            <p:nvPr/>
          </p:nvSpPr>
          <p:spPr bwMode="auto">
            <a:xfrm>
              <a:off x="2997" y="1797"/>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02" name="Line 67"/>
            <p:cNvSpPr>
              <a:spLocks noChangeShapeType="1"/>
            </p:cNvSpPr>
            <p:nvPr/>
          </p:nvSpPr>
          <p:spPr bwMode="auto">
            <a:xfrm>
              <a:off x="3115" y="1800"/>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703" name="Line 77"/>
            <p:cNvSpPr>
              <a:spLocks noChangeShapeType="1"/>
            </p:cNvSpPr>
            <p:nvPr/>
          </p:nvSpPr>
          <p:spPr bwMode="auto">
            <a:xfrm>
              <a:off x="2371" y="1812"/>
              <a:ext cx="0" cy="207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grpSp>
        <p:nvGrpSpPr>
          <p:cNvPr id="6" name="Group 89"/>
          <p:cNvGrpSpPr>
            <a:grpSpLocks/>
          </p:cNvGrpSpPr>
          <p:nvPr/>
        </p:nvGrpSpPr>
        <p:grpSpPr bwMode="auto">
          <a:xfrm>
            <a:off x="636588" y="2562622"/>
            <a:ext cx="7618412" cy="3897312"/>
            <a:chOff x="401" y="1457"/>
            <a:chExt cx="4799" cy="2455"/>
          </a:xfrm>
        </p:grpSpPr>
        <p:sp>
          <p:nvSpPr>
            <p:cNvPr id="28694" name="Line 51"/>
            <p:cNvSpPr>
              <a:spLocks noChangeShapeType="1"/>
            </p:cNvSpPr>
            <p:nvPr/>
          </p:nvSpPr>
          <p:spPr bwMode="auto">
            <a:xfrm flipV="1">
              <a:off x="401" y="2882"/>
              <a:ext cx="4708" cy="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695" name="Line 52"/>
            <p:cNvSpPr>
              <a:spLocks noChangeShapeType="1"/>
            </p:cNvSpPr>
            <p:nvPr/>
          </p:nvSpPr>
          <p:spPr bwMode="auto">
            <a:xfrm flipH="1" flipV="1">
              <a:off x="612" y="1711"/>
              <a:ext cx="14" cy="2201"/>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696" name="Oval 53"/>
            <p:cNvSpPr>
              <a:spLocks noChangeArrowheads="1"/>
            </p:cNvSpPr>
            <p:nvPr/>
          </p:nvSpPr>
          <p:spPr bwMode="auto">
            <a:xfrm>
              <a:off x="502" y="2796"/>
              <a:ext cx="210" cy="18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28697" name="Text Box 79"/>
            <p:cNvSpPr txBox="1">
              <a:spLocks noChangeArrowheads="1"/>
            </p:cNvSpPr>
            <p:nvPr/>
          </p:nvSpPr>
          <p:spPr bwMode="auto">
            <a:xfrm>
              <a:off x="608" y="1457"/>
              <a:ext cx="9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solidFill>
                    <a:schemeClr val="accent2"/>
                  </a:solidFill>
                  <a:latin typeface="Comic Sans MS" panose="030F0702030302020204" pitchFamily="66" charset="0"/>
                </a:rPr>
                <a:t>displacement</a:t>
              </a:r>
            </a:p>
          </p:txBody>
        </p:sp>
        <p:sp>
          <p:nvSpPr>
            <p:cNvPr id="28698" name="Text Box 80"/>
            <p:cNvSpPr txBox="1">
              <a:spLocks noChangeArrowheads="1"/>
            </p:cNvSpPr>
            <p:nvPr/>
          </p:nvSpPr>
          <p:spPr bwMode="auto">
            <a:xfrm>
              <a:off x="4782" y="2967"/>
              <a:ext cx="4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latin typeface="Comic Sans MS" panose="030F0702030302020204" pitchFamily="66" charset="0"/>
                </a:rPr>
                <a:t>time</a:t>
              </a:r>
            </a:p>
          </p:txBody>
        </p:sp>
        <p:sp>
          <p:nvSpPr>
            <p:cNvPr id="28699" name="Text Box 81"/>
            <p:cNvSpPr txBox="1">
              <a:spLocks noChangeArrowheads="1"/>
            </p:cNvSpPr>
            <p:nvPr/>
          </p:nvSpPr>
          <p:spPr bwMode="auto">
            <a:xfrm>
              <a:off x="406" y="1759"/>
              <a:ext cx="2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b="1" i="1">
                  <a:solidFill>
                    <a:schemeClr val="accent2"/>
                  </a:solidFill>
                  <a:latin typeface="Comic Sans MS" panose="030F0702030302020204" pitchFamily="66" charset="0"/>
                </a:rPr>
                <a:t>h</a:t>
              </a:r>
            </a:p>
          </p:txBody>
        </p:sp>
      </p:grpSp>
      <p:grpSp>
        <p:nvGrpSpPr>
          <p:cNvPr id="7" name="Group 95"/>
          <p:cNvGrpSpPr>
            <a:grpSpLocks/>
          </p:cNvGrpSpPr>
          <p:nvPr/>
        </p:nvGrpSpPr>
        <p:grpSpPr bwMode="auto">
          <a:xfrm>
            <a:off x="2041525" y="4666059"/>
            <a:ext cx="3879850" cy="2219325"/>
            <a:chOff x="1286" y="2782"/>
            <a:chExt cx="2444" cy="1398"/>
          </a:xfrm>
        </p:grpSpPr>
        <p:sp>
          <p:nvSpPr>
            <p:cNvPr id="28690" name="Text Box 83"/>
            <p:cNvSpPr txBox="1">
              <a:spLocks noChangeArrowheads="1"/>
            </p:cNvSpPr>
            <p:nvPr/>
          </p:nvSpPr>
          <p:spPr bwMode="auto">
            <a:xfrm>
              <a:off x="1286" y="3947"/>
              <a:ext cx="1564" cy="2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latin typeface="Comic Sans MS" panose="030F0702030302020204" pitchFamily="66" charset="0"/>
                </a:rPr>
                <a:t>gradients = - 9.8 ms</a:t>
              </a:r>
              <a:r>
                <a:rPr lang="en-GB" altLang="en-US" baseline="30000">
                  <a:latin typeface="Comic Sans MS" panose="030F0702030302020204" pitchFamily="66" charset="0"/>
                </a:rPr>
                <a:t>-2</a:t>
              </a:r>
            </a:p>
          </p:txBody>
        </p:sp>
        <p:sp>
          <p:nvSpPr>
            <p:cNvPr id="28691" name="Line 84"/>
            <p:cNvSpPr>
              <a:spLocks noChangeShapeType="1"/>
            </p:cNvSpPr>
            <p:nvPr/>
          </p:nvSpPr>
          <p:spPr bwMode="auto">
            <a:xfrm flipH="1" flipV="1">
              <a:off x="1290" y="3527"/>
              <a:ext cx="120" cy="4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692" name="Line 85"/>
            <p:cNvSpPr>
              <a:spLocks noChangeShapeType="1"/>
            </p:cNvSpPr>
            <p:nvPr/>
          </p:nvSpPr>
          <p:spPr bwMode="auto">
            <a:xfrm flipV="1">
              <a:off x="1898" y="2782"/>
              <a:ext cx="232" cy="1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28693" name="Line 86"/>
            <p:cNvSpPr>
              <a:spLocks noChangeShapeType="1"/>
            </p:cNvSpPr>
            <p:nvPr/>
          </p:nvSpPr>
          <p:spPr bwMode="auto">
            <a:xfrm flipV="1">
              <a:off x="2162" y="3195"/>
              <a:ext cx="1568" cy="6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sp>
        <p:nvSpPr>
          <p:cNvPr id="291928" name="Text Box 88"/>
          <p:cNvSpPr txBox="1">
            <a:spLocks noChangeArrowheads="1"/>
          </p:cNvSpPr>
          <p:nvPr/>
        </p:nvSpPr>
        <p:spPr bwMode="auto">
          <a:xfrm>
            <a:off x="982663" y="2853134"/>
            <a:ext cx="10198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solidFill>
                  <a:srgbClr val="FF3300"/>
                </a:solidFill>
                <a:latin typeface="Comic Sans MS" panose="030F0702030302020204" pitchFamily="66" charset="0"/>
              </a:rPr>
              <a:t>velocity</a:t>
            </a:r>
          </a:p>
        </p:txBody>
      </p:sp>
    </p:spTree>
    <p:extLst>
      <p:ext uri="{BB962C8B-B14F-4D97-AF65-F5344CB8AC3E}">
        <p14:creationId xmlns:p14="http://schemas.microsoft.com/office/powerpoint/2010/main" val="1222308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189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189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192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190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191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190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19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191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3"/>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94" grpId="0" animBg="1"/>
      <p:bldP spid="291896" grpId="0" animBg="1"/>
      <p:bldP spid="291908" grpId="0" animBg="1"/>
      <p:bldP spid="291909" grpId="0" animBg="1"/>
      <p:bldP spid="291910" grpId="0" animBg="1"/>
      <p:bldP spid="291912" grpId="0" animBg="1"/>
      <p:bldP spid="291913" grpId="0" animBg="1"/>
      <p:bldP spid="2919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Rectangle 3"/>
          <p:cNvSpPr>
            <a:spLocks noGrp="1" noChangeArrowheads="1"/>
          </p:cNvSpPr>
          <p:nvPr>
            <p:ph type="body" sz="half" idx="1"/>
          </p:nvPr>
        </p:nvSpPr>
        <p:spPr>
          <a:xfrm>
            <a:off x="457200" y="1091902"/>
            <a:ext cx="4038600" cy="5434013"/>
          </a:xfrm>
        </p:spPr>
        <p:txBody>
          <a:bodyPr/>
          <a:lstStyle/>
          <a:p>
            <a:pPr marL="0" indent="0" eaLnBrk="1" hangingPunct="1">
              <a:buFontTx/>
              <a:buNone/>
            </a:pPr>
            <a:r>
              <a:rPr lang="en-GB" altLang="en-US" sz="3200" b="1" smtClean="0">
                <a:latin typeface="Comic Sans MS" panose="030F0702030302020204" pitchFamily="66" charset="0"/>
              </a:rPr>
              <a:t>Car A</a:t>
            </a:r>
          </a:p>
          <a:p>
            <a:pPr marL="0" indent="0" eaLnBrk="1" hangingPunct="1">
              <a:buFontTx/>
              <a:buNone/>
            </a:pPr>
            <a:r>
              <a:rPr lang="en-GB" altLang="en-US" smtClean="0">
                <a:latin typeface="Comic Sans MS" panose="030F0702030302020204" pitchFamily="66" charset="0"/>
              </a:rPr>
              <a:t>speed </a:t>
            </a:r>
          </a:p>
          <a:p>
            <a:pPr marL="0" indent="0" eaLnBrk="1" hangingPunct="1">
              <a:buFontTx/>
              <a:buNone/>
            </a:pPr>
            <a:r>
              <a:rPr lang="en-GB" altLang="en-US" smtClean="0">
                <a:latin typeface="Comic Sans MS" panose="030F0702030302020204" pitchFamily="66" charset="0"/>
              </a:rPr>
              <a:t>= 6km / 0.5h</a:t>
            </a:r>
          </a:p>
          <a:p>
            <a:pPr marL="0" indent="0" eaLnBrk="1" hangingPunct="1">
              <a:buFontTx/>
              <a:buNone/>
            </a:pPr>
            <a:r>
              <a:rPr lang="en-GB" altLang="en-US" b="1" smtClean="0">
                <a:solidFill>
                  <a:srgbClr val="FF3300"/>
                </a:solidFill>
                <a:latin typeface="Comic Sans MS" panose="030F0702030302020204" pitchFamily="66" charset="0"/>
              </a:rPr>
              <a:t>= 12km h</a:t>
            </a:r>
            <a:r>
              <a:rPr lang="en-GB" altLang="en-US" b="1" baseline="30000" smtClean="0">
                <a:solidFill>
                  <a:srgbClr val="FF3300"/>
                </a:solidFill>
                <a:latin typeface="Comic Sans MS" panose="030F0702030302020204" pitchFamily="66" charset="0"/>
              </a:rPr>
              <a:t>-1</a:t>
            </a:r>
          </a:p>
          <a:p>
            <a:pPr marL="0" indent="0" eaLnBrk="1" hangingPunct="1">
              <a:buFontTx/>
              <a:buNone/>
            </a:pPr>
            <a:endParaRPr lang="en-GB" altLang="en-US" b="1" smtClean="0">
              <a:solidFill>
                <a:srgbClr val="FF3300"/>
              </a:solidFill>
              <a:latin typeface="Comic Sans MS" panose="030F0702030302020204" pitchFamily="66" charset="0"/>
            </a:endParaRPr>
          </a:p>
          <a:p>
            <a:pPr marL="0" indent="0" eaLnBrk="1" hangingPunct="1">
              <a:buFontTx/>
              <a:buNone/>
            </a:pPr>
            <a:r>
              <a:rPr lang="en-GB" altLang="en-US" smtClean="0">
                <a:latin typeface="Comic Sans MS" panose="030F0702030302020204" pitchFamily="66" charset="0"/>
              </a:rPr>
              <a:t>velocity </a:t>
            </a:r>
          </a:p>
          <a:p>
            <a:pPr marL="0" indent="0" eaLnBrk="1" hangingPunct="1">
              <a:buFontTx/>
              <a:buNone/>
            </a:pPr>
            <a:r>
              <a:rPr lang="en-GB" altLang="en-US" smtClean="0">
                <a:latin typeface="Comic Sans MS" panose="030F0702030302020204" pitchFamily="66" charset="0"/>
              </a:rPr>
              <a:t>= 2km EAST / 0.5h</a:t>
            </a:r>
          </a:p>
          <a:p>
            <a:pPr marL="0" indent="0" eaLnBrk="1" hangingPunct="1">
              <a:buFontTx/>
              <a:buNone/>
            </a:pPr>
            <a:r>
              <a:rPr lang="en-GB" altLang="en-US" b="1" smtClean="0">
                <a:solidFill>
                  <a:srgbClr val="FF3300"/>
                </a:solidFill>
                <a:latin typeface="Comic Sans MS" panose="030F0702030302020204" pitchFamily="66" charset="0"/>
              </a:rPr>
              <a:t>= 4km h</a:t>
            </a:r>
            <a:r>
              <a:rPr lang="en-GB" altLang="en-US" b="1" baseline="30000" smtClean="0">
                <a:solidFill>
                  <a:srgbClr val="FF3300"/>
                </a:solidFill>
                <a:latin typeface="Comic Sans MS" panose="030F0702030302020204" pitchFamily="66" charset="0"/>
              </a:rPr>
              <a:t>-1</a:t>
            </a:r>
            <a:r>
              <a:rPr lang="en-GB" altLang="en-US" b="1" smtClean="0">
                <a:solidFill>
                  <a:srgbClr val="FF3300"/>
                </a:solidFill>
                <a:latin typeface="Comic Sans MS" panose="030F0702030302020204" pitchFamily="66" charset="0"/>
              </a:rPr>
              <a:t> EAST</a:t>
            </a:r>
          </a:p>
        </p:txBody>
      </p:sp>
      <p:sp>
        <p:nvSpPr>
          <p:cNvPr id="177169" name="Rectangle 17"/>
          <p:cNvSpPr>
            <a:spLocks noGrp="1" noChangeArrowheads="1"/>
          </p:cNvSpPr>
          <p:nvPr>
            <p:ph type="body" sz="half" idx="2"/>
          </p:nvPr>
        </p:nvSpPr>
        <p:spPr>
          <a:xfrm>
            <a:off x="4643438" y="1091902"/>
            <a:ext cx="4038600" cy="5505450"/>
          </a:xfrm>
        </p:spPr>
        <p:txBody>
          <a:bodyPr/>
          <a:lstStyle/>
          <a:p>
            <a:pPr eaLnBrk="1" hangingPunct="1">
              <a:buFontTx/>
              <a:buNone/>
            </a:pPr>
            <a:r>
              <a:rPr lang="en-GB" altLang="en-US" sz="3200" b="1" smtClean="0">
                <a:latin typeface="Comic Sans MS" panose="030F0702030302020204" pitchFamily="66" charset="0"/>
              </a:rPr>
              <a:t>Car B</a:t>
            </a:r>
          </a:p>
          <a:p>
            <a:pPr eaLnBrk="1" hangingPunct="1">
              <a:buFontTx/>
              <a:buNone/>
            </a:pPr>
            <a:r>
              <a:rPr lang="en-GB" altLang="en-US" smtClean="0">
                <a:latin typeface="Comic Sans MS" panose="030F0702030302020204" pitchFamily="66" charset="0"/>
              </a:rPr>
              <a:t>speed </a:t>
            </a:r>
          </a:p>
          <a:p>
            <a:pPr eaLnBrk="1" hangingPunct="1">
              <a:buFontTx/>
              <a:buNone/>
            </a:pPr>
            <a:r>
              <a:rPr lang="en-GB" altLang="en-US" smtClean="0">
                <a:latin typeface="Comic Sans MS" panose="030F0702030302020204" pitchFamily="66" charset="0"/>
              </a:rPr>
              <a:t>= 4km / 0.5h</a:t>
            </a:r>
          </a:p>
          <a:p>
            <a:pPr eaLnBrk="1" hangingPunct="1">
              <a:buFontTx/>
              <a:buNone/>
            </a:pPr>
            <a:r>
              <a:rPr lang="en-GB" altLang="en-US" b="1" smtClean="0">
                <a:solidFill>
                  <a:srgbClr val="FF3300"/>
                </a:solidFill>
                <a:latin typeface="Comic Sans MS" panose="030F0702030302020204" pitchFamily="66" charset="0"/>
              </a:rPr>
              <a:t>= 8km h</a:t>
            </a:r>
            <a:r>
              <a:rPr lang="en-GB" altLang="en-US" b="1" baseline="30000" smtClean="0">
                <a:solidFill>
                  <a:srgbClr val="FF3300"/>
                </a:solidFill>
                <a:latin typeface="Comic Sans MS" panose="030F0702030302020204" pitchFamily="66" charset="0"/>
              </a:rPr>
              <a:t>-1</a:t>
            </a:r>
          </a:p>
          <a:p>
            <a:pPr eaLnBrk="1" hangingPunct="1">
              <a:buFontTx/>
              <a:buNone/>
            </a:pPr>
            <a:endParaRPr lang="en-GB" altLang="en-US" b="1" smtClean="0">
              <a:solidFill>
                <a:srgbClr val="FF3300"/>
              </a:solidFill>
              <a:latin typeface="Comic Sans MS" panose="030F0702030302020204" pitchFamily="66" charset="0"/>
            </a:endParaRPr>
          </a:p>
          <a:p>
            <a:pPr eaLnBrk="1" hangingPunct="1">
              <a:buFontTx/>
              <a:buNone/>
            </a:pPr>
            <a:r>
              <a:rPr lang="en-GB" altLang="en-US" smtClean="0">
                <a:latin typeface="Comic Sans MS" panose="030F0702030302020204" pitchFamily="66" charset="0"/>
              </a:rPr>
              <a:t>velocity </a:t>
            </a:r>
          </a:p>
          <a:p>
            <a:pPr eaLnBrk="1" hangingPunct="1">
              <a:buFontTx/>
              <a:buNone/>
            </a:pPr>
            <a:r>
              <a:rPr lang="en-GB" altLang="en-US" smtClean="0">
                <a:latin typeface="Comic Sans MS" panose="030F0702030302020204" pitchFamily="66" charset="0"/>
              </a:rPr>
              <a:t>= 2km EAST / 0.5h</a:t>
            </a:r>
          </a:p>
          <a:p>
            <a:pPr eaLnBrk="1" hangingPunct="1">
              <a:buFontTx/>
              <a:buNone/>
            </a:pPr>
            <a:r>
              <a:rPr lang="en-GB" altLang="en-US" b="1" smtClean="0">
                <a:solidFill>
                  <a:srgbClr val="FF3300"/>
                </a:solidFill>
                <a:latin typeface="Comic Sans MS" panose="030F0702030302020204" pitchFamily="66" charset="0"/>
              </a:rPr>
              <a:t>= 4km h</a:t>
            </a:r>
            <a:r>
              <a:rPr lang="en-GB" altLang="en-US" b="1" baseline="30000" smtClean="0">
                <a:solidFill>
                  <a:srgbClr val="FF3300"/>
                </a:solidFill>
                <a:latin typeface="Comic Sans MS" panose="030F0702030302020204" pitchFamily="66" charset="0"/>
              </a:rPr>
              <a:t>-1</a:t>
            </a:r>
            <a:r>
              <a:rPr lang="en-GB" altLang="en-US" b="1" smtClean="0">
                <a:solidFill>
                  <a:srgbClr val="FF3300"/>
                </a:solidFill>
                <a:latin typeface="Comic Sans MS" panose="030F0702030302020204" pitchFamily="66" charset="0"/>
              </a:rPr>
              <a:t> EAST</a:t>
            </a:r>
          </a:p>
        </p:txBody>
      </p:sp>
    </p:spTree>
    <p:extLst>
      <p:ext uri="{BB962C8B-B14F-4D97-AF65-F5344CB8AC3E}">
        <p14:creationId xmlns:p14="http://schemas.microsoft.com/office/powerpoint/2010/main" val="25627039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71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7155">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715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7715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715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7155">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7169">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7169">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7169">
                                            <p:txEl>
                                              <p:pRg st="2" end="2"/>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77169">
                                            <p:txEl>
                                              <p:pRg st="3" end="3"/>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77169">
                                            <p:txEl>
                                              <p:pRg st="5" end="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7169">
                                            <p:txEl>
                                              <p:pRg st="6" end="6"/>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7716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628650" y="908720"/>
            <a:ext cx="7886700" cy="5949280"/>
          </a:xfrm>
        </p:spPr>
        <p:txBody>
          <a:bodyPr>
            <a:normAutofit/>
          </a:bodyPr>
          <a:lstStyle/>
          <a:p>
            <a:pPr marL="609600" indent="-609600" eaLnBrk="1" hangingPunct="1">
              <a:lnSpc>
                <a:spcPct val="80000"/>
              </a:lnSpc>
              <a:buFontTx/>
              <a:buAutoNum type="arabicPeriod"/>
            </a:pPr>
            <a:r>
              <a:rPr lang="en-GB" altLang="en-US" sz="2800" dirty="0" smtClean="0">
                <a:latin typeface="Comic Sans MS" panose="030F0702030302020204" pitchFamily="66" charset="0"/>
              </a:rPr>
              <a:t>Define what is meant by: (a) displacement; (b) speed &amp; (c) velocity.</a:t>
            </a:r>
          </a:p>
          <a:p>
            <a:pPr marL="609600" indent="-609600" eaLnBrk="1" hangingPunct="1">
              <a:lnSpc>
                <a:spcPct val="80000"/>
              </a:lnSpc>
              <a:buFontTx/>
              <a:buAutoNum type="arabicPeriod"/>
            </a:pPr>
            <a:r>
              <a:rPr lang="en-GB" altLang="en-US" sz="2800" dirty="0" smtClean="0">
                <a:latin typeface="Comic Sans MS" panose="030F0702030302020204" pitchFamily="66" charset="0"/>
              </a:rPr>
              <a:t>Explain the difference between speed and velocity.</a:t>
            </a:r>
          </a:p>
          <a:p>
            <a:pPr marL="609600" indent="-609600" eaLnBrk="1" hangingPunct="1">
              <a:lnSpc>
                <a:spcPct val="80000"/>
              </a:lnSpc>
              <a:buFontTx/>
              <a:buAutoNum type="arabicPeriod"/>
            </a:pPr>
            <a:r>
              <a:rPr lang="en-GB" altLang="en-US" sz="2800" i="1" dirty="0" smtClean="0">
                <a:latin typeface="Comic Sans MS" panose="030F0702030302020204" pitchFamily="66" charset="0"/>
              </a:rPr>
              <a:t>A ball is thrown vertically upwards and then caught when it falls down again. Sketch distance-time and displacement-time graphs of the ball’s motion and explain why these graphs are different from each other.</a:t>
            </a:r>
          </a:p>
        </p:txBody>
      </p:sp>
      <p:sp>
        <p:nvSpPr>
          <p:cNvPr id="2" name="Title 1"/>
          <p:cNvSpPr>
            <a:spLocks noGrp="1"/>
          </p:cNvSpPr>
          <p:nvPr>
            <p:ph type="title"/>
          </p:nvPr>
        </p:nvSpPr>
        <p:spPr/>
        <p:txBody>
          <a:bodyPr/>
          <a:lstStyle/>
          <a:p>
            <a:endParaRPr lang="en-GB"/>
          </a:p>
        </p:txBody>
      </p:sp>
    </p:spTree>
    <p:extLst>
      <p:ext uri="{BB962C8B-B14F-4D97-AF65-F5344CB8AC3E}">
        <p14:creationId xmlns:p14="http://schemas.microsoft.com/office/powerpoint/2010/main" val="31185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601811"/>
            <a:ext cx="8229600" cy="993775"/>
          </a:xfrm>
        </p:spPr>
        <p:txBody>
          <a:bodyPr/>
          <a:lstStyle/>
          <a:p>
            <a:pPr eaLnBrk="1" hangingPunct="1"/>
            <a:r>
              <a:rPr lang="en-GB" altLang="en-US" smtClean="0">
                <a:latin typeface="Comic Sans MS" panose="030F0702030302020204" pitchFamily="66" charset="0"/>
              </a:rPr>
              <a:t>Acceleration (</a:t>
            </a:r>
            <a:r>
              <a:rPr lang="en-GB" altLang="en-US" b="1" i="1" smtClean="0">
                <a:solidFill>
                  <a:srgbClr val="FF3300"/>
                </a:solidFill>
                <a:latin typeface="Comic Sans MS" panose="030F0702030302020204" pitchFamily="66" charset="0"/>
              </a:rPr>
              <a:t>a</a:t>
            </a:r>
            <a:r>
              <a:rPr lang="en-GB" altLang="en-US" smtClean="0">
                <a:latin typeface="Comic Sans MS" panose="030F0702030302020204" pitchFamily="66" charset="0"/>
              </a:rPr>
              <a:t>)</a:t>
            </a:r>
          </a:p>
        </p:txBody>
      </p:sp>
      <p:sp>
        <p:nvSpPr>
          <p:cNvPr id="152579" name="Rectangle 3"/>
          <p:cNvSpPr>
            <a:spLocks noGrp="1" noChangeArrowheads="1"/>
          </p:cNvSpPr>
          <p:nvPr>
            <p:ph type="body" idx="1"/>
          </p:nvPr>
        </p:nvSpPr>
        <p:spPr>
          <a:xfrm>
            <a:off x="457200" y="1668611"/>
            <a:ext cx="8229600" cy="4784725"/>
          </a:xfrm>
        </p:spPr>
        <p:txBody>
          <a:bodyPr/>
          <a:lstStyle/>
          <a:p>
            <a:pPr marL="0" indent="0" eaLnBrk="1" hangingPunct="1">
              <a:lnSpc>
                <a:spcPct val="90000"/>
              </a:lnSpc>
              <a:buFontTx/>
              <a:buNone/>
            </a:pPr>
            <a:r>
              <a:rPr lang="en-GB" altLang="en-US" b="1" dirty="0" smtClean="0">
                <a:latin typeface="Comic Sans MS" panose="030F0702030302020204" pitchFamily="66" charset="0"/>
              </a:rPr>
              <a:t>average acceleration = </a:t>
            </a:r>
            <a:r>
              <a:rPr lang="en-GB" altLang="en-US" b="1" u="sng" dirty="0" smtClean="0">
                <a:latin typeface="Comic Sans MS" panose="030F0702030302020204" pitchFamily="66" charset="0"/>
              </a:rPr>
              <a:t>velocity change</a:t>
            </a:r>
          </a:p>
          <a:p>
            <a:pPr marL="0" indent="0" eaLnBrk="1" hangingPunct="1">
              <a:lnSpc>
                <a:spcPct val="90000"/>
              </a:lnSpc>
              <a:buFontTx/>
              <a:buNone/>
            </a:pPr>
            <a:r>
              <a:rPr lang="en-GB" altLang="en-US" b="1" dirty="0" smtClean="0">
                <a:latin typeface="Comic Sans MS" panose="030F0702030302020204" pitchFamily="66" charset="0"/>
              </a:rPr>
              <a:t>				      time taken</a:t>
            </a:r>
          </a:p>
          <a:p>
            <a:pPr marL="0" indent="0" eaLnBrk="1" hangingPunct="1">
              <a:lnSpc>
                <a:spcPct val="90000"/>
              </a:lnSpc>
              <a:buFontTx/>
              <a:buNone/>
            </a:pPr>
            <a:r>
              <a:rPr lang="en-GB" altLang="en-US" b="1" i="1" dirty="0" smtClean="0">
                <a:solidFill>
                  <a:srgbClr val="FF3300"/>
                </a:solidFill>
                <a:latin typeface="Comic Sans MS" panose="030F0702030302020204" pitchFamily="66" charset="0"/>
              </a:rPr>
              <a:t>		   </a:t>
            </a:r>
            <a:r>
              <a:rPr lang="en-GB" altLang="en-US" sz="3600" b="1" i="1" dirty="0" err="1" smtClean="0">
                <a:solidFill>
                  <a:srgbClr val="FF3300"/>
                </a:solidFill>
                <a:latin typeface="Comic Sans MS" panose="030F0702030302020204" pitchFamily="66" charset="0"/>
              </a:rPr>
              <a:t>a</a:t>
            </a:r>
            <a:r>
              <a:rPr lang="en-GB" altLang="en-US" sz="3600" b="1" i="1" baseline="-25000" dirty="0" err="1" smtClean="0">
                <a:solidFill>
                  <a:srgbClr val="FF3300"/>
                </a:solidFill>
                <a:latin typeface="Comic Sans MS" panose="030F0702030302020204" pitchFamily="66" charset="0"/>
              </a:rPr>
              <a:t>av</a:t>
            </a:r>
            <a:r>
              <a:rPr lang="en-GB" altLang="en-US" sz="3600" b="1" i="1" dirty="0" smtClean="0">
                <a:solidFill>
                  <a:srgbClr val="FF3300"/>
                </a:solidFill>
                <a:latin typeface="Comic Sans MS" panose="030F0702030302020204" pitchFamily="66" charset="0"/>
              </a:rPr>
              <a:t> = </a:t>
            </a:r>
            <a:r>
              <a:rPr lang="el-GR" altLang="en-US" sz="3600" b="1" i="1" dirty="0" smtClean="0">
                <a:solidFill>
                  <a:srgbClr val="FF3300"/>
                </a:solidFill>
                <a:latin typeface="Comic Sans MS" panose="030F0702030302020204" pitchFamily="66" charset="0"/>
                <a:cs typeface="Arial" charset="0"/>
              </a:rPr>
              <a:t>Δ</a:t>
            </a:r>
            <a:r>
              <a:rPr lang="en-GB" altLang="en-US" sz="3600" b="1" i="1" dirty="0" smtClean="0">
                <a:solidFill>
                  <a:srgbClr val="FF3300"/>
                </a:solidFill>
                <a:latin typeface="Comic Sans MS" panose="030F0702030302020204" pitchFamily="66" charset="0"/>
                <a:cs typeface="Arial" charset="0"/>
              </a:rPr>
              <a:t>v / </a:t>
            </a:r>
            <a:r>
              <a:rPr lang="el-GR" altLang="en-US" sz="3600" b="1" i="1" dirty="0" smtClean="0">
                <a:solidFill>
                  <a:srgbClr val="FF3300"/>
                </a:solidFill>
                <a:latin typeface="Comic Sans MS" panose="030F0702030302020204" pitchFamily="66" charset="0"/>
                <a:cs typeface="Arial" charset="0"/>
              </a:rPr>
              <a:t>Δ</a:t>
            </a:r>
            <a:r>
              <a:rPr lang="en-GB" altLang="en-US" sz="3600" b="1" i="1" dirty="0" smtClean="0">
                <a:solidFill>
                  <a:srgbClr val="FF3300"/>
                </a:solidFill>
                <a:latin typeface="Comic Sans MS" panose="030F0702030302020204" pitchFamily="66" charset="0"/>
                <a:cs typeface="Arial" charset="0"/>
              </a:rPr>
              <a:t>t</a:t>
            </a:r>
            <a:endParaRPr lang="el-GR" altLang="en-US" sz="3600" b="1" i="1" dirty="0" smtClean="0">
              <a:solidFill>
                <a:srgbClr val="FF3300"/>
              </a:solidFill>
              <a:latin typeface="Comic Sans MS" panose="030F0702030302020204" pitchFamily="66" charset="0"/>
              <a:cs typeface="Arial" charset="0"/>
            </a:endParaRPr>
          </a:p>
          <a:p>
            <a:pPr marL="0" indent="0" eaLnBrk="1" hangingPunct="1">
              <a:lnSpc>
                <a:spcPct val="90000"/>
              </a:lnSpc>
              <a:buFontTx/>
              <a:buNone/>
            </a:pPr>
            <a:r>
              <a:rPr lang="en-GB" altLang="en-US" dirty="0" smtClean="0">
                <a:latin typeface="Comic Sans MS" panose="030F0702030302020204" pitchFamily="66" charset="0"/>
              </a:rPr>
              <a:t>vector quantity</a:t>
            </a:r>
          </a:p>
          <a:p>
            <a:pPr marL="0" indent="0" eaLnBrk="1" hangingPunct="1">
              <a:lnSpc>
                <a:spcPct val="90000"/>
              </a:lnSpc>
              <a:buFontTx/>
              <a:buNone/>
            </a:pPr>
            <a:r>
              <a:rPr lang="en-GB" altLang="en-US" dirty="0" smtClean="0">
                <a:latin typeface="Comic Sans MS" panose="030F0702030302020204" pitchFamily="66" charset="0"/>
              </a:rPr>
              <a:t>direction:  same as the velocity change</a:t>
            </a:r>
          </a:p>
          <a:p>
            <a:pPr marL="0" indent="0" eaLnBrk="1" hangingPunct="1">
              <a:lnSpc>
                <a:spcPct val="90000"/>
              </a:lnSpc>
              <a:buFontTx/>
              <a:buNone/>
            </a:pPr>
            <a:r>
              <a:rPr lang="en-GB" altLang="en-US" dirty="0" smtClean="0">
                <a:latin typeface="Comic Sans MS" panose="030F0702030302020204" pitchFamily="66" charset="0"/>
              </a:rPr>
              <a:t>SI unit: </a:t>
            </a:r>
            <a:r>
              <a:rPr lang="en-GB" altLang="en-US" dirty="0" err="1" smtClean="0">
                <a:latin typeface="Comic Sans MS" panose="030F0702030302020204" pitchFamily="66" charset="0"/>
              </a:rPr>
              <a:t>ms</a:t>
            </a:r>
            <a:r>
              <a:rPr lang="en-GB" altLang="en-US" dirty="0" smtClean="0">
                <a:latin typeface="Comic Sans MS" panose="030F0702030302020204" pitchFamily="66" charset="0"/>
              </a:rPr>
              <a:t> </a:t>
            </a:r>
            <a:r>
              <a:rPr lang="en-GB" altLang="en-US" baseline="30000" dirty="0" smtClean="0">
                <a:latin typeface="Comic Sans MS" panose="030F0702030302020204" pitchFamily="66" charset="0"/>
              </a:rPr>
              <a:t>-2</a:t>
            </a:r>
          </a:p>
          <a:p>
            <a:pPr marL="0" indent="0" eaLnBrk="1" hangingPunct="1">
              <a:lnSpc>
                <a:spcPct val="90000"/>
              </a:lnSpc>
              <a:buFontTx/>
              <a:buNone/>
            </a:pPr>
            <a:endParaRPr lang="en-GB" altLang="en-US" dirty="0" smtClean="0">
              <a:latin typeface="Comic Sans MS" panose="030F0702030302020204" pitchFamily="66" charset="0"/>
            </a:endParaRPr>
          </a:p>
          <a:p>
            <a:pPr marL="0" indent="0" eaLnBrk="1" hangingPunct="1">
              <a:lnSpc>
                <a:spcPct val="90000"/>
              </a:lnSpc>
              <a:buFontTx/>
              <a:buNone/>
            </a:pPr>
            <a:r>
              <a:rPr lang="en-GB" altLang="en-US" dirty="0" smtClean="0">
                <a:latin typeface="Comic Sans MS" panose="030F0702030302020204" pitchFamily="66" charset="0"/>
              </a:rPr>
              <a:t>Instantaneous acceleration (</a:t>
            </a:r>
            <a:r>
              <a:rPr lang="en-GB" altLang="en-US" b="1" i="1" dirty="0" smtClean="0">
                <a:solidFill>
                  <a:srgbClr val="FF3300"/>
                </a:solidFill>
                <a:latin typeface="Comic Sans MS" panose="030F0702030302020204" pitchFamily="66" charset="0"/>
              </a:rPr>
              <a:t>a</a:t>
            </a:r>
            <a:r>
              <a:rPr lang="en-GB" altLang="en-US" dirty="0" smtClean="0">
                <a:latin typeface="Comic Sans MS" panose="030F0702030302020204" pitchFamily="66" charset="0"/>
              </a:rPr>
              <a:t>) is the rate of change of velocity with time: </a:t>
            </a:r>
            <a:r>
              <a:rPr lang="en-GB" altLang="en-US" b="1" i="1" dirty="0" smtClean="0">
                <a:solidFill>
                  <a:srgbClr val="FF3300"/>
                </a:solidFill>
                <a:latin typeface="Comic Sans MS" panose="030F0702030302020204" pitchFamily="66" charset="0"/>
              </a:rPr>
              <a:t>a = dv / </a:t>
            </a:r>
            <a:r>
              <a:rPr lang="en-GB" altLang="en-US" b="1" i="1" dirty="0" err="1" smtClean="0">
                <a:solidFill>
                  <a:srgbClr val="FF3300"/>
                </a:solidFill>
                <a:latin typeface="Comic Sans MS" panose="030F0702030302020204" pitchFamily="66" charset="0"/>
              </a:rPr>
              <a:t>dt</a:t>
            </a:r>
            <a:endParaRPr lang="en-GB" altLang="en-US" dirty="0" smtClean="0">
              <a:latin typeface="Comic Sans MS" panose="030F0702030302020204" pitchFamily="66" charset="0"/>
            </a:endParaRPr>
          </a:p>
        </p:txBody>
      </p:sp>
    </p:spTree>
    <p:extLst>
      <p:ext uri="{BB962C8B-B14F-4D97-AF65-F5344CB8AC3E}">
        <p14:creationId xmlns:p14="http://schemas.microsoft.com/office/powerpoint/2010/main" val="2861110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257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257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5257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52579">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52579">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25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body" idx="1"/>
          </p:nvPr>
        </p:nvSpPr>
        <p:spPr>
          <a:xfrm>
            <a:off x="457200" y="803423"/>
            <a:ext cx="8229600" cy="5649913"/>
          </a:xfrm>
        </p:spPr>
        <p:txBody>
          <a:bodyPr/>
          <a:lstStyle/>
          <a:p>
            <a:pPr marL="0" indent="0" eaLnBrk="1" hangingPunct="1">
              <a:buFontTx/>
              <a:buNone/>
            </a:pPr>
            <a:r>
              <a:rPr lang="en-GB" altLang="en-US" b="1" i="1" smtClean="0">
                <a:solidFill>
                  <a:schemeClr val="accent2"/>
                </a:solidFill>
                <a:latin typeface="Comic Sans MS" panose="030F0702030302020204" pitchFamily="66" charset="0"/>
              </a:rPr>
              <a:t>Notes:</a:t>
            </a:r>
          </a:p>
          <a:p>
            <a:pPr marL="0" indent="0" eaLnBrk="1" hangingPunct="1">
              <a:buFontTx/>
              <a:buNone/>
            </a:pPr>
            <a:r>
              <a:rPr lang="en-GB" altLang="en-US" b="1" smtClean="0">
                <a:latin typeface="Comic Sans MS" panose="030F0702030302020204" pitchFamily="66" charset="0"/>
              </a:rPr>
              <a:t>1. Change in velocity:</a:t>
            </a:r>
            <a:r>
              <a:rPr lang="en-GB" altLang="en-US" smtClean="0">
                <a:latin typeface="Comic Sans MS" panose="030F0702030302020204" pitchFamily="66" charset="0"/>
              </a:rPr>
              <a:t> </a:t>
            </a:r>
          </a:p>
          <a:p>
            <a:pPr marL="0" indent="0" eaLnBrk="1" hangingPunct="1">
              <a:buFontTx/>
              <a:buNone/>
            </a:pPr>
            <a:r>
              <a:rPr lang="en-GB" altLang="en-US" smtClean="0">
                <a:latin typeface="Comic Sans MS" panose="030F0702030302020204" pitchFamily="66" charset="0"/>
              </a:rPr>
              <a:t>	= final velocity (</a:t>
            </a:r>
            <a:r>
              <a:rPr lang="en-GB" altLang="en-US" b="1" i="1" smtClean="0">
                <a:solidFill>
                  <a:srgbClr val="FF3300"/>
                </a:solidFill>
                <a:latin typeface="Comic Sans MS" panose="030F0702030302020204" pitchFamily="66" charset="0"/>
              </a:rPr>
              <a:t>v</a:t>
            </a:r>
            <a:r>
              <a:rPr lang="en-GB" altLang="en-US" smtClean="0">
                <a:latin typeface="Comic Sans MS" panose="030F0702030302020204" pitchFamily="66" charset="0"/>
              </a:rPr>
              <a:t>) – initial velocity (</a:t>
            </a:r>
            <a:r>
              <a:rPr lang="en-GB" altLang="en-US" b="1" i="1" smtClean="0">
                <a:solidFill>
                  <a:srgbClr val="FF3300"/>
                </a:solidFill>
                <a:latin typeface="Comic Sans MS" panose="030F0702030302020204" pitchFamily="66" charset="0"/>
              </a:rPr>
              <a:t>u</a:t>
            </a:r>
            <a:r>
              <a:rPr lang="en-GB" altLang="en-US" smtClean="0">
                <a:latin typeface="Comic Sans MS" panose="030F0702030302020204" pitchFamily="66" charset="0"/>
              </a:rPr>
              <a:t>)</a:t>
            </a:r>
          </a:p>
          <a:p>
            <a:pPr marL="0" indent="0" eaLnBrk="1" hangingPunct="1">
              <a:buFontTx/>
              <a:buNone/>
            </a:pPr>
            <a:r>
              <a:rPr lang="en-GB" altLang="en-US" smtClean="0">
                <a:latin typeface="Comic Sans MS" panose="030F0702030302020204" pitchFamily="66" charset="0"/>
              </a:rPr>
              <a:t>	so: </a:t>
            </a:r>
            <a:r>
              <a:rPr lang="en-GB" altLang="en-US" b="1" i="1" smtClean="0">
                <a:solidFill>
                  <a:srgbClr val="FF3300"/>
                </a:solidFill>
                <a:latin typeface="Comic Sans MS" panose="030F0702030302020204" pitchFamily="66" charset="0"/>
              </a:rPr>
              <a:t>a</a:t>
            </a:r>
            <a:r>
              <a:rPr lang="en-GB" altLang="en-US" b="1" i="1" baseline="-25000" smtClean="0">
                <a:solidFill>
                  <a:srgbClr val="FF3300"/>
                </a:solidFill>
                <a:latin typeface="Comic Sans MS" panose="030F0702030302020204" pitchFamily="66" charset="0"/>
              </a:rPr>
              <a:t>av</a:t>
            </a:r>
            <a:r>
              <a:rPr lang="en-GB" altLang="en-US" b="1" i="1" smtClean="0">
                <a:solidFill>
                  <a:srgbClr val="FF3300"/>
                </a:solidFill>
                <a:latin typeface="Comic Sans MS" panose="030F0702030302020204" pitchFamily="66" charset="0"/>
              </a:rPr>
              <a:t> = </a:t>
            </a:r>
            <a:r>
              <a:rPr lang="en-GB" altLang="en-US" b="1" i="1" smtClean="0">
                <a:solidFill>
                  <a:srgbClr val="FF3300"/>
                </a:solidFill>
                <a:latin typeface="Comic Sans MS" panose="030F0702030302020204" pitchFamily="66" charset="0"/>
                <a:cs typeface="Arial" charset="0"/>
              </a:rPr>
              <a:t>(v – u) / </a:t>
            </a:r>
            <a:r>
              <a:rPr lang="el-GR" altLang="en-US" b="1" i="1" smtClean="0">
                <a:solidFill>
                  <a:srgbClr val="FF3300"/>
                </a:solidFill>
                <a:latin typeface="Comic Sans MS" panose="030F0702030302020204" pitchFamily="66" charset="0"/>
                <a:cs typeface="Arial" charset="0"/>
              </a:rPr>
              <a:t>Δ</a:t>
            </a:r>
            <a:r>
              <a:rPr lang="en-GB" altLang="en-US" b="1" i="1" smtClean="0">
                <a:solidFill>
                  <a:srgbClr val="FF3300"/>
                </a:solidFill>
                <a:latin typeface="Comic Sans MS" panose="030F0702030302020204" pitchFamily="66" charset="0"/>
                <a:cs typeface="Arial" charset="0"/>
              </a:rPr>
              <a:t>t</a:t>
            </a:r>
            <a:endParaRPr lang="el-GR" altLang="en-US" b="1" i="1" smtClean="0">
              <a:solidFill>
                <a:srgbClr val="FF3300"/>
              </a:solidFill>
              <a:latin typeface="Comic Sans MS" panose="030F0702030302020204" pitchFamily="66" charset="0"/>
              <a:cs typeface="Arial" charset="0"/>
            </a:endParaRPr>
          </a:p>
          <a:p>
            <a:pPr marL="0" indent="0" eaLnBrk="1" hangingPunct="1">
              <a:buFontTx/>
              <a:buNone/>
            </a:pPr>
            <a:r>
              <a:rPr lang="en-GB" altLang="en-US" b="1" smtClean="0">
                <a:latin typeface="Comic Sans MS" panose="030F0702030302020204" pitchFamily="66" charset="0"/>
              </a:rPr>
              <a:t>2. Uniform acceleration:</a:t>
            </a:r>
            <a:r>
              <a:rPr lang="en-GB" altLang="en-US" smtClean="0">
                <a:latin typeface="Comic Sans MS" panose="030F0702030302020204" pitchFamily="66" charset="0"/>
              </a:rPr>
              <a:t> </a:t>
            </a:r>
          </a:p>
          <a:p>
            <a:pPr marL="0" indent="0" eaLnBrk="1" hangingPunct="1">
              <a:buFontTx/>
              <a:buNone/>
            </a:pPr>
            <a:r>
              <a:rPr lang="en-GB" altLang="en-US" smtClean="0">
                <a:latin typeface="Comic Sans MS" panose="030F0702030302020204" pitchFamily="66" charset="0"/>
              </a:rPr>
              <a:t>This is where the acceleration remains constant over a period of time.</a:t>
            </a:r>
          </a:p>
          <a:p>
            <a:pPr marL="0" indent="0" eaLnBrk="1" hangingPunct="1">
              <a:buFontTx/>
              <a:buNone/>
            </a:pPr>
            <a:r>
              <a:rPr lang="en-GB" altLang="en-US" b="1" smtClean="0">
                <a:latin typeface="Comic Sans MS" panose="030F0702030302020204" pitchFamily="66" charset="0"/>
              </a:rPr>
              <a:t>3. Deceleration:</a:t>
            </a:r>
          </a:p>
          <a:p>
            <a:pPr marL="0" indent="0" eaLnBrk="1" hangingPunct="1">
              <a:buFontTx/>
              <a:buNone/>
            </a:pPr>
            <a:r>
              <a:rPr lang="en-GB" altLang="en-US" smtClean="0">
                <a:latin typeface="Comic Sans MS" panose="030F0702030302020204" pitchFamily="66" charset="0"/>
              </a:rPr>
              <a:t>This is where the </a:t>
            </a:r>
            <a:r>
              <a:rPr lang="en-GB" altLang="en-US" b="1" u="sng" smtClean="0">
                <a:solidFill>
                  <a:srgbClr val="FF3300"/>
                </a:solidFill>
                <a:latin typeface="Comic Sans MS" panose="030F0702030302020204" pitchFamily="66" charset="0"/>
              </a:rPr>
              <a:t>magnitude</a:t>
            </a:r>
            <a:r>
              <a:rPr lang="en-GB" altLang="en-US" smtClean="0">
                <a:latin typeface="Comic Sans MS" panose="030F0702030302020204" pitchFamily="66" charset="0"/>
              </a:rPr>
              <a:t> of the velocity is decreasing with time.</a:t>
            </a:r>
          </a:p>
        </p:txBody>
      </p:sp>
    </p:spTree>
    <p:extLst>
      <p:ext uri="{BB962C8B-B14F-4D97-AF65-F5344CB8AC3E}">
        <p14:creationId xmlns:p14="http://schemas.microsoft.com/office/powerpoint/2010/main" val="3472455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462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46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462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462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462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462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4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Question</a:t>
            </a:r>
          </a:p>
        </p:txBody>
      </p:sp>
      <p:sp>
        <p:nvSpPr>
          <p:cNvPr id="191491" name="Rectangle 3"/>
          <p:cNvSpPr>
            <a:spLocks noGrp="1" noChangeArrowheads="1"/>
          </p:cNvSpPr>
          <p:nvPr>
            <p:ph type="body" idx="1"/>
          </p:nvPr>
        </p:nvSpPr>
        <p:spPr/>
        <p:txBody>
          <a:bodyPr/>
          <a:lstStyle/>
          <a:p>
            <a:pPr marL="0" indent="0" eaLnBrk="1" hangingPunct="1">
              <a:buFontTx/>
              <a:buNone/>
            </a:pPr>
            <a:r>
              <a:rPr lang="en-GB" altLang="en-US" i="1" smtClean="0">
                <a:latin typeface="Comic Sans MS" panose="030F0702030302020204" pitchFamily="66" charset="0"/>
              </a:rPr>
              <a:t>Calculate the average acceleration of a car that moves from rest (0 ms</a:t>
            </a:r>
            <a:r>
              <a:rPr lang="en-GB" altLang="en-US" i="1" baseline="30000" smtClean="0">
                <a:latin typeface="Comic Sans MS" panose="030F0702030302020204" pitchFamily="66" charset="0"/>
              </a:rPr>
              <a:t>-1</a:t>
            </a:r>
            <a:r>
              <a:rPr lang="en-GB" altLang="en-US" i="1" smtClean="0">
                <a:latin typeface="Comic Sans MS" panose="030F0702030302020204" pitchFamily="66" charset="0"/>
              </a:rPr>
              <a:t>) to 30 ms</a:t>
            </a:r>
            <a:r>
              <a:rPr lang="en-GB" altLang="en-US" i="1" baseline="30000" smtClean="0">
                <a:latin typeface="Comic Sans MS" panose="030F0702030302020204" pitchFamily="66" charset="0"/>
              </a:rPr>
              <a:t>-1</a:t>
            </a:r>
            <a:r>
              <a:rPr lang="en-GB" altLang="en-US" i="1" smtClean="0">
                <a:latin typeface="Comic Sans MS" panose="030F0702030302020204" pitchFamily="66" charset="0"/>
              </a:rPr>
              <a:t> over a time of 8 seconds.</a:t>
            </a:r>
          </a:p>
          <a:p>
            <a:pPr marL="0" indent="0" eaLnBrk="1" hangingPunct="1">
              <a:buFontTx/>
              <a:buNone/>
            </a:pPr>
            <a:r>
              <a:rPr lang="en-GB" altLang="en-US" b="1" i="1" smtClean="0">
                <a:solidFill>
                  <a:srgbClr val="FF3300"/>
                </a:solidFill>
                <a:latin typeface="Comic Sans MS" panose="030F0702030302020204" pitchFamily="66" charset="0"/>
              </a:rPr>
              <a:t>a</a:t>
            </a:r>
            <a:r>
              <a:rPr lang="en-GB" altLang="en-US" b="1" i="1" baseline="-25000" smtClean="0">
                <a:solidFill>
                  <a:srgbClr val="FF3300"/>
                </a:solidFill>
                <a:latin typeface="Comic Sans MS" panose="030F0702030302020204" pitchFamily="66" charset="0"/>
              </a:rPr>
              <a:t>av</a:t>
            </a:r>
            <a:r>
              <a:rPr lang="en-GB" altLang="en-US" b="1" i="1" smtClean="0">
                <a:solidFill>
                  <a:srgbClr val="FF3300"/>
                </a:solidFill>
                <a:latin typeface="Comic Sans MS" panose="030F0702030302020204" pitchFamily="66" charset="0"/>
              </a:rPr>
              <a:t> = </a:t>
            </a:r>
            <a:r>
              <a:rPr lang="en-GB" altLang="en-US" b="1" i="1" smtClean="0">
                <a:solidFill>
                  <a:srgbClr val="FF3300"/>
                </a:solidFill>
                <a:latin typeface="Comic Sans MS" panose="030F0702030302020204" pitchFamily="66" charset="0"/>
                <a:cs typeface="Arial" charset="0"/>
              </a:rPr>
              <a:t>(v – u) / </a:t>
            </a:r>
            <a:r>
              <a:rPr lang="el-GR" altLang="en-US" b="1" i="1" smtClean="0">
                <a:solidFill>
                  <a:srgbClr val="FF3300"/>
                </a:solidFill>
                <a:latin typeface="Comic Sans MS" panose="030F0702030302020204" pitchFamily="66" charset="0"/>
                <a:cs typeface="Arial" charset="0"/>
              </a:rPr>
              <a:t>Δ</a:t>
            </a:r>
            <a:r>
              <a:rPr lang="en-GB" altLang="en-US" b="1" i="1" smtClean="0">
                <a:solidFill>
                  <a:srgbClr val="FF3300"/>
                </a:solidFill>
                <a:latin typeface="Comic Sans MS" panose="030F0702030302020204" pitchFamily="66" charset="0"/>
                <a:cs typeface="Arial" charset="0"/>
              </a:rPr>
              <a:t>t</a:t>
            </a:r>
          </a:p>
          <a:p>
            <a:pPr marL="0" indent="0" eaLnBrk="1" hangingPunct="1">
              <a:buFontTx/>
              <a:buNone/>
            </a:pPr>
            <a:r>
              <a:rPr lang="en-GB" altLang="en-US" smtClean="0">
                <a:latin typeface="Comic Sans MS" panose="030F0702030302020204" pitchFamily="66" charset="0"/>
                <a:cs typeface="Arial" charset="0"/>
              </a:rPr>
              <a:t>= (30 – 0) / 8</a:t>
            </a:r>
          </a:p>
          <a:p>
            <a:pPr marL="0" indent="0" eaLnBrk="1" hangingPunct="1">
              <a:buFontTx/>
              <a:buNone/>
            </a:pPr>
            <a:r>
              <a:rPr lang="en-GB" altLang="en-US" b="1" smtClean="0">
                <a:solidFill>
                  <a:srgbClr val="FF3300"/>
                </a:solidFill>
                <a:latin typeface="Comic Sans MS" panose="030F0702030302020204" pitchFamily="66" charset="0"/>
                <a:cs typeface="Arial" charset="0"/>
              </a:rPr>
              <a:t>average acceleration = 3.75 ms</a:t>
            </a:r>
            <a:r>
              <a:rPr lang="en-GB" altLang="en-US" b="1" baseline="30000" smtClean="0">
                <a:solidFill>
                  <a:srgbClr val="FF3300"/>
                </a:solidFill>
                <a:latin typeface="Comic Sans MS" panose="030F0702030302020204" pitchFamily="66" charset="0"/>
                <a:cs typeface="Arial" charset="0"/>
              </a:rPr>
              <a:t>-2</a:t>
            </a:r>
            <a:endParaRPr lang="en-GB" altLang="en-US" b="1" baseline="30000" smtClean="0">
              <a:solidFill>
                <a:srgbClr val="FF3300"/>
              </a:solidFill>
              <a:latin typeface="Comic Sans MS" panose="030F0702030302020204" pitchFamily="66" charset="0"/>
            </a:endParaRPr>
          </a:p>
        </p:txBody>
      </p:sp>
    </p:spTree>
    <p:extLst>
      <p:ext uri="{BB962C8B-B14F-4D97-AF65-F5344CB8AC3E}">
        <p14:creationId xmlns:p14="http://schemas.microsoft.com/office/powerpoint/2010/main" val="39685822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149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14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14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27025"/>
            <a:ext cx="8229600" cy="1143000"/>
          </a:xfrm>
        </p:spPr>
        <p:txBody>
          <a:bodyPr/>
          <a:lstStyle/>
          <a:p>
            <a:pPr eaLnBrk="1" hangingPunct="1"/>
            <a:r>
              <a:rPr lang="en-GB" altLang="en-US" smtClean="0">
                <a:latin typeface="Comic Sans MS" panose="030F0702030302020204" pitchFamily="66" charset="0"/>
              </a:rPr>
              <a:t>Complete</a:t>
            </a:r>
          </a:p>
        </p:txBody>
      </p:sp>
      <p:graphicFrame>
        <p:nvGraphicFramePr>
          <p:cNvPr id="193595" name="Group 59"/>
          <p:cNvGraphicFramePr>
            <a:graphicFrameLocks noGrp="1"/>
          </p:cNvGraphicFramePr>
          <p:nvPr>
            <p:ph idx="1"/>
            <p:extLst>
              <p:ext uri="{D42A27DB-BD31-4B8C-83A1-F6EECF244321}">
                <p14:modId xmlns:p14="http://schemas.microsoft.com/office/powerpoint/2010/main" val="790815830"/>
              </p:ext>
            </p:extLst>
          </p:nvPr>
        </p:nvGraphicFramePr>
        <p:xfrm>
          <a:off x="457200" y="1952587"/>
          <a:ext cx="8229600" cy="4284725"/>
        </p:xfrm>
        <a:graphic>
          <a:graphicData uri="http://schemas.openxmlformats.org/drawingml/2006/table">
            <a:tbl>
              <a:tblPr/>
              <a:tblGrid>
                <a:gridCol w="2057400"/>
                <a:gridCol w="2057400"/>
                <a:gridCol w="1728788"/>
                <a:gridCol w="2386012"/>
              </a:tblGrid>
              <a:tr h="533321">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tx1"/>
                          </a:solidFill>
                          <a:effectLst/>
                          <a:latin typeface="Comic Sans MS" panose="030F0702030302020204" pitchFamily="66" charset="0"/>
                        </a:rPr>
                        <a:t>Velocity / ms</a:t>
                      </a:r>
                      <a:r>
                        <a:rPr kumimoji="0" lang="en-GB" sz="2800" b="1" i="0" u="none" strike="noStrike" cap="none" normalizeH="0" baseline="30000" dirty="0" smtClean="0">
                          <a:ln>
                            <a:noFill/>
                          </a:ln>
                          <a:solidFill>
                            <a:schemeClr val="tx1"/>
                          </a:solidFill>
                          <a:effectLst/>
                          <a:latin typeface="Comic Sans MS" panose="030F0702030302020204" pitchFamily="66" charset="0"/>
                        </a:rPr>
                        <a:t>-1</a:t>
                      </a:r>
                      <a:r>
                        <a:rPr kumimoji="0" lang="en-GB" sz="2800" b="1" i="0" u="none" strike="noStrike" cap="none" normalizeH="0" baseline="0" dirty="0" smtClean="0">
                          <a:ln>
                            <a:noFill/>
                          </a:ln>
                          <a:solidFill>
                            <a:schemeClr val="tx1"/>
                          </a:solidFill>
                          <a:effectLst/>
                          <a:latin typeface="Comic Sans MS" panose="030F0702030302020204" pitchFamily="66" charset="0"/>
                        </a:rPr>
                        <a:t> </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Time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 s</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Acceleration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 / ms</a:t>
                      </a:r>
                      <a:r>
                        <a:rPr kumimoji="0" lang="en-GB" sz="2800" b="1" i="0" u="none" strike="noStrike" cap="none" normalizeH="0" baseline="30000" smtClean="0">
                          <a:ln>
                            <a:noFill/>
                          </a:ln>
                          <a:solidFill>
                            <a:schemeClr val="tx1"/>
                          </a:solidFill>
                          <a:effectLst/>
                          <a:latin typeface="Comic Sans MS" panose="030F0702030302020204" pitchFamily="66" charset="0"/>
                        </a:rPr>
                        <a:t>-2</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08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Initial</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tx1"/>
                          </a:solidFill>
                          <a:effectLst/>
                          <a:latin typeface="Comic Sans MS" panose="030F0702030302020204" pitchFamily="66" charset="0"/>
                        </a:rPr>
                        <a:t>Final</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r>
              <a:tr h="6476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45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15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3</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0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24</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3</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8</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6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30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90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6</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20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3</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bg1"/>
                          </a:solidFill>
                          <a:effectLst/>
                          <a:latin typeface="Comic Sans MS" panose="030F0702030302020204" pitchFamily="66" charset="0"/>
                        </a:rPr>
                        <a:t>- 5</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6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- 60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20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- 3</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3596" name="Text Box 60"/>
          <p:cNvSpPr txBox="1">
            <a:spLocks noChangeArrowheads="1"/>
          </p:cNvSpPr>
          <p:nvPr/>
        </p:nvSpPr>
        <p:spPr bwMode="auto">
          <a:xfrm>
            <a:off x="3221038" y="3063837"/>
            <a:ext cx="9909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dirty="0">
                <a:solidFill>
                  <a:srgbClr val="FF3300"/>
                </a:solidFill>
                <a:latin typeface="Comic Sans MS" panose="030F0702030302020204" pitchFamily="66" charset="0"/>
              </a:rPr>
              <a:t>45</a:t>
            </a:r>
          </a:p>
        </p:txBody>
      </p:sp>
      <p:sp>
        <p:nvSpPr>
          <p:cNvPr id="193597" name="Text Box 61"/>
          <p:cNvSpPr txBox="1">
            <a:spLocks noChangeArrowheads="1"/>
          </p:cNvSpPr>
          <p:nvPr/>
        </p:nvSpPr>
        <p:spPr bwMode="auto">
          <a:xfrm>
            <a:off x="5276850" y="3684550"/>
            <a:ext cx="603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3</a:t>
            </a:r>
          </a:p>
        </p:txBody>
      </p:sp>
      <p:sp>
        <p:nvSpPr>
          <p:cNvPr id="193598" name="Text Box 62"/>
          <p:cNvSpPr txBox="1">
            <a:spLocks noChangeArrowheads="1"/>
          </p:cNvSpPr>
          <p:nvPr/>
        </p:nvSpPr>
        <p:spPr bwMode="auto">
          <a:xfrm>
            <a:off x="1171574" y="4360825"/>
            <a:ext cx="11681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dirty="0">
                <a:solidFill>
                  <a:srgbClr val="FF3300"/>
                </a:solidFill>
                <a:latin typeface="Comic Sans MS" panose="030F0702030302020204" pitchFamily="66" charset="0"/>
              </a:rPr>
              <a:t>30</a:t>
            </a:r>
          </a:p>
        </p:txBody>
      </p:sp>
      <p:sp>
        <p:nvSpPr>
          <p:cNvPr id="193599" name="Text Box 63"/>
          <p:cNvSpPr txBox="1">
            <a:spLocks noChangeArrowheads="1"/>
          </p:cNvSpPr>
          <p:nvPr/>
        </p:nvSpPr>
        <p:spPr bwMode="auto">
          <a:xfrm>
            <a:off x="7197724" y="5005350"/>
            <a:ext cx="20547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dirty="0">
                <a:solidFill>
                  <a:srgbClr val="FF3300"/>
                </a:solidFill>
                <a:latin typeface="Comic Sans MS" panose="030F0702030302020204" pitchFamily="66" charset="0"/>
              </a:rPr>
              <a:t>- 5</a:t>
            </a:r>
          </a:p>
        </p:txBody>
      </p:sp>
      <p:sp>
        <p:nvSpPr>
          <p:cNvPr id="193600" name="Text Box 64"/>
          <p:cNvSpPr txBox="1">
            <a:spLocks noChangeArrowheads="1"/>
          </p:cNvSpPr>
          <p:nvPr/>
        </p:nvSpPr>
        <p:spPr bwMode="auto">
          <a:xfrm>
            <a:off x="3011488" y="5640350"/>
            <a:ext cx="19205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dirty="0">
                <a:solidFill>
                  <a:srgbClr val="FF3300"/>
                </a:solidFill>
                <a:latin typeface="Comic Sans MS" panose="030F0702030302020204" pitchFamily="66" charset="0"/>
              </a:rPr>
              <a:t>- 60</a:t>
            </a:r>
          </a:p>
        </p:txBody>
      </p:sp>
    </p:spTree>
    <p:extLst>
      <p:ext uri="{BB962C8B-B14F-4D97-AF65-F5344CB8AC3E}">
        <p14:creationId xmlns:p14="http://schemas.microsoft.com/office/powerpoint/2010/main" val="27361393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359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359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3598">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3599">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936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28650" y="535211"/>
            <a:ext cx="7886700" cy="1325563"/>
          </a:xfrm>
        </p:spPr>
        <p:txBody>
          <a:bodyPr/>
          <a:lstStyle/>
          <a:p>
            <a:pPr eaLnBrk="1" hangingPunct="1"/>
            <a:r>
              <a:rPr lang="en-GB" altLang="en-US" smtClean="0">
                <a:latin typeface="Comic Sans MS" panose="030F0702030302020204" pitchFamily="66" charset="0"/>
              </a:rPr>
              <a:t>Velocity-time graphs</a:t>
            </a:r>
          </a:p>
        </p:txBody>
      </p:sp>
      <p:sp>
        <p:nvSpPr>
          <p:cNvPr id="249859" name="Rectangle 3"/>
          <p:cNvSpPr>
            <a:spLocks noGrp="1" noChangeArrowheads="1"/>
          </p:cNvSpPr>
          <p:nvPr>
            <p:ph type="body" idx="1"/>
          </p:nvPr>
        </p:nvSpPr>
        <p:spPr>
          <a:xfrm>
            <a:off x="4446588" y="1749648"/>
            <a:ext cx="4094162" cy="4919712"/>
          </a:xfrm>
        </p:spPr>
        <p:txBody>
          <a:bodyPr>
            <a:normAutofit/>
          </a:bodyPr>
          <a:lstStyle/>
          <a:p>
            <a:pPr marL="0" indent="0" eaLnBrk="1" hangingPunct="1">
              <a:lnSpc>
                <a:spcPct val="90000"/>
              </a:lnSpc>
              <a:buFontTx/>
              <a:buNone/>
            </a:pPr>
            <a:r>
              <a:rPr lang="en-GB" altLang="en-US" sz="2400" dirty="0" smtClean="0">
                <a:latin typeface="Comic Sans MS" panose="030F0702030302020204" pitchFamily="66" charset="0"/>
              </a:rPr>
              <a:t>With velocity-time graphs:</a:t>
            </a:r>
          </a:p>
          <a:p>
            <a:pPr marL="0" indent="0" eaLnBrk="1" hangingPunct="1">
              <a:lnSpc>
                <a:spcPct val="90000"/>
              </a:lnSpc>
              <a:buFontTx/>
              <a:buNone/>
            </a:pPr>
            <a:endParaRPr lang="en-GB" altLang="en-US" sz="2400" dirty="0" smtClean="0">
              <a:latin typeface="Comic Sans MS" panose="030F0702030302020204" pitchFamily="66" charset="0"/>
            </a:endParaRP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gradient </a:t>
            </a: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  acceleration</a:t>
            </a:r>
          </a:p>
          <a:p>
            <a:pPr marL="0" indent="0" eaLnBrk="1" hangingPunct="1">
              <a:lnSpc>
                <a:spcPct val="90000"/>
              </a:lnSpc>
              <a:buFontTx/>
              <a:buNone/>
            </a:pPr>
            <a:r>
              <a:rPr lang="en-GB" altLang="en-US" sz="2400" i="1" dirty="0" smtClean="0">
                <a:latin typeface="Comic Sans MS" panose="030F0702030302020204" pitchFamily="66" charset="0"/>
              </a:rPr>
              <a:t>a = (v – u) / t</a:t>
            </a:r>
          </a:p>
          <a:p>
            <a:pPr marL="0" indent="0" eaLnBrk="1" hangingPunct="1">
              <a:lnSpc>
                <a:spcPct val="90000"/>
              </a:lnSpc>
              <a:buFontTx/>
              <a:buNone/>
            </a:pPr>
            <a:endParaRPr lang="en-GB" altLang="en-US" sz="2400" i="1" dirty="0" smtClean="0">
              <a:latin typeface="Comic Sans MS" panose="030F0702030302020204" pitchFamily="66" charset="0"/>
            </a:endParaRP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The area under the ‘curve’ </a:t>
            </a:r>
          </a:p>
          <a:p>
            <a:pPr marL="0" indent="0" eaLnBrk="1" hangingPunct="1">
              <a:lnSpc>
                <a:spcPct val="90000"/>
              </a:lnSpc>
              <a:buFontTx/>
              <a:buNone/>
            </a:pPr>
            <a:r>
              <a:rPr lang="en-GB" altLang="en-US" sz="2400" b="1" dirty="0" smtClean="0">
                <a:solidFill>
                  <a:srgbClr val="FF3300"/>
                </a:solidFill>
                <a:latin typeface="Comic Sans MS" panose="030F0702030302020204" pitchFamily="66" charset="0"/>
              </a:rPr>
              <a:t>= displacement</a:t>
            </a:r>
          </a:p>
          <a:p>
            <a:pPr marL="0" indent="0" eaLnBrk="1" hangingPunct="1">
              <a:lnSpc>
                <a:spcPct val="90000"/>
              </a:lnSpc>
              <a:buFontTx/>
              <a:buNone/>
            </a:pPr>
            <a:r>
              <a:rPr lang="en-GB" altLang="en-US" sz="2400" i="1" dirty="0" smtClean="0">
                <a:latin typeface="Comic Sans MS" panose="030F0702030302020204" pitchFamily="66" charset="0"/>
              </a:rPr>
              <a:t>s = [u x t] + [½ (v – u) x t]</a:t>
            </a:r>
          </a:p>
        </p:txBody>
      </p:sp>
      <p:grpSp>
        <p:nvGrpSpPr>
          <p:cNvPr id="19460" name="Group 8"/>
          <p:cNvGrpSpPr>
            <a:grpSpLocks/>
          </p:cNvGrpSpPr>
          <p:nvPr/>
        </p:nvGrpSpPr>
        <p:grpSpPr bwMode="auto">
          <a:xfrm>
            <a:off x="166688" y="1448023"/>
            <a:ext cx="3994150" cy="3981450"/>
            <a:chOff x="262" y="831"/>
            <a:chExt cx="2516" cy="2508"/>
          </a:xfrm>
        </p:grpSpPr>
        <p:pic>
          <p:nvPicPr>
            <p:cNvPr id="19461" name="Picture 4" descr="p11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 y="884"/>
              <a:ext cx="2366" cy="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5"/>
            <p:cNvSpPr>
              <a:spLocks noChangeArrowheads="1"/>
            </p:cNvSpPr>
            <p:nvPr/>
          </p:nvSpPr>
          <p:spPr bwMode="auto">
            <a:xfrm>
              <a:off x="262" y="3116"/>
              <a:ext cx="753" cy="22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9463" name="Rectangle 6"/>
            <p:cNvSpPr>
              <a:spLocks noChangeArrowheads="1"/>
            </p:cNvSpPr>
            <p:nvPr/>
          </p:nvSpPr>
          <p:spPr bwMode="auto">
            <a:xfrm>
              <a:off x="367" y="910"/>
              <a:ext cx="438" cy="1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19464" name="Text Box 7"/>
            <p:cNvSpPr txBox="1">
              <a:spLocks noChangeArrowheads="1"/>
            </p:cNvSpPr>
            <p:nvPr/>
          </p:nvSpPr>
          <p:spPr bwMode="auto">
            <a:xfrm>
              <a:off x="340" y="831"/>
              <a:ext cx="6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velocity</a:t>
              </a:r>
            </a:p>
          </p:txBody>
        </p:sp>
      </p:grpSp>
    </p:spTree>
    <p:extLst>
      <p:ext uri="{BB962C8B-B14F-4D97-AF65-F5344CB8AC3E}">
        <p14:creationId xmlns:p14="http://schemas.microsoft.com/office/powerpoint/2010/main" val="1752923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98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98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98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4985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4985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498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1187</Words>
  <Application>Microsoft Office PowerPoint</Application>
  <PresentationFormat>On-screen Show (4:3)</PresentationFormat>
  <Paragraphs>357</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1_Office Theme</vt:lpstr>
      <vt:lpstr>PowerPoint Presentation</vt:lpstr>
      <vt:lpstr>Speed and Velocity Question</vt:lpstr>
      <vt:lpstr>PowerPoint Presentation</vt:lpstr>
      <vt:lpstr>PowerPoint Presentation</vt:lpstr>
      <vt:lpstr>Acceleration (a)</vt:lpstr>
      <vt:lpstr>PowerPoint Presentation</vt:lpstr>
      <vt:lpstr>Question</vt:lpstr>
      <vt:lpstr>Complete</vt:lpstr>
      <vt:lpstr>Velocity-time graphs</vt:lpstr>
      <vt:lpstr>PowerPoint Presentation</vt:lpstr>
      <vt:lpstr>Distance-time graphs</vt:lpstr>
      <vt:lpstr>Displacement-time graphs</vt:lpstr>
      <vt:lpstr>Question 1</vt:lpstr>
      <vt:lpstr>Question 1</vt:lpstr>
      <vt:lpstr>Velocity-time graphs</vt:lpstr>
      <vt:lpstr>Question 2</vt:lpstr>
      <vt:lpstr>Question 3</vt:lpstr>
      <vt:lpstr>Question 3</vt:lpstr>
      <vt:lpstr>Question 3</vt:lpstr>
      <vt:lpstr>Question 3</vt:lpstr>
      <vt:lpstr>Question 3</vt:lpstr>
      <vt:lpstr>Question 3</vt:lpstr>
      <vt:lpstr>Question 4</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19</cp:revision>
  <dcterms:created xsi:type="dcterms:W3CDTF">2016-05-16T13:02:05Z</dcterms:created>
  <dcterms:modified xsi:type="dcterms:W3CDTF">2016-12-02T09:38:18Z</dcterms:modified>
</cp:coreProperties>
</file>