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12/10/2018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12D2C07-ACD9-412A-BAE8-7940E923B2DB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41473E-3596-4C52-B27C-EA1F6F136B2C}" type="slidenum">
              <a:rPr lang="en-GB" altLang="en-US"/>
              <a:pPr eaLnBrk="1" hangingPunct="1"/>
              <a:t>3</a:t>
            </a:fld>
            <a:endParaRPr lang="en-GB" alt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F5B1176-A0DB-47F7-8CDE-270B8EEDF577}" type="slidenum">
              <a:rPr lang="en-GB" altLang="en-US"/>
              <a:pPr eaLnBrk="1" hangingPunct="1"/>
              <a:t>4</a:t>
            </a:fld>
            <a:endParaRPr lang="en-GB" alt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C0B617-B901-4D81-96DE-099AA7C9EF36}" type="slidenum">
              <a:rPr lang="en-GB" altLang="en-US"/>
              <a:pPr eaLnBrk="1" hangingPunct="1"/>
              <a:t>5</a:t>
            </a:fld>
            <a:endParaRPr lang="en-GB" alt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93257-1FD1-4495-89E0-6A30096500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78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12/10/2018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LO: To understand Terminal Velocity		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</a:t>
            </a:r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: Force,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Air Resistance, speed, terminal velocity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 October 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295065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8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4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u="sng" dirty="0" smtClean="0">
                          <a:latin typeface="Comic Sans MS" panose="030F0702030302020204" pitchFamily="66" charset="0"/>
                        </a:rPr>
                        <a:t>Terminal</a:t>
                      </a:r>
                      <a:r>
                        <a:rPr lang="en-GB" sz="2400" b="1" u="sng" baseline="0" dirty="0" smtClean="0">
                          <a:latin typeface="Comic Sans MS" panose="030F0702030302020204" pitchFamily="66" charset="0"/>
                        </a:rPr>
                        <a:t> Speed</a:t>
                      </a:r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12/10/2018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685033"/>
              </p:ext>
            </p:extLst>
          </p:nvPr>
        </p:nvGraphicFramePr>
        <p:xfrm>
          <a:off x="296846" y="5045933"/>
          <a:ext cx="8785225" cy="165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itchFamily="66" charset="0"/>
                        </a:rPr>
                        <a:t>Describe</a:t>
                      </a:r>
                      <a:r>
                        <a:rPr lang="en-GB" sz="1600" baseline="0" dirty="0" smtClean="0">
                          <a:latin typeface="Comic Sans MS" pitchFamily="66" charset="0"/>
                        </a:rPr>
                        <a:t> in terms of forces terminal velocity</a:t>
                      </a: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Explain what happens air resistance</a:t>
                      </a:r>
                      <a:r>
                        <a:rPr lang="en-GB" sz="1600" baseline="0" dirty="0" smtClean="0">
                          <a:latin typeface="Comic Sans MS" pitchFamily="66" charset="0"/>
                        </a:rPr>
                        <a:t> as something speeds up</a:t>
                      </a: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omic Sans MS" pitchFamily="66" charset="0"/>
                        </a:rPr>
                        <a:t>Suggest an</a:t>
                      </a:r>
                      <a:r>
                        <a:rPr lang="en-US" sz="1600" baseline="0" dirty="0" smtClean="0">
                          <a:latin typeface="Comic Sans MS" pitchFamily="66" charset="0"/>
                        </a:rPr>
                        <a:t> experiment to measure this</a:t>
                      </a: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Picture 5" descr="p138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6444" y="1412776"/>
            <a:ext cx="3833812" cy="3030537"/>
          </a:xfrm>
          <a:prstGeom prst="rect">
            <a:avLst/>
          </a:prstGeom>
          <a:noFill/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788024" y="1268760"/>
            <a:ext cx="4176464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Describe the motion and speed of a sky diver.</a:t>
            </a:r>
          </a:p>
          <a:p>
            <a:pPr marL="0" indent="0">
              <a:buFontTx/>
              <a:buNone/>
            </a:pPr>
            <a:endParaRPr lang="en-GB" altLang="en-US" sz="2400" i="1" dirty="0">
              <a:latin typeface="Comic Sans MS" panose="030F0702030302020204" pitchFamily="66" charset="0"/>
            </a:endParaRPr>
          </a:p>
          <a:p>
            <a:pPr marL="0" indent="0">
              <a:buFontTx/>
              <a:buNone/>
            </a:pPr>
            <a:r>
              <a:rPr lang="en-GB" altLang="en-US" sz="2400" i="1" dirty="0" smtClean="0">
                <a:latin typeface="Comic Sans MS" panose="030F0702030302020204" pitchFamily="66" charset="0"/>
              </a:rPr>
              <a:t>What happens their speed if they were to drop forever</a:t>
            </a:r>
            <a:endParaRPr lang="en-GB" altLang="en-US" sz="2400" i="1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385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anose="030F0702030302020204" pitchFamily="66" charset="0"/>
              </a:rPr>
              <a:t>Terminal speed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9400" y="1783358"/>
            <a:ext cx="6851650" cy="4525962"/>
          </a:xfrm>
        </p:spPr>
        <p:txBody>
          <a:bodyPr>
            <a:normAutofit fontScale="925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Consider a body falling through a fluid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(e.g. air or water)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400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When the body is initially released the only significant force acting on the body is due to its weight, the downward force of gravity.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400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</a:rPr>
              <a:t>The body will fall with an initial acceleration = </a:t>
            </a:r>
            <a:r>
              <a:rPr lang="en-GB" altLang="en-US" sz="2400" b="1" i="1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>g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400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000" i="1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>Note: With dense fluids or with a low density body the </a:t>
            </a:r>
            <a:r>
              <a:rPr lang="en-GB" altLang="en-US" sz="2000" i="1" dirty="0" err="1" smtClean="0">
                <a:solidFill>
                  <a:srgbClr val="FF0066"/>
                </a:solidFill>
                <a:latin typeface="Comic Sans MS" panose="030F0702030302020204" pitchFamily="66" charset="0"/>
              </a:rPr>
              <a:t>upthrust</a:t>
            </a:r>
            <a:r>
              <a:rPr lang="en-GB" altLang="en-US" sz="2000" i="1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> force of the fluid due to it being displaced by the body will also be significant.</a:t>
            </a:r>
            <a:r>
              <a:rPr lang="en-GB" altLang="en-US" sz="2400" i="1" dirty="0" smtClean="0">
                <a:latin typeface="Comic Sans MS" panose="030F0702030302020204" pitchFamily="66" charset="0"/>
              </a:rPr>
              <a:t> 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7410450" y="2629495"/>
            <a:ext cx="1295400" cy="2546350"/>
            <a:chOff x="3969" y="1071"/>
            <a:chExt cx="816" cy="1604"/>
          </a:xfrm>
        </p:grpSpPr>
        <p:sp>
          <p:nvSpPr>
            <p:cNvPr id="25605" name="Oval 7"/>
            <p:cNvSpPr>
              <a:spLocks noChangeArrowheads="1"/>
            </p:cNvSpPr>
            <p:nvPr/>
          </p:nvSpPr>
          <p:spPr bwMode="auto">
            <a:xfrm>
              <a:off x="3969" y="1071"/>
              <a:ext cx="589" cy="544"/>
            </a:xfrm>
            <a:prstGeom prst="ellipse">
              <a:avLst/>
            </a:prstGeom>
            <a:solidFill>
              <a:srgbClr val="CE684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25606" name="Line 8"/>
            <p:cNvSpPr>
              <a:spLocks noChangeShapeType="1"/>
            </p:cNvSpPr>
            <p:nvPr/>
          </p:nvSpPr>
          <p:spPr bwMode="auto">
            <a:xfrm flipH="1">
              <a:off x="4265" y="1611"/>
              <a:ext cx="0" cy="71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25607" name="Text Box 9"/>
            <p:cNvSpPr txBox="1">
              <a:spLocks noChangeArrowheads="1"/>
            </p:cNvSpPr>
            <p:nvPr/>
          </p:nvSpPr>
          <p:spPr bwMode="auto">
            <a:xfrm>
              <a:off x="3969" y="2387"/>
              <a:ext cx="8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>
                  <a:latin typeface="Comic Sans MS" panose="030F0702030302020204" pitchFamily="66" charset="0"/>
                </a:rPr>
                <a:t>weight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912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14995"/>
            <a:ext cx="4545013" cy="5383213"/>
          </a:xfrm>
        </p:spPr>
        <p:txBody>
          <a:bodyPr>
            <a:normAutofit fontScale="925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As the body accelerates downwards the drag force exerted by the fluid increases.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4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Therefore the resultant downward force on the body decreases causing the acceleration of the body to decrease.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l-GR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Σ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F = (weight – drag) = ma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4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Eventually the upward drag force equals the downward gravity force acting on the body.</a:t>
            </a:r>
          </a:p>
        </p:txBody>
      </p:sp>
      <p:pic>
        <p:nvPicPr>
          <p:cNvPr id="150533" name="Picture 5" descr="p138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16513" y="965795"/>
            <a:ext cx="3862387" cy="5343525"/>
          </a:xfrm>
          <a:noFill/>
        </p:spPr>
      </p:pic>
    </p:spTree>
    <p:extLst>
      <p:ext uri="{BB962C8B-B14F-4D97-AF65-F5344CB8AC3E}">
        <p14:creationId xmlns:p14="http://schemas.microsoft.com/office/powerpoint/2010/main" val="2161233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92472"/>
            <a:ext cx="4038600" cy="557688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Therefore there is no longer any resultant force acting on the body.</a:t>
            </a:r>
          </a:p>
          <a:p>
            <a:pPr marL="0" indent="0" eaLnBrk="1" hangingPunct="1">
              <a:buFontTx/>
              <a:buNone/>
            </a:pPr>
            <a:endParaRPr lang="en-GB" altLang="en-US" sz="2400" b="1" i="1" smtClean="0">
              <a:solidFill>
                <a:srgbClr val="FF3300"/>
              </a:solidFill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l-GR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Σ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F = 0 = ma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and so: </a:t>
            </a:r>
            <a:r>
              <a:rPr lang="en-GB" altLang="en-US" sz="2400" b="1" i="1" smtClean="0">
                <a:solidFill>
                  <a:srgbClr val="FF0066"/>
                </a:solidFill>
                <a:latin typeface="Comic Sans MS" panose="030F0702030302020204" pitchFamily="66" charset="0"/>
              </a:rPr>
              <a:t>a = 0</a:t>
            </a:r>
          </a:p>
          <a:p>
            <a:pPr marL="0" indent="0" eaLnBrk="1" hangingPunct="1">
              <a:buFontTx/>
              <a:buNone/>
            </a:pPr>
            <a:endParaRPr lang="en-GB" altLang="en-US" sz="2400" b="1" i="1" smtClean="0">
              <a:solidFill>
                <a:srgbClr val="FF0066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The body now falls with a constant velocity.</a:t>
            </a:r>
          </a:p>
          <a:p>
            <a:pPr marL="0" indent="0" eaLnBrk="1" hangingPunct="1">
              <a:buFontTx/>
              <a:buNone/>
            </a:pPr>
            <a:endParaRPr lang="en-GB" altLang="en-US" sz="2400" smtClean="0">
              <a:latin typeface="Comic Sans MS" panose="030F0702030302020204" pitchFamily="66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</a:rPr>
              <a:t>This is also known as ‘terminal speed’</a:t>
            </a:r>
          </a:p>
        </p:txBody>
      </p:sp>
      <p:pic>
        <p:nvPicPr>
          <p:cNvPr id="154629" name="Picture 5" descr="p138b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81563" y="1195660"/>
            <a:ext cx="3833812" cy="3030537"/>
          </a:xfrm>
          <a:noFill/>
        </p:spPr>
      </p:pic>
      <p:sp>
        <p:nvSpPr>
          <p:cNvPr id="154632" name="Text Box 8"/>
          <p:cNvSpPr txBox="1">
            <a:spLocks noChangeArrowheads="1"/>
          </p:cNvSpPr>
          <p:nvPr/>
        </p:nvSpPr>
        <p:spPr bwMode="auto">
          <a:xfrm>
            <a:off x="5472113" y="4403997"/>
            <a:ext cx="2635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</a:rPr>
              <a:t>Skydivers falling at their terminal speed</a:t>
            </a:r>
          </a:p>
        </p:txBody>
      </p:sp>
    </p:spTree>
    <p:extLst>
      <p:ext uri="{BB962C8B-B14F-4D97-AF65-F5344CB8AC3E}">
        <p14:creationId xmlns:p14="http://schemas.microsoft.com/office/powerpoint/2010/main" val="149516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6"/>
          <p:cNvSpPr>
            <a:spLocks noChangeShapeType="1"/>
          </p:cNvSpPr>
          <p:nvPr/>
        </p:nvSpPr>
        <p:spPr bwMode="auto">
          <a:xfrm flipH="1" flipV="1">
            <a:off x="1011238" y="1280244"/>
            <a:ext cx="14287" cy="49593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8675" name="Line 7"/>
          <p:cNvSpPr>
            <a:spLocks noChangeShapeType="1"/>
          </p:cNvSpPr>
          <p:nvPr/>
        </p:nvSpPr>
        <p:spPr bwMode="auto">
          <a:xfrm>
            <a:off x="858838" y="6033219"/>
            <a:ext cx="7329487" cy="12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8676" name="Oval 8"/>
          <p:cNvSpPr>
            <a:spLocks noChangeArrowheads="1"/>
          </p:cNvSpPr>
          <p:nvPr/>
        </p:nvSpPr>
        <p:spPr bwMode="auto">
          <a:xfrm>
            <a:off x="912813" y="5936381"/>
            <a:ext cx="207962" cy="179388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173066" name="Text Box 10"/>
          <p:cNvSpPr txBox="1">
            <a:spLocks noChangeArrowheads="1"/>
          </p:cNvSpPr>
          <p:nvPr/>
        </p:nvSpPr>
        <p:spPr bwMode="auto">
          <a:xfrm>
            <a:off x="1162050" y="1327869"/>
            <a:ext cx="971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>
                <a:solidFill>
                  <a:srgbClr val="FF3300"/>
                </a:solidFill>
                <a:latin typeface="Comic Sans MS" panose="030F0702030302020204" pitchFamily="66" charset="0"/>
              </a:rPr>
              <a:t>speed</a:t>
            </a:r>
          </a:p>
        </p:txBody>
      </p:sp>
      <p:sp>
        <p:nvSpPr>
          <p:cNvPr id="28678" name="Text Box 11"/>
          <p:cNvSpPr txBox="1">
            <a:spLocks noChangeArrowheads="1"/>
          </p:cNvSpPr>
          <p:nvPr/>
        </p:nvSpPr>
        <p:spPr bwMode="auto">
          <a:xfrm>
            <a:off x="5943600" y="6158631"/>
            <a:ext cx="23288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>
                <a:latin typeface="Comic Sans MS" panose="030F0702030302020204" pitchFamily="66" charset="0"/>
              </a:rPr>
              <a:t>time from release</a:t>
            </a:r>
          </a:p>
        </p:txBody>
      </p:sp>
      <p:sp>
        <p:nvSpPr>
          <p:cNvPr id="173068" name="Freeform 12"/>
          <p:cNvSpPr>
            <a:spLocks/>
          </p:cNvSpPr>
          <p:nvPr/>
        </p:nvSpPr>
        <p:spPr bwMode="auto">
          <a:xfrm>
            <a:off x="1011238" y="2516906"/>
            <a:ext cx="6843712" cy="3502025"/>
          </a:xfrm>
          <a:custGeom>
            <a:avLst/>
            <a:gdLst>
              <a:gd name="T0" fmla="*/ 0 w 4311"/>
              <a:gd name="T1" fmla="*/ 2206 h 2206"/>
              <a:gd name="T2" fmla="*/ 759 w 4311"/>
              <a:gd name="T3" fmla="*/ 844 h 2206"/>
              <a:gd name="T4" fmla="*/ 1833 w 4311"/>
              <a:gd name="T5" fmla="*/ 137 h 2206"/>
              <a:gd name="T6" fmla="*/ 4311 w 4311"/>
              <a:gd name="T7" fmla="*/ 24 h 2206"/>
              <a:gd name="T8" fmla="*/ 0 60000 65536"/>
              <a:gd name="T9" fmla="*/ 0 60000 65536"/>
              <a:gd name="T10" fmla="*/ 0 60000 65536"/>
              <a:gd name="T11" fmla="*/ 0 60000 65536"/>
              <a:gd name="T12" fmla="*/ 0 w 4311"/>
              <a:gd name="T13" fmla="*/ 0 h 2206"/>
              <a:gd name="T14" fmla="*/ 4311 w 4311"/>
              <a:gd name="T15" fmla="*/ 2206 h 22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11" h="2206">
                <a:moveTo>
                  <a:pt x="0" y="2206"/>
                </a:moveTo>
                <a:cubicBezTo>
                  <a:pt x="227" y="1697"/>
                  <a:pt x="454" y="1189"/>
                  <a:pt x="759" y="844"/>
                </a:cubicBezTo>
                <a:cubicBezTo>
                  <a:pt x="1064" y="499"/>
                  <a:pt x="1241" y="274"/>
                  <a:pt x="1833" y="137"/>
                </a:cubicBezTo>
                <a:cubicBezTo>
                  <a:pt x="2425" y="0"/>
                  <a:pt x="3368" y="12"/>
                  <a:pt x="4311" y="24"/>
                </a:cubicBezTo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173072" name="Freeform 16"/>
          <p:cNvSpPr>
            <a:spLocks/>
          </p:cNvSpPr>
          <p:nvPr/>
        </p:nvSpPr>
        <p:spPr bwMode="auto">
          <a:xfrm>
            <a:off x="1011238" y="2154956"/>
            <a:ext cx="1690687" cy="1785938"/>
          </a:xfrm>
          <a:custGeom>
            <a:avLst/>
            <a:gdLst>
              <a:gd name="T0" fmla="*/ 0 w 1065"/>
              <a:gd name="T1" fmla="*/ 8 h 1099"/>
              <a:gd name="T2" fmla="*/ 541 w 1065"/>
              <a:gd name="T3" fmla="*/ 182 h 1099"/>
              <a:gd name="T4" fmla="*/ 1065 w 1065"/>
              <a:gd name="T5" fmla="*/ 1099 h 1099"/>
              <a:gd name="T6" fmla="*/ 0 60000 65536"/>
              <a:gd name="T7" fmla="*/ 0 60000 65536"/>
              <a:gd name="T8" fmla="*/ 0 60000 65536"/>
              <a:gd name="T9" fmla="*/ 0 w 1065"/>
              <a:gd name="T10" fmla="*/ 0 h 1099"/>
              <a:gd name="T11" fmla="*/ 1065 w 1065"/>
              <a:gd name="T12" fmla="*/ 1099 h 10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65" h="1099">
                <a:moveTo>
                  <a:pt x="0" y="8"/>
                </a:moveTo>
                <a:cubicBezTo>
                  <a:pt x="182" y="4"/>
                  <a:pt x="364" y="0"/>
                  <a:pt x="541" y="182"/>
                </a:cubicBezTo>
                <a:cubicBezTo>
                  <a:pt x="718" y="364"/>
                  <a:pt x="891" y="731"/>
                  <a:pt x="1065" y="1099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173073" name="Freeform 17"/>
          <p:cNvSpPr>
            <a:spLocks/>
          </p:cNvSpPr>
          <p:nvPr/>
        </p:nvSpPr>
        <p:spPr bwMode="auto">
          <a:xfrm>
            <a:off x="2701925" y="3926606"/>
            <a:ext cx="5251450" cy="2109788"/>
          </a:xfrm>
          <a:custGeom>
            <a:avLst/>
            <a:gdLst>
              <a:gd name="T0" fmla="*/ 0 w 2967"/>
              <a:gd name="T1" fmla="*/ 0 h 1356"/>
              <a:gd name="T2" fmla="*/ 454 w 2967"/>
              <a:gd name="T3" fmla="*/ 960 h 1356"/>
              <a:gd name="T4" fmla="*/ 1091 w 2967"/>
              <a:gd name="T5" fmla="*/ 1292 h 1356"/>
              <a:gd name="T6" fmla="*/ 2967 w 2967"/>
              <a:gd name="T7" fmla="*/ 1344 h 1356"/>
              <a:gd name="T8" fmla="*/ 0 60000 65536"/>
              <a:gd name="T9" fmla="*/ 0 60000 65536"/>
              <a:gd name="T10" fmla="*/ 0 60000 65536"/>
              <a:gd name="T11" fmla="*/ 0 60000 65536"/>
              <a:gd name="T12" fmla="*/ 0 w 2967"/>
              <a:gd name="T13" fmla="*/ 0 h 1356"/>
              <a:gd name="T14" fmla="*/ 2967 w 2967"/>
              <a:gd name="T15" fmla="*/ 1356 h 13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67" h="1356">
                <a:moveTo>
                  <a:pt x="0" y="0"/>
                </a:moveTo>
                <a:cubicBezTo>
                  <a:pt x="136" y="372"/>
                  <a:pt x="272" y="745"/>
                  <a:pt x="454" y="960"/>
                </a:cubicBezTo>
                <a:cubicBezTo>
                  <a:pt x="636" y="1175"/>
                  <a:pt x="672" y="1228"/>
                  <a:pt x="1091" y="1292"/>
                </a:cubicBezTo>
                <a:cubicBezTo>
                  <a:pt x="1510" y="1356"/>
                  <a:pt x="2238" y="1350"/>
                  <a:pt x="2967" y="1344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173075" name="Line 19"/>
          <p:cNvSpPr>
            <a:spLocks noChangeShapeType="1"/>
          </p:cNvSpPr>
          <p:nvPr/>
        </p:nvSpPr>
        <p:spPr bwMode="auto">
          <a:xfrm flipH="1">
            <a:off x="984250" y="2528019"/>
            <a:ext cx="6829425" cy="0"/>
          </a:xfrm>
          <a:prstGeom prst="line">
            <a:avLst/>
          </a:prstGeom>
          <a:noFill/>
          <a:ln w="38100">
            <a:solidFill>
              <a:schemeClr val="folHlink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173076" name="Text Box 20"/>
          <p:cNvSpPr txBox="1">
            <a:spLocks noChangeArrowheads="1"/>
          </p:cNvSpPr>
          <p:nvPr/>
        </p:nvSpPr>
        <p:spPr bwMode="auto">
          <a:xfrm>
            <a:off x="3321050" y="2116856"/>
            <a:ext cx="25098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>
                <a:solidFill>
                  <a:schemeClr val="folHlink"/>
                </a:solidFill>
                <a:latin typeface="Comic Sans MS" panose="030F0702030302020204" pitchFamily="66" charset="0"/>
              </a:rPr>
              <a:t>terminal speed</a:t>
            </a:r>
          </a:p>
        </p:txBody>
      </p:sp>
      <p:sp>
        <p:nvSpPr>
          <p:cNvPr id="173078" name="Text Box 22"/>
          <p:cNvSpPr txBox="1">
            <a:spLocks noChangeArrowheads="1"/>
          </p:cNvSpPr>
          <p:nvPr/>
        </p:nvSpPr>
        <p:spPr bwMode="auto">
          <a:xfrm>
            <a:off x="3508375" y="1585044"/>
            <a:ext cx="2878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>
                <a:solidFill>
                  <a:schemeClr val="accent2"/>
                </a:solidFill>
                <a:latin typeface="Comic Sans MS" panose="030F0702030302020204" pitchFamily="66" charset="0"/>
              </a:rPr>
              <a:t>initial acceleration = g</a:t>
            </a:r>
          </a:p>
        </p:txBody>
      </p:sp>
      <p:sp>
        <p:nvSpPr>
          <p:cNvPr id="173079" name="Line 23"/>
          <p:cNvSpPr>
            <a:spLocks noChangeShapeType="1"/>
          </p:cNvSpPr>
          <p:nvPr/>
        </p:nvSpPr>
        <p:spPr bwMode="auto">
          <a:xfrm flipH="1">
            <a:off x="1133475" y="1815231"/>
            <a:ext cx="2292350" cy="2460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173081" name="Text Box 25"/>
          <p:cNvSpPr txBox="1">
            <a:spLocks noChangeArrowheads="1"/>
          </p:cNvSpPr>
          <p:nvPr/>
        </p:nvSpPr>
        <p:spPr bwMode="auto">
          <a:xfrm>
            <a:off x="1162050" y="1038944"/>
            <a:ext cx="43460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resultant force &amp; acceleration</a:t>
            </a:r>
          </a:p>
        </p:txBody>
      </p:sp>
    </p:spTree>
    <p:extLst>
      <p:ext uri="{BB962C8B-B14F-4D97-AF65-F5344CB8AC3E}">
        <p14:creationId xmlns:p14="http://schemas.microsoft.com/office/powerpoint/2010/main" val="231222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6" grpId="0"/>
      <p:bldP spid="173068" grpId="0" animBg="1"/>
      <p:bldP spid="173072" grpId="0" animBg="1"/>
      <p:bldP spid="173073" grpId="0" animBg="1"/>
      <p:bldP spid="173075" grpId="0" animBg="1"/>
      <p:bldP spid="173076" grpId="0"/>
      <p:bldP spid="173078" grpId="0"/>
      <p:bldP spid="173079" grpId="0" animBg="1"/>
      <p:bldP spid="1730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600200"/>
            <a:ext cx="8250238" cy="429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100000"/>
              </a:lnSpc>
              <a:buFontTx/>
              <a:buAutoNum type="arabicPeriod"/>
            </a:pPr>
            <a:r>
              <a:rPr lang="en-GB" altLang="en-US" sz="3600" dirty="0" smtClean="0">
                <a:latin typeface="Comic Sans MS" panose="030F0702030302020204" pitchFamily="66" charset="0"/>
              </a:rPr>
              <a:t>What does the drag force acting on a body depend upon?</a:t>
            </a:r>
          </a:p>
          <a:p>
            <a:pPr marL="609600" indent="-609600">
              <a:lnSpc>
                <a:spcPct val="100000"/>
              </a:lnSpc>
              <a:buFontTx/>
              <a:buAutoNum type="arabicPeriod"/>
            </a:pPr>
            <a:r>
              <a:rPr lang="en-GB" altLang="en-US" sz="3600" dirty="0" smtClean="0">
                <a:latin typeface="Comic Sans MS" panose="030F0702030302020204" pitchFamily="66" charset="0"/>
              </a:rPr>
              <a:t>Describe and explain the motion of a body falling because of gravity through a fluid.</a:t>
            </a:r>
          </a:p>
          <a:p>
            <a:pPr marL="609600" indent="-609600">
              <a:lnSpc>
                <a:spcPct val="100000"/>
              </a:lnSpc>
              <a:buFontTx/>
              <a:buAutoNum type="arabicPeriod"/>
            </a:pPr>
            <a:r>
              <a:rPr lang="en-GB" altLang="en-US" sz="3600" dirty="0" smtClean="0">
                <a:latin typeface="Comic Sans MS" panose="030F0702030302020204" pitchFamily="66" charset="0"/>
              </a:rPr>
              <a:t>What is meant by terminal speed?</a:t>
            </a:r>
          </a:p>
        </p:txBody>
      </p:sp>
    </p:spTree>
    <p:extLst>
      <p:ext uri="{BB962C8B-B14F-4D97-AF65-F5344CB8AC3E}">
        <p14:creationId xmlns:p14="http://schemas.microsoft.com/office/powerpoint/2010/main" val="425376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306</Words>
  <Application>Microsoft Office PowerPoint</Application>
  <PresentationFormat>On-screen Show (4:3)</PresentationFormat>
  <Paragraphs>52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1_Office Theme</vt:lpstr>
      <vt:lpstr>PowerPoint Presentation</vt:lpstr>
      <vt:lpstr>Terminal speed</vt:lpstr>
      <vt:lpstr>PowerPoint Presentation</vt:lpstr>
      <vt:lpstr>PowerPoint Presentation</vt:lpstr>
      <vt:lpstr>PowerPoint Presentation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 Duddy</cp:lastModifiedBy>
  <cp:revision>20</cp:revision>
  <dcterms:created xsi:type="dcterms:W3CDTF">2016-05-16T13:02:05Z</dcterms:created>
  <dcterms:modified xsi:type="dcterms:W3CDTF">2018-10-12T09:23:00Z</dcterms:modified>
</cp:coreProperties>
</file>