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75" r:id="rId3"/>
    <p:sldId id="278" r:id="rId4"/>
    <p:sldId id="279" r:id="rId5"/>
    <p:sldId id="280" r:id="rId6"/>
    <p:sldId id="276" r:id="rId7"/>
    <p:sldId id="277" r:id="rId8"/>
    <p:sldId id="281" r:id="rId9"/>
    <p:sldId id="283" r:id="rId10"/>
    <p:sldId id="284" r:id="rId11"/>
    <p:sldId id="285" r:id="rId12"/>
    <p:sldId id="286" r:id="rId13"/>
    <p:sldId id="287" r:id="rId14"/>
    <p:sldId id="288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1B52F2A-1ABB-4A53-B25A-76D18E4216EE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9DC81B-F8F9-48BA-9EE9-3D23D8296C4C}" type="slidenum">
              <a:rPr lang="en-GB" altLang="en-US"/>
              <a:pPr eaLnBrk="1" hangingPunct="1"/>
              <a:t>15</a:t>
            </a:fld>
            <a:endParaRPr lang="en-GB" alt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4823E29-56FF-4F4B-A71F-5E0E4CEFC2E0}" type="slidenum">
              <a:rPr lang="en-GB" altLang="en-US"/>
              <a:pPr eaLnBrk="1" hangingPunct="1"/>
              <a:t>6</a:t>
            </a:fld>
            <a:endParaRPr lang="en-GB" alt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1248F5B-429A-41DC-A437-1CD0B76D7015}" type="slidenum">
              <a:rPr lang="en-GB" altLang="en-US"/>
              <a:pPr eaLnBrk="1" hangingPunct="1"/>
              <a:t>7</a:t>
            </a:fld>
            <a:endParaRPr lang="en-GB" alt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A5C037-93F4-4082-9F31-A9BCB22E6ECE}" type="slidenum">
              <a:rPr lang="en-GB" altLang="en-US"/>
              <a:pPr eaLnBrk="1" hangingPunct="1"/>
              <a:t>9</a:t>
            </a:fld>
            <a:endParaRPr lang="en-GB" alt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67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8E213F8-842F-4334-8818-3B3A3B89DCEF}" type="slidenum">
              <a:rPr lang="en-GB" altLang="en-US"/>
              <a:pPr eaLnBrk="1" hangingPunct="1"/>
              <a:t>10</a:t>
            </a:fld>
            <a:endParaRPr lang="en-GB" alt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048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3F1DEF7-18DC-4BC6-8DC7-EE692B91F8D3}" type="slidenum">
              <a:rPr lang="en-GB" altLang="en-US"/>
              <a:pPr eaLnBrk="1" hangingPunct="1"/>
              <a:t>11</a:t>
            </a:fld>
            <a:endParaRPr lang="en-GB" alt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069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DCF0493-E6B1-49B1-B4AD-53C7E84D1C3B}" type="slidenum">
              <a:rPr lang="en-GB" altLang="en-US"/>
              <a:pPr eaLnBrk="1" hangingPunct="1"/>
              <a:t>12</a:t>
            </a:fld>
            <a:endParaRPr lang="en-GB" alt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36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EC3E4B2-E2C6-4A97-89B8-481B61527113}" type="slidenum">
              <a:rPr lang="en-GB" altLang="en-US"/>
              <a:pPr eaLnBrk="1" hangingPunct="1"/>
              <a:t>13</a:t>
            </a:fld>
            <a:endParaRPr lang="en-GB" alt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2512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2CF9697-B19F-41AA-A6E9-3EBFBDA4CA08}" type="slidenum">
              <a:rPr lang="en-GB" altLang="en-US"/>
              <a:pPr eaLnBrk="1" hangingPunct="1"/>
              <a:t>14</a:t>
            </a:fld>
            <a:endParaRPr lang="en-GB" alt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474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645C07-4476-4AA2-89CB-9B2E6A3B73C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83439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BD0129-6687-4B68-97BA-DE2B81C3620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8059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LO: To understand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Springs and extension 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</a:t>
            </a:r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: Spring Constant, Force, Area, Extension 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 September 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886130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8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4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u="sng" dirty="0" err="1" smtClean="0">
                          <a:latin typeface="Comic Sans MS" panose="030F0702030302020204" pitchFamily="66" charset="0"/>
                        </a:rPr>
                        <a:t>Hookes</a:t>
                      </a:r>
                      <a:r>
                        <a:rPr lang="en-GB" sz="2400" b="1" u="sng" baseline="0" dirty="0" smtClean="0">
                          <a:latin typeface="Comic Sans MS" panose="030F0702030302020204" pitchFamily="66" charset="0"/>
                        </a:rPr>
                        <a:t> Law</a:t>
                      </a:r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18/09/2018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085958"/>
              </p:ext>
            </p:extLst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itchFamily="66" charset="0"/>
                        </a:rPr>
                        <a:t>State</a:t>
                      </a:r>
                      <a:r>
                        <a:rPr lang="en-GB" sz="1600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en-GB" sz="1600" baseline="0" dirty="0" err="1" smtClean="0">
                          <a:latin typeface="Comic Sans MS" pitchFamily="66" charset="0"/>
                        </a:rPr>
                        <a:t>Hookes</a:t>
                      </a:r>
                      <a:r>
                        <a:rPr lang="en-GB" sz="1600" baseline="0" dirty="0" smtClean="0">
                          <a:latin typeface="Comic Sans MS" pitchFamily="66" charset="0"/>
                        </a:rPr>
                        <a:t> law (C/LO1)</a:t>
                      </a: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Calculate values for </a:t>
                      </a:r>
                      <a:r>
                        <a:rPr lang="en-GB" sz="1600" dirty="0" err="1" smtClean="0">
                          <a:latin typeface="Comic Sans MS" pitchFamily="66" charset="0"/>
                        </a:rPr>
                        <a:t>Hookes</a:t>
                      </a:r>
                      <a:r>
                        <a:rPr lang="en-GB" sz="1600" dirty="0" smtClean="0">
                          <a:latin typeface="Comic Sans MS" pitchFamily="66" charset="0"/>
                        </a:rPr>
                        <a:t> law (B/LO2)</a:t>
                      </a: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omic Sans MS" pitchFamily="66" charset="0"/>
                        </a:rPr>
                        <a:t>Apply</a:t>
                      </a:r>
                      <a:r>
                        <a:rPr lang="en-US" sz="1600" baseline="0" dirty="0" smtClean="0">
                          <a:latin typeface="Comic Sans MS" pitchFamily="66" charset="0"/>
                        </a:rPr>
                        <a:t> understanding to different areas (A/LO3)</a:t>
                      </a: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 descr="Image result for molecu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4245250" cy="3166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metal spring clip 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56"/>
          <a:stretch/>
        </p:blipFill>
        <p:spPr bwMode="auto">
          <a:xfrm>
            <a:off x="5364088" y="1816991"/>
            <a:ext cx="3279132" cy="235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6431" y="994619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Elastic strain energy </a:t>
            </a:r>
            <a:endParaRPr lang="el-GR" altLang="en-US" smtClean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2132856"/>
            <a:ext cx="5688012" cy="4176713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fr-FR" altLang="en-US" sz="2400" b="1" smtClean="0"/>
              <a:t>= </a:t>
            </a:r>
            <a:r>
              <a:rPr lang="fr-FR" altLang="en-US" sz="2400" b="1" smtClean="0">
                <a:solidFill>
                  <a:srgbClr val="FF0000"/>
                </a:solidFill>
              </a:rPr>
              <a:t>average tensile force x 	extension</a:t>
            </a:r>
            <a:endParaRPr lang="en-GB" altLang="en-US" sz="2400" b="1" i="1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b="1" i="1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smtClean="0"/>
              <a:t>= </a:t>
            </a:r>
            <a:r>
              <a:rPr lang="en-GB" altLang="en-US" sz="2400" b="1" i="1" smtClean="0">
                <a:solidFill>
                  <a:srgbClr val="FF0000"/>
                </a:solidFill>
              </a:rPr>
              <a:t>½ F ΔL</a:t>
            </a:r>
            <a:r>
              <a:rPr lang="en-GB" altLang="en-US" sz="2400" b="1" i="1" smtClean="0"/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smtClean="0"/>
              <a:t>= area under the curve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smtClean="0"/>
              <a:t>= energy stored in the spring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b="1" i="1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smtClean="0"/>
              <a:t>and so: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b="1" i="1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smtClean="0">
                <a:solidFill>
                  <a:srgbClr val="FF0000"/>
                </a:solidFill>
              </a:rPr>
              <a:t>elastic strain energy = ½ F ΔL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91956" y="2420194"/>
            <a:ext cx="3598863" cy="3024187"/>
            <a:chOff x="444" y="3025"/>
            <a:chExt cx="3483" cy="3326"/>
          </a:xfrm>
        </p:grpSpPr>
        <p:sp>
          <p:nvSpPr>
            <p:cNvPr id="34821" name="Line 5"/>
            <p:cNvSpPr>
              <a:spLocks noChangeShapeType="1"/>
            </p:cNvSpPr>
            <p:nvPr/>
          </p:nvSpPr>
          <p:spPr bwMode="auto">
            <a:xfrm flipH="1" flipV="1">
              <a:off x="883" y="3185"/>
              <a:ext cx="10" cy="281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22" name="Line 6"/>
            <p:cNvSpPr>
              <a:spLocks noChangeShapeType="1"/>
            </p:cNvSpPr>
            <p:nvPr/>
          </p:nvSpPr>
          <p:spPr bwMode="auto">
            <a:xfrm flipV="1">
              <a:off x="757" y="5883"/>
              <a:ext cx="3170" cy="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23" name="Line 7"/>
            <p:cNvSpPr>
              <a:spLocks noChangeShapeType="1"/>
            </p:cNvSpPr>
            <p:nvPr/>
          </p:nvSpPr>
          <p:spPr bwMode="auto">
            <a:xfrm flipV="1">
              <a:off x="904" y="3479"/>
              <a:ext cx="2544" cy="240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24" name="Text Box 8"/>
            <p:cNvSpPr txBox="1">
              <a:spLocks noChangeArrowheads="1"/>
            </p:cNvSpPr>
            <p:nvPr/>
          </p:nvSpPr>
          <p:spPr bwMode="auto">
            <a:xfrm>
              <a:off x="578" y="5801"/>
              <a:ext cx="409" cy="4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0</a:t>
              </a:r>
            </a:p>
          </p:txBody>
        </p:sp>
        <p:sp>
          <p:nvSpPr>
            <p:cNvPr id="34825" name="Line 9"/>
            <p:cNvSpPr>
              <a:spLocks noChangeShapeType="1"/>
            </p:cNvSpPr>
            <p:nvPr/>
          </p:nvSpPr>
          <p:spPr bwMode="auto">
            <a:xfrm>
              <a:off x="872" y="3458"/>
              <a:ext cx="25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26" name="Line 10"/>
            <p:cNvSpPr>
              <a:spLocks noChangeShapeType="1"/>
            </p:cNvSpPr>
            <p:nvPr/>
          </p:nvSpPr>
          <p:spPr bwMode="auto">
            <a:xfrm>
              <a:off x="3440" y="3426"/>
              <a:ext cx="0" cy="24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27" name="AutoShape 11"/>
            <p:cNvSpPr>
              <a:spLocks noChangeArrowheads="1"/>
            </p:cNvSpPr>
            <p:nvPr/>
          </p:nvSpPr>
          <p:spPr bwMode="auto">
            <a:xfrm flipH="1">
              <a:off x="955" y="3527"/>
              <a:ext cx="2467" cy="2337"/>
            </a:xfrm>
            <a:prstGeom prst="rtTriangle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28" name="Text Box 12"/>
            <p:cNvSpPr txBox="1">
              <a:spLocks noChangeArrowheads="1"/>
            </p:cNvSpPr>
            <p:nvPr/>
          </p:nvSpPr>
          <p:spPr bwMode="auto">
            <a:xfrm>
              <a:off x="444" y="3264"/>
              <a:ext cx="409" cy="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 i="1"/>
                <a:t>F</a:t>
              </a:r>
              <a:endParaRPr lang="en-GB" altLang="en-US"/>
            </a:p>
          </p:txBody>
        </p:sp>
        <p:sp>
          <p:nvSpPr>
            <p:cNvPr id="34829" name="Text Box 13"/>
            <p:cNvSpPr txBox="1">
              <a:spLocks noChangeArrowheads="1"/>
            </p:cNvSpPr>
            <p:nvPr/>
          </p:nvSpPr>
          <p:spPr bwMode="auto">
            <a:xfrm>
              <a:off x="1642" y="5020"/>
              <a:ext cx="1789" cy="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 i="1"/>
                <a:t>area = ½ F ΔL</a:t>
              </a:r>
            </a:p>
            <a:p>
              <a:pPr eaLnBrk="1" hangingPunct="1"/>
              <a:r>
                <a:rPr lang="en-GB" altLang="en-US"/>
                <a:t> </a:t>
              </a:r>
            </a:p>
          </p:txBody>
        </p:sp>
        <p:sp>
          <p:nvSpPr>
            <p:cNvPr id="34830" name="Text Box 14"/>
            <p:cNvSpPr txBox="1">
              <a:spLocks noChangeArrowheads="1"/>
            </p:cNvSpPr>
            <p:nvPr/>
          </p:nvSpPr>
          <p:spPr bwMode="auto">
            <a:xfrm>
              <a:off x="3121" y="5868"/>
              <a:ext cx="604" cy="4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 i="1"/>
                <a:t>ΔL</a:t>
              </a:r>
              <a:endParaRPr lang="en-GB" altLang="en-US"/>
            </a:p>
          </p:txBody>
        </p:sp>
        <p:sp>
          <p:nvSpPr>
            <p:cNvPr id="34831" name="Oval 15"/>
            <p:cNvSpPr>
              <a:spLocks noChangeArrowheads="1"/>
            </p:cNvSpPr>
            <p:nvPr/>
          </p:nvSpPr>
          <p:spPr bwMode="auto">
            <a:xfrm>
              <a:off x="3363" y="5817"/>
              <a:ext cx="113" cy="12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32" name="Oval 16"/>
            <p:cNvSpPr>
              <a:spLocks noChangeArrowheads="1"/>
            </p:cNvSpPr>
            <p:nvPr/>
          </p:nvSpPr>
          <p:spPr bwMode="auto">
            <a:xfrm>
              <a:off x="822" y="3411"/>
              <a:ext cx="110" cy="11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33" name="Text Box 17"/>
            <p:cNvSpPr txBox="1">
              <a:spLocks noChangeArrowheads="1"/>
            </p:cNvSpPr>
            <p:nvPr/>
          </p:nvSpPr>
          <p:spPr bwMode="auto">
            <a:xfrm>
              <a:off x="833" y="3025"/>
              <a:ext cx="919" cy="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force</a:t>
              </a:r>
            </a:p>
          </p:txBody>
        </p:sp>
        <p:sp>
          <p:nvSpPr>
            <p:cNvPr id="34834" name="Text Box 18"/>
            <p:cNvSpPr txBox="1">
              <a:spLocks noChangeArrowheads="1"/>
            </p:cNvSpPr>
            <p:nvPr/>
          </p:nvSpPr>
          <p:spPr bwMode="auto">
            <a:xfrm>
              <a:off x="1650" y="5876"/>
              <a:ext cx="1219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extension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63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11932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Stretching rubber </a:t>
            </a:r>
            <a:endParaRPr lang="el-GR" altLang="en-US" smtClean="0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1916832"/>
            <a:ext cx="4560888" cy="450532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/>
              <a:t>The work done in stretching rubber up to extension </a:t>
            </a:r>
            <a:r>
              <a:rPr lang="en-GB" altLang="en-US" sz="2000" b="1" i="1" smtClean="0">
                <a:solidFill>
                  <a:srgbClr val="FF0000"/>
                </a:solidFill>
              </a:rPr>
              <a:t>ΔL</a:t>
            </a:r>
            <a:r>
              <a:rPr lang="en-GB" altLang="en-US" sz="2000" b="1" smtClean="0"/>
              <a:t> is equal to the area under the loading curve.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b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/>
              <a:t>The unloading curve for rubber is different from its loading curve.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b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/>
              <a:t>When the rubber is unloaded only the energy equal to the area under the unloading curve is returned.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b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/>
              <a:t>The area between the two curves is the energy transferred to internal energy, due to which the rubber band becomes warmer.</a:t>
            </a:r>
          </a:p>
        </p:txBody>
      </p:sp>
      <p:sp>
        <p:nvSpPr>
          <p:cNvPr id="190484" name="Line 20"/>
          <p:cNvSpPr>
            <a:spLocks noChangeShapeType="1"/>
          </p:cNvSpPr>
          <p:nvPr/>
        </p:nvSpPr>
        <p:spPr bwMode="auto">
          <a:xfrm flipH="1" flipV="1">
            <a:off x="5342757" y="2339107"/>
            <a:ext cx="9525" cy="3049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0485" name="Line 21"/>
          <p:cNvSpPr>
            <a:spLocks noChangeShapeType="1"/>
          </p:cNvSpPr>
          <p:nvPr/>
        </p:nvSpPr>
        <p:spPr bwMode="auto">
          <a:xfrm flipV="1">
            <a:off x="5206232" y="5260107"/>
            <a:ext cx="3408362" cy="31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0486" name="Text Box 22"/>
          <p:cNvSpPr txBox="1">
            <a:spLocks noChangeArrowheads="1"/>
          </p:cNvSpPr>
          <p:nvPr/>
        </p:nvSpPr>
        <p:spPr bwMode="auto">
          <a:xfrm>
            <a:off x="5014144" y="5171207"/>
            <a:ext cx="4397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0</a:t>
            </a:r>
          </a:p>
        </p:txBody>
      </p:sp>
      <p:sp>
        <p:nvSpPr>
          <p:cNvPr id="190487" name="Line 23"/>
          <p:cNvSpPr>
            <a:spLocks noChangeShapeType="1"/>
          </p:cNvSpPr>
          <p:nvPr/>
        </p:nvSpPr>
        <p:spPr bwMode="auto">
          <a:xfrm>
            <a:off x="8090719" y="2599457"/>
            <a:ext cx="0" cy="265112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0488" name="Text Box 24"/>
          <p:cNvSpPr txBox="1">
            <a:spLocks noChangeArrowheads="1"/>
          </p:cNvSpPr>
          <p:nvPr/>
        </p:nvSpPr>
        <p:spPr bwMode="auto">
          <a:xfrm>
            <a:off x="6309544" y="4410794"/>
            <a:ext cx="1468438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 i="1">
                <a:solidFill>
                  <a:srgbClr val="0000FF"/>
                </a:solidFill>
              </a:rPr>
              <a:t>unloading</a:t>
            </a:r>
          </a:p>
          <a:p>
            <a:pPr eaLnBrk="1" hangingPunct="1"/>
            <a:r>
              <a:rPr lang="en-GB" altLang="en-US"/>
              <a:t> </a:t>
            </a:r>
          </a:p>
        </p:txBody>
      </p:sp>
      <p:sp>
        <p:nvSpPr>
          <p:cNvPr id="190489" name="Text Box 25"/>
          <p:cNvSpPr txBox="1">
            <a:spLocks noChangeArrowheads="1"/>
          </p:cNvSpPr>
          <p:nvPr/>
        </p:nvSpPr>
        <p:spPr bwMode="auto">
          <a:xfrm>
            <a:off x="7747819" y="5244232"/>
            <a:ext cx="6492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 i="1">
                <a:solidFill>
                  <a:srgbClr val="FF0000"/>
                </a:solidFill>
              </a:rPr>
              <a:t>ΔL</a:t>
            </a:r>
            <a:endParaRPr lang="en-GB" altLang="en-US">
              <a:solidFill>
                <a:srgbClr val="FF0000"/>
              </a:solidFill>
            </a:endParaRPr>
          </a:p>
        </p:txBody>
      </p:sp>
      <p:sp>
        <p:nvSpPr>
          <p:cNvPr id="190490" name="Oval 26"/>
          <p:cNvSpPr>
            <a:spLocks noChangeArrowheads="1"/>
          </p:cNvSpPr>
          <p:nvPr/>
        </p:nvSpPr>
        <p:spPr bwMode="auto">
          <a:xfrm>
            <a:off x="8008169" y="5188669"/>
            <a:ext cx="122238" cy="1317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0491" name="Text Box 27"/>
          <p:cNvSpPr txBox="1">
            <a:spLocks noChangeArrowheads="1"/>
          </p:cNvSpPr>
          <p:nvPr/>
        </p:nvSpPr>
        <p:spPr bwMode="auto">
          <a:xfrm>
            <a:off x="5288782" y="2166069"/>
            <a:ext cx="98742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force</a:t>
            </a:r>
          </a:p>
        </p:txBody>
      </p:sp>
      <p:sp>
        <p:nvSpPr>
          <p:cNvPr id="190492" name="Text Box 28"/>
          <p:cNvSpPr txBox="1">
            <a:spLocks noChangeArrowheads="1"/>
          </p:cNvSpPr>
          <p:nvPr/>
        </p:nvSpPr>
        <p:spPr bwMode="auto">
          <a:xfrm>
            <a:off x="6166669" y="5252169"/>
            <a:ext cx="1311275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extension</a:t>
            </a:r>
          </a:p>
        </p:txBody>
      </p:sp>
      <p:sp>
        <p:nvSpPr>
          <p:cNvPr id="190493" name="Freeform 29"/>
          <p:cNvSpPr>
            <a:spLocks/>
          </p:cNvSpPr>
          <p:nvPr/>
        </p:nvSpPr>
        <p:spPr bwMode="auto">
          <a:xfrm>
            <a:off x="5352282" y="2615332"/>
            <a:ext cx="2736850" cy="2625725"/>
          </a:xfrm>
          <a:custGeom>
            <a:avLst/>
            <a:gdLst>
              <a:gd name="T0" fmla="*/ 0 w 2545"/>
              <a:gd name="T1" fmla="*/ 2425 h 2425"/>
              <a:gd name="T2" fmla="*/ 671 w 2545"/>
              <a:gd name="T3" fmla="*/ 1202 h 2425"/>
              <a:gd name="T4" fmla="*/ 2111 w 2545"/>
              <a:gd name="T5" fmla="*/ 455 h 2425"/>
              <a:gd name="T6" fmla="*/ 2545 w 2545"/>
              <a:gd name="T7" fmla="*/ 0 h 2425"/>
              <a:gd name="T8" fmla="*/ 0 60000 65536"/>
              <a:gd name="T9" fmla="*/ 0 60000 65536"/>
              <a:gd name="T10" fmla="*/ 0 60000 65536"/>
              <a:gd name="T11" fmla="*/ 0 60000 65536"/>
              <a:gd name="T12" fmla="*/ 0 w 2545"/>
              <a:gd name="T13" fmla="*/ 0 h 2425"/>
              <a:gd name="T14" fmla="*/ 2545 w 2545"/>
              <a:gd name="T15" fmla="*/ 2425 h 24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45" h="2425">
                <a:moveTo>
                  <a:pt x="0" y="2425"/>
                </a:moveTo>
                <a:cubicBezTo>
                  <a:pt x="159" y="1977"/>
                  <a:pt x="319" y="1530"/>
                  <a:pt x="671" y="1202"/>
                </a:cubicBezTo>
                <a:cubicBezTo>
                  <a:pt x="1023" y="874"/>
                  <a:pt x="1799" y="655"/>
                  <a:pt x="2111" y="455"/>
                </a:cubicBezTo>
                <a:cubicBezTo>
                  <a:pt x="2423" y="255"/>
                  <a:pt x="2484" y="127"/>
                  <a:pt x="2545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0494" name="Line 30"/>
          <p:cNvSpPr>
            <a:spLocks noChangeShapeType="1"/>
          </p:cNvSpPr>
          <p:nvPr/>
        </p:nvSpPr>
        <p:spPr bwMode="auto">
          <a:xfrm flipV="1">
            <a:off x="6423844" y="3540844"/>
            <a:ext cx="255588" cy="1285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0495" name="Freeform 31"/>
          <p:cNvSpPr>
            <a:spLocks/>
          </p:cNvSpPr>
          <p:nvPr/>
        </p:nvSpPr>
        <p:spPr bwMode="auto">
          <a:xfrm>
            <a:off x="5341169" y="2615332"/>
            <a:ext cx="2735263" cy="2625725"/>
          </a:xfrm>
          <a:custGeom>
            <a:avLst/>
            <a:gdLst>
              <a:gd name="T0" fmla="*/ 2545 w 2545"/>
              <a:gd name="T1" fmla="*/ 0 h 2425"/>
              <a:gd name="T2" fmla="*/ 2155 w 2545"/>
              <a:gd name="T3" fmla="*/ 1169 h 2425"/>
              <a:gd name="T4" fmla="*/ 726 w 2545"/>
              <a:gd name="T5" fmla="*/ 1830 h 2425"/>
              <a:gd name="T6" fmla="*/ 0 w 2545"/>
              <a:gd name="T7" fmla="*/ 2425 h 2425"/>
              <a:gd name="T8" fmla="*/ 0 60000 65536"/>
              <a:gd name="T9" fmla="*/ 0 60000 65536"/>
              <a:gd name="T10" fmla="*/ 0 60000 65536"/>
              <a:gd name="T11" fmla="*/ 0 60000 65536"/>
              <a:gd name="T12" fmla="*/ 0 w 2545"/>
              <a:gd name="T13" fmla="*/ 0 h 2425"/>
              <a:gd name="T14" fmla="*/ 2545 w 2545"/>
              <a:gd name="T15" fmla="*/ 2425 h 24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45" h="2425">
                <a:moveTo>
                  <a:pt x="2545" y="0"/>
                </a:moveTo>
                <a:cubicBezTo>
                  <a:pt x="2501" y="432"/>
                  <a:pt x="2458" y="864"/>
                  <a:pt x="2155" y="1169"/>
                </a:cubicBezTo>
                <a:cubicBezTo>
                  <a:pt x="1852" y="1474"/>
                  <a:pt x="1085" y="1621"/>
                  <a:pt x="726" y="1830"/>
                </a:cubicBezTo>
                <a:cubicBezTo>
                  <a:pt x="367" y="2039"/>
                  <a:pt x="183" y="2232"/>
                  <a:pt x="0" y="2425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0496" name="Line 32"/>
          <p:cNvSpPr>
            <a:spLocks noChangeShapeType="1"/>
          </p:cNvSpPr>
          <p:nvPr/>
        </p:nvSpPr>
        <p:spPr bwMode="auto">
          <a:xfrm flipH="1">
            <a:off x="6714357" y="4209182"/>
            <a:ext cx="384175" cy="1397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0498" name="Text Box 34"/>
          <p:cNvSpPr txBox="1">
            <a:spLocks noChangeArrowheads="1"/>
          </p:cNvSpPr>
          <p:nvPr/>
        </p:nvSpPr>
        <p:spPr bwMode="auto">
          <a:xfrm>
            <a:off x="5518969" y="3318594"/>
            <a:ext cx="12700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 i="1">
                <a:solidFill>
                  <a:srgbClr val="FF0000"/>
                </a:solidFill>
              </a:rPr>
              <a:t>loading</a:t>
            </a:r>
          </a:p>
          <a:p>
            <a:pPr eaLnBrk="1" hangingPunct="1"/>
            <a:r>
              <a:rPr lang="en-GB" altLang="en-US"/>
              <a:t> 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5569769" y="2223219"/>
            <a:ext cx="2443163" cy="2665413"/>
            <a:chOff x="3482" y="1071"/>
            <a:chExt cx="1539" cy="1679"/>
          </a:xfrm>
        </p:grpSpPr>
        <p:sp>
          <p:nvSpPr>
            <p:cNvPr id="35859" name="Text Box 33"/>
            <p:cNvSpPr txBox="1">
              <a:spLocks noChangeArrowheads="1"/>
            </p:cNvSpPr>
            <p:nvPr/>
          </p:nvSpPr>
          <p:spPr bwMode="auto">
            <a:xfrm>
              <a:off x="3878" y="1071"/>
              <a:ext cx="997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 i="1">
                  <a:solidFill>
                    <a:srgbClr val="008000"/>
                  </a:solidFill>
                </a:rPr>
                <a:t>energy lost to heating the rubber</a:t>
              </a:r>
            </a:p>
            <a:p>
              <a:pPr eaLnBrk="1" hangingPunct="1"/>
              <a:r>
                <a:rPr lang="en-GB" altLang="en-US"/>
                <a:t> </a:t>
              </a:r>
            </a:p>
          </p:txBody>
        </p:sp>
        <p:sp>
          <p:nvSpPr>
            <p:cNvPr id="35860" name="Line 35"/>
            <p:cNvSpPr>
              <a:spLocks noChangeShapeType="1"/>
            </p:cNvSpPr>
            <p:nvPr/>
          </p:nvSpPr>
          <p:spPr bwMode="auto">
            <a:xfrm>
              <a:off x="4286" y="1616"/>
              <a:ext cx="91" cy="3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61" name="Line 36"/>
            <p:cNvSpPr>
              <a:spLocks noChangeShapeType="1"/>
            </p:cNvSpPr>
            <p:nvPr/>
          </p:nvSpPr>
          <p:spPr bwMode="auto">
            <a:xfrm>
              <a:off x="3482" y="2671"/>
              <a:ext cx="78" cy="7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62" name="Line 37"/>
            <p:cNvSpPr>
              <a:spLocks noChangeShapeType="1"/>
            </p:cNvSpPr>
            <p:nvPr/>
          </p:nvSpPr>
          <p:spPr bwMode="auto">
            <a:xfrm>
              <a:off x="3540" y="2511"/>
              <a:ext cx="156" cy="148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63" name="Line 38"/>
            <p:cNvSpPr>
              <a:spLocks noChangeShapeType="1"/>
            </p:cNvSpPr>
            <p:nvPr/>
          </p:nvSpPr>
          <p:spPr bwMode="auto">
            <a:xfrm>
              <a:off x="3622" y="2403"/>
              <a:ext cx="173" cy="173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64" name="Line 39"/>
            <p:cNvSpPr>
              <a:spLocks noChangeShapeType="1"/>
            </p:cNvSpPr>
            <p:nvPr/>
          </p:nvSpPr>
          <p:spPr bwMode="auto">
            <a:xfrm>
              <a:off x="3704" y="2271"/>
              <a:ext cx="217" cy="236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65" name="Line 40"/>
            <p:cNvSpPr>
              <a:spLocks noChangeShapeType="1"/>
            </p:cNvSpPr>
            <p:nvPr/>
          </p:nvSpPr>
          <p:spPr bwMode="auto">
            <a:xfrm>
              <a:off x="3812" y="2151"/>
              <a:ext cx="257" cy="292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66" name="Line 41"/>
            <p:cNvSpPr>
              <a:spLocks noChangeShapeType="1"/>
            </p:cNvSpPr>
            <p:nvPr/>
          </p:nvSpPr>
          <p:spPr bwMode="auto">
            <a:xfrm>
              <a:off x="3936" y="2059"/>
              <a:ext cx="277" cy="308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67" name="Line 42"/>
            <p:cNvSpPr>
              <a:spLocks noChangeShapeType="1"/>
            </p:cNvSpPr>
            <p:nvPr/>
          </p:nvSpPr>
          <p:spPr bwMode="auto">
            <a:xfrm>
              <a:off x="4080" y="1983"/>
              <a:ext cx="301" cy="328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68" name="Line 43"/>
            <p:cNvSpPr>
              <a:spLocks noChangeShapeType="1"/>
            </p:cNvSpPr>
            <p:nvPr/>
          </p:nvSpPr>
          <p:spPr bwMode="auto">
            <a:xfrm>
              <a:off x="4244" y="1907"/>
              <a:ext cx="309" cy="34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69" name="Line 44"/>
            <p:cNvSpPr>
              <a:spLocks noChangeShapeType="1"/>
            </p:cNvSpPr>
            <p:nvPr/>
          </p:nvSpPr>
          <p:spPr bwMode="auto">
            <a:xfrm>
              <a:off x="4412" y="1835"/>
              <a:ext cx="293" cy="316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70" name="Line 45"/>
            <p:cNvSpPr>
              <a:spLocks noChangeShapeType="1"/>
            </p:cNvSpPr>
            <p:nvPr/>
          </p:nvSpPr>
          <p:spPr bwMode="auto">
            <a:xfrm>
              <a:off x="4568" y="1771"/>
              <a:ext cx="261" cy="28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71" name="Line 46"/>
            <p:cNvSpPr>
              <a:spLocks noChangeShapeType="1"/>
            </p:cNvSpPr>
            <p:nvPr/>
          </p:nvSpPr>
          <p:spPr bwMode="auto">
            <a:xfrm>
              <a:off x="4704" y="1703"/>
              <a:ext cx="217" cy="236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72" name="Line 47"/>
            <p:cNvSpPr>
              <a:spLocks noChangeShapeType="1"/>
            </p:cNvSpPr>
            <p:nvPr/>
          </p:nvSpPr>
          <p:spPr bwMode="auto">
            <a:xfrm>
              <a:off x="4844" y="1631"/>
              <a:ext cx="129" cy="14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873" name="Line 48"/>
            <p:cNvSpPr>
              <a:spLocks noChangeShapeType="1"/>
            </p:cNvSpPr>
            <p:nvPr/>
          </p:nvSpPr>
          <p:spPr bwMode="auto">
            <a:xfrm>
              <a:off x="4948" y="1539"/>
              <a:ext cx="73" cy="72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17547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86" grpId="0"/>
      <p:bldP spid="190488" grpId="0"/>
      <p:bldP spid="190489" grpId="0"/>
      <p:bldP spid="190490" grpId="0" animBg="1"/>
      <p:bldP spid="190491" grpId="0"/>
      <p:bldP spid="190492" grpId="0"/>
      <p:bldP spid="190493" grpId="0" animBg="1"/>
      <p:bldP spid="190495" grpId="0" animBg="1"/>
      <p:bldP spid="190498" grpId="0"/>
      <p:bldP spid="19049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79302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rgbClr val="FF3300"/>
                </a:solidFill>
              </a:rPr>
              <a:t>Answers</a:t>
            </a:r>
          </a:p>
        </p:txBody>
      </p:sp>
      <p:graphicFrame>
        <p:nvGraphicFramePr>
          <p:cNvPr id="458782" name="Group 3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681172"/>
              </p:ext>
            </p:extLst>
          </p:nvPr>
        </p:nvGraphicFramePr>
        <p:xfrm>
          <a:off x="467544" y="2204864"/>
          <a:ext cx="8126413" cy="3714750"/>
        </p:xfrm>
        <a:graphic>
          <a:graphicData uri="http://schemas.openxmlformats.org/drawingml/2006/table">
            <a:tbl>
              <a:tblPr/>
              <a:tblGrid>
                <a:gridCol w="2708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8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tensile force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extension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strain energy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kN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50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MN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μ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58784" name="Text Box 32"/>
          <p:cNvSpPr txBox="1">
            <a:spLocks noChangeArrowheads="1"/>
          </p:cNvSpPr>
          <p:nvPr/>
        </p:nvSpPr>
        <p:spPr bwMode="auto">
          <a:xfrm>
            <a:off x="3355207" y="1126952"/>
            <a:ext cx="3087687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000"/>
              <a:t>Complete:</a:t>
            </a:r>
          </a:p>
        </p:txBody>
      </p:sp>
      <p:sp>
        <p:nvSpPr>
          <p:cNvPr id="458785" name="Text Box 33"/>
          <p:cNvSpPr txBox="1">
            <a:spLocks noChangeArrowheads="1"/>
          </p:cNvSpPr>
          <p:nvPr/>
        </p:nvSpPr>
        <p:spPr bwMode="auto">
          <a:xfrm>
            <a:off x="6636569" y="2973214"/>
            <a:ext cx="1182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</a:rPr>
              <a:t>120 J</a:t>
            </a:r>
          </a:p>
        </p:txBody>
      </p:sp>
      <p:sp>
        <p:nvSpPr>
          <p:cNvPr id="458786" name="Text Box 34"/>
          <p:cNvSpPr txBox="1">
            <a:spLocks noChangeArrowheads="1"/>
          </p:cNvSpPr>
          <p:nvPr/>
        </p:nvSpPr>
        <p:spPr bwMode="auto">
          <a:xfrm>
            <a:off x="6838182" y="3682827"/>
            <a:ext cx="11826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</a:rPr>
              <a:t>3 J</a:t>
            </a:r>
          </a:p>
        </p:txBody>
      </p:sp>
      <p:sp>
        <p:nvSpPr>
          <p:cNvPr id="458787" name="Text Box 35"/>
          <p:cNvSpPr txBox="1">
            <a:spLocks noChangeArrowheads="1"/>
          </p:cNvSpPr>
          <p:nvPr/>
        </p:nvSpPr>
        <p:spPr bwMode="auto">
          <a:xfrm>
            <a:off x="3656832" y="4432127"/>
            <a:ext cx="8556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</a:rPr>
              <a:t>100</a:t>
            </a:r>
          </a:p>
        </p:txBody>
      </p:sp>
      <p:sp>
        <p:nvSpPr>
          <p:cNvPr id="458788" name="Text Box 36"/>
          <p:cNvSpPr txBox="1">
            <a:spLocks noChangeArrowheads="1"/>
          </p:cNvSpPr>
          <p:nvPr/>
        </p:nvSpPr>
        <p:spPr bwMode="auto">
          <a:xfrm>
            <a:off x="1291457" y="5181427"/>
            <a:ext cx="463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5361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84" grpId="0" animBg="1"/>
      <p:bldP spid="458785" grpId="0"/>
      <p:bldP spid="458786" grpId="0"/>
      <p:bldP spid="458787" grpId="0"/>
      <p:bldP spid="4587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70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Question</a:t>
            </a:r>
            <a:endParaRPr lang="el-GR" altLang="en-US" smtClean="0">
              <a:cs typeface="Arial" panose="020B0604020202020204" pitchFamily="34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845062"/>
            <a:ext cx="4546600" cy="49688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800" i="1" smtClean="0"/>
              <a:t>A spring of original length 20cm extends to 25cm when a weight of 4N is hung from it. Calculate: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i="1" smtClean="0"/>
              <a:t>(a) the elastic strain energy stored in the spring, 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i="1" smtClean="0"/>
              <a:t>(b) the spring constant  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i="1" smtClean="0"/>
              <a:t>(c) the length of the spring when it is storing 0.5 J of energy.</a:t>
            </a:r>
            <a:endParaRPr lang="en-GB" altLang="en-US" sz="2800" smtClean="0"/>
          </a:p>
        </p:txBody>
      </p:sp>
      <p:sp>
        <p:nvSpPr>
          <p:cNvPr id="188420" name="Rectangle 4"/>
          <p:cNvSpPr>
            <a:spLocks noChangeArrowheads="1"/>
          </p:cNvSpPr>
          <p:nvPr/>
        </p:nvSpPr>
        <p:spPr bwMode="auto">
          <a:xfrm>
            <a:off x="5218931" y="1916500"/>
            <a:ext cx="360045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GB" altLang="en-US" sz="2800"/>
              <a:t>(a)</a:t>
            </a:r>
            <a:r>
              <a:rPr lang="en-GB" altLang="en-US" sz="2800" i="1"/>
              <a:t> strain energy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GB" altLang="en-US" sz="2800" i="1"/>
              <a:t>= </a:t>
            </a:r>
            <a:r>
              <a:rPr lang="en-GB" altLang="en-US" sz="2800" b="1" i="1">
                <a:solidFill>
                  <a:srgbClr val="FF0000"/>
                </a:solidFill>
              </a:rPr>
              <a:t>½ F ΔL</a:t>
            </a:r>
            <a:r>
              <a:rPr lang="en-GB" altLang="en-US" sz="2800" i="1"/>
              <a:t> </a:t>
            </a:r>
            <a:endParaRPr lang="en-GB" altLang="en-US" sz="2800"/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GB" altLang="en-US" sz="2800"/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GB" altLang="en-US" sz="2800"/>
              <a:t>= ½ x 4N x 0.05m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GB" altLang="en-US" sz="2800"/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GB" altLang="en-US" sz="2800" b="1">
                <a:solidFill>
                  <a:srgbClr val="FF0000"/>
                </a:solidFill>
              </a:rPr>
              <a:t>strain energy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GB" altLang="en-US" sz="2800" b="1">
                <a:solidFill>
                  <a:srgbClr val="FF0000"/>
                </a:solidFill>
              </a:rPr>
              <a:t>= 0.10 J</a:t>
            </a:r>
          </a:p>
        </p:txBody>
      </p:sp>
    </p:spTree>
    <p:extLst>
      <p:ext uri="{BB962C8B-B14F-4D97-AF65-F5344CB8AC3E}">
        <p14:creationId xmlns:p14="http://schemas.microsoft.com/office/powerpoint/2010/main" val="254739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229600" cy="5256213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(b)</a:t>
            </a:r>
            <a:r>
              <a:rPr lang="en-GB" altLang="en-US" sz="2400" i="1" smtClean="0"/>
              <a:t> </a:t>
            </a:r>
            <a:r>
              <a:rPr lang="en-GB" altLang="en-US" sz="2400" b="1" i="1" smtClean="0">
                <a:solidFill>
                  <a:srgbClr val="FF0000"/>
                </a:solidFill>
              </a:rPr>
              <a:t>F = k ΔL</a:t>
            </a:r>
            <a:r>
              <a:rPr lang="en-GB" altLang="en-US" sz="2400" i="1" smtClean="0"/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i="1" smtClean="0"/>
              <a:t>→  </a:t>
            </a:r>
            <a:r>
              <a:rPr lang="en-GB" altLang="en-US" sz="2400" b="1" i="1" smtClean="0">
                <a:solidFill>
                  <a:srgbClr val="FF0000"/>
                </a:solidFill>
              </a:rPr>
              <a:t>k = F / ΔL</a:t>
            </a:r>
            <a:r>
              <a:rPr lang="en-GB" altLang="en-US" sz="2400" i="1" smtClean="0"/>
              <a:t> </a:t>
            </a:r>
            <a:r>
              <a:rPr lang="en-GB" altLang="en-US" sz="2400" smtClean="0"/>
              <a:t>= 4N / 0.05m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smtClean="0">
                <a:solidFill>
                  <a:srgbClr val="FF0000"/>
                </a:solidFill>
              </a:rPr>
              <a:t>spring constant, k = 80 Nm</a:t>
            </a:r>
            <a:r>
              <a:rPr lang="en-GB" altLang="en-US" sz="2400" b="1" baseline="30000" smtClean="0">
                <a:solidFill>
                  <a:srgbClr val="FF0000"/>
                </a:solidFill>
              </a:rPr>
              <a:t>-1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b="1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(c)</a:t>
            </a:r>
            <a:r>
              <a:rPr lang="en-GB" altLang="en-US" sz="2400" i="1" smtClean="0"/>
              <a:t> </a:t>
            </a:r>
            <a:r>
              <a:rPr lang="en-GB" altLang="en-US" sz="2400" b="1" i="1" smtClean="0">
                <a:solidFill>
                  <a:srgbClr val="FF0000"/>
                </a:solidFill>
              </a:rPr>
              <a:t>strain energy = ½ F ΔL</a:t>
            </a:r>
            <a:r>
              <a:rPr lang="en-GB" altLang="en-US" sz="2400" i="1" smtClean="0"/>
              <a:t> and  </a:t>
            </a:r>
            <a:r>
              <a:rPr lang="en-GB" altLang="en-US" sz="2400" b="1" i="1" smtClean="0">
                <a:solidFill>
                  <a:srgbClr val="FF0000"/>
                </a:solidFill>
              </a:rPr>
              <a:t>F = k ΔL</a:t>
            </a:r>
            <a:r>
              <a:rPr lang="en-GB" altLang="en-US" sz="2400" i="1" smtClean="0"/>
              <a:t> when combined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i="1" smtClean="0"/>
              <a:t>give: </a:t>
            </a:r>
            <a:r>
              <a:rPr lang="en-GB" altLang="en-US" sz="2400" b="1" i="1" smtClean="0">
                <a:solidFill>
                  <a:srgbClr val="FF0000"/>
                </a:solidFill>
              </a:rPr>
              <a:t>strain energy = ½ k (ΔL)</a:t>
            </a:r>
            <a:r>
              <a:rPr lang="en-GB" altLang="en-US" sz="2400" b="1" i="1" baseline="30000" smtClean="0">
                <a:solidFill>
                  <a:srgbClr val="FF0000"/>
                </a:solidFill>
              </a:rPr>
              <a:t>2</a:t>
            </a:r>
            <a:r>
              <a:rPr lang="en-GB" altLang="en-US" sz="2400" i="1" smtClean="0"/>
              <a:t> 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i="1" smtClean="0"/>
              <a:t>→  </a:t>
            </a:r>
            <a:r>
              <a:rPr lang="en-GB" altLang="en-US" sz="2400" b="1" i="1" smtClean="0">
                <a:solidFill>
                  <a:srgbClr val="FF0000"/>
                </a:solidFill>
              </a:rPr>
              <a:t>ΔL = √(2 x strain energy / k)</a:t>
            </a:r>
            <a:r>
              <a:rPr lang="en-GB" altLang="en-US" sz="2400" i="1" smtClean="0"/>
              <a:t> 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= √(2 x 0.5 / 80)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= √(0.0125) 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= 0.112m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Therefore spring length = 20cm + 11.2cm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smtClean="0">
                <a:solidFill>
                  <a:srgbClr val="FF0000"/>
                </a:solidFill>
              </a:rPr>
              <a:t>= 31.2 cm</a:t>
            </a:r>
          </a:p>
        </p:txBody>
      </p:sp>
    </p:spTree>
    <p:extLst>
      <p:ext uri="{BB962C8B-B14F-4D97-AF65-F5344CB8AC3E}">
        <p14:creationId xmlns:p14="http://schemas.microsoft.com/office/powerpoint/2010/main" val="19003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18488" cy="922337"/>
          </a:xfrm>
        </p:spPr>
        <p:txBody>
          <a:bodyPr>
            <a:normAutofit/>
          </a:bodyPr>
          <a:lstStyle/>
          <a:p>
            <a:pPr eaLnBrk="1" hangingPunct="1"/>
            <a:endParaRPr lang="en-GB" altLang="en-US" sz="320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291512" cy="5445125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110000"/>
              </a:lnSpc>
              <a:buFontTx/>
              <a:buAutoNum type="arabicPeriod"/>
            </a:pPr>
            <a:r>
              <a:rPr lang="en-GB" altLang="en-US" sz="2400" dirty="0" smtClean="0"/>
              <a:t>Define Hooke’s law. Quote the equation for Hooke’s law.</a:t>
            </a:r>
          </a:p>
          <a:p>
            <a:pPr marL="609600" indent="-609600" eaLnBrk="1" hangingPunct="1">
              <a:lnSpc>
                <a:spcPct val="110000"/>
              </a:lnSpc>
              <a:buFontTx/>
              <a:buAutoNum type="arabicPeriod"/>
            </a:pPr>
            <a:r>
              <a:rPr lang="en-GB" altLang="en-US" sz="2400" dirty="0" smtClean="0"/>
              <a:t>What is meant by (a) the spring constant and (b) the elastic limit. </a:t>
            </a:r>
          </a:p>
          <a:p>
            <a:pPr marL="609600" indent="-609600" eaLnBrk="1" hangingPunct="1">
              <a:lnSpc>
                <a:spcPct val="110000"/>
              </a:lnSpc>
              <a:buFontTx/>
              <a:buAutoNum type="arabicPeriod"/>
            </a:pPr>
            <a:r>
              <a:rPr lang="en-GB" altLang="en-US" sz="2400" i="1" dirty="0" smtClean="0"/>
              <a:t>A spring of natural length 40 cm is extended to 50 cm by a force of 2N. Calculate (a) the spring constant in Nm</a:t>
            </a:r>
            <a:r>
              <a:rPr lang="en-GB" altLang="en-US" sz="2400" i="1" baseline="30000" dirty="0" smtClean="0"/>
              <a:t>-1</a:t>
            </a:r>
            <a:r>
              <a:rPr lang="en-GB" altLang="en-US" sz="2400" i="1" dirty="0" smtClean="0"/>
              <a:t> (b) the expected length of the spring if it were to be extended by a force of 5N.</a:t>
            </a:r>
          </a:p>
          <a:p>
            <a:pPr marL="609600" indent="-609600" eaLnBrk="1" hangingPunct="1">
              <a:lnSpc>
                <a:spcPct val="110000"/>
              </a:lnSpc>
              <a:buFontTx/>
              <a:buAutoNum type="arabicPeriod"/>
            </a:pPr>
            <a:r>
              <a:rPr lang="en-GB" altLang="en-US" sz="2400" i="1" dirty="0" smtClean="0"/>
              <a:t>Show that the overall spring constant, k for (a) springs in series is given by </a:t>
            </a:r>
            <a:r>
              <a:rPr lang="en-GB" altLang="en-US" sz="2400" i="1" dirty="0" smtClean="0">
                <a:solidFill>
                  <a:srgbClr val="FF3300"/>
                </a:solidFill>
              </a:rPr>
              <a:t>k = k</a:t>
            </a:r>
            <a:r>
              <a:rPr lang="en-GB" altLang="en-US" sz="2400" i="1" baseline="-25000" dirty="0" smtClean="0">
                <a:solidFill>
                  <a:srgbClr val="FF3300"/>
                </a:solidFill>
              </a:rPr>
              <a:t>1</a:t>
            </a:r>
            <a:r>
              <a:rPr lang="en-GB" altLang="en-US" sz="2400" i="1" dirty="0" smtClean="0">
                <a:solidFill>
                  <a:srgbClr val="FF3300"/>
                </a:solidFill>
              </a:rPr>
              <a:t> + k</a:t>
            </a:r>
            <a:r>
              <a:rPr lang="en-GB" altLang="en-US" sz="2400" i="1" baseline="-25000" dirty="0" smtClean="0">
                <a:solidFill>
                  <a:srgbClr val="FF3300"/>
                </a:solidFill>
              </a:rPr>
              <a:t>2</a:t>
            </a:r>
            <a:r>
              <a:rPr lang="en-GB" altLang="en-US" sz="2400" i="1" dirty="0" smtClean="0"/>
              <a:t>; (b) springs in parallel is given by </a:t>
            </a:r>
            <a:r>
              <a:rPr lang="en-GB" altLang="en-US" sz="2400" i="1" dirty="0" smtClean="0">
                <a:solidFill>
                  <a:srgbClr val="FF3300"/>
                </a:solidFill>
              </a:rPr>
              <a:t>1 / k = 1 / k</a:t>
            </a:r>
            <a:r>
              <a:rPr lang="en-GB" altLang="en-US" sz="2400" i="1" baseline="-25000" dirty="0" smtClean="0">
                <a:solidFill>
                  <a:srgbClr val="FF3300"/>
                </a:solidFill>
              </a:rPr>
              <a:t>1</a:t>
            </a:r>
            <a:r>
              <a:rPr lang="en-GB" altLang="en-US" sz="2400" i="1" dirty="0" smtClean="0">
                <a:solidFill>
                  <a:srgbClr val="FF3300"/>
                </a:solidFill>
              </a:rPr>
              <a:t> + 1 / k</a:t>
            </a:r>
            <a:r>
              <a:rPr lang="en-GB" altLang="en-US" sz="2400" i="1" baseline="-25000" dirty="0" smtClean="0">
                <a:solidFill>
                  <a:srgbClr val="FF3300"/>
                </a:solidFill>
              </a:rPr>
              <a:t>2</a:t>
            </a:r>
            <a:r>
              <a:rPr lang="en-GB" altLang="en-US" sz="2400" i="1" dirty="0" smtClean="0"/>
              <a:t>  where </a:t>
            </a:r>
            <a:r>
              <a:rPr lang="en-GB" altLang="en-US" sz="2400" i="1" dirty="0" smtClean="0">
                <a:solidFill>
                  <a:srgbClr val="FF3300"/>
                </a:solidFill>
              </a:rPr>
              <a:t>k</a:t>
            </a:r>
            <a:r>
              <a:rPr lang="en-GB" altLang="en-US" sz="2400" i="1" baseline="-25000" dirty="0" smtClean="0">
                <a:solidFill>
                  <a:srgbClr val="FF3300"/>
                </a:solidFill>
              </a:rPr>
              <a:t>1</a:t>
            </a:r>
            <a:r>
              <a:rPr lang="en-GB" altLang="en-US" sz="2400" i="1" dirty="0" smtClean="0"/>
              <a:t> and </a:t>
            </a:r>
            <a:r>
              <a:rPr lang="en-GB" altLang="en-US" sz="2400" i="1" dirty="0" smtClean="0">
                <a:solidFill>
                  <a:srgbClr val="FF3300"/>
                </a:solidFill>
              </a:rPr>
              <a:t>k</a:t>
            </a:r>
            <a:r>
              <a:rPr lang="en-GB" altLang="en-US" sz="2400" i="1" baseline="-25000" dirty="0" smtClean="0">
                <a:solidFill>
                  <a:srgbClr val="FF3300"/>
                </a:solidFill>
              </a:rPr>
              <a:t>2</a:t>
            </a:r>
            <a:r>
              <a:rPr lang="en-GB" altLang="en-US" sz="2400" i="1" dirty="0" smtClean="0"/>
              <a:t> are the spring constants of the individual springs.</a:t>
            </a:r>
          </a:p>
          <a:p>
            <a:pPr marL="609600" indent="-609600" eaLnBrk="1" hangingPunct="1">
              <a:lnSpc>
                <a:spcPct val="110000"/>
              </a:lnSpc>
            </a:pPr>
            <a:endParaRPr lang="en-GB" alt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11585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Hooke’s law</a:t>
            </a:r>
            <a:endParaRPr lang="el-GR" altLang="en-US" smtClean="0">
              <a:cs typeface="Arial" charset="0"/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328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</a:rPr>
              <a:t>The force</a:t>
            </a:r>
            <a:r>
              <a:rPr lang="en-GB" altLang="en-US" sz="2400" b="1" smtClean="0">
                <a:solidFill>
                  <a:srgbClr val="FF0000"/>
                </a:solidFill>
              </a:rPr>
              <a:t> (</a:t>
            </a:r>
            <a:r>
              <a:rPr lang="en-GB" altLang="en-US" sz="2400" b="1" i="1" smtClean="0">
                <a:solidFill>
                  <a:srgbClr val="FF0000"/>
                </a:solidFill>
              </a:rPr>
              <a:t>F </a:t>
            </a:r>
            <a:r>
              <a:rPr lang="en-GB" altLang="en-US" sz="2400" b="1" smtClean="0">
                <a:solidFill>
                  <a:srgbClr val="FF0000"/>
                </a:solidFill>
              </a:rPr>
              <a:t>) </a:t>
            </a:r>
            <a:r>
              <a:rPr lang="en-GB" altLang="en-US" sz="2400" b="1" smtClean="0">
                <a:solidFill>
                  <a:schemeClr val="accent2"/>
                </a:solidFill>
              </a:rPr>
              <a:t>needed to stretch a spring is directly proportional to the extension</a:t>
            </a:r>
            <a:r>
              <a:rPr lang="en-GB" altLang="en-US" sz="2400" b="1" smtClean="0">
                <a:solidFill>
                  <a:srgbClr val="FF0000"/>
                </a:solidFill>
              </a:rPr>
              <a:t> (</a:t>
            </a:r>
            <a:r>
              <a:rPr lang="en-GB" altLang="en-US" sz="2400" b="1" i="1" smtClean="0">
                <a:solidFill>
                  <a:srgbClr val="FF0000"/>
                </a:solidFill>
              </a:rPr>
              <a:t>ΔL </a:t>
            </a:r>
            <a:r>
              <a:rPr lang="en-GB" altLang="en-US" sz="2400" b="1" smtClean="0">
                <a:solidFill>
                  <a:srgbClr val="FF0000"/>
                </a:solidFill>
              </a:rPr>
              <a:t>) </a:t>
            </a:r>
            <a:r>
              <a:rPr lang="en-GB" altLang="en-US" sz="2400" b="1" smtClean="0">
                <a:solidFill>
                  <a:schemeClr val="accent2"/>
                </a:solidFill>
              </a:rPr>
              <a:t>of a spring from its natural length.</a:t>
            </a:r>
            <a:r>
              <a:rPr lang="en-GB" altLang="en-US" sz="2400" b="1" smtClean="0">
                <a:solidFill>
                  <a:srgbClr val="FF0000"/>
                </a:solidFill>
              </a:rPr>
              <a:t> 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i="1" smtClean="0">
                <a:solidFill>
                  <a:srgbClr val="FF0000"/>
                </a:solidFill>
              </a:rPr>
              <a:t>			</a:t>
            </a:r>
            <a:r>
              <a:rPr lang="en-GB" altLang="en-US" sz="2800" b="1" i="1" smtClean="0">
                <a:solidFill>
                  <a:srgbClr val="FF0000"/>
                </a:solidFill>
              </a:rPr>
              <a:t>F α ΔL</a:t>
            </a:r>
            <a:endParaRPr lang="en-GB" altLang="en-US" sz="2800" b="1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400" b="1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i="1" smtClean="0"/>
              <a:t>Adding a constant of proportionality:</a:t>
            </a:r>
            <a:r>
              <a:rPr lang="en-GB" altLang="en-US" sz="2400" b="1" smtClean="0"/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smtClean="0">
                <a:solidFill>
                  <a:srgbClr val="FF0000"/>
                </a:solidFill>
              </a:rPr>
              <a:t>			F = k ΔL</a:t>
            </a:r>
            <a:endParaRPr lang="en-GB" altLang="en-US" sz="2800" b="1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</a:rPr>
              <a:t>	k</a:t>
            </a:r>
            <a:r>
              <a:rPr lang="en-GB" altLang="en-US" sz="2400" b="1" smtClean="0">
                <a:solidFill>
                  <a:srgbClr val="FF3300"/>
                </a:solidFill>
              </a:rPr>
              <a:t> </a:t>
            </a:r>
            <a:r>
              <a:rPr lang="en-GB" altLang="en-US" sz="2400" b="1" smtClean="0"/>
              <a:t>is called the spring constant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400" b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</a:rPr>
              <a:t>The spring constant is the force required to produce an extension of one metre.</a:t>
            </a:r>
            <a:r>
              <a:rPr lang="en-GB" altLang="en-US" sz="2400" b="1" smtClean="0"/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smtClean="0"/>
              <a:t>			unit = Nm</a:t>
            </a:r>
            <a:r>
              <a:rPr lang="en-GB" altLang="en-US" sz="2400" b="1" baseline="30000" smtClean="0"/>
              <a:t>-1</a:t>
            </a:r>
            <a:endParaRPr lang="en-GB" altLang="en-US" sz="2400" b="1" smtClean="0"/>
          </a:p>
        </p:txBody>
      </p:sp>
    </p:spTree>
    <p:extLst>
      <p:ext uri="{BB962C8B-B14F-4D97-AF65-F5344CB8AC3E}">
        <p14:creationId xmlns:p14="http://schemas.microsoft.com/office/powerpoint/2010/main" val="379270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194" name="Picture 2" descr="Image result for hookes la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98260"/>
            <a:ext cx="8690858" cy="4534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37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220" name="Picture 4" descr="Image result for hookes la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962325"/>
            <a:ext cx="6120680" cy="5508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591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42" name="Picture 2" descr="Image result for hookes la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18" y="836712"/>
            <a:ext cx="6552728" cy="5830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3059832" y="1688410"/>
            <a:ext cx="3816424" cy="44644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20688"/>
            <a:ext cx="7886700" cy="1325563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Elastic limit</a:t>
            </a:r>
            <a:endParaRPr lang="el-GR" altLang="en-US" dirty="0" smtClean="0">
              <a:cs typeface="Arial" charset="0"/>
            </a:endParaRP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56298"/>
            <a:ext cx="8229600" cy="478472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dirty="0" smtClean="0"/>
              <a:t>Up to a certain extension if the force is removed the spring will return to its original length. The spring is said to be behaving </a:t>
            </a:r>
            <a:r>
              <a:rPr lang="en-GB" altLang="en-US" sz="2800" b="1" dirty="0" smtClean="0">
                <a:solidFill>
                  <a:srgbClr val="FF0000"/>
                </a:solidFill>
              </a:rPr>
              <a:t>elastically</a:t>
            </a:r>
            <a:r>
              <a:rPr lang="en-GB" altLang="en-US" sz="2800" b="1" dirty="0" smtClean="0"/>
              <a:t>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800" b="1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dirty="0" smtClean="0"/>
              <a:t>If this critical extension is exceeded, known as the </a:t>
            </a:r>
            <a:r>
              <a:rPr lang="en-GB" altLang="en-US" sz="2800" b="1" dirty="0" smtClean="0">
                <a:solidFill>
                  <a:srgbClr val="FF0000"/>
                </a:solidFill>
              </a:rPr>
              <a:t>elastic limit</a:t>
            </a:r>
            <a:r>
              <a:rPr lang="en-GB" altLang="en-US" sz="2800" b="1" dirty="0" smtClean="0"/>
              <a:t>, the spring will be permanently stretched.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800" b="1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dirty="0" smtClean="0">
                <a:solidFill>
                  <a:srgbClr val="FF0000"/>
                </a:solidFill>
              </a:rPr>
              <a:t>Plastic</a:t>
            </a:r>
            <a:r>
              <a:rPr lang="en-GB" altLang="en-US" sz="2800" b="1" dirty="0" smtClean="0"/>
              <a:t> behaviour then occurs and Hooke’s law is no longer obeyed by the spring.</a:t>
            </a:r>
          </a:p>
        </p:txBody>
      </p:sp>
    </p:spTree>
    <p:extLst>
      <p:ext uri="{BB962C8B-B14F-4D97-AF65-F5344CB8AC3E}">
        <p14:creationId xmlns:p14="http://schemas.microsoft.com/office/powerpoint/2010/main" val="190438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Question</a:t>
            </a:r>
            <a:endParaRPr lang="el-GR" altLang="en-US" smtClean="0">
              <a:cs typeface="Arial" charset="0"/>
            </a:endParaRP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4546600" cy="4824412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i="1" smtClean="0"/>
              <a:t>A spring of natural length 15cm is extended by 3cm by a force of 6N. Calculate (a) the spring constant and (b) the length of the spring if a force of 18N is applied.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8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/>
              <a:t>(a)</a:t>
            </a:r>
            <a:r>
              <a:rPr lang="en-GB" altLang="en-US" sz="2800" i="1" smtClean="0"/>
              <a:t> </a:t>
            </a:r>
            <a:r>
              <a:rPr lang="en-GB" altLang="en-US" sz="2800" b="1" i="1" smtClean="0">
                <a:solidFill>
                  <a:srgbClr val="FF0000"/>
                </a:solidFill>
              </a:rPr>
              <a:t>F = k ΔL</a:t>
            </a:r>
            <a:r>
              <a:rPr lang="en-GB" altLang="en-US" sz="2800" i="1" smtClean="0"/>
              <a:t>  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i="1" smtClean="0"/>
              <a:t>→  </a:t>
            </a:r>
            <a:r>
              <a:rPr lang="en-GB" altLang="en-US" sz="2800" b="1" i="1" smtClean="0">
                <a:solidFill>
                  <a:srgbClr val="FF0000"/>
                </a:solidFill>
              </a:rPr>
              <a:t>k = F / ΔL</a:t>
            </a:r>
            <a:r>
              <a:rPr lang="en-GB" altLang="en-US" sz="2800" i="1" smtClean="0"/>
              <a:t> 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/>
              <a:t>= 6N / 0.03m </a:t>
            </a:r>
            <a:endParaRPr lang="en-GB" altLang="en-US" sz="2800" i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smtClean="0">
                <a:solidFill>
                  <a:srgbClr val="FF0000"/>
                </a:solidFill>
              </a:rPr>
              <a:t>spring constant, k</a:t>
            </a:r>
            <a:r>
              <a:rPr lang="en-GB" altLang="en-US" sz="2800" b="1" smtClean="0">
                <a:solidFill>
                  <a:srgbClr val="FF0000"/>
                </a:solidFill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smtClean="0">
                <a:solidFill>
                  <a:srgbClr val="FF0000"/>
                </a:solidFill>
              </a:rPr>
              <a:t>= 200 Nm</a:t>
            </a:r>
            <a:r>
              <a:rPr lang="en-GB" altLang="en-US" sz="2800" b="1" baseline="30000" smtClean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5364163" y="1341438"/>
            <a:ext cx="3395662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en-US" sz="2800"/>
              <a:t>(b)</a:t>
            </a:r>
            <a:r>
              <a:rPr lang="en-GB" altLang="en-US" sz="2800" i="1"/>
              <a:t> </a:t>
            </a:r>
            <a:r>
              <a:rPr lang="en-GB" altLang="en-US" sz="2800" b="1" i="1">
                <a:solidFill>
                  <a:srgbClr val="FF0000"/>
                </a:solidFill>
              </a:rPr>
              <a:t>F = k ΔL</a:t>
            </a:r>
            <a:r>
              <a:rPr lang="en-GB" altLang="en-US" sz="2800" i="1"/>
              <a:t>   </a:t>
            </a:r>
          </a:p>
          <a:p>
            <a:pPr eaLnBrk="1" hangingPunct="1">
              <a:spcBef>
                <a:spcPct val="20000"/>
              </a:spcBef>
            </a:pPr>
            <a:r>
              <a:rPr lang="en-GB" altLang="en-US" sz="2800" i="1"/>
              <a:t>→  </a:t>
            </a:r>
            <a:r>
              <a:rPr lang="en-GB" altLang="en-US" sz="2800" b="1" i="1">
                <a:solidFill>
                  <a:srgbClr val="FF0000"/>
                </a:solidFill>
              </a:rPr>
              <a:t>ΔL = F / k</a:t>
            </a:r>
            <a:r>
              <a:rPr lang="en-GB" altLang="en-US" sz="2800" i="1"/>
              <a:t>   </a:t>
            </a:r>
          </a:p>
          <a:p>
            <a:pPr eaLnBrk="1" hangingPunct="1">
              <a:spcBef>
                <a:spcPct val="20000"/>
              </a:spcBef>
            </a:pPr>
            <a:r>
              <a:rPr lang="en-GB" altLang="en-US" sz="2800"/>
              <a:t>= 18N / 200 Nm</a:t>
            </a:r>
            <a:r>
              <a:rPr lang="en-GB" altLang="en-US" sz="2800" baseline="30000"/>
              <a:t>-1</a:t>
            </a:r>
            <a:r>
              <a:rPr lang="en-GB" altLang="en-US" sz="2800"/>
              <a:t>  </a:t>
            </a:r>
            <a:endParaRPr lang="en-GB" altLang="en-US" sz="2800" i="1"/>
          </a:p>
          <a:p>
            <a:pPr eaLnBrk="1" hangingPunct="1">
              <a:spcBef>
                <a:spcPct val="20000"/>
              </a:spcBef>
            </a:pPr>
            <a:r>
              <a:rPr lang="en-GB" altLang="en-US" sz="2800" i="1"/>
              <a:t>ΔL</a:t>
            </a:r>
            <a:r>
              <a:rPr lang="en-GB" altLang="en-US" sz="2800"/>
              <a:t> = 0.09 m</a:t>
            </a:r>
          </a:p>
          <a:p>
            <a:pPr eaLnBrk="1" hangingPunct="1">
              <a:spcBef>
                <a:spcPct val="20000"/>
              </a:spcBef>
            </a:pPr>
            <a:r>
              <a:rPr lang="en-GB" altLang="en-US" sz="2800"/>
              <a:t>= 9 cm  </a:t>
            </a:r>
          </a:p>
          <a:p>
            <a:pPr eaLnBrk="1" hangingPunct="1">
              <a:spcBef>
                <a:spcPct val="20000"/>
              </a:spcBef>
            </a:pPr>
            <a:r>
              <a:rPr lang="en-GB" altLang="en-US" sz="2800" b="1">
                <a:solidFill>
                  <a:srgbClr val="FF0000"/>
                </a:solidFill>
              </a:rPr>
              <a:t>And so the spring’s length </a:t>
            </a:r>
          </a:p>
          <a:p>
            <a:pPr eaLnBrk="1" hangingPunct="1">
              <a:spcBef>
                <a:spcPct val="20000"/>
              </a:spcBef>
            </a:pPr>
            <a:r>
              <a:rPr lang="en-GB" altLang="en-US" sz="2800" b="1">
                <a:solidFill>
                  <a:srgbClr val="FF0000"/>
                </a:solidFill>
              </a:rPr>
              <a:t>= 24 cm</a:t>
            </a:r>
          </a:p>
        </p:txBody>
      </p:sp>
    </p:spTree>
    <p:extLst>
      <p:ext uri="{BB962C8B-B14F-4D97-AF65-F5344CB8AC3E}">
        <p14:creationId xmlns:p14="http://schemas.microsoft.com/office/powerpoint/2010/main" val="195949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1266" name="Picture 2" descr="Image result for spring constant rul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461"/>
          <a:stretch/>
        </p:blipFill>
        <p:spPr bwMode="auto">
          <a:xfrm>
            <a:off x="395536" y="1042647"/>
            <a:ext cx="8204233" cy="176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Image result for spring constant ru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410" y="5517232"/>
            <a:ext cx="42862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Image result for spring constant rul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410" y="2828358"/>
            <a:ext cx="4286250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415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6431" y="1066627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Elastic strain energy </a:t>
            </a:r>
            <a:endParaRPr lang="el-GR" altLang="en-US" smtClean="0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2204864"/>
            <a:ext cx="4608512" cy="417671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smtClean="0"/>
              <a:t>The graph opposite shows how the force varies as the spring extends.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b="1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smtClean="0"/>
              <a:t>The work done in extending the spring is given by: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smtClean="0">
                <a:solidFill>
                  <a:srgbClr val="FF0000"/>
                </a:solidFill>
              </a:rPr>
              <a:t>work = force x distance</a:t>
            </a:r>
          </a:p>
        </p:txBody>
      </p:sp>
      <p:sp>
        <p:nvSpPr>
          <p:cNvPr id="33796" name="Line 16"/>
          <p:cNvSpPr>
            <a:spLocks noChangeShapeType="1"/>
          </p:cNvSpPr>
          <p:nvPr/>
        </p:nvSpPr>
        <p:spPr bwMode="auto">
          <a:xfrm flipH="1" flipV="1">
            <a:off x="5745981" y="2279477"/>
            <a:ext cx="9525" cy="25606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797" name="Line 17"/>
          <p:cNvSpPr>
            <a:spLocks noChangeShapeType="1"/>
          </p:cNvSpPr>
          <p:nvPr/>
        </p:nvSpPr>
        <p:spPr bwMode="auto">
          <a:xfrm flipV="1">
            <a:off x="5615806" y="4732164"/>
            <a:ext cx="3275013" cy="31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798" name="Line 18"/>
          <p:cNvSpPr>
            <a:spLocks noChangeShapeType="1"/>
          </p:cNvSpPr>
          <p:nvPr/>
        </p:nvSpPr>
        <p:spPr bwMode="auto">
          <a:xfrm flipV="1">
            <a:off x="5766619" y="2546177"/>
            <a:ext cx="2628900" cy="21891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799" name="Text Box 19"/>
          <p:cNvSpPr txBox="1">
            <a:spLocks noChangeArrowheads="1"/>
          </p:cNvSpPr>
          <p:nvPr/>
        </p:nvSpPr>
        <p:spPr bwMode="auto">
          <a:xfrm>
            <a:off x="5430069" y="4657552"/>
            <a:ext cx="422275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0</a:t>
            </a:r>
          </a:p>
        </p:txBody>
      </p:sp>
      <p:sp>
        <p:nvSpPr>
          <p:cNvPr id="33800" name="Text Box 28"/>
          <p:cNvSpPr txBox="1">
            <a:spLocks noChangeArrowheads="1"/>
          </p:cNvSpPr>
          <p:nvPr/>
        </p:nvSpPr>
        <p:spPr bwMode="auto">
          <a:xfrm>
            <a:off x="5693594" y="2133427"/>
            <a:ext cx="94932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force</a:t>
            </a:r>
          </a:p>
        </p:txBody>
      </p:sp>
      <p:sp>
        <p:nvSpPr>
          <p:cNvPr id="33801" name="Text Box 29"/>
          <p:cNvSpPr txBox="1">
            <a:spLocks noChangeArrowheads="1"/>
          </p:cNvSpPr>
          <p:nvPr/>
        </p:nvSpPr>
        <p:spPr bwMode="auto">
          <a:xfrm>
            <a:off x="6538144" y="4725814"/>
            <a:ext cx="12588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extension</a:t>
            </a:r>
          </a:p>
        </p:txBody>
      </p:sp>
    </p:spTree>
    <p:extLst>
      <p:ext uri="{BB962C8B-B14F-4D97-AF65-F5344CB8AC3E}">
        <p14:creationId xmlns:p14="http://schemas.microsoft.com/office/powerpoint/2010/main" val="194957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726</Words>
  <Application>Microsoft Office PowerPoint</Application>
  <PresentationFormat>On-screen Show (4:3)</PresentationFormat>
  <Paragraphs>146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Comic Sans MS</vt:lpstr>
      <vt:lpstr>1_Office Theme</vt:lpstr>
      <vt:lpstr>PowerPoint Presentation</vt:lpstr>
      <vt:lpstr>Hooke’s law</vt:lpstr>
      <vt:lpstr>PowerPoint Presentation</vt:lpstr>
      <vt:lpstr>PowerPoint Presentation</vt:lpstr>
      <vt:lpstr>PowerPoint Presentation</vt:lpstr>
      <vt:lpstr>Elastic limit</vt:lpstr>
      <vt:lpstr>Question</vt:lpstr>
      <vt:lpstr>PowerPoint Presentation</vt:lpstr>
      <vt:lpstr>Elastic strain energy </vt:lpstr>
      <vt:lpstr>Elastic strain energy </vt:lpstr>
      <vt:lpstr>Stretching rubber </vt:lpstr>
      <vt:lpstr>Answers</vt:lpstr>
      <vt:lpstr>Question</vt:lpstr>
      <vt:lpstr>PowerPoint Presentation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 Duddy</cp:lastModifiedBy>
  <cp:revision>23</cp:revision>
  <dcterms:created xsi:type="dcterms:W3CDTF">2016-05-16T13:02:05Z</dcterms:created>
  <dcterms:modified xsi:type="dcterms:W3CDTF">2018-09-18T11:50:58Z</dcterms:modified>
</cp:coreProperties>
</file>