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4EB8FA-8208-40BF-B552-9358E069658E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AA7E36-A621-4163-AA39-D2116D672183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9E4759-723F-4B78-A317-3B11DFE029EF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BD4FE-588F-42BF-B8F6-D95B41946D1D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2E63A3-B4D2-4BD9-B43D-C7FB1E369F8D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1945E-6C51-4FA8-A30D-BD3378F997EB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7762B0-172C-4F55-BD04-CD66BA054391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D11527-6265-485C-9DFC-7073470DAE94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CEA5BC-EC89-4416-A562-119AEF171160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797881-5604-4578-8CFF-C1325B1883B3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6D740-0E8E-440A-86DD-44F514CE0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0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4DB6F-5097-4D97-A203-DE68FD8EE4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41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To understand more about stress and </a:t>
            </a:r>
            <a:r>
              <a:rPr lang="en-GB" baseline="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starin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Stress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Strain, Extension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 February 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22/02/2017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pic>
        <p:nvPicPr>
          <p:cNvPr id="6" name="Picture 2" descr="Image result for stress and st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268" y="1268760"/>
            <a:ext cx="5349027" cy="368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3111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Stretching rubber </a:t>
            </a:r>
            <a:endParaRPr lang="el-GR" altLang="en-US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48011"/>
            <a:ext cx="4560888" cy="45053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The work done in stretching rubber up to extension </a:t>
            </a:r>
            <a:r>
              <a:rPr lang="en-GB" altLang="en-US" sz="2000" i="1" smtClean="0">
                <a:solidFill>
                  <a:srgbClr val="FF0000"/>
                </a:solidFill>
                <a:latin typeface="+mj-lt"/>
              </a:rPr>
              <a:t>ΔL</a:t>
            </a:r>
            <a:r>
              <a:rPr lang="en-GB" altLang="en-US" sz="2000" smtClean="0">
                <a:latin typeface="+mj-lt"/>
              </a:rPr>
              <a:t> is equal to the area under the loading curve.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The unloading curve for rubber is different from its loading curve.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When the rubber is unloaded only the energy equal to the area under the unloading curve is returned.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The area between the two curves is the energy transferred to internal energy, due to which the rubber band becomes warmer.</a:t>
            </a:r>
          </a:p>
        </p:txBody>
      </p:sp>
      <p:sp>
        <p:nvSpPr>
          <p:cNvPr id="190484" name="Line 20"/>
          <p:cNvSpPr>
            <a:spLocks noChangeShapeType="1"/>
          </p:cNvSpPr>
          <p:nvPr/>
        </p:nvSpPr>
        <p:spPr bwMode="auto">
          <a:xfrm flipH="1" flipV="1">
            <a:off x="5332413" y="2370286"/>
            <a:ext cx="9525" cy="3049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90485" name="Line 21"/>
          <p:cNvSpPr>
            <a:spLocks noChangeShapeType="1"/>
          </p:cNvSpPr>
          <p:nvPr/>
        </p:nvSpPr>
        <p:spPr bwMode="auto">
          <a:xfrm flipV="1">
            <a:off x="5195888" y="5291286"/>
            <a:ext cx="3408362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90486" name="Text Box 22"/>
          <p:cNvSpPr txBox="1">
            <a:spLocks noChangeArrowheads="1"/>
          </p:cNvSpPr>
          <p:nvPr/>
        </p:nvSpPr>
        <p:spPr bwMode="auto">
          <a:xfrm>
            <a:off x="5003800" y="5202386"/>
            <a:ext cx="4397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0</a:t>
            </a:r>
          </a:p>
        </p:txBody>
      </p:sp>
      <p:sp>
        <p:nvSpPr>
          <p:cNvPr id="190487" name="Line 23"/>
          <p:cNvSpPr>
            <a:spLocks noChangeShapeType="1"/>
          </p:cNvSpPr>
          <p:nvPr/>
        </p:nvSpPr>
        <p:spPr bwMode="auto">
          <a:xfrm>
            <a:off x="8080375" y="2630636"/>
            <a:ext cx="0" cy="26511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90488" name="Text Box 24"/>
          <p:cNvSpPr txBox="1">
            <a:spLocks noChangeArrowheads="1"/>
          </p:cNvSpPr>
          <p:nvPr/>
        </p:nvSpPr>
        <p:spPr bwMode="auto">
          <a:xfrm>
            <a:off x="6299200" y="4441973"/>
            <a:ext cx="14684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0000FF"/>
                </a:solidFill>
                <a:latin typeface="+mj-lt"/>
              </a:rPr>
              <a:t>unloading</a:t>
            </a:r>
          </a:p>
          <a:p>
            <a:pPr eaLnBrk="1" hangingPunct="1"/>
            <a:r>
              <a:rPr lang="en-GB" altLang="en-US">
                <a:latin typeface="+mj-lt"/>
              </a:rPr>
              <a:t> </a:t>
            </a:r>
          </a:p>
        </p:txBody>
      </p:sp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7737475" y="5275411"/>
            <a:ext cx="649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FF0000"/>
                </a:solidFill>
                <a:latin typeface="+mj-lt"/>
              </a:rPr>
              <a:t>ΔL</a:t>
            </a:r>
            <a:endParaRPr lang="en-GB" alt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0490" name="Oval 26"/>
          <p:cNvSpPr>
            <a:spLocks noChangeArrowheads="1"/>
          </p:cNvSpPr>
          <p:nvPr/>
        </p:nvSpPr>
        <p:spPr bwMode="auto">
          <a:xfrm>
            <a:off x="7997825" y="5219848"/>
            <a:ext cx="122238" cy="1317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90491" name="Text Box 27"/>
          <p:cNvSpPr txBox="1">
            <a:spLocks noChangeArrowheads="1"/>
          </p:cNvSpPr>
          <p:nvPr/>
        </p:nvSpPr>
        <p:spPr bwMode="auto">
          <a:xfrm>
            <a:off x="5278438" y="2197248"/>
            <a:ext cx="9874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force</a:t>
            </a:r>
          </a:p>
        </p:txBody>
      </p:sp>
      <p:sp>
        <p:nvSpPr>
          <p:cNvPr id="190492" name="Text Box 28"/>
          <p:cNvSpPr txBox="1">
            <a:spLocks noChangeArrowheads="1"/>
          </p:cNvSpPr>
          <p:nvPr/>
        </p:nvSpPr>
        <p:spPr bwMode="auto">
          <a:xfrm>
            <a:off x="6156325" y="5283348"/>
            <a:ext cx="13112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extension</a:t>
            </a:r>
          </a:p>
        </p:txBody>
      </p:sp>
      <p:sp>
        <p:nvSpPr>
          <p:cNvPr id="190493" name="Freeform 29"/>
          <p:cNvSpPr>
            <a:spLocks/>
          </p:cNvSpPr>
          <p:nvPr/>
        </p:nvSpPr>
        <p:spPr bwMode="auto">
          <a:xfrm>
            <a:off x="5341938" y="2646511"/>
            <a:ext cx="2736850" cy="2625725"/>
          </a:xfrm>
          <a:custGeom>
            <a:avLst/>
            <a:gdLst>
              <a:gd name="T0" fmla="*/ 0 w 2545"/>
              <a:gd name="T1" fmla="*/ 2425 h 2425"/>
              <a:gd name="T2" fmla="*/ 671 w 2545"/>
              <a:gd name="T3" fmla="*/ 1202 h 2425"/>
              <a:gd name="T4" fmla="*/ 2111 w 2545"/>
              <a:gd name="T5" fmla="*/ 455 h 2425"/>
              <a:gd name="T6" fmla="*/ 2545 w 2545"/>
              <a:gd name="T7" fmla="*/ 0 h 2425"/>
              <a:gd name="T8" fmla="*/ 0 60000 65536"/>
              <a:gd name="T9" fmla="*/ 0 60000 65536"/>
              <a:gd name="T10" fmla="*/ 0 60000 65536"/>
              <a:gd name="T11" fmla="*/ 0 60000 65536"/>
              <a:gd name="T12" fmla="*/ 0 w 2545"/>
              <a:gd name="T13" fmla="*/ 0 h 2425"/>
              <a:gd name="T14" fmla="*/ 2545 w 2545"/>
              <a:gd name="T15" fmla="*/ 2425 h 2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5" h="2425">
                <a:moveTo>
                  <a:pt x="0" y="2425"/>
                </a:moveTo>
                <a:cubicBezTo>
                  <a:pt x="159" y="1977"/>
                  <a:pt x="319" y="1530"/>
                  <a:pt x="671" y="1202"/>
                </a:cubicBezTo>
                <a:cubicBezTo>
                  <a:pt x="1023" y="874"/>
                  <a:pt x="1799" y="655"/>
                  <a:pt x="2111" y="455"/>
                </a:cubicBezTo>
                <a:cubicBezTo>
                  <a:pt x="2423" y="255"/>
                  <a:pt x="2484" y="127"/>
                  <a:pt x="2545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90494" name="Line 30"/>
          <p:cNvSpPr>
            <a:spLocks noChangeShapeType="1"/>
          </p:cNvSpPr>
          <p:nvPr/>
        </p:nvSpPr>
        <p:spPr bwMode="auto">
          <a:xfrm flipV="1">
            <a:off x="6413500" y="3572023"/>
            <a:ext cx="255588" cy="128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90495" name="Freeform 31"/>
          <p:cNvSpPr>
            <a:spLocks/>
          </p:cNvSpPr>
          <p:nvPr/>
        </p:nvSpPr>
        <p:spPr bwMode="auto">
          <a:xfrm>
            <a:off x="5330825" y="2646511"/>
            <a:ext cx="2735263" cy="2625725"/>
          </a:xfrm>
          <a:custGeom>
            <a:avLst/>
            <a:gdLst>
              <a:gd name="T0" fmla="*/ 2545 w 2545"/>
              <a:gd name="T1" fmla="*/ 0 h 2425"/>
              <a:gd name="T2" fmla="*/ 2155 w 2545"/>
              <a:gd name="T3" fmla="*/ 1169 h 2425"/>
              <a:gd name="T4" fmla="*/ 726 w 2545"/>
              <a:gd name="T5" fmla="*/ 1830 h 2425"/>
              <a:gd name="T6" fmla="*/ 0 w 2545"/>
              <a:gd name="T7" fmla="*/ 2425 h 2425"/>
              <a:gd name="T8" fmla="*/ 0 60000 65536"/>
              <a:gd name="T9" fmla="*/ 0 60000 65536"/>
              <a:gd name="T10" fmla="*/ 0 60000 65536"/>
              <a:gd name="T11" fmla="*/ 0 60000 65536"/>
              <a:gd name="T12" fmla="*/ 0 w 2545"/>
              <a:gd name="T13" fmla="*/ 0 h 2425"/>
              <a:gd name="T14" fmla="*/ 2545 w 2545"/>
              <a:gd name="T15" fmla="*/ 2425 h 2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5" h="2425">
                <a:moveTo>
                  <a:pt x="2545" y="0"/>
                </a:moveTo>
                <a:cubicBezTo>
                  <a:pt x="2501" y="432"/>
                  <a:pt x="2458" y="864"/>
                  <a:pt x="2155" y="1169"/>
                </a:cubicBezTo>
                <a:cubicBezTo>
                  <a:pt x="1852" y="1474"/>
                  <a:pt x="1085" y="1621"/>
                  <a:pt x="726" y="1830"/>
                </a:cubicBezTo>
                <a:cubicBezTo>
                  <a:pt x="367" y="2039"/>
                  <a:pt x="183" y="2232"/>
                  <a:pt x="0" y="242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90496" name="Line 32"/>
          <p:cNvSpPr>
            <a:spLocks noChangeShapeType="1"/>
          </p:cNvSpPr>
          <p:nvPr/>
        </p:nvSpPr>
        <p:spPr bwMode="auto">
          <a:xfrm flipH="1">
            <a:off x="6704013" y="4240361"/>
            <a:ext cx="384175" cy="1397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90498" name="Text Box 34"/>
          <p:cNvSpPr txBox="1">
            <a:spLocks noChangeArrowheads="1"/>
          </p:cNvSpPr>
          <p:nvPr/>
        </p:nvSpPr>
        <p:spPr bwMode="auto">
          <a:xfrm>
            <a:off x="5508625" y="3349773"/>
            <a:ext cx="1270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FF0000"/>
                </a:solidFill>
                <a:latin typeface="+mj-lt"/>
              </a:rPr>
              <a:t>loading</a:t>
            </a:r>
          </a:p>
          <a:p>
            <a:pPr eaLnBrk="1" hangingPunct="1"/>
            <a:r>
              <a:rPr lang="en-GB" altLang="en-US">
                <a:latin typeface="+mj-lt"/>
              </a:rPr>
              <a:t> 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559425" y="2254398"/>
            <a:ext cx="2443163" cy="2665413"/>
            <a:chOff x="3482" y="1071"/>
            <a:chExt cx="1539" cy="1679"/>
          </a:xfrm>
        </p:grpSpPr>
        <p:sp>
          <p:nvSpPr>
            <p:cNvPr id="35859" name="Text Box 33"/>
            <p:cNvSpPr txBox="1">
              <a:spLocks noChangeArrowheads="1"/>
            </p:cNvSpPr>
            <p:nvPr/>
          </p:nvSpPr>
          <p:spPr bwMode="auto">
            <a:xfrm>
              <a:off x="3878" y="1071"/>
              <a:ext cx="997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solidFill>
                    <a:srgbClr val="008000"/>
                  </a:solidFill>
                  <a:latin typeface="+mj-lt"/>
                </a:rPr>
                <a:t>energy lost to heating the rubber</a:t>
              </a:r>
            </a:p>
            <a:p>
              <a:pPr eaLnBrk="1" hangingPunct="1"/>
              <a:r>
                <a:rPr lang="en-GB" altLang="en-US">
                  <a:latin typeface="+mj-lt"/>
                </a:rPr>
                <a:t> </a:t>
              </a:r>
            </a:p>
          </p:txBody>
        </p:sp>
        <p:sp>
          <p:nvSpPr>
            <p:cNvPr id="35860" name="Line 35"/>
            <p:cNvSpPr>
              <a:spLocks noChangeShapeType="1"/>
            </p:cNvSpPr>
            <p:nvPr/>
          </p:nvSpPr>
          <p:spPr bwMode="auto">
            <a:xfrm>
              <a:off x="4286" y="1616"/>
              <a:ext cx="91" cy="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1" name="Line 36"/>
            <p:cNvSpPr>
              <a:spLocks noChangeShapeType="1"/>
            </p:cNvSpPr>
            <p:nvPr/>
          </p:nvSpPr>
          <p:spPr bwMode="auto">
            <a:xfrm>
              <a:off x="3482" y="2671"/>
              <a:ext cx="78" cy="7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2" name="Line 37"/>
            <p:cNvSpPr>
              <a:spLocks noChangeShapeType="1"/>
            </p:cNvSpPr>
            <p:nvPr/>
          </p:nvSpPr>
          <p:spPr bwMode="auto">
            <a:xfrm>
              <a:off x="3540" y="2511"/>
              <a:ext cx="156" cy="14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3" name="Line 38"/>
            <p:cNvSpPr>
              <a:spLocks noChangeShapeType="1"/>
            </p:cNvSpPr>
            <p:nvPr/>
          </p:nvSpPr>
          <p:spPr bwMode="auto">
            <a:xfrm>
              <a:off x="3622" y="2403"/>
              <a:ext cx="173" cy="17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4" name="Line 39"/>
            <p:cNvSpPr>
              <a:spLocks noChangeShapeType="1"/>
            </p:cNvSpPr>
            <p:nvPr/>
          </p:nvSpPr>
          <p:spPr bwMode="auto">
            <a:xfrm>
              <a:off x="3704" y="2271"/>
              <a:ext cx="217" cy="2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5" name="Line 40"/>
            <p:cNvSpPr>
              <a:spLocks noChangeShapeType="1"/>
            </p:cNvSpPr>
            <p:nvPr/>
          </p:nvSpPr>
          <p:spPr bwMode="auto">
            <a:xfrm>
              <a:off x="3812" y="2151"/>
              <a:ext cx="257" cy="29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6" name="Line 41"/>
            <p:cNvSpPr>
              <a:spLocks noChangeShapeType="1"/>
            </p:cNvSpPr>
            <p:nvPr/>
          </p:nvSpPr>
          <p:spPr bwMode="auto">
            <a:xfrm>
              <a:off x="3936" y="2059"/>
              <a:ext cx="277" cy="30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7" name="Line 42"/>
            <p:cNvSpPr>
              <a:spLocks noChangeShapeType="1"/>
            </p:cNvSpPr>
            <p:nvPr/>
          </p:nvSpPr>
          <p:spPr bwMode="auto">
            <a:xfrm>
              <a:off x="4080" y="1983"/>
              <a:ext cx="301" cy="32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8" name="Line 43"/>
            <p:cNvSpPr>
              <a:spLocks noChangeShapeType="1"/>
            </p:cNvSpPr>
            <p:nvPr/>
          </p:nvSpPr>
          <p:spPr bwMode="auto">
            <a:xfrm>
              <a:off x="4244" y="1907"/>
              <a:ext cx="309" cy="3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69" name="Line 44"/>
            <p:cNvSpPr>
              <a:spLocks noChangeShapeType="1"/>
            </p:cNvSpPr>
            <p:nvPr/>
          </p:nvSpPr>
          <p:spPr bwMode="auto">
            <a:xfrm>
              <a:off x="4412" y="1835"/>
              <a:ext cx="293" cy="31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70" name="Line 45"/>
            <p:cNvSpPr>
              <a:spLocks noChangeShapeType="1"/>
            </p:cNvSpPr>
            <p:nvPr/>
          </p:nvSpPr>
          <p:spPr bwMode="auto">
            <a:xfrm>
              <a:off x="4568" y="1771"/>
              <a:ext cx="261" cy="28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71" name="Line 46"/>
            <p:cNvSpPr>
              <a:spLocks noChangeShapeType="1"/>
            </p:cNvSpPr>
            <p:nvPr/>
          </p:nvSpPr>
          <p:spPr bwMode="auto">
            <a:xfrm>
              <a:off x="4704" y="1703"/>
              <a:ext cx="217" cy="2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72" name="Line 47"/>
            <p:cNvSpPr>
              <a:spLocks noChangeShapeType="1"/>
            </p:cNvSpPr>
            <p:nvPr/>
          </p:nvSpPr>
          <p:spPr bwMode="auto">
            <a:xfrm>
              <a:off x="4844" y="1631"/>
              <a:ext cx="129" cy="1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5873" name="Line 48"/>
            <p:cNvSpPr>
              <a:spLocks noChangeShapeType="1"/>
            </p:cNvSpPr>
            <p:nvPr/>
          </p:nvSpPr>
          <p:spPr bwMode="auto">
            <a:xfrm>
              <a:off x="4948" y="1539"/>
              <a:ext cx="73" cy="7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2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4" grpId="0" animBg="1"/>
      <p:bldP spid="190485" grpId="0" animBg="1"/>
      <p:bldP spid="190486" grpId="0"/>
      <p:bldP spid="190487" grpId="0" animBg="1"/>
      <p:bldP spid="190488" grpId="0"/>
      <p:bldP spid="190489" grpId="0"/>
      <p:bldP spid="190490" grpId="0" animBg="1"/>
      <p:bldP spid="190491" grpId="0"/>
      <p:bldP spid="190492" grpId="0"/>
      <p:bldP spid="190493" grpId="0" animBg="1"/>
      <p:bldP spid="190494" grpId="0" animBg="1"/>
      <p:bldP spid="190495" grpId="0" animBg="1"/>
      <p:bldP spid="190496" grpId="0" animBg="1"/>
      <p:bldP spid="190498" grpId="0"/>
      <p:bldP spid="19049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0976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3300"/>
                </a:solidFill>
              </a:rPr>
              <a:t>Answers</a:t>
            </a:r>
          </a:p>
        </p:txBody>
      </p:sp>
      <p:graphicFrame>
        <p:nvGraphicFramePr>
          <p:cNvPr id="458782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660394"/>
              </p:ext>
            </p:extLst>
          </p:nvPr>
        </p:nvGraphicFramePr>
        <p:xfrm>
          <a:off x="457200" y="2306538"/>
          <a:ext cx="8126413" cy="3714750"/>
        </p:xfrm>
        <a:graphic>
          <a:graphicData uri="http://schemas.openxmlformats.org/drawingml/2006/table">
            <a:tbl>
              <a:tblPr/>
              <a:tblGrid>
                <a:gridCol w="2708275"/>
                <a:gridCol w="2709863"/>
                <a:gridCol w="2708275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tensile force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extension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strain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kN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50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8784" name="Text Box 32"/>
          <p:cNvSpPr txBox="1">
            <a:spLocks noChangeArrowheads="1"/>
          </p:cNvSpPr>
          <p:nvPr/>
        </p:nvSpPr>
        <p:spPr bwMode="auto">
          <a:xfrm>
            <a:off x="3344863" y="1228626"/>
            <a:ext cx="3087687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latin typeface="+mj-lt"/>
              </a:rPr>
              <a:t>Complete:</a:t>
            </a:r>
          </a:p>
        </p:txBody>
      </p:sp>
      <p:sp>
        <p:nvSpPr>
          <p:cNvPr id="458785" name="Text Box 33"/>
          <p:cNvSpPr txBox="1">
            <a:spLocks noChangeArrowheads="1"/>
          </p:cNvSpPr>
          <p:nvPr/>
        </p:nvSpPr>
        <p:spPr bwMode="auto">
          <a:xfrm>
            <a:off x="6626225" y="3074888"/>
            <a:ext cx="1182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120 J</a:t>
            </a:r>
          </a:p>
        </p:txBody>
      </p:sp>
      <p:sp>
        <p:nvSpPr>
          <p:cNvPr id="458786" name="Text Box 34"/>
          <p:cNvSpPr txBox="1">
            <a:spLocks noChangeArrowheads="1"/>
          </p:cNvSpPr>
          <p:nvPr/>
        </p:nvSpPr>
        <p:spPr bwMode="auto">
          <a:xfrm>
            <a:off x="6827838" y="3784501"/>
            <a:ext cx="1182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3 J</a:t>
            </a:r>
          </a:p>
        </p:txBody>
      </p:sp>
      <p:sp>
        <p:nvSpPr>
          <p:cNvPr id="458787" name="Text Box 35"/>
          <p:cNvSpPr txBox="1">
            <a:spLocks noChangeArrowheads="1"/>
          </p:cNvSpPr>
          <p:nvPr/>
        </p:nvSpPr>
        <p:spPr bwMode="auto">
          <a:xfrm>
            <a:off x="3646488" y="4533801"/>
            <a:ext cx="855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100</a:t>
            </a:r>
          </a:p>
        </p:txBody>
      </p:sp>
      <p:sp>
        <p:nvSpPr>
          <p:cNvPr id="458788" name="Text Box 36"/>
          <p:cNvSpPr txBox="1">
            <a:spLocks noChangeArrowheads="1"/>
          </p:cNvSpPr>
          <p:nvPr/>
        </p:nvSpPr>
        <p:spPr bwMode="auto">
          <a:xfrm>
            <a:off x="1281113" y="5283101"/>
            <a:ext cx="463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045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84" grpId="0" animBg="1"/>
      <p:bldP spid="458785" grpId="0"/>
      <p:bldP spid="458786" grpId="0"/>
      <p:bldP spid="458787" grpId="0"/>
      <p:bldP spid="4587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8977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</a:t>
            </a:r>
            <a:endParaRPr lang="el-GR" altLang="en-US" smtClean="0">
              <a:cs typeface="Arial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039"/>
            <a:ext cx="4546600" cy="49688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+mj-lt"/>
              </a:rPr>
              <a:t>A spring of original length 20cm extends to 25cm when a weight of 4N is hung from it. Calculate: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+mj-lt"/>
              </a:rPr>
              <a:t>(a) the elastic strain energy stored in the spring,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+mj-lt"/>
              </a:rPr>
              <a:t>(b) the spring constant 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+mj-lt"/>
              </a:rPr>
              <a:t>(c) the length of the spring when it is storing 0.5 J of energy.</a:t>
            </a:r>
            <a:endParaRPr lang="en-GB" altLang="en-US" sz="2800" smtClean="0">
              <a:latin typeface="+mj-lt"/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5219700" y="1628477"/>
            <a:ext cx="36004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>
                <a:latin typeface="+mj-lt"/>
              </a:rPr>
              <a:t>(a)</a:t>
            </a:r>
            <a:r>
              <a:rPr lang="en-GB" altLang="en-US" sz="2800" i="1">
                <a:latin typeface="+mj-lt"/>
              </a:rPr>
              <a:t> strain energy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 i="1">
                <a:latin typeface="+mj-lt"/>
              </a:rPr>
              <a:t>= </a:t>
            </a:r>
            <a:r>
              <a:rPr lang="en-GB" altLang="en-US" sz="2800" b="1" i="1">
                <a:solidFill>
                  <a:srgbClr val="FF0000"/>
                </a:solidFill>
                <a:latin typeface="+mj-lt"/>
              </a:rPr>
              <a:t>½ F ΔL</a:t>
            </a:r>
            <a:r>
              <a:rPr lang="en-GB" altLang="en-US" sz="2800" i="1">
                <a:latin typeface="+mj-lt"/>
              </a:rPr>
              <a:t> </a:t>
            </a:r>
            <a:endParaRPr lang="en-GB" altLang="en-US" sz="2800"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800"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>
                <a:latin typeface="+mj-lt"/>
              </a:rPr>
              <a:t>= ½ x 4N x 0.05m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800"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+mj-lt"/>
              </a:rPr>
              <a:t>strain energy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+mj-lt"/>
              </a:rPr>
              <a:t>= 0.10 J</a:t>
            </a:r>
          </a:p>
        </p:txBody>
      </p:sp>
    </p:spTree>
    <p:extLst>
      <p:ext uri="{BB962C8B-B14F-4D97-AF65-F5344CB8AC3E}">
        <p14:creationId xmlns:p14="http://schemas.microsoft.com/office/powerpoint/2010/main" val="7001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3107"/>
            <a:ext cx="8229600" cy="525621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(b)</a:t>
            </a:r>
            <a:r>
              <a:rPr lang="en-GB" altLang="en-US" sz="2400" i="1" smtClean="0"/>
              <a:t> </a:t>
            </a:r>
            <a:r>
              <a:rPr lang="en-GB" altLang="en-US" sz="2400" b="1" i="1" smtClean="0">
                <a:solidFill>
                  <a:srgbClr val="FF0000"/>
                </a:solidFill>
              </a:rPr>
              <a:t>F = k ΔL</a:t>
            </a:r>
            <a:r>
              <a:rPr lang="en-GB" altLang="en-US" sz="2400" i="1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/>
              <a:t>→  </a:t>
            </a:r>
            <a:r>
              <a:rPr lang="en-GB" altLang="en-US" sz="2400" b="1" i="1" smtClean="0">
                <a:solidFill>
                  <a:srgbClr val="FF0000"/>
                </a:solidFill>
              </a:rPr>
              <a:t>k = F / ΔL</a:t>
            </a:r>
            <a:r>
              <a:rPr lang="en-GB" altLang="en-US" sz="2400" i="1" smtClean="0"/>
              <a:t> </a:t>
            </a:r>
            <a:r>
              <a:rPr lang="en-GB" altLang="en-US" sz="2400" smtClean="0"/>
              <a:t>= 4N / 0.05m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0000"/>
                </a:solidFill>
              </a:rPr>
              <a:t>spring constant, k = 80 Nm</a:t>
            </a:r>
            <a:r>
              <a:rPr lang="en-GB" altLang="en-US" sz="2400" b="1" baseline="30000" smtClean="0">
                <a:solidFill>
                  <a:srgbClr val="FF0000"/>
                </a:solidFill>
              </a:rPr>
              <a:t>-1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(c)</a:t>
            </a:r>
            <a:r>
              <a:rPr lang="en-GB" altLang="en-US" sz="2400" i="1" smtClean="0"/>
              <a:t> </a:t>
            </a:r>
            <a:r>
              <a:rPr lang="en-GB" altLang="en-US" sz="2400" b="1" i="1" smtClean="0">
                <a:solidFill>
                  <a:srgbClr val="FF0000"/>
                </a:solidFill>
              </a:rPr>
              <a:t>strain energy = ½ F ΔL</a:t>
            </a:r>
            <a:r>
              <a:rPr lang="en-GB" altLang="en-US" sz="2400" i="1" smtClean="0"/>
              <a:t> and  </a:t>
            </a:r>
            <a:r>
              <a:rPr lang="en-GB" altLang="en-US" sz="2400" b="1" i="1" smtClean="0">
                <a:solidFill>
                  <a:srgbClr val="FF0000"/>
                </a:solidFill>
              </a:rPr>
              <a:t>F = k ΔL</a:t>
            </a:r>
            <a:r>
              <a:rPr lang="en-GB" altLang="en-US" sz="2400" i="1" smtClean="0"/>
              <a:t> when combined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/>
              <a:t>give: </a:t>
            </a:r>
            <a:r>
              <a:rPr lang="en-GB" altLang="en-US" sz="2400" b="1" i="1" smtClean="0">
                <a:solidFill>
                  <a:srgbClr val="FF0000"/>
                </a:solidFill>
              </a:rPr>
              <a:t>strain energy = ½ k (ΔL)</a:t>
            </a:r>
            <a:r>
              <a:rPr lang="en-GB" altLang="en-US" sz="2400" b="1" i="1" baseline="30000" smtClean="0">
                <a:solidFill>
                  <a:srgbClr val="FF0000"/>
                </a:solidFill>
              </a:rPr>
              <a:t>2</a:t>
            </a:r>
            <a:r>
              <a:rPr lang="en-GB" altLang="en-US" sz="2400" i="1" smtClean="0"/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/>
              <a:t>→  </a:t>
            </a:r>
            <a:r>
              <a:rPr lang="en-GB" altLang="en-US" sz="2400" b="1" i="1" smtClean="0">
                <a:solidFill>
                  <a:srgbClr val="FF0000"/>
                </a:solidFill>
              </a:rPr>
              <a:t>ΔL = √(2 x strain energy / k)</a:t>
            </a:r>
            <a:r>
              <a:rPr lang="en-GB" altLang="en-US" sz="2400" i="1" smtClean="0"/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√(2 x 0.5 / 80)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√(0.0125)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0.112m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Therefore spring length = 20cm + 11.2cm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0000"/>
                </a:solidFill>
              </a:rPr>
              <a:t>= 31.2 cm</a:t>
            </a:r>
          </a:p>
        </p:txBody>
      </p:sp>
    </p:spTree>
    <p:extLst>
      <p:ext uri="{BB962C8B-B14F-4D97-AF65-F5344CB8AC3E}">
        <p14:creationId xmlns:p14="http://schemas.microsoft.com/office/powerpoint/2010/main" val="14889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4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614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Stress – strain curves</a:t>
            </a:r>
            <a:br>
              <a:rPr lang="en-GB" altLang="en-US" sz="4000" smtClean="0"/>
            </a:br>
            <a:r>
              <a:rPr lang="en-GB" altLang="en-US" sz="3200" smtClean="0"/>
              <a:t>(a) Metal wire (e.g. steel)</a:t>
            </a:r>
            <a:endParaRPr lang="el-GR" altLang="en-US" sz="3200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31702"/>
            <a:ext cx="2843213" cy="4565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solidFill>
                  <a:srgbClr val="FF0000"/>
                </a:solidFill>
                <a:latin typeface="+mj-lt"/>
              </a:rPr>
              <a:t>P = Limit of proportionality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latin typeface="+mj-lt"/>
              </a:rPr>
              <a:t>Up to this point the stress is proportional to the strain.</a:t>
            </a:r>
          </a:p>
        </p:txBody>
      </p:sp>
      <p:sp>
        <p:nvSpPr>
          <p:cNvPr id="176167" name="Line 39"/>
          <p:cNvSpPr>
            <a:spLocks noChangeShapeType="1"/>
          </p:cNvSpPr>
          <p:nvPr/>
        </p:nvSpPr>
        <p:spPr bwMode="auto">
          <a:xfrm flipV="1">
            <a:off x="4002088" y="3350915"/>
            <a:ext cx="681037" cy="180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952875" y="2420640"/>
            <a:ext cx="4791075" cy="3168650"/>
            <a:chOff x="2490" y="1253"/>
            <a:chExt cx="3018" cy="1996"/>
          </a:xfrm>
        </p:grpSpPr>
        <p:sp>
          <p:nvSpPr>
            <p:cNvPr id="26633" name="Line 37"/>
            <p:cNvSpPr>
              <a:spLocks noChangeShapeType="1"/>
            </p:cNvSpPr>
            <p:nvPr/>
          </p:nvSpPr>
          <p:spPr bwMode="auto">
            <a:xfrm flipV="1">
              <a:off x="2505" y="1296"/>
              <a:ext cx="0" cy="17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26634" name="Line 38"/>
            <p:cNvSpPr>
              <a:spLocks noChangeShapeType="1"/>
            </p:cNvSpPr>
            <p:nvPr/>
          </p:nvSpPr>
          <p:spPr bwMode="auto">
            <a:xfrm>
              <a:off x="2505" y="3000"/>
              <a:ext cx="300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26635" name="Text Box 43"/>
            <p:cNvSpPr txBox="1">
              <a:spLocks noChangeArrowheads="1"/>
            </p:cNvSpPr>
            <p:nvPr/>
          </p:nvSpPr>
          <p:spPr bwMode="auto">
            <a:xfrm>
              <a:off x="2490" y="1253"/>
              <a:ext cx="54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stress</a:t>
              </a:r>
            </a:p>
          </p:txBody>
        </p:sp>
        <p:sp>
          <p:nvSpPr>
            <p:cNvPr id="26636" name="Text Box 45"/>
            <p:cNvSpPr txBox="1">
              <a:spLocks noChangeArrowheads="1"/>
            </p:cNvSpPr>
            <p:nvPr/>
          </p:nvSpPr>
          <p:spPr bwMode="auto">
            <a:xfrm>
              <a:off x="4822" y="2976"/>
              <a:ext cx="54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strain</a:t>
              </a: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429125" y="3044527"/>
            <a:ext cx="450850" cy="409575"/>
            <a:chOff x="2790" y="1646"/>
            <a:chExt cx="284" cy="258"/>
          </a:xfrm>
        </p:grpSpPr>
        <p:sp>
          <p:nvSpPr>
            <p:cNvPr id="26631" name="Text Box 44"/>
            <p:cNvSpPr txBox="1">
              <a:spLocks noChangeArrowheads="1"/>
            </p:cNvSpPr>
            <p:nvPr/>
          </p:nvSpPr>
          <p:spPr bwMode="auto">
            <a:xfrm>
              <a:off x="2790" y="1646"/>
              <a:ext cx="28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3300"/>
                  </a:solidFill>
                  <a:latin typeface="+mj-lt"/>
                </a:rPr>
                <a:t>P</a:t>
              </a:r>
            </a:p>
          </p:txBody>
        </p:sp>
        <p:sp>
          <p:nvSpPr>
            <p:cNvPr id="26632" name="Oval 48"/>
            <p:cNvSpPr>
              <a:spLocks noChangeArrowheads="1"/>
            </p:cNvSpPr>
            <p:nvPr/>
          </p:nvSpPr>
          <p:spPr bwMode="auto">
            <a:xfrm>
              <a:off x="2930" y="1810"/>
              <a:ext cx="45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48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2151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Stress – strain curves</a:t>
            </a:r>
            <a:br>
              <a:rPr lang="en-GB" altLang="en-US" sz="4000" smtClean="0"/>
            </a:br>
            <a:r>
              <a:rPr lang="en-GB" altLang="en-US" sz="3200" smtClean="0"/>
              <a:t>(a) Metal wire (e.g. steel)</a:t>
            </a:r>
            <a:endParaRPr lang="el-GR" altLang="en-US" sz="3200" smtClean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47726"/>
            <a:ext cx="3322637" cy="4565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E = Elastic limit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latin typeface="+mj-lt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+mj-lt"/>
              </a:rPr>
              <a:t>This is close to </a:t>
            </a: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P</a:t>
            </a:r>
            <a:endParaRPr lang="en-GB" altLang="en-US" sz="2400" smtClean="0">
              <a:latin typeface="+mj-lt"/>
            </a:endParaRPr>
          </a:p>
          <a:p>
            <a:pPr marL="0" indent="0" eaLnBrk="1" hangingPunct="1">
              <a:buFontTx/>
              <a:buNone/>
            </a:pPr>
            <a:endParaRPr lang="en-GB" altLang="en-US" sz="2400" smtClean="0">
              <a:latin typeface="+mj-lt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+mj-lt"/>
              </a:rPr>
              <a:t>Beyond this point the wire will become permanently stretched and suffer plastic deformation.</a:t>
            </a:r>
            <a:r>
              <a:rPr lang="en-GB" altLang="en-US" sz="2800" smtClean="0">
                <a:latin typeface="+mj-lt"/>
              </a:rPr>
              <a:t> </a:t>
            </a:r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V="1">
            <a:off x="3976688" y="2604913"/>
            <a:ext cx="0" cy="2705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3976688" y="5310013"/>
            <a:ext cx="4767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 flipV="1">
            <a:off x="3976688" y="3506613"/>
            <a:ext cx="681037" cy="180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7655" name="Freeform 8"/>
          <p:cNvSpPr>
            <a:spLocks/>
          </p:cNvSpPr>
          <p:nvPr/>
        </p:nvSpPr>
        <p:spPr bwMode="auto">
          <a:xfrm rot="-157394">
            <a:off x="4632325" y="3041476"/>
            <a:ext cx="677863" cy="490537"/>
          </a:xfrm>
          <a:custGeom>
            <a:avLst/>
            <a:gdLst>
              <a:gd name="T0" fmla="*/ 0 w 724"/>
              <a:gd name="T1" fmla="*/ 362 h 362"/>
              <a:gd name="T2" fmla="*/ 362 w 724"/>
              <a:gd name="T3" fmla="*/ 0 h 362"/>
              <a:gd name="T4" fmla="*/ 724 w 724"/>
              <a:gd name="T5" fmla="*/ 362 h 362"/>
              <a:gd name="T6" fmla="*/ 0 60000 65536"/>
              <a:gd name="T7" fmla="*/ 0 60000 65536"/>
              <a:gd name="T8" fmla="*/ 0 60000 65536"/>
              <a:gd name="T9" fmla="*/ 0 w 724"/>
              <a:gd name="T10" fmla="*/ 0 h 362"/>
              <a:gd name="T11" fmla="*/ 724 w 724"/>
              <a:gd name="T12" fmla="*/ 362 h 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4" h="362">
                <a:moveTo>
                  <a:pt x="0" y="362"/>
                </a:moveTo>
                <a:cubicBezTo>
                  <a:pt x="120" y="181"/>
                  <a:pt x="241" y="0"/>
                  <a:pt x="362" y="0"/>
                </a:cubicBezTo>
                <a:cubicBezTo>
                  <a:pt x="483" y="0"/>
                  <a:pt x="603" y="181"/>
                  <a:pt x="724" y="36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7656" name="Oval 10"/>
          <p:cNvSpPr>
            <a:spLocks noChangeArrowheads="1"/>
          </p:cNvSpPr>
          <p:nvPr/>
        </p:nvSpPr>
        <p:spPr bwMode="auto">
          <a:xfrm>
            <a:off x="4632325" y="3470101"/>
            <a:ext cx="71438" cy="730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7657" name="Oval 12"/>
          <p:cNvSpPr>
            <a:spLocks noChangeArrowheads="1"/>
          </p:cNvSpPr>
          <p:nvPr/>
        </p:nvSpPr>
        <p:spPr bwMode="auto">
          <a:xfrm>
            <a:off x="4725988" y="3212926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7658" name="Text Box 17"/>
          <p:cNvSpPr txBox="1">
            <a:spLocks noChangeArrowheads="1"/>
          </p:cNvSpPr>
          <p:nvPr/>
        </p:nvSpPr>
        <p:spPr bwMode="auto">
          <a:xfrm>
            <a:off x="3924300" y="2536651"/>
            <a:ext cx="8604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stress</a:t>
            </a:r>
          </a:p>
        </p:txBody>
      </p:sp>
      <p:sp>
        <p:nvSpPr>
          <p:cNvPr id="27659" name="Text Box 18"/>
          <p:cNvSpPr txBox="1">
            <a:spLocks noChangeArrowheads="1"/>
          </p:cNvSpPr>
          <p:nvPr/>
        </p:nvSpPr>
        <p:spPr bwMode="auto">
          <a:xfrm>
            <a:off x="4333875" y="3300238"/>
            <a:ext cx="4508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3300"/>
                </a:solidFill>
                <a:latin typeface="+mj-lt"/>
              </a:rPr>
              <a:t>P</a:t>
            </a:r>
          </a:p>
        </p:txBody>
      </p:sp>
      <p:sp>
        <p:nvSpPr>
          <p:cNvPr id="27660" name="Text Box 19"/>
          <p:cNvSpPr txBox="1">
            <a:spLocks noChangeArrowheads="1"/>
          </p:cNvSpPr>
          <p:nvPr/>
        </p:nvSpPr>
        <p:spPr bwMode="auto">
          <a:xfrm>
            <a:off x="4419600" y="3009726"/>
            <a:ext cx="4016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3300"/>
                </a:solidFill>
                <a:latin typeface="+mj-lt"/>
              </a:rPr>
              <a:t>E</a:t>
            </a:r>
          </a:p>
        </p:txBody>
      </p:sp>
      <p:sp>
        <p:nvSpPr>
          <p:cNvPr id="27661" name="Text Box 22"/>
          <p:cNvSpPr txBox="1">
            <a:spLocks noChangeArrowheads="1"/>
          </p:cNvSpPr>
          <p:nvPr/>
        </p:nvSpPr>
        <p:spPr bwMode="auto">
          <a:xfrm>
            <a:off x="7654925" y="5271913"/>
            <a:ext cx="8604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strain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4718050" y="2922413"/>
            <a:ext cx="65405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7663" name="Rectangle 25"/>
          <p:cNvSpPr>
            <a:spLocks noChangeArrowheads="1"/>
          </p:cNvSpPr>
          <p:nvPr/>
        </p:nvSpPr>
        <p:spPr bwMode="auto">
          <a:xfrm>
            <a:off x="5048250" y="2801763"/>
            <a:ext cx="425450" cy="730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58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301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Stress – strain curves</a:t>
            </a:r>
            <a:br>
              <a:rPr lang="en-GB" altLang="en-US" sz="4000" dirty="0" smtClean="0"/>
            </a:br>
            <a:r>
              <a:rPr lang="en-GB" altLang="en-US" sz="3200" dirty="0" smtClean="0"/>
              <a:t>(a) Metal wire (e.g. steel)</a:t>
            </a:r>
            <a:endParaRPr lang="el-GR" altLang="en-US" sz="3200" dirty="0" smtClean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75718"/>
            <a:ext cx="3322637" cy="4565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Y</a:t>
            </a:r>
            <a:r>
              <a:rPr lang="en-GB" altLang="en-US" sz="2400" baseline="-2500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 = Yield point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+mj-lt"/>
              </a:rPr>
              <a:t>This is where the wire weakens temporarily.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latin typeface="+mj-lt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+mj-lt"/>
              </a:rPr>
              <a:t>Beyond </a:t>
            </a: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Y</a:t>
            </a:r>
            <a:r>
              <a:rPr lang="en-GB" altLang="en-US" sz="2400" baseline="-2500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GB" altLang="en-US" sz="2400" smtClean="0">
                <a:latin typeface="+mj-lt"/>
              </a:rPr>
              <a:t>, a small increase in stress causes a large increase in strain as the wire undergoes </a:t>
            </a: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plastic flow.</a:t>
            </a:r>
            <a:endParaRPr lang="en-GB" altLang="en-US" sz="2400" smtClean="0">
              <a:latin typeface="+mj-lt"/>
            </a:endParaRPr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 flipV="1">
            <a:off x="3976688" y="2675780"/>
            <a:ext cx="0" cy="2705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3976688" y="5380880"/>
            <a:ext cx="4767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 flipV="1">
            <a:off x="3976688" y="3577480"/>
            <a:ext cx="681037" cy="180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8679" name="Freeform 8"/>
          <p:cNvSpPr>
            <a:spLocks/>
          </p:cNvSpPr>
          <p:nvPr/>
        </p:nvSpPr>
        <p:spPr bwMode="auto">
          <a:xfrm rot="-157394">
            <a:off x="4632325" y="3112343"/>
            <a:ext cx="677863" cy="490537"/>
          </a:xfrm>
          <a:custGeom>
            <a:avLst/>
            <a:gdLst>
              <a:gd name="T0" fmla="*/ 0 w 724"/>
              <a:gd name="T1" fmla="*/ 362 h 362"/>
              <a:gd name="T2" fmla="*/ 362 w 724"/>
              <a:gd name="T3" fmla="*/ 0 h 362"/>
              <a:gd name="T4" fmla="*/ 724 w 724"/>
              <a:gd name="T5" fmla="*/ 362 h 362"/>
              <a:gd name="T6" fmla="*/ 0 60000 65536"/>
              <a:gd name="T7" fmla="*/ 0 60000 65536"/>
              <a:gd name="T8" fmla="*/ 0 60000 65536"/>
              <a:gd name="T9" fmla="*/ 0 w 724"/>
              <a:gd name="T10" fmla="*/ 0 h 362"/>
              <a:gd name="T11" fmla="*/ 724 w 724"/>
              <a:gd name="T12" fmla="*/ 362 h 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4" h="362">
                <a:moveTo>
                  <a:pt x="0" y="362"/>
                </a:moveTo>
                <a:cubicBezTo>
                  <a:pt x="120" y="181"/>
                  <a:pt x="241" y="0"/>
                  <a:pt x="362" y="0"/>
                </a:cubicBezTo>
                <a:cubicBezTo>
                  <a:pt x="483" y="0"/>
                  <a:pt x="603" y="181"/>
                  <a:pt x="724" y="36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8680" name="Freeform 9"/>
          <p:cNvSpPr>
            <a:spLocks/>
          </p:cNvSpPr>
          <p:nvPr/>
        </p:nvSpPr>
        <p:spPr bwMode="auto">
          <a:xfrm>
            <a:off x="5353050" y="2721818"/>
            <a:ext cx="2879725" cy="839787"/>
          </a:xfrm>
          <a:custGeom>
            <a:avLst/>
            <a:gdLst>
              <a:gd name="T0" fmla="*/ 0 w 3077"/>
              <a:gd name="T1" fmla="*/ 603 h 603"/>
              <a:gd name="T2" fmla="*/ 1991 w 3077"/>
              <a:gd name="T3" fmla="*/ 60 h 603"/>
              <a:gd name="T4" fmla="*/ 3077 w 3077"/>
              <a:gd name="T5" fmla="*/ 241 h 603"/>
              <a:gd name="T6" fmla="*/ 0 60000 65536"/>
              <a:gd name="T7" fmla="*/ 0 60000 65536"/>
              <a:gd name="T8" fmla="*/ 0 60000 65536"/>
              <a:gd name="T9" fmla="*/ 0 w 3077"/>
              <a:gd name="T10" fmla="*/ 0 h 603"/>
              <a:gd name="T11" fmla="*/ 3077 w 3077"/>
              <a:gd name="T12" fmla="*/ 603 h 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77" h="603">
                <a:moveTo>
                  <a:pt x="0" y="603"/>
                </a:moveTo>
                <a:cubicBezTo>
                  <a:pt x="739" y="361"/>
                  <a:pt x="1478" y="120"/>
                  <a:pt x="1991" y="60"/>
                </a:cubicBezTo>
                <a:cubicBezTo>
                  <a:pt x="2504" y="0"/>
                  <a:pt x="2896" y="211"/>
                  <a:pt x="3077" y="24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8681" name="Oval 10"/>
          <p:cNvSpPr>
            <a:spLocks noChangeArrowheads="1"/>
          </p:cNvSpPr>
          <p:nvPr/>
        </p:nvSpPr>
        <p:spPr bwMode="auto">
          <a:xfrm>
            <a:off x="4632325" y="3540968"/>
            <a:ext cx="71438" cy="730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8682" name="Oval 11"/>
          <p:cNvSpPr>
            <a:spLocks noChangeArrowheads="1"/>
          </p:cNvSpPr>
          <p:nvPr/>
        </p:nvSpPr>
        <p:spPr bwMode="auto">
          <a:xfrm>
            <a:off x="4913313" y="3088530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8683" name="Oval 12"/>
          <p:cNvSpPr>
            <a:spLocks noChangeArrowheads="1"/>
          </p:cNvSpPr>
          <p:nvPr/>
        </p:nvSpPr>
        <p:spPr bwMode="auto">
          <a:xfrm>
            <a:off x="4725988" y="3283793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8684" name="Oval 13"/>
          <p:cNvSpPr>
            <a:spLocks noChangeArrowheads="1"/>
          </p:cNvSpPr>
          <p:nvPr/>
        </p:nvSpPr>
        <p:spPr bwMode="auto">
          <a:xfrm>
            <a:off x="5278438" y="3534618"/>
            <a:ext cx="71437" cy="730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8685" name="Text Box 16"/>
          <p:cNvSpPr txBox="1">
            <a:spLocks noChangeArrowheads="1"/>
          </p:cNvSpPr>
          <p:nvPr/>
        </p:nvSpPr>
        <p:spPr bwMode="auto">
          <a:xfrm>
            <a:off x="4716463" y="2678955"/>
            <a:ext cx="5143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3300"/>
                </a:solidFill>
                <a:latin typeface="+mj-lt"/>
              </a:rPr>
              <a:t>Y</a:t>
            </a:r>
            <a:r>
              <a:rPr lang="en-GB" altLang="en-US" baseline="-25000">
                <a:solidFill>
                  <a:srgbClr val="FF3300"/>
                </a:solidFill>
                <a:latin typeface="+mj-lt"/>
              </a:rPr>
              <a:t>1</a:t>
            </a:r>
            <a:endParaRPr lang="en-GB" altLang="en-US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8686" name="Text Box 17"/>
          <p:cNvSpPr txBox="1">
            <a:spLocks noChangeArrowheads="1"/>
          </p:cNvSpPr>
          <p:nvPr/>
        </p:nvSpPr>
        <p:spPr bwMode="auto">
          <a:xfrm>
            <a:off x="3924300" y="2607518"/>
            <a:ext cx="8604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stress</a:t>
            </a:r>
          </a:p>
        </p:txBody>
      </p:sp>
      <p:sp>
        <p:nvSpPr>
          <p:cNvPr id="28687" name="Text Box 18"/>
          <p:cNvSpPr txBox="1">
            <a:spLocks noChangeArrowheads="1"/>
          </p:cNvSpPr>
          <p:nvPr/>
        </p:nvSpPr>
        <p:spPr bwMode="auto">
          <a:xfrm>
            <a:off x="4333875" y="3371105"/>
            <a:ext cx="4508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3300"/>
                </a:solidFill>
                <a:latin typeface="+mj-lt"/>
              </a:rPr>
              <a:t>P</a:t>
            </a:r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419600" y="3080593"/>
            <a:ext cx="4016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3300"/>
                </a:solidFill>
                <a:latin typeface="+mj-lt"/>
              </a:rPr>
              <a:t>E</a:t>
            </a:r>
          </a:p>
        </p:txBody>
      </p:sp>
      <p:sp>
        <p:nvSpPr>
          <p:cNvPr id="28689" name="Text Box 22"/>
          <p:cNvSpPr txBox="1">
            <a:spLocks noChangeArrowheads="1"/>
          </p:cNvSpPr>
          <p:nvPr/>
        </p:nvSpPr>
        <p:spPr bwMode="auto">
          <a:xfrm>
            <a:off x="7654925" y="5342780"/>
            <a:ext cx="8604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strain</a:t>
            </a:r>
          </a:p>
        </p:txBody>
      </p:sp>
      <p:sp>
        <p:nvSpPr>
          <p:cNvPr id="28690" name="Text Box 23"/>
          <p:cNvSpPr txBox="1">
            <a:spLocks noChangeArrowheads="1"/>
          </p:cNvSpPr>
          <p:nvPr/>
        </p:nvSpPr>
        <p:spPr bwMode="auto">
          <a:xfrm>
            <a:off x="5087938" y="3556843"/>
            <a:ext cx="5159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3300"/>
                </a:solidFill>
                <a:latin typeface="+mj-lt"/>
              </a:rPr>
              <a:t>Y</a:t>
            </a:r>
            <a:r>
              <a:rPr lang="en-GB" altLang="en-US" baseline="-25000">
                <a:solidFill>
                  <a:srgbClr val="FF3300"/>
                </a:solidFill>
                <a:latin typeface="+mj-lt"/>
              </a:rPr>
              <a:t>2</a:t>
            </a:r>
            <a:endParaRPr lang="en-GB" altLang="en-US">
              <a:solidFill>
                <a:srgbClr val="FF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187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1247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Stress – strain curves</a:t>
            </a:r>
            <a:br>
              <a:rPr lang="en-GB" altLang="en-US" sz="4000" smtClean="0"/>
            </a:br>
            <a:r>
              <a:rPr lang="en-GB" altLang="en-US" sz="3200" smtClean="0"/>
              <a:t>(a) Metal wire (e.g. steel)</a:t>
            </a:r>
            <a:endParaRPr lang="el-GR" altLang="en-US" sz="3200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76822"/>
            <a:ext cx="3311525" cy="36004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UTS = Ultimate tensile stress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smtClean="0">
              <a:solidFill>
                <a:srgbClr val="FF0000"/>
              </a:solidFill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latin typeface="+mj-lt"/>
              </a:rPr>
              <a:t>Beyond the maximum stress, (</a:t>
            </a: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UTS</a:t>
            </a:r>
            <a:r>
              <a:rPr lang="en-GB" altLang="en-US" sz="2400" smtClean="0">
                <a:latin typeface="+mj-lt"/>
              </a:rPr>
              <a:t>), the wire loses its strength, extends and becomes narrower at its weakest point where it fractures at </a:t>
            </a: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3924300" y="2565747"/>
            <a:ext cx="4968875" cy="3168650"/>
            <a:chOff x="2472" y="1253"/>
            <a:chExt cx="3130" cy="1996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 flipV="1">
              <a:off x="2505" y="1296"/>
              <a:ext cx="0" cy="17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2505" y="3000"/>
              <a:ext cx="300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V="1">
              <a:off x="2505" y="1864"/>
              <a:ext cx="429" cy="1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 rot="-157394">
              <a:off x="2918" y="1571"/>
              <a:ext cx="427" cy="309"/>
            </a:xfrm>
            <a:custGeom>
              <a:avLst/>
              <a:gdLst>
                <a:gd name="T0" fmla="*/ 0 w 724"/>
                <a:gd name="T1" fmla="*/ 362 h 362"/>
                <a:gd name="T2" fmla="*/ 362 w 724"/>
                <a:gd name="T3" fmla="*/ 0 h 362"/>
                <a:gd name="T4" fmla="*/ 724 w 724"/>
                <a:gd name="T5" fmla="*/ 362 h 362"/>
                <a:gd name="T6" fmla="*/ 0 60000 65536"/>
                <a:gd name="T7" fmla="*/ 0 60000 65536"/>
                <a:gd name="T8" fmla="*/ 0 60000 65536"/>
                <a:gd name="T9" fmla="*/ 0 w 724"/>
                <a:gd name="T10" fmla="*/ 0 h 362"/>
                <a:gd name="T11" fmla="*/ 724 w 724"/>
                <a:gd name="T12" fmla="*/ 362 h 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4" h="362">
                  <a:moveTo>
                    <a:pt x="0" y="362"/>
                  </a:moveTo>
                  <a:cubicBezTo>
                    <a:pt x="120" y="181"/>
                    <a:pt x="241" y="0"/>
                    <a:pt x="362" y="0"/>
                  </a:cubicBezTo>
                  <a:cubicBezTo>
                    <a:pt x="483" y="0"/>
                    <a:pt x="603" y="181"/>
                    <a:pt x="724" y="36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3372" y="1325"/>
              <a:ext cx="1814" cy="529"/>
            </a:xfrm>
            <a:custGeom>
              <a:avLst/>
              <a:gdLst>
                <a:gd name="T0" fmla="*/ 0 w 3077"/>
                <a:gd name="T1" fmla="*/ 603 h 603"/>
                <a:gd name="T2" fmla="*/ 1991 w 3077"/>
                <a:gd name="T3" fmla="*/ 60 h 603"/>
                <a:gd name="T4" fmla="*/ 3077 w 3077"/>
                <a:gd name="T5" fmla="*/ 241 h 603"/>
                <a:gd name="T6" fmla="*/ 0 60000 65536"/>
                <a:gd name="T7" fmla="*/ 0 60000 65536"/>
                <a:gd name="T8" fmla="*/ 0 60000 65536"/>
                <a:gd name="T9" fmla="*/ 0 w 3077"/>
                <a:gd name="T10" fmla="*/ 0 h 603"/>
                <a:gd name="T11" fmla="*/ 3077 w 3077"/>
                <a:gd name="T12" fmla="*/ 603 h 6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77" h="603">
                  <a:moveTo>
                    <a:pt x="0" y="603"/>
                  </a:moveTo>
                  <a:cubicBezTo>
                    <a:pt x="739" y="361"/>
                    <a:pt x="1478" y="120"/>
                    <a:pt x="1991" y="60"/>
                  </a:cubicBezTo>
                  <a:cubicBezTo>
                    <a:pt x="2504" y="0"/>
                    <a:pt x="2896" y="211"/>
                    <a:pt x="3077" y="24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2918" y="1841"/>
              <a:ext cx="45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3095" y="1556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2977" y="1679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3325" y="1837"/>
              <a:ext cx="45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4605" y="1346"/>
              <a:ext cx="45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152" y="1509"/>
              <a:ext cx="45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2971" y="1298"/>
              <a:ext cx="32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3300"/>
                  </a:solidFill>
                  <a:latin typeface="+mj-lt"/>
                </a:rPr>
                <a:t>Y</a:t>
              </a:r>
              <a:r>
                <a:rPr lang="en-GB" altLang="en-US" baseline="-25000">
                  <a:solidFill>
                    <a:srgbClr val="FF3300"/>
                  </a:solidFill>
                  <a:latin typeface="+mj-lt"/>
                </a:rPr>
                <a:t>1</a:t>
              </a:r>
              <a:endParaRPr lang="en-GB" altLang="en-US">
                <a:solidFill>
                  <a:srgbClr val="FF3300"/>
                </a:solidFill>
                <a:latin typeface="+mj-lt"/>
              </a:endParaRPr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2472" y="1253"/>
              <a:ext cx="54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stress</a:t>
              </a:r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2730" y="1734"/>
              <a:ext cx="28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3300"/>
                  </a:solidFill>
                  <a:latin typeface="+mj-lt"/>
                </a:rPr>
                <a:t>P</a:t>
              </a:r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2784" y="1551"/>
              <a:ext cx="253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3300"/>
                  </a:solidFill>
                  <a:latin typeface="+mj-lt"/>
                </a:rPr>
                <a:t>E</a:t>
              </a:r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4424" y="1362"/>
              <a:ext cx="49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3300"/>
                  </a:solidFill>
                  <a:latin typeface="+mj-lt"/>
                </a:rPr>
                <a:t>UTS</a:t>
              </a:r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4882" y="1527"/>
              <a:ext cx="72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3300"/>
                  </a:solidFill>
                  <a:latin typeface="+mj-lt"/>
                </a:rPr>
                <a:t>breaking point B</a:t>
              </a: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4822" y="2976"/>
              <a:ext cx="54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strain</a:t>
              </a: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3205" y="1851"/>
              <a:ext cx="325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3300"/>
                  </a:solidFill>
                  <a:latin typeface="+mj-lt"/>
                </a:rPr>
                <a:t>Y</a:t>
              </a:r>
              <a:r>
                <a:rPr lang="en-GB" altLang="en-US" baseline="-25000">
                  <a:solidFill>
                    <a:srgbClr val="FF3300"/>
                  </a:solidFill>
                  <a:latin typeface="+mj-lt"/>
                </a:rPr>
                <a:t>2</a:t>
              </a:r>
              <a:endParaRPr lang="en-GB" altLang="en-US">
                <a:solidFill>
                  <a:srgbClr val="FF33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20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4941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Stress – strain curves</a:t>
            </a:r>
            <a:br>
              <a:rPr lang="en-GB" altLang="en-US" sz="4000" smtClean="0"/>
            </a:br>
            <a:r>
              <a:rPr lang="en-GB" altLang="en-US" sz="3200" smtClean="0"/>
              <a:t>(b) Brittle material (e.g. glass)</a:t>
            </a:r>
            <a:endParaRPr lang="el-GR" altLang="en-US" sz="320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36416"/>
            <a:ext cx="4186238" cy="37449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+mj-lt"/>
              </a:rPr>
              <a:t>A brittle material does not undergo plastic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+mj-lt"/>
              </a:rPr>
              <a:t>deformation and will fracture at its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+mj-lt"/>
              </a:rPr>
              <a:t>elastic limit.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364163" y="2636416"/>
            <a:ext cx="2959100" cy="3303587"/>
            <a:chOff x="3379" y="1207"/>
            <a:chExt cx="1864" cy="2081"/>
          </a:xfrm>
        </p:grpSpPr>
        <p:sp>
          <p:nvSpPr>
            <p:cNvPr id="30725" name="Freeform 25"/>
            <p:cNvSpPr>
              <a:spLocks/>
            </p:cNvSpPr>
            <p:nvPr/>
          </p:nvSpPr>
          <p:spPr bwMode="auto">
            <a:xfrm>
              <a:off x="3977" y="1561"/>
              <a:ext cx="292" cy="337"/>
            </a:xfrm>
            <a:custGeom>
              <a:avLst/>
              <a:gdLst>
                <a:gd name="T0" fmla="*/ 0 w 354"/>
                <a:gd name="T1" fmla="*/ 471 h 471"/>
                <a:gd name="T2" fmla="*/ 144 w 354"/>
                <a:gd name="T3" fmla="*/ 195 h 471"/>
                <a:gd name="T4" fmla="*/ 354 w 354"/>
                <a:gd name="T5" fmla="*/ 0 h 471"/>
                <a:gd name="T6" fmla="*/ 0 60000 65536"/>
                <a:gd name="T7" fmla="*/ 0 60000 65536"/>
                <a:gd name="T8" fmla="*/ 0 60000 65536"/>
                <a:gd name="T9" fmla="*/ 0 w 354"/>
                <a:gd name="T10" fmla="*/ 0 h 471"/>
                <a:gd name="T11" fmla="*/ 354 w 354"/>
                <a:gd name="T12" fmla="*/ 471 h 4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471">
                  <a:moveTo>
                    <a:pt x="0" y="471"/>
                  </a:moveTo>
                  <a:cubicBezTo>
                    <a:pt x="42" y="372"/>
                    <a:pt x="85" y="274"/>
                    <a:pt x="144" y="195"/>
                  </a:cubicBezTo>
                  <a:cubicBezTo>
                    <a:pt x="203" y="116"/>
                    <a:pt x="278" y="58"/>
                    <a:pt x="354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30726" name="Line 26"/>
            <p:cNvSpPr>
              <a:spLocks noChangeShapeType="1"/>
            </p:cNvSpPr>
            <p:nvPr/>
          </p:nvSpPr>
          <p:spPr bwMode="auto">
            <a:xfrm flipV="1">
              <a:off x="3380" y="1256"/>
              <a:ext cx="0" cy="194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0727" name="Line 27"/>
            <p:cNvSpPr>
              <a:spLocks noChangeShapeType="1"/>
            </p:cNvSpPr>
            <p:nvPr/>
          </p:nvSpPr>
          <p:spPr bwMode="auto">
            <a:xfrm>
              <a:off x="3380" y="3203"/>
              <a:ext cx="16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0728" name="Line 28"/>
            <p:cNvSpPr>
              <a:spLocks noChangeShapeType="1"/>
            </p:cNvSpPr>
            <p:nvPr/>
          </p:nvSpPr>
          <p:spPr bwMode="auto">
            <a:xfrm flipV="1">
              <a:off x="3380" y="1905"/>
              <a:ext cx="597" cy="12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0729" name="Oval 29"/>
            <p:cNvSpPr>
              <a:spLocks noChangeArrowheads="1"/>
            </p:cNvSpPr>
            <p:nvPr/>
          </p:nvSpPr>
          <p:spPr bwMode="auto">
            <a:xfrm>
              <a:off x="4238" y="1541"/>
              <a:ext cx="62" cy="5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  <p:sp>
          <p:nvSpPr>
            <p:cNvPr id="30730" name="Text Box 30"/>
            <p:cNvSpPr txBox="1">
              <a:spLocks noChangeArrowheads="1"/>
            </p:cNvSpPr>
            <p:nvPr/>
          </p:nvSpPr>
          <p:spPr bwMode="auto">
            <a:xfrm>
              <a:off x="3379" y="1207"/>
              <a:ext cx="754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stress</a:t>
              </a:r>
            </a:p>
          </p:txBody>
        </p:sp>
        <p:sp>
          <p:nvSpPr>
            <p:cNvPr id="30731" name="Text Box 31"/>
            <p:cNvSpPr txBox="1">
              <a:spLocks noChangeArrowheads="1"/>
            </p:cNvSpPr>
            <p:nvPr/>
          </p:nvSpPr>
          <p:spPr bwMode="auto">
            <a:xfrm>
              <a:off x="3665" y="1766"/>
              <a:ext cx="39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P</a:t>
              </a:r>
            </a:p>
          </p:txBody>
        </p:sp>
        <p:sp>
          <p:nvSpPr>
            <p:cNvPr id="30732" name="Text Box 32"/>
            <p:cNvSpPr txBox="1">
              <a:spLocks noChangeArrowheads="1"/>
            </p:cNvSpPr>
            <p:nvPr/>
          </p:nvSpPr>
          <p:spPr bwMode="auto">
            <a:xfrm>
              <a:off x="3927" y="1399"/>
              <a:ext cx="353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E</a:t>
              </a:r>
            </a:p>
          </p:txBody>
        </p:sp>
        <p:sp>
          <p:nvSpPr>
            <p:cNvPr id="30733" name="Text Box 33"/>
            <p:cNvSpPr txBox="1">
              <a:spLocks noChangeArrowheads="1"/>
            </p:cNvSpPr>
            <p:nvPr/>
          </p:nvSpPr>
          <p:spPr bwMode="auto">
            <a:xfrm>
              <a:off x="4241" y="1570"/>
              <a:ext cx="1002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breaking point B</a:t>
              </a:r>
            </a:p>
          </p:txBody>
        </p:sp>
        <p:sp>
          <p:nvSpPr>
            <p:cNvPr id="30734" name="Text Box 34"/>
            <p:cNvSpPr txBox="1">
              <a:spLocks noChangeArrowheads="1"/>
            </p:cNvSpPr>
            <p:nvPr/>
          </p:nvSpPr>
          <p:spPr bwMode="auto">
            <a:xfrm>
              <a:off x="4377" y="2976"/>
              <a:ext cx="754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+mj-lt"/>
                </a:rPr>
                <a:t>strain</a:t>
              </a:r>
            </a:p>
          </p:txBody>
        </p:sp>
        <p:sp>
          <p:nvSpPr>
            <p:cNvPr id="30735" name="Oval 35"/>
            <p:cNvSpPr>
              <a:spLocks noChangeArrowheads="1"/>
            </p:cNvSpPr>
            <p:nvPr/>
          </p:nvSpPr>
          <p:spPr bwMode="auto">
            <a:xfrm>
              <a:off x="3954" y="1879"/>
              <a:ext cx="63" cy="5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5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191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Stress – strain curves</a:t>
            </a:r>
            <a:br>
              <a:rPr lang="en-GB" altLang="en-US" sz="4000" smtClean="0"/>
            </a:br>
            <a:r>
              <a:rPr lang="en-GB" altLang="en-US" sz="3200" smtClean="0"/>
              <a:t>(c) Ductile material (e.g. copper)</a:t>
            </a:r>
            <a:r>
              <a:rPr lang="en-GB" altLang="en-US" sz="4000" smtClean="0"/>
              <a:t> </a:t>
            </a:r>
            <a:endParaRPr lang="el-GR" altLang="en-US" sz="4000" smtClean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347491"/>
            <a:ext cx="4032250" cy="40338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solidFill>
                  <a:srgbClr val="FF0000"/>
                </a:solidFill>
                <a:latin typeface="+mj-lt"/>
              </a:rPr>
              <a:t>A ductile material can be drawn into a wire.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smtClean="0">
              <a:solidFill>
                <a:srgbClr val="FF0000"/>
              </a:solidFill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+mj-lt"/>
              </a:rPr>
              <a:t>Both steel and copper are both ductile but copper is more ductile because it can withstand a greater strain than steel before breaking although it is not as strong or as stiff as steel.</a:t>
            </a:r>
          </a:p>
        </p:txBody>
      </p:sp>
      <p:sp>
        <p:nvSpPr>
          <p:cNvPr id="31748" name="Line 17"/>
          <p:cNvSpPr>
            <a:spLocks noChangeShapeType="1"/>
          </p:cNvSpPr>
          <p:nvPr/>
        </p:nvSpPr>
        <p:spPr bwMode="auto">
          <a:xfrm flipV="1">
            <a:off x="4699000" y="2707853"/>
            <a:ext cx="0" cy="2841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1749" name="Line 18"/>
          <p:cNvSpPr>
            <a:spLocks noChangeShapeType="1"/>
          </p:cNvSpPr>
          <p:nvPr/>
        </p:nvSpPr>
        <p:spPr bwMode="auto">
          <a:xfrm>
            <a:off x="4699000" y="5549478"/>
            <a:ext cx="3689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4716463" y="2636416"/>
            <a:ext cx="91598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stress</a:t>
            </a:r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6291263" y="4319166"/>
            <a:ext cx="12176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0000"/>
                </a:solidFill>
                <a:latin typeface="+mj-lt"/>
              </a:rPr>
              <a:t>copper</a:t>
            </a:r>
            <a:endParaRPr lang="en-GB" altLang="en-US">
              <a:latin typeface="+mj-lt"/>
            </a:endParaRPr>
          </a:p>
        </p:txBody>
      </p:sp>
      <p:sp>
        <p:nvSpPr>
          <p:cNvPr id="182293" name="Text Box 21"/>
          <p:cNvSpPr txBox="1">
            <a:spLocks noChangeArrowheads="1"/>
          </p:cNvSpPr>
          <p:nvPr/>
        </p:nvSpPr>
        <p:spPr bwMode="auto">
          <a:xfrm>
            <a:off x="5524500" y="3172991"/>
            <a:ext cx="12192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00FF"/>
                </a:solidFill>
                <a:latin typeface="+mj-lt"/>
              </a:rPr>
              <a:t>steel</a:t>
            </a:r>
            <a:endParaRPr lang="en-GB" altLang="en-US">
              <a:latin typeface="+mj-lt"/>
            </a:endParaRPr>
          </a:p>
        </p:txBody>
      </p:sp>
      <p:sp>
        <p:nvSpPr>
          <p:cNvPr id="31753" name="Text Box 22"/>
          <p:cNvSpPr txBox="1">
            <a:spLocks noChangeArrowheads="1"/>
          </p:cNvSpPr>
          <p:nvPr/>
        </p:nvSpPr>
        <p:spPr bwMode="auto">
          <a:xfrm>
            <a:off x="7451725" y="5228803"/>
            <a:ext cx="9159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+mj-lt"/>
              </a:rPr>
              <a:t>strain</a:t>
            </a:r>
          </a:p>
        </p:txBody>
      </p:sp>
      <p:sp>
        <p:nvSpPr>
          <p:cNvPr id="182295" name="Line 23"/>
          <p:cNvSpPr>
            <a:spLocks noChangeShapeType="1"/>
          </p:cNvSpPr>
          <p:nvPr/>
        </p:nvSpPr>
        <p:spPr bwMode="auto">
          <a:xfrm flipV="1">
            <a:off x="4714875" y="3290466"/>
            <a:ext cx="769938" cy="21986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82296" name="Freeform 24"/>
          <p:cNvSpPr>
            <a:spLocks/>
          </p:cNvSpPr>
          <p:nvPr/>
        </p:nvSpPr>
        <p:spPr bwMode="auto">
          <a:xfrm>
            <a:off x="5494338" y="2733253"/>
            <a:ext cx="1214437" cy="546100"/>
          </a:xfrm>
          <a:custGeom>
            <a:avLst/>
            <a:gdLst>
              <a:gd name="T0" fmla="*/ 0 w 1213"/>
              <a:gd name="T1" fmla="*/ 521 h 521"/>
              <a:gd name="T2" fmla="*/ 98 w 1213"/>
              <a:gd name="T3" fmla="*/ 337 h 521"/>
              <a:gd name="T4" fmla="*/ 325 w 1213"/>
              <a:gd name="T5" fmla="*/ 380 h 521"/>
              <a:gd name="T6" fmla="*/ 791 w 1213"/>
              <a:gd name="T7" fmla="*/ 34 h 521"/>
              <a:gd name="T8" fmla="*/ 1213 w 1213"/>
              <a:gd name="T9" fmla="*/ 175 h 5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3"/>
              <a:gd name="T16" fmla="*/ 0 h 521"/>
              <a:gd name="T17" fmla="*/ 1213 w 1213"/>
              <a:gd name="T18" fmla="*/ 521 h 5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3" h="521">
                <a:moveTo>
                  <a:pt x="0" y="521"/>
                </a:moveTo>
                <a:cubicBezTo>
                  <a:pt x="22" y="440"/>
                  <a:pt x="44" y="360"/>
                  <a:pt x="98" y="337"/>
                </a:cubicBezTo>
                <a:cubicBezTo>
                  <a:pt x="152" y="314"/>
                  <a:pt x="210" y="430"/>
                  <a:pt x="325" y="380"/>
                </a:cubicBezTo>
                <a:cubicBezTo>
                  <a:pt x="440" y="330"/>
                  <a:pt x="643" y="68"/>
                  <a:pt x="791" y="34"/>
                </a:cubicBezTo>
                <a:cubicBezTo>
                  <a:pt x="939" y="0"/>
                  <a:pt x="1076" y="87"/>
                  <a:pt x="1213" y="175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82297" name="Line 25"/>
          <p:cNvSpPr>
            <a:spLocks noChangeShapeType="1"/>
          </p:cNvSpPr>
          <p:nvPr/>
        </p:nvSpPr>
        <p:spPr bwMode="auto">
          <a:xfrm flipV="1">
            <a:off x="4660900" y="4525541"/>
            <a:ext cx="1527175" cy="996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82298" name="Freeform 26"/>
          <p:cNvSpPr>
            <a:spLocks/>
          </p:cNvSpPr>
          <p:nvPr/>
        </p:nvSpPr>
        <p:spPr bwMode="auto">
          <a:xfrm>
            <a:off x="6188075" y="3968328"/>
            <a:ext cx="2027238" cy="546100"/>
          </a:xfrm>
          <a:custGeom>
            <a:avLst/>
            <a:gdLst>
              <a:gd name="T0" fmla="*/ 0 w 2025"/>
              <a:gd name="T1" fmla="*/ 521 h 521"/>
              <a:gd name="T2" fmla="*/ 1115 w 2025"/>
              <a:gd name="T3" fmla="*/ 34 h 521"/>
              <a:gd name="T4" fmla="*/ 2025 w 2025"/>
              <a:gd name="T5" fmla="*/ 316 h 521"/>
              <a:gd name="T6" fmla="*/ 0 60000 65536"/>
              <a:gd name="T7" fmla="*/ 0 60000 65536"/>
              <a:gd name="T8" fmla="*/ 0 60000 65536"/>
              <a:gd name="T9" fmla="*/ 0 w 2025"/>
              <a:gd name="T10" fmla="*/ 0 h 521"/>
              <a:gd name="T11" fmla="*/ 2025 w 2025"/>
              <a:gd name="T12" fmla="*/ 521 h 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5" h="521">
                <a:moveTo>
                  <a:pt x="0" y="521"/>
                </a:moveTo>
                <a:cubicBezTo>
                  <a:pt x="389" y="294"/>
                  <a:pt x="778" y="68"/>
                  <a:pt x="1115" y="34"/>
                </a:cubicBezTo>
                <a:cubicBezTo>
                  <a:pt x="1452" y="0"/>
                  <a:pt x="1875" y="269"/>
                  <a:pt x="2025" y="3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537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2" grpId="0"/>
      <p:bldP spid="182293" grpId="0"/>
      <p:bldP spid="182295" grpId="0" animBg="1"/>
      <p:bldP spid="182296" grpId="0" animBg="1"/>
      <p:bldP spid="182297" grpId="0" animBg="1"/>
      <p:bldP spid="1822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 descr="Image result for stress and st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3"/>
            <a:ext cx="8496944" cy="58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596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530</Words>
  <Application>Microsoft Office PowerPoint</Application>
  <PresentationFormat>On-screen Show (4:3)</PresentationFormat>
  <Paragraphs>134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PowerPoint Presentation</vt:lpstr>
      <vt:lpstr>PowerPoint Presentation</vt:lpstr>
      <vt:lpstr>Stress – strain curves (a) Metal wire (e.g. steel)</vt:lpstr>
      <vt:lpstr>Stress – strain curves (a) Metal wire (e.g. steel)</vt:lpstr>
      <vt:lpstr>Stress – strain curves (a) Metal wire (e.g. steel)</vt:lpstr>
      <vt:lpstr>Stress – strain curves (a) Metal wire (e.g. steel)</vt:lpstr>
      <vt:lpstr>Stress – strain curves (b) Brittle material (e.g. glass)</vt:lpstr>
      <vt:lpstr>Stress – strain curves (c) Ductile material (e.g. copper) </vt:lpstr>
      <vt:lpstr>PowerPoint Presentation</vt:lpstr>
      <vt:lpstr>Stretching rubber </vt:lpstr>
      <vt:lpstr>Answers</vt:lpstr>
      <vt:lpstr>Question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21</cp:revision>
  <dcterms:created xsi:type="dcterms:W3CDTF">2016-05-16T13:02:05Z</dcterms:created>
  <dcterms:modified xsi:type="dcterms:W3CDTF">2017-02-22T13:36:21Z</dcterms:modified>
</cp:coreProperties>
</file>