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57" r:id="rId2"/>
    <p:sldId id="269" r:id="rId3"/>
    <p:sldId id="258" r:id="rId4"/>
    <p:sldId id="259" r:id="rId5"/>
    <p:sldId id="260" r:id="rId6"/>
    <p:sldId id="261" r:id="rId7"/>
    <p:sldId id="262" r:id="rId8"/>
    <p:sldId id="263" r:id="rId9"/>
    <p:sldId id="268" r:id="rId10"/>
    <p:sldId id="264" r:id="rId11"/>
    <p:sldId id="265" r:id="rId12"/>
    <p:sldId id="266" r:id="rId13"/>
    <p:sldId id="267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F5A8CF-11DB-4635-AC36-1E7F00B410D0}" type="datetimeFigureOut">
              <a:rPr lang="en-GB" smtClean="0"/>
              <a:t>22/02/2017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D60F58-BC3B-4EAE-A1E9-06280DD29E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43774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334EB8FA-8208-40BF-B552-9358E069658E}" type="slidenum">
              <a:rPr lang="en-GB" altLang="en-US"/>
              <a:pPr eaLnBrk="1" hangingPunct="1"/>
              <a:t>3</a:t>
            </a:fld>
            <a:endParaRPr lang="en-GB" altLang="en-US"/>
          </a:p>
        </p:txBody>
      </p:sp>
      <p:sp>
        <p:nvSpPr>
          <p:cNvPr id="716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13AA7E36-A621-4163-AA39-D2116D672183}" type="slidenum">
              <a:rPr lang="en-GB" altLang="en-US"/>
              <a:pPr eaLnBrk="1" hangingPunct="1"/>
              <a:t>13</a:t>
            </a:fld>
            <a:endParaRPr lang="en-GB" altLang="en-US"/>
          </a:p>
        </p:txBody>
      </p:sp>
      <p:sp>
        <p:nvSpPr>
          <p:cNvPr id="839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989E4759-723F-4B78-A317-3B11DFE029EF}" type="slidenum">
              <a:rPr lang="en-GB" altLang="en-US"/>
              <a:pPr eaLnBrk="1" hangingPunct="1"/>
              <a:t>4</a:t>
            </a:fld>
            <a:endParaRPr lang="en-GB" altLang="en-US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1EEBD4FE-588F-42BF-B8F6-D95B41946D1D}" type="slidenum">
              <a:rPr lang="en-GB" altLang="en-US"/>
              <a:pPr eaLnBrk="1" hangingPunct="1"/>
              <a:t>5</a:t>
            </a:fld>
            <a:endParaRPr lang="en-GB" altLang="en-US"/>
          </a:p>
        </p:txBody>
      </p:sp>
      <p:sp>
        <p:nvSpPr>
          <p:cNvPr id="737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62E63A3-B4D2-4BD9-B43D-C7FB1E369F8D}" type="slidenum">
              <a:rPr lang="en-GB" altLang="en-US"/>
              <a:pPr eaLnBrk="1" hangingPunct="1"/>
              <a:t>6</a:t>
            </a:fld>
            <a:endParaRPr lang="en-GB" altLang="en-US"/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87F1945E-6C51-4FA8-A30D-BD3378F997EB}" type="slidenum">
              <a:rPr lang="en-GB" altLang="en-US"/>
              <a:pPr eaLnBrk="1" hangingPunct="1"/>
              <a:t>7</a:t>
            </a:fld>
            <a:endParaRPr lang="en-GB" altLang="en-US"/>
          </a:p>
        </p:txBody>
      </p:sp>
      <p:sp>
        <p:nvSpPr>
          <p:cNvPr id="757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5F7762B0-172C-4F55-BD04-CD66BA054391}" type="slidenum">
              <a:rPr lang="en-GB" altLang="en-US"/>
              <a:pPr eaLnBrk="1" hangingPunct="1"/>
              <a:t>8</a:t>
            </a:fld>
            <a:endParaRPr lang="en-GB" altLang="en-US"/>
          </a:p>
        </p:txBody>
      </p:sp>
      <p:sp>
        <p:nvSpPr>
          <p:cNvPr id="768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34D11527-6265-485C-9DFC-7073470DAE94}" type="slidenum">
              <a:rPr lang="en-GB" altLang="en-US"/>
              <a:pPr eaLnBrk="1" hangingPunct="1"/>
              <a:t>10</a:t>
            </a:fld>
            <a:endParaRPr lang="en-GB" altLang="en-US"/>
          </a:p>
        </p:txBody>
      </p:sp>
      <p:sp>
        <p:nvSpPr>
          <p:cNvPr id="808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9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A5CEA5BC-EC89-4416-A562-119AEF171160}" type="slidenum">
              <a:rPr lang="en-GB" altLang="en-US"/>
              <a:pPr eaLnBrk="1" hangingPunct="1"/>
              <a:t>11</a:t>
            </a:fld>
            <a:endParaRPr lang="en-GB" altLang="en-US"/>
          </a:p>
        </p:txBody>
      </p:sp>
      <p:sp>
        <p:nvSpPr>
          <p:cNvPr id="819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D1797881-5604-4578-8CFF-C1325B1883B3}" type="slidenum">
              <a:rPr lang="en-GB" altLang="en-US"/>
              <a:pPr eaLnBrk="1" hangingPunct="1"/>
              <a:t>12</a:t>
            </a:fld>
            <a:endParaRPr lang="en-GB" altLang="en-US"/>
          </a:p>
        </p:txBody>
      </p:sp>
      <p:sp>
        <p:nvSpPr>
          <p:cNvPr id="829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9DC94-B61F-427F-9D02-81F9A031617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22/02/2017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AD5E3-E43C-4A68-9813-F0D14292B65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5294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9DC94-B61F-427F-9D02-81F9A031617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22/02/2017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AD5E3-E43C-4A68-9813-F0D14292B65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1767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9DC94-B61F-427F-9D02-81F9A031617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22/02/2017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AD5E3-E43C-4A68-9813-F0D14292B65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34520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56D740-0E8E-440A-86DD-44F514CE018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610091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A4DB6F-5097-4D97-A203-DE68FD8EE45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34189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9DC94-B61F-427F-9D02-81F9A031617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22/02/2017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AD5E3-E43C-4A68-9813-F0D14292B65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28417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9DC94-B61F-427F-9D02-81F9A031617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22/02/2017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AD5E3-E43C-4A68-9813-F0D14292B65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49091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9DC94-B61F-427F-9D02-81F9A031617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22/02/2017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AD5E3-E43C-4A68-9813-F0D14292B65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21355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9DC94-B61F-427F-9D02-81F9A031617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22/02/2017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AD5E3-E43C-4A68-9813-F0D14292B65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27849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9DC94-B61F-427F-9D02-81F9A031617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22/02/2017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AD5E3-E43C-4A68-9813-F0D14292B65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04544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9DC94-B61F-427F-9D02-81F9A031617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22/02/2017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AD5E3-E43C-4A68-9813-F0D14292B65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10323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9DC94-B61F-427F-9D02-81F9A031617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22/02/2017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AD5E3-E43C-4A68-9813-F0D14292B65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23366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9DC94-B61F-427F-9D02-81F9A031617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22/02/2017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AD5E3-E43C-4A68-9813-F0D14292B65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49330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09DC94-B61F-427F-9D02-81F9A031617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22/02/2017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7AD5E3-E43C-4A68-9813-F0D14292B65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TextBox 6"/>
          <p:cNvSpPr txBox="1"/>
          <p:nvPr userDrawn="1"/>
        </p:nvSpPr>
        <p:spPr>
          <a:xfrm>
            <a:off x="0" y="0"/>
            <a:ext cx="9144000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prstClr val="black"/>
                </a:solidFill>
                <a:latin typeface="Comic Sans MS" panose="030F0702030302020204" pitchFamily="66" charset="0"/>
              </a:rPr>
              <a:t>LO:</a:t>
            </a:r>
            <a:r>
              <a:rPr lang="en-GB" baseline="0" dirty="0" smtClean="0">
                <a:solidFill>
                  <a:prstClr val="black"/>
                </a:solidFill>
                <a:latin typeface="Comic Sans MS" panose="030F0702030302020204" pitchFamily="66" charset="0"/>
              </a:rPr>
              <a:t> To understand more about stress and </a:t>
            </a:r>
            <a:r>
              <a:rPr lang="en-GB" baseline="0" dirty="0" err="1" smtClean="0">
                <a:solidFill>
                  <a:prstClr val="black"/>
                </a:solidFill>
                <a:latin typeface="Comic Sans MS" panose="030F0702030302020204" pitchFamily="66" charset="0"/>
              </a:rPr>
              <a:t>starin</a:t>
            </a:r>
            <a:endParaRPr lang="en-GB" dirty="0">
              <a:solidFill>
                <a:prstClr val="black"/>
              </a:solidFill>
              <a:latin typeface="Comic Sans MS" panose="030F0702030302020204" pitchFamily="66" charset="0"/>
            </a:endParaRPr>
          </a:p>
        </p:txBody>
      </p:sp>
      <p:sp>
        <p:nvSpPr>
          <p:cNvPr id="8" name="TextBox 7"/>
          <p:cNvSpPr txBox="1"/>
          <p:nvPr userDrawn="1"/>
        </p:nvSpPr>
        <p:spPr>
          <a:xfrm>
            <a:off x="0" y="365126"/>
            <a:ext cx="9144000" cy="369332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prstClr val="black"/>
                </a:solidFill>
                <a:latin typeface="Comic Sans MS" panose="030F0702030302020204" pitchFamily="66" charset="0"/>
              </a:rPr>
              <a:t>Key Words</a:t>
            </a:r>
            <a:r>
              <a:rPr lang="en-GB" dirty="0" smtClean="0">
                <a:solidFill>
                  <a:prstClr val="black"/>
                </a:solidFill>
                <a:latin typeface="Comic Sans MS" panose="030F0702030302020204" pitchFamily="66" charset="0"/>
              </a:rPr>
              <a:t>: Stress</a:t>
            </a:r>
            <a:r>
              <a:rPr lang="en-GB" baseline="0" dirty="0" smtClean="0">
                <a:solidFill>
                  <a:prstClr val="black"/>
                </a:solidFill>
                <a:latin typeface="Comic Sans MS" panose="030F0702030302020204" pitchFamily="66" charset="0"/>
              </a:rPr>
              <a:t>, Strain, Extension</a:t>
            </a:r>
            <a:endParaRPr lang="en-GB" dirty="0">
              <a:solidFill>
                <a:prstClr val="black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59335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5CC31813-D645-4F9D-BFD2-65F377D5AD62}" type="datetime4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22 February 2017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7891" name="Content Placeholder 2"/>
          <p:cNvSpPr>
            <a:spLocks noGrp="1"/>
          </p:cNvSpPr>
          <p:nvPr>
            <p:ph idx="1"/>
          </p:nvPr>
        </p:nvSpPr>
        <p:spPr>
          <a:xfrm>
            <a:off x="628650" y="5263769"/>
            <a:ext cx="7886700" cy="4351338"/>
          </a:xfrm>
        </p:spPr>
        <p:txBody>
          <a:bodyPr/>
          <a:lstStyle/>
          <a:p>
            <a:pPr>
              <a:buFont typeface="Arial" panose="020B0604020202020204" pitchFamily="34" charset="0"/>
              <a:buNone/>
            </a:pPr>
            <a:r>
              <a:rPr lang="en-GB" altLang="en-US" dirty="0" smtClean="0"/>
              <a:t>Objective</a:t>
            </a:r>
          </a:p>
        </p:txBody>
      </p:sp>
      <p:graphicFrame>
        <p:nvGraphicFramePr>
          <p:cNvPr id="30" name="Table 2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0610895"/>
              </p:ext>
            </p:extLst>
          </p:nvPr>
        </p:nvGraphicFramePr>
        <p:xfrm>
          <a:off x="0" y="764704"/>
          <a:ext cx="9144000" cy="82232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041236"/>
                <a:gridCol w="4618182"/>
                <a:gridCol w="2484582"/>
              </a:tblGrid>
              <a:tr h="822325">
                <a:tc>
                  <a:txBody>
                    <a:bodyPr/>
                    <a:lstStyle/>
                    <a:p>
                      <a:r>
                        <a:rPr lang="en-GB" sz="1800" b="1" u="sng" dirty="0" smtClean="0">
                          <a:latin typeface="Comic Sans MS" panose="030F0702030302020204" pitchFamily="66" charset="0"/>
                        </a:rPr>
                        <a:t>CW</a:t>
                      </a:r>
                      <a:endParaRPr lang="en-GB" sz="1800" b="1" u="sng" dirty="0">
                        <a:latin typeface="Comic Sans MS" panose="030F0702030302020204" pitchFamily="66" charset="0"/>
                      </a:endParaRPr>
                    </a:p>
                  </a:txBody>
                  <a:tcPr marL="91443" marR="91443" marT="45570" marB="45570"/>
                </a:tc>
                <a:tc>
                  <a:txBody>
                    <a:bodyPr/>
                    <a:lstStyle/>
                    <a:p>
                      <a:pPr algn="ctr"/>
                      <a:endParaRPr lang="en-GB" sz="2400" b="1" u="sng" dirty="0">
                        <a:latin typeface="Comic Sans MS" panose="030F0702030302020204" pitchFamily="66" charset="0"/>
                      </a:endParaRPr>
                    </a:p>
                  </a:txBody>
                  <a:tcPr marL="91443" marR="91443" marT="45570" marB="45570"/>
                </a:tc>
                <a:tc>
                  <a:txBody>
                    <a:bodyPr/>
                    <a:lstStyle/>
                    <a:p>
                      <a:pPr algn="r"/>
                      <a:fld id="{23DC5882-FF6C-467E-8072-EFA141FB0D08}" type="datetime1">
                        <a:rPr lang="en-GB" sz="1800" b="1" u="sng" smtClean="0">
                          <a:latin typeface="Comic Sans MS" panose="030F0702030302020204" pitchFamily="66" charset="0"/>
                        </a:rPr>
                        <a:t>22/02/2017</a:t>
                      </a:fld>
                      <a:endParaRPr lang="en-GB" sz="1800" b="1" u="sng" dirty="0">
                        <a:latin typeface="Comic Sans MS" panose="030F0702030302020204" pitchFamily="66" charset="0"/>
                      </a:endParaRPr>
                    </a:p>
                  </a:txBody>
                  <a:tcPr marL="91443" marR="91443" marT="45570" marB="45570"/>
                </a:tc>
              </a:tr>
            </a:tbl>
          </a:graphicData>
        </a:graphic>
      </p:graphicFrame>
      <p:pic>
        <p:nvPicPr>
          <p:cNvPr id="6" name="Picture 2" descr="Image result for stress and strai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87268" y="1268760"/>
            <a:ext cx="5349027" cy="36821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88334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843111"/>
            <a:ext cx="8229600" cy="1143000"/>
          </a:xfrm>
        </p:spPr>
        <p:txBody>
          <a:bodyPr/>
          <a:lstStyle/>
          <a:p>
            <a:pPr eaLnBrk="1" hangingPunct="1"/>
            <a:r>
              <a:rPr lang="en-GB" altLang="en-US" smtClean="0"/>
              <a:t>Stretching rubber </a:t>
            </a:r>
            <a:endParaRPr lang="el-GR" altLang="en-US" smtClean="0"/>
          </a:p>
        </p:txBody>
      </p:sp>
      <p:sp>
        <p:nvSpPr>
          <p:cNvPr id="19046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948011"/>
            <a:ext cx="4560888" cy="4505325"/>
          </a:xfrm>
        </p:spPr>
        <p:txBody>
          <a:bodyPr>
            <a:normAutofit lnSpcReduction="10000"/>
          </a:bodyPr>
          <a:lstStyle/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altLang="en-US" sz="2000" smtClean="0">
                <a:latin typeface="+mj-lt"/>
              </a:rPr>
              <a:t>The work done in stretching rubber up to extension </a:t>
            </a:r>
            <a:r>
              <a:rPr lang="en-GB" altLang="en-US" sz="2000" i="1" smtClean="0">
                <a:solidFill>
                  <a:srgbClr val="FF0000"/>
                </a:solidFill>
                <a:latin typeface="+mj-lt"/>
              </a:rPr>
              <a:t>ΔL</a:t>
            </a:r>
            <a:r>
              <a:rPr lang="en-GB" altLang="en-US" sz="2000" smtClean="0">
                <a:latin typeface="+mj-lt"/>
              </a:rPr>
              <a:t> is equal to the area under the loading curve. 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endParaRPr lang="en-GB" altLang="en-US" sz="2000" smtClean="0">
              <a:latin typeface="+mj-lt"/>
            </a:endParaRP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altLang="en-US" sz="2000" smtClean="0">
                <a:latin typeface="+mj-lt"/>
              </a:rPr>
              <a:t>The unloading curve for rubber is different from its loading curve.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endParaRPr lang="en-GB" altLang="en-US" sz="2000" smtClean="0">
              <a:latin typeface="+mj-lt"/>
            </a:endParaRP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altLang="en-US" sz="2000" smtClean="0">
                <a:latin typeface="+mj-lt"/>
              </a:rPr>
              <a:t>When the rubber is unloaded only the energy equal to the area under the unloading curve is returned. 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endParaRPr lang="en-GB" altLang="en-US" sz="2000" smtClean="0">
              <a:latin typeface="+mj-lt"/>
            </a:endParaRP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altLang="en-US" sz="2000" smtClean="0">
                <a:latin typeface="+mj-lt"/>
              </a:rPr>
              <a:t>The area between the two curves is the energy transferred to internal energy, due to which the rubber band becomes warmer.</a:t>
            </a:r>
          </a:p>
        </p:txBody>
      </p:sp>
      <p:sp>
        <p:nvSpPr>
          <p:cNvPr id="190484" name="Line 20"/>
          <p:cNvSpPr>
            <a:spLocks noChangeShapeType="1"/>
          </p:cNvSpPr>
          <p:nvPr/>
        </p:nvSpPr>
        <p:spPr bwMode="auto">
          <a:xfrm flipH="1" flipV="1">
            <a:off x="5332413" y="2370286"/>
            <a:ext cx="9525" cy="3049587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>
              <a:latin typeface="+mj-lt"/>
            </a:endParaRPr>
          </a:p>
        </p:txBody>
      </p:sp>
      <p:sp>
        <p:nvSpPr>
          <p:cNvPr id="190485" name="Line 21"/>
          <p:cNvSpPr>
            <a:spLocks noChangeShapeType="1"/>
          </p:cNvSpPr>
          <p:nvPr/>
        </p:nvSpPr>
        <p:spPr bwMode="auto">
          <a:xfrm flipV="1">
            <a:off x="5195888" y="5291286"/>
            <a:ext cx="3408362" cy="3175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>
              <a:latin typeface="+mj-lt"/>
            </a:endParaRPr>
          </a:p>
        </p:txBody>
      </p:sp>
      <p:sp>
        <p:nvSpPr>
          <p:cNvPr id="190486" name="Text Box 22"/>
          <p:cNvSpPr txBox="1">
            <a:spLocks noChangeArrowheads="1"/>
          </p:cNvSpPr>
          <p:nvPr/>
        </p:nvSpPr>
        <p:spPr bwMode="auto">
          <a:xfrm>
            <a:off x="5003800" y="5202386"/>
            <a:ext cx="439738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GB" altLang="en-US">
                <a:latin typeface="+mj-lt"/>
              </a:rPr>
              <a:t>0</a:t>
            </a:r>
          </a:p>
        </p:txBody>
      </p:sp>
      <p:sp>
        <p:nvSpPr>
          <p:cNvPr id="190487" name="Line 23"/>
          <p:cNvSpPr>
            <a:spLocks noChangeShapeType="1"/>
          </p:cNvSpPr>
          <p:nvPr/>
        </p:nvSpPr>
        <p:spPr bwMode="auto">
          <a:xfrm>
            <a:off x="8080375" y="2630636"/>
            <a:ext cx="0" cy="2651125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>
              <a:latin typeface="+mj-lt"/>
            </a:endParaRPr>
          </a:p>
        </p:txBody>
      </p:sp>
      <p:sp>
        <p:nvSpPr>
          <p:cNvPr id="190488" name="Text Box 24"/>
          <p:cNvSpPr txBox="1">
            <a:spLocks noChangeArrowheads="1"/>
          </p:cNvSpPr>
          <p:nvPr/>
        </p:nvSpPr>
        <p:spPr bwMode="auto">
          <a:xfrm>
            <a:off x="6299200" y="4441973"/>
            <a:ext cx="1468438" cy="458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GB" altLang="en-US" i="1">
                <a:solidFill>
                  <a:srgbClr val="0000FF"/>
                </a:solidFill>
                <a:latin typeface="+mj-lt"/>
              </a:rPr>
              <a:t>unloading</a:t>
            </a:r>
          </a:p>
          <a:p>
            <a:pPr eaLnBrk="1" hangingPunct="1"/>
            <a:r>
              <a:rPr lang="en-GB" altLang="en-US">
                <a:latin typeface="+mj-lt"/>
              </a:rPr>
              <a:t> </a:t>
            </a:r>
          </a:p>
        </p:txBody>
      </p:sp>
      <p:sp>
        <p:nvSpPr>
          <p:cNvPr id="190489" name="Text Box 25"/>
          <p:cNvSpPr txBox="1">
            <a:spLocks noChangeArrowheads="1"/>
          </p:cNvSpPr>
          <p:nvPr/>
        </p:nvSpPr>
        <p:spPr bwMode="auto">
          <a:xfrm>
            <a:off x="7737475" y="5275411"/>
            <a:ext cx="649288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GB" altLang="en-US" i="1">
                <a:solidFill>
                  <a:srgbClr val="FF0000"/>
                </a:solidFill>
                <a:latin typeface="+mj-lt"/>
              </a:rPr>
              <a:t>ΔL</a:t>
            </a:r>
            <a:endParaRPr lang="en-GB" altLang="en-US">
              <a:solidFill>
                <a:srgbClr val="FF0000"/>
              </a:solidFill>
              <a:latin typeface="+mj-lt"/>
            </a:endParaRPr>
          </a:p>
        </p:txBody>
      </p:sp>
      <p:sp>
        <p:nvSpPr>
          <p:cNvPr id="190490" name="Oval 26"/>
          <p:cNvSpPr>
            <a:spLocks noChangeArrowheads="1"/>
          </p:cNvSpPr>
          <p:nvPr/>
        </p:nvSpPr>
        <p:spPr bwMode="auto">
          <a:xfrm>
            <a:off x="7997825" y="5219848"/>
            <a:ext cx="122238" cy="131763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>
              <a:latin typeface="+mj-lt"/>
            </a:endParaRPr>
          </a:p>
        </p:txBody>
      </p:sp>
      <p:sp>
        <p:nvSpPr>
          <p:cNvPr id="190491" name="Text Box 27"/>
          <p:cNvSpPr txBox="1">
            <a:spLocks noChangeArrowheads="1"/>
          </p:cNvSpPr>
          <p:nvPr/>
        </p:nvSpPr>
        <p:spPr bwMode="auto">
          <a:xfrm>
            <a:off x="5278438" y="2197248"/>
            <a:ext cx="987425" cy="425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GB" altLang="en-US">
                <a:latin typeface="+mj-lt"/>
              </a:rPr>
              <a:t>force</a:t>
            </a:r>
          </a:p>
        </p:txBody>
      </p:sp>
      <p:sp>
        <p:nvSpPr>
          <p:cNvPr id="190492" name="Text Box 28"/>
          <p:cNvSpPr txBox="1">
            <a:spLocks noChangeArrowheads="1"/>
          </p:cNvSpPr>
          <p:nvPr/>
        </p:nvSpPr>
        <p:spPr bwMode="auto">
          <a:xfrm>
            <a:off x="6156325" y="5283348"/>
            <a:ext cx="1311275" cy="434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GB" altLang="en-US">
                <a:latin typeface="+mj-lt"/>
              </a:rPr>
              <a:t>extension</a:t>
            </a:r>
          </a:p>
        </p:txBody>
      </p:sp>
      <p:sp>
        <p:nvSpPr>
          <p:cNvPr id="190493" name="Freeform 29"/>
          <p:cNvSpPr>
            <a:spLocks/>
          </p:cNvSpPr>
          <p:nvPr/>
        </p:nvSpPr>
        <p:spPr bwMode="auto">
          <a:xfrm>
            <a:off x="5341938" y="2646511"/>
            <a:ext cx="2736850" cy="2625725"/>
          </a:xfrm>
          <a:custGeom>
            <a:avLst/>
            <a:gdLst>
              <a:gd name="T0" fmla="*/ 0 w 2545"/>
              <a:gd name="T1" fmla="*/ 2425 h 2425"/>
              <a:gd name="T2" fmla="*/ 671 w 2545"/>
              <a:gd name="T3" fmla="*/ 1202 h 2425"/>
              <a:gd name="T4" fmla="*/ 2111 w 2545"/>
              <a:gd name="T5" fmla="*/ 455 h 2425"/>
              <a:gd name="T6" fmla="*/ 2545 w 2545"/>
              <a:gd name="T7" fmla="*/ 0 h 2425"/>
              <a:gd name="T8" fmla="*/ 0 60000 65536"/>
              <a:gd name="T9" fmla="*/ 0 60000 65536"/>
              <a:gd name="T10" fmla="*/ 0 60000 65536"/>
              <a:gd name="T11" fmla="*/ 0 60000 65536"/>
              <a:gd name="T12" fmla="*/ 0 w 2545"/>
              <a:gd name="T13" fmla="*/ 0 h 2425"/>
              <a:gd name="T14" fmla="*/ 2545 w 2545"/>
              <a:gd name="T15" fmla="*/ 2425 h 2425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545" h="2425">
                <a:moveTo>
                  <a:pt x="0" y="2425"/>
                </a:moveTo>
                <a:cubicBezTo>
                  <a:pt x="159" y="1977"/>
                  <a:pt x="319" y="1530"/>
                  <a:pt x="671" y="1202"/>
                </a:cubicBezTo>
                <a:cubicBezTo>
                  <a:pt x="1023" y="874"/>
                  <a:pt x="1799" y="655"/>
                  <a:pt x="2111" y="455"/>
                </a:cubicBezTo>
                <a:cubicBezTo>
                  <a:pt x="2423" y="255"/>
                  <a:pt x="2484" y="127"/>
                  <a:pt x="2545" y="0"/>
                </a:cubicBezTo>
              </a:path>
            </a:pathLst>
          </a:cu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>
              <a:latin typeface="+mj-lt"/>
            </a:endParaRPr>
          </a:p>
        </p:txBody>
      </p:sp>
      <p:sp>
        <p:nvSpPr>
          <p:cNvPr id="190494" name="Line 30"/>
          <p:cNvSpPr>
            <a:spLocks noChangeShapeType="1"/>
          </p:cNvSpPr>
          <p:nvPr/>
        </p:nvSpPr>
        <p:spPr bwMode="auto">
          <a:xfrm flipV="1">
            <a:off x="6413500" y="3572023"/>
            <a:ext cx="255588" cy="128588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>
              <a:latin typeface="+mj-lt"/>
            </a:endParaRPr>
          </a:p>
        </p:txBody>
      </p:sp>
      <p:sp>
        <p:nvSpPr>
          <p:cNvPr id="190495" name="Freeform 31"/>
          <p:cNvSpPr>
            <a:spLocks/>
          </p:cNvSpPr>
          <p:nvPr/>
        </p:nvSpPr>
        <p:spPr bwMode="auto">
          <a:xfrm>
            <a:off x="5330825" y="2646511"/>
            <a:ext cx="2735263" cy="2625725"/>
          </a:xfrm>
          <a:custGeom>
            <a:avLst/>
            <a:gdLst>
              <a:gd name="T0" fmla="*/ 2545 w 2545"/>
              <a:gd name="T1" fmla="*/ 0 h 2425"/>
              <a:gd name="T2" fmla="*/ 2155 w 2545"/>
              <a:gd name="T3" fmla="*/ 1169 h 2425"/>
              <a:gd name="T4" fmla="*/ 726 w 2545"/>
              <a:gd name="T5" fmla="*/ 1830 h 2425"/>
              <a:gd name="T6" fmla="*/ 0 w 2545"/>
              <a:gd name="T7" fmla="*/ 2425 h 2425"/>
              <a:gd name="T8" fmla="*/ 0 60000 65536"/>
              <a:gd name="T9" fmla="*/ 0 60000 65536"/>
              <a:gd name="T10" fmla="*/ 0 60000 65536"/>
              <a:gd name="T11" fmla="*/ 0 60000 65536"/>
              <a:gd name="T12" fmla="*/ 0 w 2545"/>
              <a:gd name="T13" fmla="*/ 0 h 2425"/>
              <a:gd name="T14" fmla="*/ 2545 w 2545"/>
              <a:gd name="T15" fmla="*/ 2425 h 2425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545" h="2425">
                <a:moveTo>
                  <a:pt x="2545" y="0"/>
                </a:moveTo>
                <a:cubicBezTo>
                  <a:pt x="2501" y="432"/>
                  <a:pt x="2458" y="864"/>
                  <a:pt x="2155" y="1169"/>
                </a:cubicBezTo>
                <a:cubicBezTo>
                  <a:pt x="1852" y="1474"/>
                  <a:pt x="1085" y="1621"/>
                  <a:pt x="726" y="1830"/>
                </a:cubicBezTo>
                <a:cubicBezTo>
                  <a:pt x="367" y="2039"/>
                  <a:pt x="183" y="2232"/>
                  <a:pt x="0" y="2425"/>
                </a:cubicBezTo>
              </a:path>
            </a:pathLst>
          </a:custGeom>
          <a:noFill/>
          <a:ln w="381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>
              <a:latin typeface="+mj-lt"/>
            </a:endParaRPr>
          </a:p>
        </p:txBody>
      </p:sp>
      <p:sp>
        <p:nvSpPr>
          <p:cNvPr id="190496" name="Line 32"/>
          <p:cNvSpPr>
            <a:spLocks noChangeShapeType="1"/>
          </p:cNvSpPr>
          <p:nvPr/>
        </p:nvSpPr>
        <p:spPr bwMode="auto">
          <a:xfrm flipH="1">
            <a:off x="6704013" y="4240361"/>
            <a:ext cx="384175" cy="13970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>
              <a:latin typeface="+mj-lt"/>
            </a:endParaRPr>
          </a:p>
        </p:txBody>
      </p:sp>
      <p:sp>
        <p:nvSpPr>
          <p:cNvPr id="190498" name="Text Box 34"/>
          <p:cNvSpPr txBox="1">
            <a:spLocks noChangeArrowheads="1"/>
          </p:cNvSpPr>
          <p:nvPr/>
        </p:nvSpPr>
        <p:spPr bwMode="auto">
          <a:xfrm>
            <a:off x="5508625" y="3349773"/>
            <a:ext cx="1270000" cy="458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GB" altLang="en-US" i="1">
                <a:solidFill>
                  <a:srgbClr val="FF0000"/>
                </a:solidFill>
                <a:latin typeface="+mj-lt"/>
              </a:rPr>
              <a:t>loading</a:t>
            </a:r>
          </a:p>
          <a:p>
            <a:pPr eaLnBrk="1" hangingPunct="1"/>
            <a:r>
              <a:rPr lang="en-GB" altLang="en-US">
                <a:latin typeface="+mj-lt"/>
              </a:rPr>
              <a:t> </a:t>
            </a:r>
          </a:p>
        </p:txBody>
      </p:sp>
      <p:grpSp>
        <p:nvGrpSpPr>
          <p:cNvPr id="2" name="Group 50"/>
          <p:cNvGrpSpPr>
            <a:grpSpLocks/>
          </p:cNvGrpSpPr>
          <p:nvPr/>
        </p:nvGrpSpPr>
        <p:grpSpPr bwMode="auto">
          <a:xfrm>
            <a:off x="5559425" y="2254398"/>
            <a:ext cx="2443163" cy="2665413"/>
            <a:chOff x="3482" y="1071"/>
            <a:chExt cx="1539" cy="1679"/>
          </a:xfrm>
        </p:grpSpPr>
        <p:sp>
          <p:nvSpPr>
            <p:cNvPr id="35859" name="Text Box 33"/>
            <p:cNvSpPr txBox="1">
              <a:spLocks noChangeArrowheads="1"/>
            </p:cNvSpPr>
            <p:nvPr/>
          </p:nvSpPr>
          <p:spPr bwMode="auto">
            <a:xfrm>
              <a:off x="3878" y="1071"/>
              <a:ext cx="997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GB" altLang="en-US" i="1">
                  <a:solidFill>
                    <a:srgbClr val="008000"/>
                  </a:solidFill>
                  <a:latin typeface="+mj-lt"/>
                </a:rPr>
                <a:t>energy lost to heating the rubber</a:t>
              </a:r>
            </a:p>
            <a:p>
              <a:pPr eaLnBrk="1" hangingPunct="1"/>
              <a:r>
                <a:rPr lang="en-GB" altLang="en-US">
                  <a:latin typeface="+mj-lt"/>
                </a:rPr>
                <a:t> </a:t>
              </a:r>
            </a:p>
          </p:txBody>
        </p:sp>
        <p:sp>
          <p:nvSpPr>
            <p:cNvPr id="35860" name="Line 35"/>
            <p:cNvSpPr>
              <a:spLocks noChangeShapeType="1"/>
            </p:cNvSpPr>
            <p:nvPr/>
          </p:nvSpPr>
          <p:spPr bwMode="auto">
            <a:xfrm>
              <a:off x="4286" y="1616"/>
              <a:ext cx="91" cy="36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>
                <a:latin typeface="+mj-lt"/>
              </a:endParaRPr>
            </a:p>
          </p:txBody>
        </p:sp>
        <p:sp>
          <p:nvSpPr>
            <p:cNvPr id="35861" name="Line 36"/>
            <p:cNvSpPr>
              <a:spLocks noChangeShapeType="1"/>
            </p:cNvSpPr>
            <p:nvPr/>
          </p:nvSpPr>
          <p:spPr bwMode="auto">
            <a:xfrm>
              <a:off x="3482" y="2671"/>
              <a:ext cx="78" cy="79"/>
            </a:xfrm>
            <a:prstGeom prst="line">
              <a:avLst/>
            </a:prstGeom>
            <a:noFill/>
            <a:ln w="76200">
              <a:solidFill>
                <a:schemeClr val="fol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>
                <a:latin typeface="+mj-lt"/>
              </a:endParaRPr>
            </a:p>
          </p:txBody>
        </p:sp>
        <p:sp>
          <p:nvSpPr>
            <p:cNvPr id="35862" name="Line 37"/>
            <p:cNvSpPr>
              <a:spLocks noChangeShapeType="1"/>
            </p:cNvSpPr>
            <p:nvPr/>
          </p:nvSpPr>
          <p:spPr bwMode="auto">
            <a:xfrm>
              <a:off x="3540" y="2511"/>
              <a:ext cx="156" cy="148"/>
            </a:xfrm>
            <a:prstGeom prst="line">
              <a:avLst/>
            </a:prstGeom>
            <a:noFill/>
            <a:ln w="76200">
              <a:solidFill>
                <a:schemeClr val="fol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>
                <a:latin typeface="+mj-lt"/>
              </a:endParaRPr>
            </a:p>
          </p:txBody>
        </p:sp>
        <p:sp>
          <p:nvSpPr>
            <p:cNvPr id="35863" name="Line 38"/>
            <p:cNvSpPr>
              <a:spLocks noChangeShapeType="1"/>
            </p:cNvSpPr>
            <p:nvPr/>
          </p:nvSpPr>
          <p:spPr bwMode="auto">
            <a:xfrm>
              <a:off x="3622" y="2403"/>
              <a:ext cx="173" cy="173"/>
            </a:xfrm>
            <a:prstGeom prst="line">
              <a:avLst/>
            </a:prstGeom>
            <a:noFill/>
            <a:ln w="76200">
              <a:solidFill>
                <a:schemeClr val="fol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>
                <a:latin typeface="+mj-lt"/>
              </a:endParaRPr>
            </a:p>
          </p:txBody>
        </p:sp>
        <p:sp>
          <p:nvSpPr>
            <p:cNvPr id="35864" name="Line 39"/>
            <p:cNvSpPr>
              <a:spLocks noChangeShapeType="1"/>
            </p:cNvSpPr>
            <p:nvPr/>
          </p:nvSpPr>
          <p:spPr bwMode="auto">
            <a:xfrm>
              <a:off x="3704" y="2271"/>
              <a:ext cx="217" cy="236"/>
            </a:xfrm>
            <a:prstGeom prst="line">
              <a:avLst/>
            </a:prstGeom>
            <a:noFill/>
            <a:ln w="76200">
              <a:solidFill>
                <a:schemeClr val="fol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>
                <a:latin typeface="+mj-lt"/>
              </a:endParaRPr>
            </a:p>
          </p:txBody>
        </p:sp>
        <p:sp>
          <p:nvSpPr>
            <p:cNvPr id="35865" name="Line 40"/>
            <p:cNvSpPr>
              <a:spLocks noChangeShapeType="1"/>
            </p:cNvSpPr>
            <p:nvPr/>
          </p:nvSpPr>
          <p:spPr bwMode="auto">
            <a:xfrm>
              <a:off x="3812" y="2151"/>
              <a:ext cx="257" cy="292"/>
            </a:xfrm>
            <a:prstGeom prst="line">
              <a:avLst/>
            </a:prstGeom>
            <a:noFill/>
            <a:ln w="76200">
              <a:solidFill>
                <a:schemeClr val="fol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>
                <a:latin typeface="+mj-lt"/>
              </a:endParaRPr>
            </a:p>
          </p:txBody>
        </p:sp>
        <p:sp>
          <p:nvSpPr>
            <p:cNvPr id="35866" name="Line 41"/>
            <p:cNvSpPr>
              <a:spLocks noChangeShapeType="1"/>
            </p:cNvSpPr>
            <p:nvPr/>
          </p:nvSpPr>
          <p:spPr bwMode="auto">
            <a:xfrm>
              <a:off x="3936" y="2059"/>
              <a:ext cx="277" cy="308"/>
            </a:xfrm>
            <a:prstGeom prst="line">
              <a:avLst/>
            </a:prstGeom>
            <a:noFill/>
            <a:ln w="76200">
              <a:solidFill>
                <a:schemeClr val="fol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>
                <a:latin typeface="+mj-lt"/>
              </a:endParaRPr>
            </a:p>
          </p:txBody>
        </p:sp>
        <p:sp>
          <p:nvSpPr>
            <p:cNvPr id="35867" name="Line 42"/>
            <p:cNvSpPr>
              <a:spLocks noChangeShapeType="1"/>
            </p:cNvSpPr>
            <p:nvPr/>
          </p:nvSpPr>
          <p:spPr bwMode="auto">
            <a:xfrm>
              <a:off x="4080" y="1983"/>
              <a:ext cx="301" cy="328"/>
            </a:xfrm>
            <a:prstGeom prst="line">
              <a:avLst/>
            </a:prstGeom>
            <a:noFill/>
            <a:ln w="76200">
              <a:solidFill>
                <a:schemeClr val="fol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>
                <a:latin typeface="+mj-lt"/>
              </a:endParaRPr>
            </a:p>
          </p:txBody>
        </p:sp>
        <p:sp>
          <p:nvSpPr>
            <p:cNvPr id="35868" name="Line 43"/>
            <p:cNvSpPr>
              <a:spLocks noChangeShapeType="1"/>
            </p:cNvSpPr>
            <p:nvPr/>
          </p:nvSpPr>
          <p:spPr bwMode="auto">
            <a:xfrm>
              <a:off x="4244" y="1907"/>
              <a:ext cx="309" cy="340"/>
            </a:xfrm>
            <a:prstGeom prst="line">
              <a:avLst/>
            </a:prstGeom>
            <a:noFill/>
            <a:ln w="76200">
              <a:solidFill>
                <a:schemeClr val="fol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>
                <a:latin typeface="+mj-lt"/>
              </a:endParaRPr>
            </a:p>
          </p:txBody>
        </p:sp>
        <p:sp>
          <p:nvSpPr>
            <p:cNvPr id="35869" name="Line 44"/>
            <p:cNvSpPr>
              <a:spLocks noChangeShapeType="1"/>
            </p:cNvSpPr>
            <p:nvPr/>
          </p:nvSpPr>
          <p:spPr bwMode="auto">
            <a:xfrm>
              <a:off x="4412" y="1835"/>
              <a:ext cx="293" cy="316"/>
            </a:xfrm>
            <a:prstGeom prst="line">
              <a:avLst/>
            </a:prstGeom>
            <a:noFill/>
            <a:ln w="76200">
              <a:solidFill>
                <a:schemeClr val="fol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>
                <a:latin typeface="+mj-lt"/>
              </a:endParaRPr>
            </a:p>
          </p:txBody>
        </p:sp>
        <p:sp>
          <p:nvSpPr>
            <p:cNvPr id="35870" name="Line 45"/>
            <p:cNvSpPr>
              <a:spLocks noChangeShapeType="1"/>
            </p:cNvSpPr>
            <p:nvPr/>
          </p:nvSpPr>
          <p:spPr bwMode="auto">
            <a:xfrm>
              <a:off x="4568" y="1771"/>
              <a:ext cx="261" cy="280"/>
            </a:xfrm>
            <a:prstGeom prst="line">
              <a:avLst/>
            </a:prstGeom>
            <a:noFill/>
            <a:ln w="76200">
              <a:solidFill>
                <a:schemeClr val="fol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>
                <a:latin typeface="+mj-lt"/>
              </a:endParaRPr>
            </a:p>
          </p:txBody>
        </p:sp>
        <p:sp>
          <p:nvSpPr>
            <p:cNvPr id="35871" name="Line 46"/>
            <p:cNvSpPr>
              <a:spLocks noChangeShapeType="1"/>
            </p:cNvSpPr>
            <p:nvPr/>
          </p:nvSpPr>
          <p:spPr bwMode="auto">
            <a:xfrm>
              <a:off x="4704" y="1703"/>
              <a:ext cx="217" cy="236"/>
            </a:xfrm>
            <a:prstGeom prst="line">
              <a:avLst/>
            </a:prstGeom>
            <a:noFill/>
            <a:ln w="76200">
              <a:solidFill>
                <a:schemeClr val="fol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>
                <a:latin typeface="+mj-lt"/>
              </a:endParaRPr>
            </a:p>
          </p:txBody>
        </p:sp>
        <p:sp>
          <p:nvSpPr>
            <p:cNvPr id="35872" name="Line 47"/>
            <p:cNvSpPr>
              <a:spLocks noChangeShapeType="1"/>
            </p:cNvSpPr>
            <p:nvPr/>
          </p:nvSpPr>
          <p:spPr bwMode="auto">
            <a:xfrm>
              <a:off x="4844" y="1631"/>
              <a:ext cx="129" cy="140"/>
            </a:xfrm>
            <a:prstGeom prst="line">
              <a:avLst/>
            </a:prstGeom>
            <a:noFill/>
            <a:ln w="76200">
              <a:solidFill>
                <a:schemeClr val="fol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>
                <a:latin typeface="+mj-lt"/>
              </a:endParaRPr>
            </a:p>
          </p:txBody>
        </p:sp>
        <p:sp>
          <p:nvSpPr>
            <p:cNvPr id="35873" name="Line 48"/>
            <p:cNvSpPr>
              <a:spLocks noChangeShapeType="1"/>
            </p:cNvSpPr>
            <p:nvPr/>
          </p:nvSpPr>
          <p:spPr bwMode="auto">
            <a:xfrm>
              <a:off x="4948" y="1539"/>
              <a:ext cx="73" cy="72"/>
            </a:xfrm>
            <a:prstGeom prst="line">
              <a:avLst/>
            </a:prstGeom>
            <a:noFill/>
            <a:ln w="76200">
              <a:solidFill>
                <a:schemeClr val="fol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>
                <a:latin typeface="+mj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129259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4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4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4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4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0484" grpId="0" animBg="1"/>
      <p:bldP spid="190485" grpId="0" animBg="1"/>
      <p:bldP spid="190486" grpId="0"/>
      <p:bldP spid="190487" grpId="0" animBg="1"/>
      <p:bldP spid="190488" grpId="0"/>
      <p:bldP spid="190489" grpId="0"/>
      <p:bldP spid="190490" grpId="0" animBg="1"/>
      <p:bldP spid="190491" grpId="0"/>
      <p:bldP spid="190492" grpId="0"/>
      <p:bldP spid="190493" grpId="0" animBg="1"/>
      <p:bldP spid="190494" grpId="0" animBg="1"/>
      <p:bldP spid="190495" grpId="0" animBg="1"/>
      <p:bldP spid="190496" grpId="0" animBg="1"/>
      <p:bldP spid="190498" grpId="0"/>
      <p:bldP spid="190498" grpId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980976"/>
            <a:ext cx="8229600" cy="1143000"/>
          </a:xfrm>
        </p:spPr>
        <p:txBody>
          <a:bodyPr/>
          <a:lstStyle/>
          <a:p>
            <a:pPr eaLnBrk="1" hangingPunct="1"/>
            <a:r>
              <a:rPr lang="en-GB" altLang="en-US" smtClean="0">
                <a:solidFill>
                  <a:srgbClr val="FF3300"/>
                </a:solidFill>
              </a:rPr>
              <a:t>Answers</a:t>
            </a:r>
          </a:p>
        </p:txBody>
      </p:sp>
      <p:graphicFrame>
        <p:nvGraphicFramePr>
          <p:cNvPr id="458782" name="Group 30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05660394"/>
              </p:ext>
            </p:extLst>
          </p:nvPr>
        </p:nvGraphicFramePr>
        <p:xfrm>
          <a:off x="457200" y="2306538"/>
          <a:ext cx="8126413" cy="3714750"/>
        </p:xfrm>
        <a:graphic>
          <a:graphicData uri="http://schemas.openxmlformats.org/drawingml/2006/table">
            <a:tbl>
              <a:tblPr/>
              <a:tblGrid>
                <a:gridCol w="2708275"/>
                <a:gridCol w="2709863"/>
                <a:gridCol w="2708275"/>
              </a:tblGrid>
              <a:tr h="7429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tensile force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extension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strain energy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429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120 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2 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+mj-lt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429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40 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15 cm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+mj-lt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429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3 kN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50</a:t>
                      </a: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 mm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150 J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429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2</a:t>
                      </a: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 MN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6 </a:t>
                      </a:r>
                      <a:r>
                        <a:rPr kumimoji="0" lang="el-G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charset="0"/>
                        </a:rPr>
                        <a:t>μ</a:t>
                      </a: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charset="0"/>
                        </a:rPr>
                        <a:t>m</a:t>
                      </a:r>
                      <a:endParaRPr kumimoji="0" lang="el-GR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12 J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58784" name="Text Box 32"/>
          <p:cNvSpPr txBox="1">
            <a:spLocks noChangeArrowheads="1"/>
          </p:cNvSpPr>
          <p:nvPr/>
        </p:nvSpPr>
        <p:spPr bwMode="auto">
          <a:xfrm>
            <a:off x="3344863" y="1228626"/>
            <a:ext cx="3087687" cy="7016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4000">
                <a:latin typeface="+mj-lt"/>
              </a:rPr>
              <a:t>Complete:</a:t>
            </a:r>
          </a:p>
        </p:txBody>
      </p:sp>
      <p:sp>
        <p:nvSpPr>
          <p:cNvPr id="458785" name="Text Box 33"/>
          <p:cNvSpPr txBox="1">
            <a:spLocks noChangeArrowheads="1"/>
          </p:cNvSpPr>
          <p:nvPr/>
        </p:nvSpPr>
        <p:spPr bwMode="auto">
          <a:xfrm>
            <a:off x="6626225" y="3074888"/>
            <a:ext cx="1182688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800">
                <a:solidFill>
                  <a:srgbClr val="FF3300"/>
                </a:solidFill>
                <a:latin typeface="+mj-lt"/>
              </a:rPr>
              <a:t>120 J</a:t>
            </a:r>
          </a:p>
        </p:txBody>
      </p:sp>
      <p:sp>
        <p:nvSpPr>
          <p:cNvPr id="458786" name="Text Box 34"/>
          <p:cNvSpPr txBox="1">
            <a:spLocks noChangeArrowheads="1"/>
          </p:cNvSpPr>
          <p:nvPr/>
        </p:nvSpPr>
        <p:spPr bwMode="auto">
          <a:xfrm>
            <a:off x="6827838" y="3784501"/>
            <a:ext cx="1182687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800">
                <a:solidFill>
                  <a:srgbClr val="FF3300"/>
                </a:solidFill>
                <a:latin typeface="+mj-lt"/>
              </a:rPr>
              <a:t>3 J</a:t>
            </a:r>
          </a:p>
        </p:txBody>
      </p:sp>
      <p:sp>
        <p:nvSpPr>
          <p:cNvPr id="458787" name="Text Box 35"/>
          <p:cNvSpPr txBox="1">
            <a:spLocks noChangeArrowheads="1"/>
          </p:cNvSpPr>
          <p:nvPr/>
        </p:nvSpPr>
        <p:spPr bwMode="auto">
          <a:xfrm>
            <a:off x="3646488" y="4533801"/>
            <a:ext cx="855662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800">
                <a:solidFill>
                  <a:srgbClr val="FF3300"/>
                </a:solidFill>
                <a:latin typeface="+mj-lt"/>
              </a:rPr>
              <a:t>100</a:t>
            </a:r>
          </a:p>
        </p:txBody>
      </p:sp>
      <p:sp>
        <p:nvSpPr>
          <p:cNvPr id="458788" name="Text Box 36"/>
          <p:cNvSpPr txBox="1">
            <a:spLocks noChangeArrowheads="1"/>
          </p:cNvSpPr>
          <p:nvPr/>
        </p:nvSpPr>
        <p:spPr bwMode="auto">
          <a:xfrm>
            <a:off x="1281113" y="5283101"/>
            <a:ext cx="46355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800">
                <a:solidFill>
                  <a:srgbClr val="FF3300"/>
                </a:solidFill>
                <a:latin typeface="+mj-lt"/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36045033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7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7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7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7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7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8784" grpId="0" animBg="1"/>
      <p:bldP spid="458785" grpId="0"/>
      <p:bldP spid="458786" grpId="0"/>
      <p:bldP spid="458787" grpId="0"/>
      <p:bldP spid="45878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548977"/>
            <a:ext cx="8229600" cy="1143000"/>
          </a:xfrm>
        </p:spPr>
        <p:txBody>
          <a:bodyPr/>
          <a:lstStyle/>
          <a:p>
            <a:pPr eaLnBrk="1" hangingPunct="1"/>
            <a:r>
              <a:rPr lang="en-GB" altLang="en-US" smtClean="0"/>
              <a:t>Question</a:t>
            </a:r>
            <a:endParaRPr lang="el-GR" altLang="en-US" smtClean="0">
              <a:cs typeface="Arial" charset="0"/>
            </a:endParaRP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557039"/>
            <a:ext cx="4546600" cy="4968875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en-GB" altLang="en-US" sz="2800" i="1" smtClean="0">
                <a:latin typeface="+mj-lt"/>
              </a:rPr>
              <a:t>A spring of original length 20cm extends to 25cm when a weight of 4N is hung from it. Calculate:</a:t>
            </a:r>
          </a:p>
          <a:p>
            <a:pPr marL="0" indent="0" eaLnBrk="1" hangingPunct="1">
              <a:buFontTx/>
              <a:buNone/>
            </a:pPr>
            <a:r>
              <a:rPr lang="en-GB" altLang="en-US" sz="2800" i="1" smtClean="0">
                <a:latin typeface="+mj-lt"/>
              </a:rPr>
              <a:t>(a) the elastic strain energy stored in the spring, </a:t>
            </a:r>
          </a:p>
          <a:p>
            <a:pPr marL="0" indent="0" eaLnBrk="1" hangingPunct="1">
              <a:buFontTx/>
              <a:buNone/>
            </a:pPr>
            <a:r>
              <a:rPr lang="en-GB" altLang="en-US" sz="2800" i="1" smtClean="0">
                <a:latin typeface="+mj-lt"/>
              </a:rPr>
              <a:t>(b) the spring constant  </a:t>
            </a:r>
          </a:p>
          <a:p>
            <a:pPr marL="0" indent="0" eaLnBrk="1" hangingPunct="1">
              <a:buFontTx/>
              <a:buNone/>
            </a:pPr>
            <a:r>
              <a:rPr lang="en-GB" altLang="en-US" sz="2800" i="1" smtClean="0">
                <a:latin typeface="+mj-lt"/>
              </a:rPr>
              <a:t>(c) the length of the spring when it is storing 0.5 J of energy.</a:t>
            </a:r>
            <a:endParaRPr lang="en-GB" altLang="en-US" sz="2800" smtClean="0">
              <a:latin typeface="+mj-lt"/>
            </a:endParaRPr>
          </a:p>
        </p:txBody>
      </p:sp>
      <p:sp>
        <p:nvSpPr>
          <p:cNvPr id="188420" name="Rectangle 4"/>
          <p:cNvSpPr>
            <a:spLocks noChangeArrowheads="1"/>
          </p:cNvSpPr>
          <p:nvPr/>
        </p:nvSpPr>
        <p:spPr bwMode="auto">
          <a:xfrm>
            <a:off x="5219700" y="1628477"/>
            <a:ext cx="3600450" cy="4968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GB" altLang="en-US" sz="2800">
                <a:latin typeface="+mj-lt"/>
              </a:rPr>
              <a:t>(a)</a:t>
            </a:r>
            <a:r>
              <a:rPr lang="en-GB" altLang="en-US" sz="2800" i="1">
                <a:latin typeface="+mj-lt"/>
              </a:rPr>
              <a:t> strain energy </a:t>
            </a:r>
          </a:p>
          <a:p>
            <a:pPr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GB" altLang="en-US" sz="2800" i="1">
                <a:latin typeface="+mj-lt"/>
              </a:rPr>
              <a:t>= </a:t>
            </a:r>
            <a:r>
              <a:rPr lang="en-GB" altLang="en-US" sz="2800" b="1" i="1">
                <a:solidFill>
                  <a:srgbClr val="FF0000"/>
                </a:solidFill>
                <a:latin typeface="+mj-lt"/>
              </a:rPr>
              <a:t>½ F ΔL</a:t>
            </a:r>
            <a:r>
              <a:rPr lang="en-GB" altLang="en-US" sz="2800" i="1">
                <a:latin typeface="+mj-lt"/>
              </a:rPr>
              <a:t> </a:t>
            </a:r>
            <a:endParaRPr lang="en-GB" altLang="en-US" sz="2800">
              <a:latin typeface="+mj-lt"/>
            </a:endParaRPr>
          </a:p>
          <a:p>
            <a:pPr eaLnBrk="1" hangingPunct="1">
              <a:lnSpc>
                <a:spcPct val="80000"/>
              </a:lnSpc>
              <a:spcBef>
                <a:spcPct val="20000"/>
              </a:spcBef>
            </a:pPr>
            <a:endParaRPr lang="en-GB" altLang="en-US" sz="2800">
              <a:latin typeface="+mj-lt"/>
            </a:endParaRPr>
          </a:p>
          <a:p>
            <a:pPr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GB" altLang="en-US" sz="2800">
                <a:latin typeface="+mj-lt"/>
              </a:rPr>
              <a:t>= ½ x 4N x 0.05m</a:t>
            </a:r>
          </a:p>
          <a:p>
            <a:pPr eaLnBrk="1" hangingPunct="1">
              <a:lnSpc>
                <a:spcPct val="80000"/>
              </a:lnSpc>
              <a:spcBef>
                <a:spcPct val="20000"/>
              </a:spcBef>
            </a:pPr>
            <a:endParaRPr lang="en-GB" altLang="en-US" sz="2800">
              <a:latin typeface="+mj-lt"/>
            </a:endParaRPr>
          </a:p>
          <a:p>
            <a:pPr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GB" altLang="en-US" sz="2800" b="1">
                <a:solidFill>
                  <a:srgbClr val="FF0000"/>
                </a:solidFill>
                <a:latin typeface="+mj-lt"/>
              </a:rPr>
              <a:t>strain energy </a:t>
            </a:r>
          </a:p>
          <a:p>
            <a:pPr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GB" altLang="en-US" sz="2800" b="1">
                <a:solidFill>
                  <a:srgbClr val="FF0000"/>
                </a:solidFill>
                <a:latin typeface="+mj-lt"/>
              </a:rPr>
              <a:t>= 0.10 J</a:t>
            </a:r>
          </a:p>
        </p:txBody>
      </p:sp>
    </p:spTree>
    <p:extLst>
      <p:ext uri="{BB962C8B-B14F-4D97-AF65-F5344CB8AC3E}">
        <p14:creationId xmlns:p14="http://schemas.microsoft.com/office/powerpoint/2010/main" val="7001458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2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2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2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053107"/>
            <a:ext cx="8229600" cy="5256213"/>
          </a:xfrm>
        </p:spPr>
        <p:txBody>
          <a:bodyPr>
            <a:normAutofit fontScale="92500" lnSpcReduction="10000"/>
          </a:bodyPr>
          <a:lstStyle/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GB" altLang="en-US" sz="2400" smtClean="0"/>
              <a:t>(b)</a:t>
            </a:r>
            <a:r>
              <a:rPr lang="en-GB" altLang="en-US" sz="2400" i="1" smtClean="0"/>
              <a:t> </a:t>
            </a:r>
            <a:r>
              <a:rPr lang="en-GB" altLang="en-US" sz="2400" b="1" i="1" smtClean="0">
                <a:solidFill>
                  <a:srgbClr val="FF0000"/>
                </a:solidFill>
              </a:rPr>
              <a:t>F = k ΔL</a:t>
            </a:r>
            <a:r>
              <a:rPr lang="en-GB" altLang="en-US" sz="2400" i="1" smtClean="0"/>
              <a:t> 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GB" altLang="en-US" sz="2400" i="1" smtClean="0"/>
              <a:t>→  </a:t>
            </a:r>
            <a:r>
              <a:rPr lang="en-GB" altLang="en-US" sz="2400" b="1" i="1" smtClean="0">
                <a:solidFill>
                  <a:srgbClr val="FF0000"/>
                </a:solidFill>
              </a:rPr>
              <a:t>k = F / ΔL</a:t>
            </a:r>
            <a:r>
              <a:rPr lang="en-GB" altLang="en-US" sz="2400" i="1" smtClean="0"/>
              <a:t> </a:t>
            </a:r>
            <a:r>
              <a:rPr lang="en-GB" altLang="en-US" sz="2400" smtClean="0"/>
              <a:t>= 4N / 0.05m 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GB" altLang="en-US" sz="2400" b="1" smtClean="0">
                <a:solidFill>
                  <a:srgbClr val="FF0000"/>
                </a:solidFill>
              </a:rPr>
              <a:t>spring constant, k = 80 Nm</a:t>
            </a:r>
            <a:r>
              <a:rPr lang="en-GB" altLang="en-US" sz="2400" b="1" baseline="30000" smtClean="0">
                <a:solidFill>
                  <a:srgbClr val="FF0000"/>
                </a:solidFill>
              </a:rPr>
              <a:t>-1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endParaRPr lang="en-GB" altLang="en-US" sz="2400" b="1" smtClean="0">
              <a:solidFill>
                <a:srgbClr val="FF0000"/>
              </a:solidFill>
            </a:endParaRP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GB" altLang="en-US" sz="2400" smtClean="0"/>
              <a:t>(c)</a:t>
            </a:r>
            <a:r>
              <a:rPr lang="en-GB" altLang="en-US" sz="2400" i="1" smtClean="0"/>
              <a:t> </a:t>
            </a:r>
            <a:r>
              <a:rPr lang="en-GB" altLang="en-US" sz="2400" b="1" i="1" smtClean="0">
                <a:solidFill>
                  <a:srgbClr val="FF0000"/>
                </a:solidFill>
              </a:rPr>
              <a:t>strain energy = ½ F ΔL</a:t>
            </a:r>
            <a:r>
              <a:rPr lang="en-GB" altLang="en-US" sz="2400" i="1" smtClean="0"/>
              <a:t> and  </a:t>
            </a:r>
            <a:r>
              <a:rPr lang="en-GB" altLang="en-US" sz="2400" b="1" i="1" smtClean="0">
                <a:solidFill>
                  <a:srgbClr val="FF0000"/>
                </a:solidFill>
              </a:rPr>
              <a:t>F = k ΔL</a:t>
            </a:r>
            <a:r>
              <a:rPr lang="en-GB" altLang="en-US" sz="2400" i="1" smtClean="0"/>
              <a:t> when combined 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GB" altLang="en-US" sz="2400" i="1" smtClean="0"/>
              <a:t>give: </a:t>
            </a:r>
            <a:r>
              <a:rPr lang="en-GB" altLang="en-US" sz="2400" b="1" i="1" smtClean="0">
                <a:solidFill>
                  <a:srgbClr val="FF0000"/>
                </a:solidFill>
              </a:rPr>
              <a:t>strain energy = ½ k (ΔL)</a:t>
            </a:r>
            <a:r>
              <a:rPr lang="en-GB" altLang="en-US" sz="2400" b="1" i="1" baseline="30000" smtClean="0">
                <a:solidFill>
                  <a:srgbClr val="FF0000"/>
                </a:solidFill>
              </a:rPr>
              <a:t>2</a:t>
            </a:r>
            <a:r>
              <a:rPr lang="en-GB" altLang="en-US" sz="2400" i="1" smtClean="0"/>
              <a:t>  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GB" altLang="en-US" sz="2400" i="1" smtClean="0"/>
              <a:t>→  </a:t>
            </a:r>
            <a:r>
              <a:rPr lang="en-GB" altLang="en-US" sz="2400" b="1" i="1" smtClean="0">
                <a:solidFill>
                  <a:srgbClr val="FF0000"/>
                </a:solidFill>
              </a:rPr>
              <a:t>ΔL = √(2 x strain energy / k)</a:t>
            </a:r>
            <a:r>
              <a:rPr lang="en-GB" altLang="en-US" sz="2400" i="1" smtClean="0"/>
              <a:t>  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GB" altLang="en-US" sz="2400" smtClean="0"/>
              <a:t>= √(2 x 0.5 / 80) 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GB" altLang="en-US" sz="2400" smtClean="0"/>
              <a:t>= √(0.0125)  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GB" altLang="en-US" sz="2400" smtClean="0"/>
              <a:t>= 0.112m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endParaRPr lang="en-GB" altLang="en-US" sz="2400" smtClean="0"/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GB" altLang="en-US" sz="2400" smtClean="0"/>
              <a:t>Therefore spring length = 20cm + 11.2cm 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GB" altLang="en-US" sz="2400" b="1" smtClean="0">
                <a:solidFill>
                  <a:srgbClr val="FF0000"/>
                </a:solidFill>
              </a:rPr>
              <a:t>= 31.2 cm</a:t>
            </a:r>
          </a:p>
        </p:txBody>
      </p:sp>
    </p:spTree>
    <p:extLst>
      <p:ext uri="{BB962C8B-B14F-4D97-AF65-F5344CB8AC3E}">
        <p14:creationId xmlns:p14="http://schemas.microsoft.com/office/powerpoint/2010/main" val="14889562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3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3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3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49456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06140"/>
            <a:ext cx="8229600" cy="1143000"/>
          </a:xfrm>
        </p:spPr>
        <p:txBody>
          <a:bodyPr/>
          <a:lstStyle/>
          <a:p>
            <a:pPr eaLnBrk="1" hangingPunct="1"/>
            <a:r>
              <a:rPr lang="en-GB" altLang="en-US" sz="4000" smtClean="0"/>
              <a:t>Stress – strain curves</a:t>
            </a:r>
            <a:br>
              <a:rPr lang="en-GB" altLang="en-US" sz="4000" smtClean="0"/>
            </a:br>
            <a:r>
              <a:rPr lang="en-GB" altLang="en-US" sz="3200" smtClean="0"/>
              <a:t>(a) Metal wire (e.g. steel)</a:t>
            </a:r>
            <a:endParaRPr lang="el-GR" altLang="en-US" sz="3200" smtClean="0"/>
          </a:p>
        </p:txBody>
      </p:sp>
      <p:sp>
        <p:nvSpPr>
          <p:cNvPr id="17613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2031702"/>
            <a:ext cx="2843213" cy="4565650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en-GB" altLang="en-US" sz="2400" dirty="0" smtClean="0">
                <a:solidFill>
                  <a:srgbClr val="FF0000"/>
                </a:solidFill>
                <a:latin typeface="+mj-lt"/>
              </a:rPr>
              <a:t>P = Limit of proportionality</a:t>
            </a:r>
          </a:p>
          <a:p>
            <a:pPr marL="0" indent="0" eaLnBrk="1" hangingPunct="1">
              <a:buFontTx/>
              <a:buNone/>
            </a:pPr>
            <a:r>
              <a:rPr lang="en-GB" altLang="en-US" sz="2400" dirty="0" smtClean="0">
                <a:latin typeface="+mj-lt"/>
              </a:rPr>
              <a:t>Up to this point the stress is proportional to the strain.</a:t>
            </a:r>
          </a:p>
        </p:txBody>
      </p:sp>
      <p:sp>
        <p:nvSpPr>
          <p:cNvPr id="176167" name="Line 39"/>
          <p:cNvSpPr>
            <a:spLocks noChangeShapeType="1"/>
          </p:cNvSpPr>
          <p:nvPr/>
        </p:nvSpPr>
        <p:spPr bwMode="auto">
          <a:xfrm flipV="1">
            <a:off x="4002088" y="3350915"/>
            <a:ext cx="681037" cy="18034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>
              <a:latin typeface="+mj-lt"/>
            </a:endParaRPr>
          </a:p>
        </p:txBody>
      </p:sp>
      <p:grpSp>
        <p:nvGrpSpPr>
          <p:cNvPr id="2" name="Group 46"/>
          <p:cNvGrpSpPr>
            <a:grpSpLocks/>
          </p:cNvGrpSpPr>
          <p:nvPr/>
        </p:nvGrpSpPr>
        <p:grpSpPr bwMode="auto">
          <a:xfrm>
            <a:off x="3952875" y="2420640"/>
            <a:ext cx="4791075" cy="3168650"/>
            <a:chOff x="2490" y="1253"/>
            <a:chExt cx="3018" cy="1996"/>
          </a:xfrm>
        </p:grpSpPr>
        <p:sp>
          <p:nvSpPr>
            <p:cNvPr id="26633" name="Line 37"/>
            <p:cNvSpPr>
              <a:spLocks noChangeShapeType="1"/>
            </p:cNvSpPr>
            <p:nvPr/>
          </p:nvSpPr>
          <p:spPr bwMode="auto">
            <a:xfrm flipV="1">
              <a:off x="2505" y="1296"/>
              <a:ext cx="0" cy="1704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>
                <a:latin typeface="+mj-lt"/>
              </a:endParaRPr>
            </a:p>
          </p:txBody>
        </p:sp>
        <p:sp>
          <p:nvSpPr>
            <p:cNvPr id="26634" name="Line 38"/>
            <p:cNvSpPr>
              <a:spLocks noChangeShapeType="1"/>
            </p:cNvSpPr>
            <p:nvPr/>
          </p:nvSpPr>
          <p:spPr bwMode="auto">
            <a:xfrm>
              <a:off x="2505" y="3000"/>
              <a:ext cx="3003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>
                <a:latin typeface="+mj-lt"/>
              </a:endParaRPr>
            </a:p>
          </p:txBody>
        </p:sp>
        <p:sp>
          <p:nvSpPr>
            <p:cNvPr id="26635" name="Text Box 43"/>
            <p:cNvSpPr txBox="1">
              <a:spLocks noChangeArrowheads="1"/>
            </p:cNvSpPr>
            <p:nvPr/>
          </p:nvSpPr>
          <p:spPr bwMode="auto">
            <a:xfrm>
              <a:off x="2490" y="1253"/>
              <a:ext cx="542" cy="2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GB" altLang="en-US">
                  <a:latin typeface="+mj-lt"/>
                </a:rPr>
                <a:t>stress</a:t>
              </a:r>
            </a:p>
          </p:txBody>
        </p:sp>
        <p:sp>
          <p:nvSpPr>
            <p:cNvPr id="26636" name="Text Box 45"/>
            <p:cNvSpPr txBox="1">
              <a:spLocks noChangeArrowheads="1"/>
            </p:cNvSpPr>
            <p:nvPr/>
          </p:nvSpPr>
          <p:spPr bwMode="auto">
            <a:xfrm>
              <a:off x="4822" y="2976"/>
              <a:ext cx="542" cy="2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GB" altLang="en-US">
                  <a:latin typeface="+mj-lt"/>
                </a:rPr>
                <a:t>strain</a:t>
              </a:r>
            </a:p>
          </p:txBody>
        </p:sp>
      </p:grpSp>
      <p:grpSp>
        <p:nvGrpSpPr>
          <p:cNvPr id="3" name="Group 49"/>
          <p:cNvGrpSpPr>
            <a:grpSpLocks/>
          </p:cNvGrpSpPr>
          <p:nvPr/>
        </p:nvGrpSpPr>
        <p:grpSpPr bwMode="auto">
          <a:xfrm>
            <a:off x="4429125" y="3044527"/>
            <a:ext cx="450850" cy="409575"/>
            <a:chOff x="2790" y="1646"/>
            <a:chExt cx="284" cy="258"/>
          </a:xfrm>
        </p:grpSpPr>
        <p:sp>
          <p:nvSpPr>
            <p:cNvPr id="26631" name="Text Box 44"/>
            <p:cNvSpPr txBox="1">
              <a:spLocks noChangeArrowheads="1"/>
            </p:cNvSpPr>
            <p:nvPr/>
          </p:nvSpPr>
          <p:spPr bwMode="auto">
            <a:xfrm>
              <a:off x="2790" y="1646"/>
              <a:ext cx="284" cy="2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GB" altLang="en-US">
                  <a:solidFill>
                    <a:srgbClr val="FF3300"/>
                  </a:solidFill>
                  <a:latin typeface="+mj-lt"/>
                </a:rPr>
                <a:t>P</a:t>
              </a:r>
            </a:p>
          </p:txBody>
        </p:sp>
        <p:sp>
          <p:nvSpPr>
            <p:cNvPr id="26632" name="Oval 48"/>
            <p:cNvSpPr>
              <a:spLocks noChangeArrowheads="1"/>
            </p:cNvSpPr>
            <p:nvPr/>
          </p:nvSpPr>
          <p:spPr bwMode="auto">
            <a:xfrm>
              <a:off x="2930" y="1810"/>
              <a:ext cx="45" cy="46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n-US" altLang="en-US">
                <a:latin typeface="+mj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0974832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616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822151"/>
            <a:ext cx="8229600" cy="1143000"/>
          </a:xfrm>
        </p:spPr>
        <p:txBody>
          <a:bodyPr/>
          <a:lstStyle/>
          <a:p>
            <a:pPr eaLnBrk="1" hangingPunct="1"/>
            <a:r>
              <a:rPr lang="en-GB" altLang="en-US" sz="4000" smtClean="0"/>
              <a:t>Stress – strain curves</a:t>
            </a:r>
            <a:br>
              <a:rPr lang="en-GB" altLang="en-US" sz="4000" smtClean="0"/>
            </a:br>
            <a:r>
              <a:rPr lang="en-GB" altLang="en-US" sz="3200" smtClean="0"/>
              <a:t>(a) Metal wire (e.g. steel)</a:t>
            </a:r>
            <a:endParaRPr lang="el-GR" altLang="en-US" sz="3200" smtClean="0"/>
          </a:p>
        </p:txBody>
      </p:sp>
      <p:sp>
        <p:nvSpPr>
          <p:cNvPr id="21299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68313" y="2247726"/>
            <a:ext cx="3322637" cy="4565650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en-GB" altLang="en-US" sz="2400" smtClean="0">
                <a:solidFill>
                  <a:srgbClr val="FF0000"/>
                </a:solidFill>
                <a:latin typeface="+mj-lt"/>
              </a:rPr>
              <a:t>E = Elastic limit</a:t>
            </a:r>
          </a:p>
          <a:p>
            <a:pPr marL="0" indent="0" eaLnBrk="1" hangingPunct="1">
              <a:buFontTx/>
              <a:buNone/>
            </a:pPr>
            <a:endParaRPr lang="en-GB" altLang="en-US" sz="2400" smtClean="0">
              <a:latin typeface="+mj-lt"/>
            </a:endParaRPr>
          </a:p>
          <a:p>
            <a:pPr marL="0" indent="0" eaLnBrk="1" hangingPunct="1">
              <a:buFontTx/>
              <a:buNone/>
            </a:pPr>
            <a:r>
              <a:rPr lang="en-GB" altLang="en-US" sz="2400" smtClean="0">
                <a:latin typeface="+mj-lt"/>
              </a:rPr>
              <a:t>This is close to </a:t>
            </a:r>
            <a:r>
              <a:rPr lang="en-GB" altLang="en-US" sz="2400" smtClean="0">
                <a:solidFill>
                  <a:srgbClr val="FF0000"/>
                </a:solidFill>
                <a:latin typeface="+mj-lt"/>
              </a:rPr>
              <a:t>P</a:t>
            </a:r>
            <a:endParaRPr lang="en-GB" altLang="en-US" sz="2400" smtClean="0">
              <a:latin typeface="+mj-lt"/>
            </a:endParaRPr>
          </a:p>
          <a:p>
            <a:pPr marL="0" indent="0" eaLnBrk="1" hangingPunct="1">
              <a:buFontTx/>
              <a:buNone/>
            </a:pPr>
            <a:endParaRPr lang="en-GB" altLang="en-US" sz="2400" smtClean="0">
              <a:latin typeface="+mj-lt"/>
            </a:endParaRPr>
          </a:p>
          <a:p>
            <a:pPr marL="0" indent="0" eaLnBrk="1" hangingPunct="1">
              <a:buFontTx/>
              <a:buNone/>
            </a:pPr>
            <a:r>
              <a:rPr lang="en-GB" altLang="en-US" sz="2400" smtClean="0">
                <a:latin typeface="+mj-lt"/>
              </a:rPr>
              <a:t>Beyond this point the wire will become permanently stretched and suffer plastic deformation.</a:t>
            </a:r>
            <a:r>
              <a:rPr lang="en-GB" altLang="en-US" sz="2800" smtClean="0">
                <a:latin typeface="+mj-lt"/>
              </a:rPr>
              <a:t> </a:t>
            </a:r>
          </a:p>
        </p:txBody>
      </p:sp>
      <p:sp>
        <p:nvSpPr>
          <p:cNvPr id="27652" name="Line 5"/>
          <p:cNvSpPr>
            <a:spLocks noChangeShapeType="1"/>
          </p:cNvSpPr>
          <p:nvPr/>
        </p:nvSpPr>
        <p:spPr bwMode="auto">
          <a:xfrm flipV="1">
            <a:off x="3976688" y="2604913"/>
            <a:ext cx="0" cy="27051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>
              <a:latin typeface="+mj-lt"/>
            </a:endParaRPr>
          </a:p>
        </p:txBody>
      </p:sp>
      <p:sp>
        <p:nvSpPr>
          <p:cNvPr id="27653" name="Line 6"/>
          <p:cNvSpPr>
            <a:spLocks noChangeShapeType="1"/>
          </p:cNvSpPr>
          <p:nvPr/>
        </p:nvSpPr>
        <p:spPr bwMode="auto">
          <a:xfrm>
            <a:off x="3976688" y="5310013"/>
            <a:ext cx="4767262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>
              <a:latin typeface="+mj-lt"/>
            </a:endParaRPr>
          </a:p>
        </p:txBody>
      </p:sp>
      <p:sp>
        <p:nvSpPr>
          <p:cNvPr id="27654" name="Line 7"/>
          <p:cNvSpPr>
            <a:spLocks noChangeShapeType="1"/>
          </p:cNvSpPr>
          <p:nvPr/>
        </p:nvSpPr>
        <p:spPr bwMode="auto">
          <a:xfrm flipV="1">
            <a:off x="3976688" y="3506613"/>
            <a:ext cx="681037" cy="18034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>
              <a:latin typeface="+mj-lt"/>
            </a:endParaRPr>
          </a:p>
        </p:txBody>
      </p:sp>
      <p:sp>
        <p:nvSpPr>
          <p:cNvPr id="27655" name="Freeform 8"/>
          <p:cNvSpPr>
            <a:spLocks/>
          </p:cNvSpPr>
          <p:nvPr/>
        </p:nvSpPr>
        <p:spPr bwMode="auto">
          <a:xfrm rot="-157394">
            <a:off x="4632325" y="3041476"/>
            <a:ext cx="677863" cy="490537"/>
          </a:xfrm>
          <a:custGeom>
            <a:avLst/>
            <a:gdLst>
              <a:gd name="T0" fmla="*/ 0 w 724"/>
              <a:gd name="T1" fmla="*/ 362 h 362"/>
              <a:gd name="T2" fmla="*/ 362 w 724"/>
              <a:gd name="T3" fmla="*/ 0 h 362"/>
              <a:gd name="T4" fmla="*/ 724 w 724"/>
              <a:gd name="T5" fmla="*/ 362 h 362"/>
              <a:gd name="T6" fmla="*/ 0 60000 65536"/>
              <a:gd name="T7" fmla="*/ 0 60000 65536"/>
              <a:gd name="T8" fmla="*/ 0 60000 65536"/>
              <a:gd name="T9" fmla="*/ 0 w 724"/>
              <a:gd name="T10" fmla="*/ 0 h 362"/>
              <a:gd name="T11" fmla="*/ 724 w 724"/>
              <a:gd name="T12" fmla="*/ 362 h 36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724" h="362">
                <a:moveTo>
                  <a:pt x="0" y="362"/>
                </a:moveTo>
                <a:cubicBezTo>
                  <a:pt x="120" y="181"/>
                  <a:pt x="241" y="0"/>
                  <a:pt x="362" y="0"/>
                </a:cubicBezTo>
                <a:cubicBezTo>
                  <a:pt x="483" y="0"/>
                  <a:pt x="603" y="181"/>
                  <a:pt x="724" y="362"/>
                </a:cubicBezTo>
              </a:path>
            </a:pathLst>
          </a:cu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>
              <a:latin typeface="+mj-lt"/>
            </a:endParaRPr>
          </a:p>
        </p:txBody>
      </p:sp>
      <p:sp>
        <p:nvSpPr>
          <p:cNvPr id="27656" name="Oval 10"/>
          <p:cNvSpPr>
            <a:spLocks noChangeArrowheads="1"/>
          </p:cNvSpPr>
          <p:nvPr/>
        </p:nvSpPr>
        <p:spPr bwMode="auto">
          <a:xfrm>
            <a:off x="4632325" y="3470101"/>
            <a:ext cx="71438" cy="73025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>
              <a:latin typeface="+mj-lt"/>
            </a:endParaRPr>
          </a:p>
        </p:txBody>
      </p:sp>
      <p:sp>
        <p:nvSpPr>
          <p:cNvPr id="27657" name="Oval 12"/>
          <p:cNvSpPr>
            <a:spLocks noChangeArrowheads="1"/>
          </p:cNvSpPr>
          <p:nvPr/>
        </p:nvSpPr>
        <p:spPr bwMode="auto">
          <a:xfrm>
            <a:off x="4725988" y="3212926"/>
            <a:ext cx="71437" cy="71437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>
              <a:latin typeface="+mj-lt"/>
            </a:endParaRPr>
          </a:p>
        </p:txBody>
      </p:sp>
      <p:sp>
        <p:nvSpPr>
          <p:cNvPr id="27658" name="Text Box 17"/>
          <p:cNvSpPr txBox="1">
            <a:spLocks noChangeArrowheads="1"/>
          </p:cNvSpPr>
          <p:nvPr/>
        </p:nvSpPr>
        <p:spPr bwMode="auto">
          <a:xfrm>
            <a:off x="3924300" y="2536651"/>
            <a:ext cx="860425" cy="433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GB" altLang="en-US">
                <a:latin typeface="+mj-lt"/>
              </a:rPr>
              <a:t>stress</a:t>
            </a:r>
          </a:p>
        </p:txBody>
      </p:sp>
      <p:sp>
        <p:nvSpPr>
          <p:cNvPr id="27659" name="Text Box 18"/>
          <p:cNvSpPr txBox="1">
            <a:spLocks noChangeArrowheads="1"/>
          </p:cNvSpPr>
          <p:nvPr/>
        </p:nvSpPr>
        <p:spPr bwMode="auto">
          <a:xfrm>
            <a:off x="4333875" y="3300238"/>
            <a:ext cx="450850" cy="409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GB" altLang="en-US">
                <a:solidFill>
                  <a:srgbClr val="FF3300"/>
                </a:solidFill>
                <a:latin typeface="+mj-lt"/>
              </a:rPr>
              <a:t>P</a:t>
            </a:r>
          </a:p>
        </p:txBody>
      </p:sp>
      <p:sp>
        <p:nvSpPr>
          <p:cNvPr id="27660" name="Text Box 19"/>
          <p:cNvSpPr txBox="1">
            <a:spLocks noChangeArrowheads="1"/>
          </p:cNvSpPr>
          <p:nvPr/>
        </p:nvSpPr>
        <p:spPr bwMode="auto">
          <a:xfrm>
            <a:off x="4419600" y="3009726"/>
            <a:ext cx="401638" cy="433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GB" altLang="en-US">
                <a:solidFill>
                  <a:srgbClr val="FF3300"/>
                </a:solidFill>
                <a:latin typeface="+mj-lt"/>
              </a:rPr>
              <a:t>E</a:t>
            </a:r>
          </a:p>
        </p:txBody>
      </p:sp>
      <p:sp>
        <p:nvSpPr>
          <p:cNvPr id="27661" name="Text Box 22"/>
          <p:cNvSpPr txBox="1">
            <a:spLocks noChangeArrowheads="1"/>
          </p:cNvSpPr>
          <p:nvPr/>
        </p:nvSpPr>
        <p:spPr bwMode="auto">
          <a:xfrm>
            <a:off x="7654925" y="5271913"/>
            <a:ext cx="860425" cy="433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GB" altLang="en-US">
                <a:latin typeface="+mj-lt"/>
              </a:rPr>
              <a:t>strain</a:t>
            </a:r>
          </a:p>
        </p:txBody>
      </p:sp>
      <p:sp>
        <p:nvSpPr>
          <p:cNvPr id="27662" name="Rectangle 24"/>
          <p:cNvSpPr>
            <a:spLocks noChangeArrowheads="1"/>
          </p:cNvSpPr>
          <p:nvPr/>
        </p:nvSpPr>
        <p:spPr bwMode="auto">
          <a:xfrm>
            <a:off x="4718050" y="2922413"/>
            <a:ext cx="654050" cy="2794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>
              <a:latin typeface="+mj-lt"/>
            </a:endParaRPr>
          </a:p>
        </p:txBody>
      </p:sp>
      <p:sp>
        <p:nvSpPr>
          <p:cNvPr id="27663" name="Rectangle 25"/>
          <p:cNvSpPr>
            <a:spLocks noChangeArrowheads="1"/>
          </p:cNvSpPr>
          <p:nvPr/>
        </p:nvSpPr>
        <p:spPr bwMode="auto">
          <a:xfrm>
            <a:off x="5048250" y="2801763"/>
            <a:ext cx="425450" cy="7302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0258248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9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9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9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893018"/>
            <a:ext cx="8229600" cy="1143000"/>
          </a:xfrm>
        </p:spPr>
        <p:txBody>
          <a:bodyPr/>
          <a:lstStyle/>
          <a:p>
            <a:pPr eaLnBrk="1" hangingPunct="1"/>
            <a:r>
              <a:rPr lang="en-GB" altLang="en-US" sz="4000" dirty="0" smtClean="0"/>
              <a:t>Stress – strain curves</a:t>
            </a:r>
            <a:br>
              <a:rPr lang="en-GB" altLang="en-US" sz="4000" dirty="0" smtClean="0"/>
            </a:br>
            <a:r>
              <a:rPr lang="en-GB" altLang="en-US" sz="3200" dirty="0" smtClean="0"/>
              <a:t>(a) Metal wire (e.g. steel)</a:t>
            </a:r>
            <a:endParaRPr lang="el-GR" altLang="en-US" sz="3200" dirty="0" smtClean="0"/>
          </a:p>
        </p:txBody>
      </p:sp>
      <p:sp>
        <p:nvSpPr>
          <p:cNvPr id="21504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68313" y="2175718"/>
            <a:ext cx="3322637" cy="4565650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en-GB" altLang="en-US" sz="2400" smtClean="0">
                <a:solidFill>
                  <a:srgbClr val="FF0000"/>
                </a:solidFill>
                <a:latin typeface="+mj-lt"/>
              </a:rPr>
              <a:t>Y</a:t>
            </a:r>
            <a:r>
              <a:rPr lang="en-GB" altLang="en-US" sz="2400" baseline="-25000" smtClean="0">
                <a:solidFill>
                  <a:srgbClr val="FF0000"/>
                </a:solidFill>
                <a:latin typeface="+mj-lt"/>
              </a:rPr>
              <a:t>1</a:t>
            </a:r>
            <a:r>
              <a:rPr lang="en-GB" altLang="en-US" sz="2400" smtClean="0">
                <a:solidFill>
                  <a:srgbClr val="FF0000"/>
                </a:solidFill>
                <a:latin typeface="+mj-lt"/>
              </a:rPr>
              <a:t> = Yield point</a:t>
            </a:r>
          </a:p>
          <a:p>
            <a:pPr marL="0" indent="0" eaLnBrk="1" hangingPunct="1">
              <a:buFontTx/>
              <a:buNone/>
            </a:pPr>
            <a:r>
              <a:rPr lang="en-GB" altLang="en-US" sz="2400" smtClean="0">
                <a:latin typeface="+mj-lt"/>
              </a:rPr>
              <a:t>This is where the wire weakens temporarily.</a:t>
            </a:r>
          </a:p>
          <a:p>
            <a:pPr marL="0" indent="0" eaLnBrk="1" hangingPunct="1">
              <a:buFontTx/>
              <a:buNone/>
            </a:pPr>
            <a:endParaRPr lang="en-GB" altLang="en-US" sz="2400" smtClean="0">
              <a:latin typeface="+mj-lt"/>
            </a:endParaRPr>
          </a:p>
          <a:p>
            <a:pPr marL="0" indent="0" eaLnBrk="1" hangingPunct="1">
              <a:buFontTx/>
              <a:buNone/>
            </a:pPr>
            <a:r>
              <a:rPr lang="en-GB" altLang="en-US" sz="2400" smtClean="0">
                <a:latin typeface="+mj-lt"/>
              </a:rPr>
              <a:t>Beyond </a:t>
            </a:r>
            <a:r>
              <a:rPr lang="en-GB" altLang="en-US" sz="2400" smtClean="0">
                <a:solidFill>
                  <a:srgbClr val="FF0000"/>
                </a:solidFill>
                <a:latin typeface="+mj-lt"/>
              </a:rPr>
              <a:t>Y</a:t>
            </a:r>
            <a:r>
              <a:rPr lang="en-GB" altLang="en-US" sz="2400" baseline="-25000" smtClean="0">
                <a:solidFill>
                  <a:srgbClr val="FF0000"/>
                </a:solidFill>
                <a:latin typeface="+mj-lt"/>
              </a:rPr>
              <a:t>2</a:t>
            </a:r>
            <a:r>
              <a:rPr lang="en-GB" altLang="en-US" sz="2400" smtClean="0">
                <a:latin typeface="+mj-lt"/>
              </a:rPr>
              <a:t>, a small increase in stress causes a large increase in strain as the wire undergoes </a:t>
            </a:r>
            <a:r>
              <a:rPr lang="en-GB" altLang="en-US" sz="2400" smtClean="0">
                <a:solidFill>
                  <a:srgbClr val="FF0000"/>
                </a:solidFill>
                <a:latin typeface="+mj-lt"/>
              </a:rPr>
              <a:t>plastic flow.</a:t>
            </a:r>
            <a:endParaRPr lang="en-GB" altLang="en-US" sz="2400" smtClean="0">
              <a:latin typeface="+mj-lt"/>
            </a:endParaRPr>
          </a:p>
        </p:txBody>
      </p:sp>
      <p:sp>
        <p:nvSpPr>
          <p:cNvPr id="28676" name="Line 5"/>
          <p:cNvSpPr>
            <a:spLocks noChangeShapeType="1"/>
          </p:cNvSpPr>
          <p:nvPr/>
        </p:nvSpPr>
        <p:spPr bwMode="auto">
          <a:xfrm flipV="1">
            <a:off x="3976688" y="2675780"/>
            <a:ext cx="0" cy="27051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>
              <a:latin typeface="+mj-lt"/>
            </a:endParaRPr>
          </a:p>
        </p:txBody>
      </p:sp>
      <p:sp>
        <p:nvSpPr>
          <p:cNvPr id="28677" name="Line 6"/>
          <p:cNvSpPr>
            <a:spLocks noChangeShapeType="1"/>
          </p:cNvSpPr>
          <p:nvPr/>
        </p:nvSpPr>
        <p:spPr bwMode="auto">
          <a:xfrm>
            <a:off x="3976688" y="5380880"/>
            <a:ext cx="4767262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>
              <a:latin typeface="+mj-lt"/>
            </a:endParaRPr>
          </a:p>
        </p:txBody>
      </p:sp>
      <p:sp>
        <p:nvSpPr>
          <p:cNvPr id="28678" name="Line 7"/>
          <p:cNvSpPr>
            <a:spLocks noChangeShapeType="1"/>
          </p:cNvSpPr>
          <p:nvPr/>
        </p:nvSpPr>
        <p:spPr bwMode="auto">
          <a:xfrm flipV="1">
            <a:off x="3976688" y="3577480"/>
            <a:ext cx="681037" cy="18034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>
              <a:latin typeface="+mj-lt"/>
            </a:endParaRPr>
          </a:p>
        </p:txBody>
      </p:sp>
      <p:sp>
        <p:nvSpPr>
          <p:cNvPr id="28679" name="Freeform 8"/>
          <p:cNvSpPr>
            <a:spLocks/>
          </p:cNvSpPr>
          <p:nvPr/>
        </p:nvSpPr>
        <p:spPr bwMode="auto">
          <a:xfrm rot="-157394">
            <a:off x="4632325" y="3112343"/>
            <a:ext cx="677863" cy="490537"/>
          </a:xfrm>
          <a:custGeom>
            <a:avLst/>
            <a:gdLst>
              <a:gd name="T0" fmla="*/ 0 w 724"/>
              <a:gd name="T1" fmla="*/ 362 h 362"/>
              <a:gd name="T2" fmla="*/ 362 w 724"/>
              <a:gd name="T3" fmla="*/ 0 h 362"/>
              <a:gd name="T4" fmla="*/ 724 w 724"/>
              <a:gd name="T5" fmla="*/ 362 h 362"/>
              <a:gd name="T6" fmla="*/ 0 60000 65536"/>
              <a:gd name="T7" fmla="*/ 0 60000 65536"/>
              <a:gd name="T8" fmla="*/ 0 60000 65536"/>
              <a:gd name="T9" fmla="*/ 0 w 724"/>
              <a:gd name="T10" fmla="*/ 0 h 362"/>
              <a:gd name="T11" fmla="*/ 724 w 724"/>
              <a:gd name="T12" fmla="*/ 362 h 36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724" h="362">
                <a:moveTo>
                  <a:pt x="0" y="362"/>
                </a:moveTo>
                <a:cubicBezTo>
                  <a:pt x="120" y="181"/>
                  <a:pt x="241" y="0"/>
                  <a:pt x="362" y="0"/>
                </a:cubicBezTo>
                <a:cubicBezTo>
                  <a:pt x="483" y="0"/>
                  <a:pt x="603" y="181"/>
                  <a:pt x="724" y="362"/>
                </a:cubicBezTo>
              </a:path>
            </a:pathLst>
          </a:cu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>
              <a:latin typeface="+mj-lt"/>
            </a:endParaRPr>
          </a:p>
        </p:txBody>
      </p:sp>
      <p:sp>
        <p:nvSpPr>
          <p:cNvPr id="28680" name="Freeform 9"/>
          <p:cNvSpPr>
            <a:spLocks/>
          </p:cNvSpPr>
          <p:nvPr/>
        </p:nvSpPr>
        <p:spPr bwMode="auto">
          <a:xfrm>
            <a:off x="5353050" y="2721818"/>
            <a:ext cx="2879725" cy="839787"/>
          </a:xfrm>
          <a:custGeom>
            <a:avLst/>
            <a:gdLst>
              <a:gd name="T0" fmla="*/ 0 w 3077"/>
              <a:gd name="T1" fmla="*/ 603 h 603"/>
              <a:gd name="T2" fmla="*/ 1991 w 3077"/>
              <a:gd name="T3" fmla="*/ 60 h 603"/>
              <a:gd name="T4" fmla="*/ 3077 w 3077"/>
              <a:gd name="T5" fmla="*/ 241 h 603"/>
              <a:gd name="T6" fmla="*/ 0 60000 65536"/>
              <a:gd name="T7" fmla="*/ 0 60000 65536"/>
              <a:gd name="T8" fmla="*/ 0 60000 65536"/>
              <a:gd name="T9" fmla="*/ 0 w 3077"/>
              <a:gd name="T10" fmla="*/ 0 h 603"/>
              <a:gd name="T11" fmla="*/ 3077 w 3077"/>
              <a:gd name="T12" fmla="*/ 603 h 60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077" h="603">
                <a:moveTo>
                  <a:pt x="0" y="603"/>
                </a:moveTo>
                <a:cubicBezTo>
                  <a:pt x="739" y="361"/>
                  <a:pt x="1478" y="120"/>
                  <a:pt x="1991" y="60"/>
                </a:cubicBezTo>
                <a:cubicBezTo>
                  <a:pt x="2504" y="0"/>
                  <a:pt x="2896" y="211"/>
                  <a:pt x="3077" y="241"/>
                </a:cubicBezTo>
              </a:path>
            </a:pathLst>
          </a:cu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>
              <a:latin typeface="+mj-lt"/>
            </a:endParaRPr>
          </a:p>
        </p:txBody>
      </p:sp>
      <p:sp>
        <p:nvSpPr>
          <p:cNvPr id="28681" name="Oval 10"/>
          <p:cNvSpPr>
            <a:spLocks noChangeArrowheads="1"/>
          </p:cNvSpPr>
          <p:nvPr/>
        </p:nvSpPr>
        <p:spPr bwMode="auto">
          <a:xfrm>
            <a:off x="4632325" y="3540968"/>
            <a:ext cx="71438" cy="73025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>
              <a:latin typeface="+mj-lt"/>
            </a:endParaRPr>
          </a:p>
        </p:txBody>
      </p:sp>
      <p:sp>
        <p:nvSpPr>
          <p:cNvPr id="28682" name="Oval 11"/>
          <p:cNvSpPr>
            <a:spLocks noChangeArrowheads="1"/>
          </p:cNvSpPr>
          <p:nvPr/>
        </p:nvSpPr>
        <p:spPr bwMode="auto">
          <a:xfrm>
            <a:off x="4913313" y="3088530"/>
            <a:ext cx="71437" cy="71438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>
              <a:latin typeface="+mj-lt"/>
            </a:endParaRPr>
          </a:p>
        </p:txBody>
      </p:sp>
      <p:sp>
        <p:nvSpPr>
          <p:cNvPr id="28683" name="Oval 12"/>
          <p:cNvSpPr>
            <a:spLocks noChangeArrowheads="1"/>
          </p:cNvSpPr>
          <p:nvPr/>
        </p:nvSpPr>
        <p:spPr bwMode="auto">
          <a:xfrm>
            <a:off x="4725988" y="3283793"/>
            <a:ext cx="71437" cy="71437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>
              <a:latin typeface="+mj-lt"/>
            </a:endParaRPr>
          </a:p>
        </p:txBody>
      </p:sp>
      <p:sp>
        <p:nvSpPr>
          <p:cNvPr id="28684" name="Oval 13"/>
          <p:cNvSpPr>
            <a:spLocks noChangeArrowheads="1"/>
          </p:cNvSpPr>
          <p:nvPr/>
        </p:nvSpPr>
        <p:spPr bwMode="auto">
          <a:xfrm>
            <a:off x="5278438" y="3534618"/>
            <a:ext cx="71437" cy="73025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>
              <a:latin typeface="+mj-lt"/>
            </a:endParaRPr>
          </a:p>
        </p:txBody>
      </p:sp>
      <p:sp>
        <p:nvSpPr>
          <p:cNvPr id="28685" name="Text Box 16"/>
          <p:cNvSpPr txBox="1">
            <a:spLocks noChangeArrowheads="1"/>
          </p:cNvSpPr>
          <p:nvPr/>
        </p:nvSpPr>
        <p:spPr bwMode="auto">
          <a:xfrm>
            <a:off x="4716463" y="2678955"/>
            <a:ext cx="514350" cy="411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GB" altLang="en-US">
                <a:solidFill>
                  <a:srgbClr val="FF3300"/>
                </a:solidFill>
                <a:latin typeface="+mj-lt"/>
              </a:rPr>
              <a:t>Y</a:t>
            </a:r>
            <a:r>
              <a:rPr lang="en-GB" altLang="en-US" baseline="-25000">
                <a:solidFill>
                  <a:srgbClr val="FF3300"/>
                </a:solidFill>
                <a:latin typeface="+mj-lt"/>
              </a:rPr>
              <a:t>1</a:t>
            </a:r>
            <a:endParaRPr lang="en-GB" altLang="en-US">
              <a:solidFill>
                <a:srgbClr val="FF3300"/>
              </a:solidFill>
              <a:latin typeface="+mj-lt"/>
            </a:endParaRPr>
          </a:p>
        </p:txBody>
      </p:sp>
      <p:sp>
        <p:nvSpPr>
          <p:cNvPr id="28686" name="Text Box 17"/>
          <p:cNvSpPr txBox="1">
            <a:spLocks noChangeArrowheads="1"/>
          </p:cNvSpPr>
          <p:nvPr/>
        </p:nvSpPr>
        <p:spPr bwMode="auto">
          <a:xfrm>
            <a:off x="3924300" y="2607518"/>
            <a:ext cx="860425" cy="433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GB" altLang="en-US">
                <a:latin typeface="+mj-lt"/>
              </a:rPr>
              <a:t>stress</a:t>
            </a:r>
          </a:p>
        </p:txBody>
      </p:sp>
      <p:sp>
        <p:nvSpPr>
          <p:cNvPr id="28687" name="Text Box 18"/>
          <p:cNvSpPr txBox="1">
            <a:spLocks noChangeArrowheads="1"/>
          </p:cNvSpPr>
          <p:nvPr/>
        </p:nvSpPr>
        <p:spPr bwMode="auto">
          <a:xfrm>
            <a:off x="4333875" y="3371105"/>
            <a:ext cx="450850" cy="409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GB" altLang="en-US">
                <a:solidFill>
                  <a:srgbClr val="FF3300"/>
                </a:solidFill>
                <a:latin typeface="+mj-lt"/>
              </a:rPr>
              <a:t>P</a:t>
            </a:r>
          </a:p>
        </p:txBody>
      </p:sp>
      <p:sp>
        <p:nvSpPr>
          <p:cNvPr id="28688" name="Text Box 19"/>
          <p:cNvSpPr txBox="1">
            <a:spLocks noChangeArrowheads="1"/>
          </p:cNvSpPr>
          <p:nvPr/>
        </p:nvSpPr>
        <p:spPr bwMode="auto">
          <a:xfrm>
            <a:off x="4419600" y="3080593"/>
            <a:ext cx="401638" cy="433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GB" altLang="en-US">
                <a:solidFill>
                  <a:srgbClr val="FF3300"/>
                </a:solidFill>
                <a:latin typeface="+mj-lt"/>
              </a:rPr>
              <a:t>E</a:t>
            </a:r>
          </a:p>
        </p:txBody>
      </p:sp>
      <p:sp>
        <p:nvSpPr>
          <p:cNvPr id="28689" name="Text Box 22"/>
          <p:cNvSpPr txBox="1">
            <a:spLocks noChangeArrowheads="1"/>
          </p:cNvSpPr>
          <p:nvPr/>
        </p:nvSpPr>
        <p:spPr bwMode="auto">
          <a:xfrm>
            <a:off x="7654925" y="5342780"/>
            <a:ext cx="860425" cy="433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GB" altLang="en-US">
                <a:latin typeface="+mj-lt"/>
              </a:rPr>
              <a:t>strain</a:t>
            </a:r>
          </a:p>
        </p:txBody>
      </p:sp>
      <p:sp>
        <p:nvSpPr>
          <p:cNvPr id="28690" name="Text Box 23"/>
          <p:cNvSpPr txBox="1">
            <a:spLocks noChangeArrowheads="1"/>
          </p:cNvSpPr>
          <p:nvPr/>
        </p:nvSpPr>
        <p:spPr bwMode="auto">
          <a:xfrm>
            <a:off x="5087938" y="3556843"/>
            <a:ext cx="515937" cy="411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GB" altLang="en-US">
                <a:solidFill>
                  <a:srgbClr val="FF3300"/>
                </a:solidFill>
                <a:latin typeface="+mj-lt"/>
              </a:rPr>
              <a:t>Y</a:t>
            </a:r>
            <a:r>
              <a:rPr lang="en-GB" altLang="en-US" baseline="-25000">
                <a:solidFill>
                  <a:srgbClr val="FF3300"/>
                </a:solidFill>
                <a:latin typeface="+mj-lt"/>
              </a:rPr>
              <a:t>2</a:t>
            </a:r>
            <a:endParaRPr lang="en-GB" altLang="en-US">
              <a:solidFill>
                <a:srgbClr val="FF330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2318721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851247"/>
            <a:ext cx="8229600" cy="1143000"/>
          </a:xfrm>
        </p:spPr>
        <p:txBody>
          <a:bodyPr/>
          <a:lstStyle/>
          <a:p>
            <a:pPr eaLnBrk="1" hangingPunct="1"/>
            <a:r>
              <a:rPr lang="en-GB" altLang="en-US" sz="4000" smtClean="0"/>
              <a:t>Stress – strain curves</a:t>
            </a:r>
            <a:br>
              <a:rPr lang="en-GB" altLang="en-US" sz="4000" smtClean="0"/>
            </a:br>
            <a:r>
              <a:rPr lang="en-GB" altLang="en-US" sz="3200" smtClean="0"/>
              <a:t>(a) Metal wire (e.g. steel)</a:t>
            </a:r>
            <a:endParaRPr lang="el-GR" altLang="en-US" sz="3200" smtClean="0"/>
          </a:p>
        </p:txBody>
      </p:sp>
      <p:sp>
        <p:nvSpPr>
          <p:cNvPr id="21709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68313" y="2276822"/>
            <a:ext cx="3311525" cy="3600450"/>
          </a:xfrm>
        </p:spPr>
        <p:txBody>
          <a:bodyPr/>
          <a:lstStyle/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altLang="en-US" sz="2400" smtClean="0">
                <a:solidFill>
                  <a:srgbClr val="FF0000"/>
                </a:solidFill>
                <a:latin typeface="+mj-lt"/>
              </a:rPr>
              <a:t>UTS = Ultimate tensile stress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endParaRPr lang="en-GB" altLang="en-US" sz="2400" smtClean="0">
              <a:solidFill>
                <a:srgbClr val="FF0000"/>
              </a:solidFill>
              <a:latin typeface="+mj-lt"/>
            </a:endParaRP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altLang="en-US" sz="2400" smtClean="0">
                <a:latin typeface="+mj-lt"/>
              </a:rPr>
              <a:t>Beyond the maximum stress, (</a:t>
            </a:r>
            <a:r>
              <a:rPr lang="en-GB" altLang="en-US" sz="2400" smtClean="0">
                <a:solidFill>
                  <a:srgbClr val="FF0000"/>
                </a:solidFill>
                <a:latin typeface="+mj-lt"/>
              </a:rPr>
              <a:t>UTS</a:t>
            </a:r>
            <a:r>
              <a:rPr lang="en-GB" altLang="en-US" sz="2400" smtClean="0">
                <a:latin typeface="+mj-lt"/>
              </a:rPr>
              <a:t>), the wire loses its strength, extends and becomes narrower at its weakest point where it fractures at </a:t>
            </a:r>
            <a:r>
              <a:rPr lang="en-GB" altLang="en-US" sz="2400" smtClean="0">
                <a:solidFill>
                  <a:srgbClr val="FF0000"/>
                </a:solidFill>
                <a:latin typeface="+mj-lt"/>
              </a:rPr>
              <a:t>B</a:t>
            </a:r>
          </a:p>
        </p:txBody>
      </p:sp>
      <p:grpSp>
        <p:nvGrpSpPr>
          <p:cNvPr id="29700" name="Group 4"/>
          <p:cNvGrpSpPr>
            <a:grpSpLocks/>
          </p:cNvGrpSpPr>
          <p:nvPr/>
        </p:nvGrpSpPr>
        <p:grpSpPr bwMode="auto">
          <a:xfrm>
            <a:off x="3924300" y="2565747"/>
            <a:ext cx="4968875" cy="3168650"/>
            <a:chOff x="2472" y="1253"/>
            <a:chExt cx="3130" cy="1996"/>
          </a:xfrm>
        </p:grpSpPr>
        <p:sp>
          <p:nvSpPr>
            <p:cNvPr id="29701" name="Line 5"/>
            <p:cNvSpPr>
              <a:spLocks noChangeShapeType="1"/>
            </p:cNvSpPr>
            <p:nvPr/>
          </p:nvSpPr>
          <p:spPr bwMode="auto">
            <a:xfrm flipV="1">
              <a:off x="2505" y="1296"/>
              <a:ext cx="0" cy="1704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>
                <a:latin typeface="+mj-lt"/>
              </a:endParaRPr>
            </a:p>
          </p:txBody>
        </p:sp>
        <p:sp>
          <p:nvSpPr>
            <p:cNvPr id="29702" name="Line 6"/>
            <p:cNvSpPr>
              <a:spLocks noChangeShapeType="1"/>
            </p:cNvSpPr>
            <p:nvPr/>
          </p:nvSpPr>
          <p:spPr bwMode="auto">
            <a:xfrm>
              <a:off x="2505" y="3000"/>
              <a:ext cx="3003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>
                <a:latin typeface="+mj-lt"/>
              </a:endParaRPr>
            </a:p>
          </p:txBody>
        </p:sp>
        <p:sp>
          <p:nvSpPr>
            <p:cNvPr id="29703" name="Line 7"/>
            <p:cNvSpPr>
              <a:spLocks noChangeShapeType="1"/>
            </p:cNvSpPr>
            <p:nvPr/>
          </p:nvSpPr>
          <p:spPr bwMode="auto">
            <a:xfrm flipV="1">
              <a:off x="2505" y="1864"/>
              <a:ext cx="429" cy="1136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>
                <a:latin typeface="+mj-lt"/>
              </a:endParaRPr>
            </a:p>
          </p:txBody>
        </p:sp>
        <p:sp>
          <p:nvSpPr>
            <p:cNvPr id="29704" name="Freeform 8"/>
            <p:cNvSpPr>
              <a:spLocks/>
            </p:cNvSpPr>
            <p:nvPr/>
          </p:nvSpPr>
          <p:spPr bwMode="auto">
            <a:xfrm rot="-157394">
              <a:off x="2918" y="1571"/>
              <a:ext cx="427" cy="309"/>
            </a:xfrm>
            <a:custGeom>
              <a:avLst/>
              <a:gdLst>
                <a:gd name="T0" fmla="*/ 0 w 724"/>
                <a:gd name="T1" fmla="*/ 362 h 362"/>
                <a:gd name="T2" fmla="*/ 362 w 724"/>
                <a:gd name="T3" fmla="*/ 0 h 362"/>
                <a:gd name="T4" fmla="*/ 724 w 724"/>
                <a:gd name="T5" fmla="*/ 362 h 362"/>
                <a:gd name="T6" fmla="*/ 0 60000 65536"/>
                <a:gd name="T7" fmla="*/ 0 60000 65536"/>
                <a:gd name="T8" fmla="*/ 0 60000 65536"/>
                <a:gd name="T9" fmla="*/ 0 w 724"/>
                <a:gd name="T10" fmla="*/ 0 h 362"/>
                <a:gd name="T11" fmla="*/ 724 w 724"/>
                <a:gd name="T12" fmla="*/ 362 h 36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724" h="362">
                  <a:moveTo>
                    <a:pt x="0" y="362"/>
                  </a:moveTo>
                  <a:cubicBezTo>
                    <a:pt x="120" y="181"/>
                    <a:pt x="241" y="0"/>
                    <a:pt x="362" y="0"/>
                  </a:cubicBezTo>
                  <a:cubicBezTo>
                    <a:pt x="483" y="0"/>
                    <a:pt x="603" y="181"/>
                    <a:pt x="724" y="362"/>
                  </a:cubicBezTo>
                </a:path>
              </a:pathLst>
            </a:custGeom>
            <a:noFill/>
            <a:ln w="2857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n-US" altLang="en-US">
                <a:latin typeface="+mj-lt"/>
              </a:endParaRPr>
            </a:p>
          </p:txBody>
        </p:sp>
        <p:sp>
          <p:nvSpPr>
            <p:cNvPr id="29705" name="Freeform 9"/>
            <p:cNvSpPr>
              <a:spLocks/>
            </p:cNvSpPr>
            <p:nvPr/>
          </p:nvSpPr>
          <p:spPr bwMode="auto">
            <a:xfrm>
              <a:off x="3372" y="1325"/>
              <a:ext cx="1814" cy="529"/>
            </a:xfrm>
            <a:custGeom>
              <a:avLst/>
              <a:gdLst>
                <a:gd name="T0" fmla="*/ 0 w 3077"/>
                <a:gd name="T1" fmla="*/ 603 h 603"/>
                <a:gd name="T2" fmla="*/ 1991 w 3077"/>
                <a:gd name="T3" fmla="*/ 60 h 603"/>
                <a:gd name="T4" fmla="*/ 3077 w 3077"/>
                <a:gd name="T5" fmla="*/ 241 h 603"/>
                <a:gd name="T6" fmla="*/ 0 60000 65536"/>
                <a:gd name="T7" fmla="*/ 0 60000 65536"/>
                <a:gd name="T8" fmla="*/ 0 60000 65536"/>
                <a:gd name="T9" fmla="*/ 0 w 3077"/>
                <a:gd name="T10" fmla="*/ 0 h 603"/>
                <a:gd name="T11" fmla="*/ 3077 w 3077"/>
                <a:gd name="T12" fmla="*/ 603 h 60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077" h="603">
                  <a:moveTo>
                    <a:pt x="0" y="603"/>
                  </a:moveTo>
                  <a:cubicBezTo>
                    <a:pt x="739" y="361"/>
                    <a:pt x="1478" y="120"/>
                    <a:pt x="1991" y="60"/>
                  </a:cubicBezTo>
                  <a:cubicBezTo>
                    <a:pt x="2504" y="0"/>
                    <a:pt x="2896" y="211"/>
                    <a:pt x="3077" y="241"/>
                  </a:cubicBezTo>
                </a:path>
              </a:pathLst>
            </a:custGeom>
            <a:noFill/>
            <a:ln w="2857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n-US" altLang="en-US">
                <a:latin typeface="+mj-lt"/>
              </a:endParaRPr>
            </a:p>
          </p:txBody>
        </p:sp>
        <p:sp>
          <p:nvSpPr>
            <p:cNvPr id="29706" name="Oval 10"/>
            <p:cNvSpPr>
              <a:spLocks noChangeArrowheads="1"/>
            </p:cNvSpPr>
            <p:nvPr/>
          </p:nvSpPr>
          <p:spPr bwMode="auto">
            <a:xfrm>
              <a:off x="2918" y="1841"/>
              <a:ext cx="45" cy="46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n-US" altLang="en-US">
                <a:latin typeface="+mj-lt"/>
              </a:endParaRPr>
            </a:p>
          </p:txBody>
        </p:sp>
        <p:sp>
          <p:nvSpPr>
            <p:cNvPr id="29707" name="Oval 11"/>
            <p:cNvSpPr>
              <a:spLocks noChangeArrowheads="1"/>
            </p:cNvSpPr>
            <p:nvPr/>
          </p:nvSpPr>
          <p:spPr bwMode="auto">
            <a:xfrm>
              <a:off x="3095" y="1556"/>
              <a:ext cx="45" cy="45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n-US" altLang="en-US">
                <a:latin typeface="+mj-lt"/>
              </a:endParaRPr>
            </a:p>
          </p:txBody>
        </p:sp>
        <p:sp>
          <p:nvSpPr>
            <p:cNvPr id="29708" name="Oval 12"/>
            <p:cNvSpPr>
              <a:spLocks noChangeArrowheads="1"/>
            </p:cNvSpPr>
            <p:nvPr/>
          </p:nvSpPr>
          <p:spPr bwMode="auto">
            <a:xfrm>
              <a:off x="2977" y="1679"/>
              <a:ext cx="45" cy="45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n-US" altLang="en-US">
                <a:latin typeface="+mj-lt"/>
              </a:endParaRPr>
            </a:p>
          </p:txBody>
        </p:sp>
        <p:sp>
          <p:nvSpPr>
            <p:cNvPr id="29709" name="Oval 13"/>
            <p:cNvSpPr>
              <a:spLocks noChangeArrowheads="1"/>
            </p:cNvSpPr>
            <p:nvPr/>
          </p:nvSpPr>
          <p:spPr bwMode="auto">
            <a:xfrm>
              <a:off x="3325" y="1837"/>
              <a:ext cx="45" cy="46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n-US" altLang="en-US">
                <a:latin typeface="+mj-lt"/>
              </a:endParaRPr>
            </a:p>
          </p:txBody>
        </p:sp>
        <p:sp>
          <p:nvSpPr>
            <p:cNvPr id="29710" name="Oval 14"/>
            <p:cNvSpPr>
              <a:spLocks noChangeArrowheads="1"/>
            </p:cNvSpPr>
            <p:nvPr/>
          </p:nvSpPr>
          <p:spPr bwMode="auto">
            <a:xfrm>
              <a:off x="4605" y="1346"/>
              <a:ext cx="45" cy="46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n-US" altLang="en-US">
                <a:latin typeface="+mj-lt"/>
              </a:endParaRPr>
            </a:p>
          </p:txBody>
        </p:sp>
        <p:sp>
          <p:nvSpPr>
            <p:cNvPr id="29711" name="Oval 15"/>
            <p:cNvSpPr>
              <a:spLocks noChangeArrowheads="1"/>
            </p:cNvSpPr>
            <p:nvPr/>
          </p:nvSpPr>
          <p:spPr bwMode="auto">
            <a:xfrm>
              <a:off x="5152" y="1509"/>
              <a:ext cx="45" cy="46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n-US" altLang="en-US">
                <a:latin typeface="+mj-lt"/>
              </a:endParaRPr>
            </a:p>
          </p:txBody>
        </p:sp>
        <p:sp>
          <p:nvSpPr>
            <p:cNvPr id="29712" name="Text Box 16"/>
            <p:cNvSpPr txBox="1">
              <a:spLocks noChangeArrowheads="1"/>
            </p:cNvSpPr>
            <p:nvPr/>
          </p:nvSpPr>
          <p:spPr bwMode="auto">
            <a:xfrm>
              <a:off x="2971" y="1298"/>
              <a:ext cx="324" cy="2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GB" altLang="en-US">
                  <a:solidFill>
                    <a:srgbClr val="FF3300"/>
                  </a:solidFill>
                  <a:latin typeface="+mj-lt"/>
                </a:rPr>
                <a:t>Y</a:t>
              </a:r>
              <a:r>
                <a:rPr lang="en-GB" altLang="en-US" baseline="-25000">
                  <a:solidFill>
                    <a:srgbClr val="FF3300"/>
                  </a:solidFill>
                  <a:latin typeface="+mj-lt"/>
                </a:rPr>
                <a:t>1</a:t>
              </a:r>
              <a:endParaRPr lang="en-GB" altLang="en-US">
                <a:solidFill>
                  <a:srgbClr val="FF3300"/>
                </a:solidFill>
                <a:latin typeface="+mj-lt"/>
              </a:endParaRPr>
            </a:p>
          </p:txBody>
        </p:sp>
        <p:sp>
          <p:nvSpPr>
            <p:cNvPr id="29713" name="Text Box 17"/>
            <p:cNvSpPr txBox="1">
              <a:spLocks noChangeArrowheads="1"/>
            </p:cNvSpPr>
            <p:nvPr/>
          </p:nvSpPr>
          <p:spPr bwMode="auto">
            <a:xfrm>
              <a:off x="2472" y="1253"/>
              <a:ext cx="542" cy="2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GB" altLang="en-US">
                  <a:latin typeface="+mj-lt"/>
                </a:rPr>
                <a:t>stress</a:t>
              </a:r>
            </a:p>
          </p:txBody>
        </p:sp>
        <p:sp>
          <p:nvSpPr>
            <p:cNvPr id="29714" name="Text Box 18"/>
            <p:cNvSpPr txBox="1">
              <a:spLocks noChangeArrowheads="1"/>
            </p:cNvSpPr>
            <p:nvPr/>
          </p:nvSpPr>
          <p:spPr bwMode="auto">
            <a:xfrm>
              <a:off x="2730" y="1734"/>
              <a:ext cx="284" cy="2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GB" altLang="en-US">
                  <a:solidFill>
                    <a:srgbClr val="FF3300"/>
                  </a:solidFill>
                  <a:latin typeface="+mj-lt"/>
                </a:rPr>
                <a:t>P</a:t>
              </a:r>
            </a:p>
          </p:txBody>
        </p:sp>
        <p:sp>
          <p:nvSpPr>
            <p:cNvPr id="29715" name="Text Box 19"/>
            <p:cNvSpPr txBox="1">
              <a:spLocks noChangeArrowheads="1"/>
            </p:cNvSpPr>
            <p:nvPr/>
          </p:nvSpPr>
          <p:spPr bwMode="auto">
            <a:xfrm>
              <a:off x="2784" y="1551"/>
              <a:ext cx="253" cy="2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GB" altLang="en-US">
                  <a:solidFill>
                    <a:srgbClr val="FF3300"/>
                  </a:solidFill>
                  <a:latin typeface="+mj-lt"/>
                </a:rPr>
                <a:t>E</a:t>
              </a:r>
            </a:p>
          </p:txBody>
        </p:sp>
        <p:sp>
          <p:nvSpPr>
            <p:cNvPr id="29716" name="Text Box 20"/>
            <p:cNvSpPr txBox="1">
              <a:spLocks noChangeArrowheads="1"/>
            </p:cNvSpPr>
            <p:nvPr/>
          </p:nvSpPr>
          <p:spPr bwMode="auto">
            <a:xfrm>
              <a:off x="4424" y="1362"/>
              <a:ext cx="493" cy="2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GB" altLang="en-US">
                  <a:solidFill>
                    <a:srgbClr val="FF3300"/>
                  </a:solidFill>
                  <a:latin typeface="+mj-lt"/>
                </a:rPr>
                <a:t>UTS</a:t>
              </a:r>
            </a:p>
          </p:txBody>
        </p:sp>
        <p:sp>
          <p:nvSpPr>
            <p:cNvPr id="29717" name="Text Box 21"/>
            <p:cNvSpPr txBox="1">
              <a:spLocks noChangeArrowheads="1"/>
            </p:cNvSpPr>
            <p:nvPr/>
          </p:nvSpPr>
          <p:spPr bwMode="auto">
            <a:xfrm>
              <a:off x="4882" y="1527"/>
              <a:ext cx="720" cy="4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GB" altLang="en-US">
                  <a:solidFill>
                    <a:srgbClr val="FF3300"/>
                  </a:solidFill>
                  <a:latin typeface="+mj-lt"/>
                </a:rPr>
                <a:t>breaking point B</a:t>
              </a:r>
            </a:p>
          </p:txBody>
        </p:sp>
        <p:sp>
          <p:nvSpPr>
            <p:cNvPr id="29718" name="Text Box 22"/>
            <p:cNvSpPr txBox="1">
              <a:spLocks noChangeArrowheads="1"/>
            </p:cNvSpPr>
            <p:nvPr/>
          </p:nvSpPr>
          <p:spPr bwMode="auto">
            <a:xfrm>
              <a:off x="4822" y="2976"/>
              <a:ext cx="542" cy="2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GB" altLang="en-US">
                  <a:latin typeface="+mj-lt"/>
                </a:rPr>
                <a:t>strain</a:t>
              </a:r>
            </a:p>
          </p:txBody>
        </p:sp>
        <p:sp>
          <p:nvSpPr>
            <p:cNvPr id="29719" name="Text Box 23"/>
            <p:cNvSpPr txBox="1">
              <a:spLocks noChangeArrowheads="1"/>
            </p:cNvSpPr>
            <p:nvPr/>
          </p:nvSpPr>
          <p:spPr bwMode="auto">
            <a:xfrm>
              <a:off x="3205" y="1851"/>
              <a:ext cx="325" cy="2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GB" altLang="en-US">
                  <a:solidFill>
                    <a:srgbClr val="FF3300"/>
                  </a:solidFill>
                  <a:latin typeface="+mj-lt"/>
                </a:rPr>
                <a:t>Y</a:t>
              </a:r>
              <a:r>
                <a:rPr lang="en-GB" altLang="en-US" baseline="-25000">
                  <a:solidFill>
                    <a:srgbClr val="FF3300"/>
                  </a:solidFill>
                  <a:latin typeface="+mj-lt"/>
                </a:rPr>
                <a:t>2</a:t>
              </a:r>
              <a:endParaRPr lang="en-GB" altLang="en-US">
                <a:solidFill>
                  <a:srgbClr val="FF3300"/>
                </a:solidFill>
                <a:latin typeface="+mj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632028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0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0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994941"/>
            <a:ext cx="8229600" cy="1143000"/>
          </a:xfrm>
        </p:spPr>
        <p:txBody>
          <a:bodyPr/>
          <a:lstStyle/>
          <a:p>
            <a:pPr eaLnBrk="1" hangingPunct="1"/>
            <a:r>
              <a:rPr lang="en-GB" altLang="en-US" sz="4000" smtClean="0"/>
              <a:t>Stress – strain curves</a:t>
            </a:r>
            <a:br>
              <a:rPr lang="en-GB" altLang="en-US" sz="4000" smtClean="0"/>
            </a:br>
            <a:r>
              <a:rPr lang="en-GB" altLang="en-US" sz="3200" smtClean="0"/>
              <a:t>(b) Brittle material (e.g. glass)</a:t>
            </a:r>
            <a:endParaRPr lang="el-GR" altLang="en-US" sz="3200" smtClean="0"/>
          </a:p>
        </p:txBody>
      </p:sp>
      <p:sp>
        <p:nvSpPr>
          <p:cNvPr id="18022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2636416"/>
            <a:ext cx="4186238" cy="3744912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en-GB" altLang="en-US" sz="2800" smtClean="0">
                <a:latin typeface="+mj-lt"/>
              </a:rPr>
              <a:t>A brittle material does not undergo plastic </a:t>
            </a:r>
          </a:p>
          <a:p>
            <a:pPr marL="0" indent="0" eaLnBrk="1" hangingPunct="1">
              <a:buFontTx/>
              <a:buNone/>
            </a:pPr>
            <a:r>
              <a:rPr lang="en-GB" altLang="en-US" sz="2800" smtClean="0">
                <a:latin typeface="+mj-lt"/>
              </a:rPr>
              <a:t>deformation and will fracture at its </a:t>
            </a:r>
          </a:p>
          <a:p>
            <a:pPr marL="0" indent="0" eaLnBrk="1" hangingPunct="1">
              <a:buFontTx/>
              <a:buNone/>
            </a:pPr>
            <a:r>
              <a:rPr lang="en-GB" altLang="en-US" sz="2800" smtClean="0">
                <a:latin typeface="+mj-lt"/>
              </a:rPr>
              <a:t>elastic limit.</a:t>
            </a:r>
          </a:p>
        </p:txBody>
      </p:sp>
      <p:grpSp>
        <p:nvGrpSpPr>
          <p:cNvPr id="2" name="Group 36"/>
          <p:cNvGrpSpPr>
            <a:grpSpLocks/>
          </p:cNvGrpSpPr>
          <p:nvPr/>
        </p:nvGrpSpPr>
        <p:grpSpPr bwMode="auto">
          <a:xfrm>
            <a:off x="5364163" y="2636416"/>
            <a:ext cx="2959100" cy="3303587"/>
            <a:chOff x="3379" y="1207"/>
            <a:chExt cx="1864" cy="2081"/>
          </a:xfrm>
        </p:grpSpPr>
        <p:sp>
          <p:nvSpPr>
            <p:cNvPr id="30725" name="Freeform 25"/>
            <p:cNvSpPr>
              <a:spLocks/>
            </p:cNvSpPr>
            <p:nvPr/>
          </p:nvSpPr>
          <p:spPr bwMode="auto">
            <a:xfrm>
              <a:off x="3977" y="1561"/>
              <a:ext cx="292" cy="337"/>
            </a:xfrm>
            <a:custGeom>
              <a:avLst/>
              <a:gdLst>
                <a:gd name="T0" fmla="*/ 0 w 354"/>
                <a:gd name="T1" fmla="*/ 471 h 471"/>
                <a:gd name="T2" fmla="*/ 144 w 354"/>
                <a:gd name="T3" fmla="*/ 195 h 471"/>
                <a:gd name="T4" fmla="*/ 354 w 354"/>
                <a:gd name="T5" fmla="*/ 0 h 471"/>
                <a:gd name="T6" fmla="*/ 0 60000 65536"/>
                <a:gd name="T7" fmla="*/ 0 60000 65536"/>
                <a:gd name="T8" fmla="*/ 0 60000 65536"/>
                <a:gd name="T9" fmla="*/ 0 w 354"/>
                <a:gd name="T10" fmla="*/ 0 h 471"/>
                <a:gd name="T11" fmla="*/ 354 w 354"/>
                <a:gd name="T12" fmla="*/ 471 h 47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54" h="471">
                  <a:moveTo>
                    <a:pt x="0" y="471"/>
                  </a:moveTo>
                  <a:cubicBezTo>
                    <a:pt x="42" y="372"/>
                    <a:pt x="85" y="274"/>
                    <a:pt x="144" y="195"/>
                  </a:cubicBezTo>
                  <a:cubicBezTo>
                    <a:pt x="203" y="116"/>
                    <a:pt x="278" y="58"/>
                    <a:pt x="354" y="0"/>
                  </a:cubicBezTo>
                </a:path>
              </a:pathLst>
            </a:custGeom>
            <a:noFill/>
            <a:ln w="2857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n-US" altLang="en-US">
                <a:latin typeface="+mj-lt"/>
              </a:endParaRPr>
            </a:p>
          </p:txBody>
        </p:sp>
        <p:sp>
          <p:nvSpPr>
            <p:cNvPr id="30726" name="Line 26"/>
            <p:cNvSpPr>
              <a:spLocks noChangeShapeType="1"/>
            </p:cNvSpPr>
            <p:nvPr/>
          </p:nvSpPr>
          <p:spPr bwMode="auto">
            <a:xfrm flipV="1">
              <a:off x="3380" y="1256"/>
              <a:ext cx="0" cy="1947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>
                <a:latin typeface="+mj-lt"/>
              </a:endParaRPr>
            </a:p>
          </p:txBody>
        </p:sp>
        <p:sp>
          <p:nvSpPr>
            <p:cNvPr id="30727" name="Line 27"/>
            <p:cNvSpPr>
              <a:spLocks noChangeShapeType="1"/>
            </p:cNvSpPr>
            <p:nvPr/>
          </p:nvSpPr>
          <p:spPr bwMode="auto">
            <a:xfrm>
              <a:off x="3380" y="3203"/>
              <a:ext cx="1636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>
                <a:latin typeface="+mj-lt"/>
              </a:endParaRPr>
            </a:p>
          </p:txBody>
        </p:sp>
        <p:sp>
          <p:nvSpPr>
            <p:cNvPr id="30728" name="Line 28"/>
            <p:cNvSpPr>
              <a:spLocks noChangeShapeType="1"/>
            </p:cNvSpPr>
            <p:nvPr/>
          </p:nvSpPr>
          <p:spPr bwMode="auto">
            <a:xfrm flipV="1">
              <a:off x="3380" y="1905"/>
              <a:ext cx="597" cy="1298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>
                <a:latin typeface="+mj-lt"/>
              </a:endParaRPr>
            </a:p>
          </p:txBody>
        </p:sp>
        <p:sp>
          <p:nvSpPr>
            <p:cNvPr id="30729" name="Oval 29"/>
            <p:cNvSpPr>
              <a:spLocks noChangeArrowheads="1"/>
            </p:cNvSpPr>
            <p:nvPr/>
          </p:nvSpPr>
          <p:spPr bwMode="auto">
            <a:xfrm>
              <a:off x="4238" y="1541"/>
              <a:ext cx="62" cy="53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n-US" altLang="en-US">
                <a:latin typeface="+mj-lt"/>
              </a:endParaRPr>
            </a:p>
          </p:txBody>
        </p:sp>
        <p:sp>
          <p:nvSpPr>
            <p:cNvPr id="30730" name="Text Box 30"/>
            <p:cNvSpPr txBox="1">
              <a:spLocks noChangeArrowheads="1"/>
            </p:cNvSpPr>
            <p:nvPr/>
          </p:nvSpPr>
          <p:spPr bwMode="auto">
            <a:xfrm>
              <a:off x="3379" y="1207"/>
              <a:ext cx="754" cy="3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GB" altLang="en-US">
                  <a:latin typeface="+mj-lt"/>
                </a:rPr>
                <a:t>stress</a:t>
              </a:r>
            </a:p>
          </p:txBody>
        </p:sp>
        <p:sp>
          <p:nvSpPr>
            <p:cNvPr id="30731" name="Text Box 31"/>
            <p:cNvSpPr txBox="1">
              <a:spLocks noChangeArrowheads="1"/>
            </p:cNvSpPr>
            <p:nvPr/>
          </p:nvSpPr>
          <p:spPr bwMode="auto">
            <a:xfrm>
              <a:off x="3665" y="1766"/>
              <a:ext cx="396" cy="2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GB" altLang="en-US">
                  <a:latin typeface="+mj-lt"/>
                </a:rPr>
                <a:t>P</a:t>
              </a:r>
            </a:p>
          </p:txBody>
        </p:sp>
        <p:sp>
          <p:nvSpPr>
            <p:cNvPr id="30732" name="Text Box 32"/>
            <p:cNvSpPr txBox="1">
              <a:spLocks noChangeArrowheads="1"/>
            </p:cNvSpPr>
            <p:nvPr/>
          </p:nvSpPr>
          <p:spPr bwMode="auto">
            <a:xfrm>
              <a:off x="3927" y="1399"/>
              <a:ext cx="353" cy="3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GB" altLang="en-US">
                  <a:latin typeface="+mj-lt"/>
                </a:rPr>
                <a:t>E</a:t>
              </a:r>
            </a:p>
          </p:txBody>
        </p:sp>
        <p:sp>
          <p:nvSpPr>
            <p:cNvPr id="30733" name="Text Box 33"/>
            <p:cNvSpPr txBox="1">
              <a:spLocks noChangeArrowheads="1"/>
            </p:cNvSpPr>
            <p:nvPr/>
          </p:nvSpPr>
          <p:spPr bwMode="auto">
            <a:xfrm>
              <a:off x="4241" y="1570"/>
              <a:ext cx="1002" cy="5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GB" altLang="en-US">
                  <a:latin typeface="+mj-lt"/>
                </a:rPr>
                <a:t>breaking point B</a:t>
              </a:r>
            </a:p>
          </p:txBody>
        </p:sp>
        <p:sp>
          <p:nvSpPr>
            <p:cNvPr id="30734" name="Text Box 34"/>
            <p:cNvSpPr txBox="1">
              <a:spLocks noChangeArrowheads="1"/>
            </p:cNvSpPr>
            <p:nvPr/>
          </p:nvSpPr>
          <p:spPr bwMode="auto">
            <a:xfrm>
              <a:off x="4377" y="2976"/>
              <a:ext cx="754" cy="3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GB" altLang="en-US">
                  <a:latin typeface="+mj-lt"/>
                </a:rPr>
                <a:t>strain</a:t>
              </a:r>
            </a:p>
          </p:txBody>
        </p:sp>
        <p:sp>
          <p:nvSpPr>
            <p:cNvPr id="30735" name="Oval 35"/>
            <p:cNvSpPr>
              <a:spLocks noChangeArrowheads="1"/>
            </p:cNvSpPr>
            <p:nvPr/>
          </p:nvSpPr>
          <p:spPr bwMode="auto">
            <a:xfrm>
              <a:off x="3954" y="1879"/>
              <a:ext cx="63" cy="52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n-US" altLang="en-US">
                <a:latin typeface="+mj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255471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921916"/>
            <a:ext cx="82296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GB" altLang="en-US" sz="4000" smtClean="0"/>
              <a:t>Stress – strain curves</a:t>
            </a:r>
            <a:br>
              <a:rPr lang="en-GB" altLang="en-US" sz="4000" smtClean="0"/>
            </a:br>
            <a:r>
              <a:rPr lang="en-GB" altLang="en-US" sz="3200" smtClean="0"/>
              <a:t>(c) Ductile material (e.g. copper)</a:t>
            </a:r>
            <a:r>
              <a:rPr lang="en-GB" altLang="en-US" sz="4000" smtClean="0"/>
              <a:t> </a:t>
            </a:r>
            <a:endParaRPr lang="el-GR" altLang="en-US" sz="4000" smtClean="0"/>
          </a:p>
        </p:txBody>
      </p:sp>
      <p:sp>
        <p:nvSpPr>
          <p:cNvPr id="18227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68313" y="2347491"/>
            <a:ext cx="4032250" cy="4033837"/>
          </a:xfrm>
        </p:spPr>
        <p:txBody>
          <a:bodyPr>
            <a:normAutofit/>
          </a:bodyPr>
          <a:lstStyle/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GB" altLang="en-US" sz="2400" smtClean="0">
                <a:solidFill>
                  <a:srgbClr val="FF0000"/>
                </a:solidFill>
                <a:latin typeface="+mj-lt"/>
              </a:rPr>
              <a:t>A ductile material can be drawn into a wire.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endParaRPr lang="en-GB" altLang="en-US" sz="2400" smtClean="0">
              <a:solidFill>
                <a:srgbClr val="FF0000"/>
              </a:solidFill>
              <a:latin typeface="+mj-lt"/>
            </a:endParaRP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GB" altLang="en-US" sz="2400" smtClean="0">
                <a:latin typeface="+mj-lt"/>
              </a:rPr>
              <a:t>Both steel and copper are both ductile but copper is more ductile because it can withstand a greater strain than steel before breaking although it is not as strong or as stiff as steel.</a:t>
            </a:r>
          </a:p>
        </p:txBody>
      </p:sp>
      <p:sp>
        <p:nvSpPr>
          <p:cNvPr id="31748" name="Line 17"/>
          <p:cNvSpPr>
            <a:spLocks noChangeShapeType="1"/>
          </p:cNvSpPr>
          <p:nvPr/>
        </p:nvSpPr>
        <p:spPr bwMode="auto">
          <a:xfrm flipV="1">
            <a:off x="4699000" y="2707853"/>
            <a:ext cx="0" cy="2841625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>
              <a:latin typeface="+mj-lt"/>
            </a:endParaRPr>
          </a:p>
        </p:txBody>
      </p:sp>
      <p:sp>
        <p:nvSpPr>
          <p:cNvPr id="31749" name="Line 18"/>
          <p:cNvSpPr>
            <a:spLocks noChangeShapeType="1"/>
          </p:cNvSpPr>
          <p:nvPr/>
        </p:nvSpPr>
        <p:spPr bwMode="auto">
          <a:xfrm>
            <a:off x="4699000" y="5549478"/>
            <a:ext cx="3689350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>
              <a:latin typeface="+mj-lt"/>
            </a:endParaRPr>
          </a:p>
        </p:txBody>
      </p:sp>
      <p:sp>
        <p:nvSpPr>
          <p:cNvPr id="31750" name="Text Box 19"/>
          <p:cNvSpPr txBox="1">
            <a:spLocks noChangeArrowheads="1"/>
          </p:cNvSpPr>
          <p:nvPr/>
        </p:nvSpPr>
        <p:spPr bwMode="auto">
          <a:xfrm>
            <a:off x="4716463" y="2636416"/>
            <a:ext cx="915987" cy="455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GB" altLang="en-US">
                <a:latin typeface="+mj-lt"/>
              </a:rPr>
              <a:t>stress</a:t>
            </a:r>
          </a:p>
        </p:txBody>
      </p:sp>
      <p:sp>
        <p:nvSpPr>
          <p:cNvPr id="182292" name="Text Box 20"/>
          <p:cNvSpPr txBox="1">
            <a:spLocks noChangeArrowheads="1"/>
          </p:cNvSpPr>
          <p:nvPr/>
        </p:nvSpPr>
        <p:spPr bwMode="auto">
          <a:xfrm>
            <a:off x="6291263" y="4319166"/>
            <a:ext cx="1217612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GB" altLang="en-US">
                <a:solidFill>
                  <a:srgbClr val="FF0000"/>
                </a:solidFill>
                <a:latin typeface="+mj-lt"/>
              </a:rPr>
              <a:t>copper</a:t>
            </a:r>
            <a:endParaRPr lang="en-GB" altLang="en-US">
              <a:latin typeface="+mj-lt"/>
            </a:endParaRPr>
          </a:p>
        </p:txBody>
      </p:sp>
      <p:sp>
        <p:nvSpPr>
          <p:cNvPr id="182293" name="Text Box 21"/>
          <p:cNvSpPr txBox="1">
            <a:spLocks noChangeArrowheads="1"/>
          </p:cNvSpPr>
          <p:nvPr/>
        </p:nvSpPr>
        <p:spPr bwMode="auto">
          <a:xfrm>
            <a:off x="5524500" y="3172991"/>
            <a:ext cx="1219200" cy="582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GB" altLang="en-US">
                <a:solidFill>
                  <a:srgbClr val="0000FF"/>
                </a:solidFill>
                <a:latin typeface="+mj-lt"/>
              </a:rPr>
              <a:t>steel</a:t>
            </a:r>
            <a:endParaRPr lang="en-GB" altLang="en-US">
              <a:latin typeface="+mj-lt"/>
            </a:endParaRPr>
          </a:p>
        </p:txBody>
      </p:sp>
      <p:sp>
        <p:nvSpPr>
          <p:cNvPr id="31753" name="Text Box 22"/>
          <p:cNvSpPr txBox="1">
            <a:spLocks noChangeArrowheads="1"/>
          </p:cNvSpPr>
          <p:nvPr/>
        </p:nvSpPr>
        <p:spPr bwMode="auto">
          <a:xfrm>
            <a:off x="7451725" y="5228803"/>
            <a:ext cx="915988" cy="455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GB" altLang="en-US">
                <a:latin typeface="+mj-lt"/>
              </a:rPr>
              <a:t>strain</a:t>
            </a:r>
          </a:p>
        </p:txBody>
      </p:sp>
      <p:sp>
        <p:nvSpPr>
          <p:cNvPr id="182295" name="Line 23"/>
          <p:cNvSpPr>
            <a:spLocks noChangeShapeType="1"/>
          </p:cNvSpPr>
          <p:nvPr/>
        </p:nvSpPr>
        <p:spPr bwMode="auto">
          <a:xfrm flipV="1">
            <a:off x="4714875" y="3290466"/>
            <a:ext cx="769938" cy="2198687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>
              <a:latin typeface="+mj-lt"/>
            </a:endParaRPr>
          </a:p>
        </p:txBody>
      </p:sp>
      <p:sp>
        <p:nvSpPr>
          <p:cNvPr id="182296" name="Freeform 24"/>
          <p:cNvSpPr>
            <a:spLocks/>
          </p:cNvSpPr>
          <p:nvPr/>
        </p:nvSpPr>
        <p:spPr bwMode="auto">
          <a:xfrm>
            <a:off x="5494338" y="2733253"/>
            <a:ext cx="1214437" cy="546100"/>
          </a:xfrm>
          <a:custGeom>
            <a:avLst/>
            <a:gdLst>
              <a:gd name="T0" fmla="*/ 0 w 1213"/>
              <a:gd name="T1" fmla="*/ 521 h 521"/>
              <a:gd name="T2" fmla="*/ 98 w 1213"/>
              <a:gd name="T3" fmla="*/ 337 h 521"/>
              <a:gd name="T4" fmla="*/ 325 w 1213"/>
              <a:gd name="T5" fmla="*/ 380 h 521"/>
              <a:gd name="T6" fmla="*/ 791 w 1213"/>
              <a:gd name="T7" fmla="*/ 34 h 521"/>
              <a:gd name="T8" fmla="*/ 1213 w 1213"/>
              <a:gd name="T9" fmla="*/ 175 h 52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213"/>
              <a:gd name="T16" fmla="*/ 0 h 521"/>
              <a:gd name="T17" fmla="*/ 1213 w 1213"/>
              <a:gd name="T18" fmla="*/ 521 h 52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213" h="521">
                <a:moveTo>
                  <a:pt x="0" y="521"/>
                </a:moveTo>
                <a:cubicBezTo>
                  <a:pt x="22" y="440"/>
                  <a:pt x="44" y="360"/>
                  <a:pt x="98" y="337"/>
                </a:cubicBezTo>
                <a:cubicBezTo>
                  <a:pt x="152" y="314"/>
                  <a:pt x="210" y="430"/>
                  <a:pt x="325" y="380"/>
                </a:cubicBezTo>
                <a:cubicBezTo>
                  <a:pt x="440" y="330"/>
                  <a:pt x="643" y="68"/>
                  <a:pt x="791" y="34"/>
                </a:cubicBezTo>
                <a:cubicBezTo>
                  <a:pt x="939" y="0"/>
                  <a:pt x="1076" y="87"/>
                  <a:pt x="1213" y="175"/>
                </a:cubicBezTo>
              </a:path>
            </a:pathLst>
          </a:cu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>
              <a:latin typeface="+mj-lt"/>
            </a:endParaRPr>
          </a:p>
        </p:txBody>
      </p:sp>
      <p:sp>
        <p:nvSpPr>
          <p:cNvPr id="182297" name="Line 25"/>
          <p:cNvSpPr>
            <a:spLocks noChangeShapeType="1"/>
          </p:cNvSpPr>
          <p:nvPr/>
        </p:nvSpPr>
        <p:spPr bwMode="auto">
          <a:xfrm flipV="1">
            <a:off x="4660900" y="4525541"/>
            <a:ext cx="1527175" cy="99695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>
              <a:latin typeface="+mj-lt"/>
            </a:endParaRPr>
          </a:p>
        </p:txBody>
      </p:sp>
      <p:sp>
        <p:nvSpPr>
          <p:cNvPr id="182298" name="Freeform 26"/>
          <p:cNvSpPr>
            <a:spLocks/>
          </p:cNvSpPr>
          <p:nvPr/>
        </p:nvSpPr>
        <p:spPr bwMode="auto">
          <a:xfrm>
            <a:off x="6188075" y="3968328"/>
            <a:ext cx="2027238" cy="546100"/>
          </a:xfrm>
          <a:custGeom>
            <a:avLst/>
            <a:gdLst>
              <a:gd name="T0" fmla="*/ 0 w 2025"/>
              <a:gd name="T1" fmla="*/ 521 h 521"/>
              <a:gd name="T2" fmla="*/ 1115 w 2025"/>
              <a:gd name="T3" fmla="*/ 34 h 521"/>
              <a:gd name="T4" fmla="*/ 2025 w 2025"/>
              <a:gd name="T5" fmla="*/ 316 h 521"/>
              <a:gd name="T6" fmla="*/ 0 60000 65536"/>
              <a:gd name="T7" fmla="*/ 0 60000 65536"/>
              <a:gd name="T8" fmla="*/ 0 60000 65536"/>
              <a:gd name="T9" fmla="*/ 0 w 2025"/>
              <a:gd name="T10" fmla="*/ 0 h 521"/>
              <a:gd name="T11" fmla="*/ 2025 w 2025"/>
              <a:gd name="T12" fmla="*/ 521 h 52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025" h="521">
                <a:moveTo>
                  <a:pt x="0" y="521"/>
                </a:moveTo>
                <a:cubicBezTo>
                  <a:pt x="389" y="294"/>
                  <a:pt x="778" y="68"/>
                  <a:pt x="1115" y="34"/>
                </a:cubicBezTo>
                <a:cubicBezTo>
                  <a:pt x="1452" y="0"/>
                  <a:pt x="1875" y="269"/>
                  <a:pt x="2025" y="316"/>
                </a:cubicBezTo>
              </a:path>
            </a:pathLst>
          </a:cu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3253711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2292" grpId="0"/>
      <p:bldP spid="182293" grpId="0"/>
      <p:bldP spid="182295" grpId="0" animBg="1"/>
      <p:bldP spid="182296" grpId="0" animBg="1"/>
      <p:bldP spid="182297" grpId="0" animBg="1"/>
      <p:bldP spid="18229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5" name="Picture 2" descr="Image result for stress and strai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764703"/>
            <a:ext cx="8496944" cy="58490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84159663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ustom 1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143</TotalTime>
  <Words>530</Words>
  <Application>Microsoft Office PowerPoint</Application>
  <PresentationFormat>On-screen Show (4:3)</PresentationFormat>
  <Paragraphs>134</Paragraphs>
  <Slides>13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1_Office Theme</vt:lpstr>
      <vt:lpstr>PowerPoint Presentation</vt:lpstr>
      <vt:lpstr>PowerPoint Presentation</vt:lpstr>
      <vt:lpstr>Stress – strain curves (a) Metal wire (e.g. steel)</vt:lpstr>
      <vt:lpstr>Stress – strain curves (a) Metal wire (e.g. steel)</vt:lpstr>
      <vt:lpstr>Stress – strain curves (a) Metal wire (e.g. steel)</vt:lpstr>
      <vt:lpstr>Stress – strain curves (a) Metal wire (e.g. steel)</vt:lpstr>
      <vt:lpstr>Stress – strain curves (b) Brittle material (e.g. glass)</vt:lpstr>
      <vt:lpstr>Stress – strain curves (c) Ductile material (e.g. copper) </vt:lpstr>
      <vt:lpstr>PowerPoint Presentation</vt:lpstr>
      <vt:lpstr>Stretching rubber </vt:lpstr>
      <vt:lpstr>Answers</vt:lpstr>
      <vt:lpstr>Question</vt:lpstr>
      <vt:lpstr>PowerPoint Presentation</vt:lpstr>
    </vt:vector>
  </TitlesOfParts>
  <Company>The City of London of Academy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Joshua Duddy</dc:creator>
  <cp:lastModifiedBy>Joshua Duddy</cp:lastModifiedBy>
  <cp:revision>21</cp:revision>
  <dcterms:created xsi:type="dcterms:W3CDTF">2016-05-16T13:02:05Z</dcterms:created>
  <dcterms:modified xsi:type="dcterms:W3CDTF">2017-02-22T13:36:21Z</dcterms:modified>
</cp:coreProperties>
</file>