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2" r:id="rId4"/>
    <p:sldId id="263" r:id="rId5"/>
    <p:sldId id="265" r:id="rId6"/>
    <p:sldId id="266" r:id="rId7"/>
    <p:sldId id="267" r:id="rId8"/>
    <p:sldId id="268" r:id="rId9"/>
    <p:sldId id="270" r:id="rId10"/>
    <p:sldId id="260" r:id="rId11"/>
    <p:sldId id="275" r:id="rId12"/>
    <p:sldId id="274" r:id="rId13"/>
    <p:sldId id="261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C9180-7141-44FF-8FA3-70776349175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A7B2B-C182-4924-B8D3-D8FA65AE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5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6BAF-214A-4A8D-B579-4DC59E369D26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F3059-7CBB-47F5-BBDE-B3F22A577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24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60F58-BC3B-4EAE-A1E9-06280DD29E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3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A79C5-54F0-449D-AE08-2AEDD324EF53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7C4388-A037-4946-900F-E0E4A406182D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B29F47-97D6-4E26-A1EE-B4CC7811E153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EDEEE5-011D-42B4-AAEB-EBD425919ACE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B04A9A-0F4E-4655-995C-1843BAB60293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B79295-6DDD-4E7B-BB54-58795C8F6EDE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5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4530-1C40-409C-99E7-E37745B9088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4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2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2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3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2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0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6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9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0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LO To understand</a:t>
            </a:r>
            <a:r>
              <a:rPr lang="en-GB" baseline="0" dirty="0" smtClean="0">
                <a:solidFill>
                  <a:prstClr val="black"/>
                </a:solidFill>
              </a:rPr>
              <a:t> what internal resistance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Key Words</a:t>
            </a:r>
            <a:r>
              <a:rPr lang="en-GB" dirty="0" smtClean="0">
                <a:solidFill>
                  <a:prstClr val="black"/>
                </a:solidFill>
              </a:rPr>
              <a:t>: Electromotive</a:t>
            </a:r>
            <a:r>
              <a:rPr lang="en-GB" baseline="0" dirty="0" smtClean="0">
                <a:solidFill>
                  <a:prstClr val="black"/>
                </a:solidFill>
              </a:rPr>
              <a:t> Force, Voltage, Current, Internal Resistance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2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key&amp;source=images&amp;cd=&amp;cad=rja&amp;uact=8&amp;docid=WOR_Wm9N0CiZ2M&amp;tbnid=oBLysk1dXahDVM:&amp;ved=0CAcQjRw&amp;url=http://pngimg.com/img/objects/key&amp;ei=vQk0VLe9MI31aOvUgtgM&amp;bvm=bv.76943099,d.d2s&amp;psig=AFQjCNEZvQaBmENsvLiL617iJv1UKbLqKA&amp;ust=141278290456232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C31813-D645-4F9D-BFD2-65F377D5AD62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 October 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5263769"/>
            <a:ext cx="78867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 smtClean="0"/>
              <a:t>Objective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92350"/>
              </p:ext>
            </p:extLst>
          </p:nvPr>
        </p:nvGraphicFramePr>
        <p:xfrm>
          <a:off x="0" y="764704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236"/>
                <a:gridCol w="4618182"/>
                <a:gridCol w="2484582"/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anose="030F0702030302020204" pitchFamily="66" charset="0"/>
                        </a:rPr>
                        <a:t>Internal </a:t>
                      </a:r>
                      <a:r>
                        <a:rPr lang="en-GB" sz="2400" b="1" u="sng" dirty="0" smtClean="0">
                          <a:latin typeface="Comic Sans MS" panose="030F0702030302020204" pitchFamily="66" charset="0"/>
                        </a:rPr>
                        <a:t>resistance </a:t>
                      </a:r>
                      <a:endParaRPr lang="en-GB" sz="24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800" b="1" u="sng" smtClean="0">
                          <a:latin typeface="Comic Sans MS" panose="030F0702030302020204" pitchFamily="66" charset="0"/>
                        </a:rPr>
                        <a:t>11/10/2016</a:t>
                      </a:fld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93639"/>
              </p:ext>
            </p:extLst>
          </p:nvPr>
        </p:nvGraphicFramePr>
        <p:xfrm>
          <a:off x="193358" y="4663418"/>
          <a:ext cx="8785225" cy="2194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57"/>
                <a:gridCol w="785216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AO1: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Describe what internal resistance is and under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what conditions it occurs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AO2: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Carry out a practical on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Terminal PD when a load is applied. Calculate EMF using equation. Describe what </a:t>
                      </a:r>
                      <a:r>
                        <a:rPr lang="en-GB" sz="1600" b="1" i="1" baseline="0" dirty="0" smtClean="0">
                          <a:latin typeface="Comic Sans MS" pitchFamily="66" charset="0"/>
                        </a:rPr>
                        <a:t>m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and </a:t>
                      </a:r>
                      <a:r>
                        <a:rPr lang="en-GB" sz="1600" b="1" i="1" baseline="0" dirty="0" smtClean="0">
                          <a:latin typeface="Comic Sans MS" pitchFamily="66" charset="0"/>
                        </a:rPr>
                        <a:t>c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are. 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AO3: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itchFamily="66" charset="0"/>
                        </a:rPr>
                        <a:t>Use graph to suggest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what happens when a load is applied to a </a:t>
                      </a:r>
                      <a:r>
                        <a:rPr lang="en-US" sz="1600" baseline="0" dirty="0" err="1" smtClean="0">
                          <a:latin typeface="Comic Sans MS" pitchFamily="66" charset="0"/>
                        </a:rPr>
                        <a:t>citrcuit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. Suggest why phones heat up when charging. Explain why car batteries need low resistances</a:t>
                      </a:r>
                      <a:endParaRPr lang="en-US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4" y="1326063"/>
            <a:ext cx="4931532" cy="32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7549" y="1331725"/>
            <a:ext cx="3707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What happens your phone when you charge it?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rgbClr val="FFC000"/>
                </a:solidFill>
              </a:rPr>
              <a:t>Why might this happen?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err="1" smtClean="0">
                <a:solidFill>
                  <a:srgbClr val="00B050"/>
                </a:solidFill>
              </a:rPr>
              <a:t>Whats</a:t>
            </a:r>
            <a:r>
              <a:rPr lang="en-GB" sz="2000" dirty="0" smtClean="0">
                <a:solidFill>
                  <a:srgbClr val="00B050"/>
                </a:solidFill>
              </a:rPr>
              <a:t> the connection between these questions and the 2 images?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39" y="3284916"/>
            <a:ext cx="1774064" cy="132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3522" y="1629469"/>
            <a:ext cx="8082934" cy="49678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100000"/>
              </a:lnSpc>
              <a:buFontTx/>
              <a:buAutoNum type="arabicPeriod"/>
            </a:pPr>
            <a:r>
              <a:rPr lang="en-GB" altLang="en-US" sz="2000" dirty="0">
                <a:solidFill>
                  <a:srgbClr val="FF0000"/>
                </a:solidFill>
              </a:rPr>
              <a:t>Define what is meant by (a) </a:t>
            </a:r>
            <a:r>
              <a:rPr lang="en-GB" altLang="en-US" sz="2000" b="1" dirty="0" err="1">
                <a:solidFill>
                  <a:srgbClr val="FF0000"/>
                </a:solidFill>
              </a:rPr>
              <a:t>emf</a:t>
            </a:r>
            <a:r>
              <a:rPr lang="en-GB" altLang="en-US" sz="2000" dirty="0">
                <a:solidFill>
                  <a:srgbClr val="FF0000"/>
                </a:solidFill>
              </a:rPr>
              <a:t>; (b) </a:t>
            </a:r>
            <a:r>
              <a:rPr lang="en-GB" altLang="en-US" sz="2000" b="1" dirty="0">
                <a:solidFill>
                  <a:srgbClr val="FF0000"/>
                </a:solidFill>
              </a:rPr>
              <a:t>terminal </a:t>
            </a:r>
            <a:r>
              <a:rPr lang="en-GB" altLang="en-US" sz="2000" b="1" dirty="0" err="1">
                <a:solidFill>
                  <a:srgbClr val="FF0000"/>
                </a:solidFill>
              </a:rPr>
              <a:t>pd</a:t>
            </a:r>
            <a:r>
              <a:rPr lang="en-GB" altLang="en-US" sz="2000" dirty="0">
                <a:solidFill>
                  <a:srgbClr val="FF0000"/>
                </a:solidFill>
              </a:rPr>
              <a:t> and (c) </a:t>
            </a:r>
            <a:r>
              <a:rPr lang="en-GB" altLang="en-US" sz="2000" b="1" dirty="0">
                <a:solidFill>
                  <a:srgbClr val="FF0000"/>
                </a:solidFill>
              </a:rPr>
              <a:t>internal resistance</a:t>
            </a:r>
            <a:r>
              <a:rPr lang="en-GB" altLang="en-US" sz="2000" dirty="0">
                <a:solidFill>
                  <a:srgbClr val="FF0000"/>
                </a:solidFill>
              </a:rPr>
              <a:t>.</a:t>
            </a:r>
          </a:p>
          <a:p>
            <a:pPr marL="609600" indent="-609600">
              <a:lnSpc>
                <a:spcPct val="100000"/>
              </a:lnSpc>
              <a:buFontTx/>
              <a:buAutoNum type="arabicPeriod"/>
            </a:pPr>
            <a:r>
              <a:rPr lang="en-GB" altLang="en-US" sz="2000" dirty="0">
                <a:solidFill>
                  <a:srgbClr val="FF0000"/>
                </a:solidFill>
              </a:rPr>
              <a:t>Explain the meaning of the terms in the equation, </a:t>
            </a:r>
            <a:r>
              <a:rPr lang="el-GR" altLang="en-US" sz="2000" b="1" dirty="0" smtClean="0">
                <a:solidFill>
                  <a:srgbClr val="FF0000"/>
                </a:solidFill>
                <a:cs typeface="Arial" charset="0"/>
              </a:rPr>
              <a:t>ε</a:t>
            </a:r>
            <a:r>
              <a:rPr lang="en-GB" altLang="en-US" sz="2000" b="1" dirty="0" smtClean="0">
                <a:solidFill>
                  <a:srgbClr val="FF0000"/>
                </a:solidFill>
                <a:cs typeface="Arial" charset="0"/>
              </a:rPr>
              <a:t>=</a:t>
            </a:r>
            <a:r>
              <a:rPr lang="en-GB" alt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dirty="0" err="1" smtClean="0">
                <a:solidFill>
                  <a:srgbClr val="FF0000"/>
                </a:solidFill>
                <a:cs typeface="Arial" charset="0"/>
              </a:rPr>
              <a:t>R+</a:t>
            </a:r>
            <a:r>
              <a:rPr lang="en-GB" alt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dirty="0" err="1" smtClean="0">
                <a:solidFill>
                  <a:srgbClr val="FF0000"/>
                </a:solidFill>
                <a:cs typeface="Arial" charset="0"/>
              </a:rPr>
              <a:t>r</a:t>
            </a:r>
            <a:r>
              <a:rPr lang="en-GB" altLang="en-US" sz="20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altLang="en-US" sz="2000" dirty="0">
                <a:solidFill>
                  <a:srgbClr val="FF0000"/>
                </a:solidFill>
                <a:cs typeface="Arial" charset="0"/>
              </a:rPr>
              <a:t>. Explain how this equation illustrates the conservation of energy in a complete circuit.</a:t>
            </a:r>
          </a:p>
          <a:p>
            <a:pPr marL="609600" indent="-609600">
              <a:lnSpc>
                <a:spcPct val="100000"/>
              </a:lnSpc>
              <a:buFontTx/>
              <a:buAutoNum type="arabicPeriod"/>
            </a:pPr>
            <a:r>
              <a:rPr lang="en-GB" altLang="en-US" sz="2000" dirty="0" smtClean="0">
                <a:solidFill>
                  <a:srgbClr val="FFC000"/>
                </a:solidFill>
                <a:cs typeface="Arial" charset="0"/>
              </a:rPr>
              <a:t>Calculate </a:t>
            </a:r>
            <a:r>
              <a:rPr lang="en-GB" altLang="en-US" sz="2000" dirty="0">
                <a:solidFill>
                  <a:srgbClr val="FFC000"/>
                </a:solidFill>
                <a:cs typeface="Arial" charset="0"/>
              </a:rPr>
              <a:t>the internal resistance of a battery of </a:t>
            </a:r>
            <a:r>
              <a:rPr lang="en-GB" altLang="en-US" sz="2000" dirty="0" err="1">
                <a:solidFill>
                  <a:srgbClr val="FFC000"/>
                </a:solidFill>
                <a:cs typeface="Arial" charset="0"/>
              </a:rPr>
              <a:t>emf</a:t>
            </a:r>
            <a:r>
              <a:rPr lang="en-GB" altLang="en-US" sz="2000" dirty="0">
                <a:solidFill>
                  <a:srgbClr val="FFC000"/>
                </a:solidFill>
                <a:cs typeface="Arial" charset="0"/>
              </a:rPr>
              <a:t> 6V if its terminal </a:t>
            </a:r>
            <a:r>
              <a:rPr lang="en-GB" altLang="en-US" sz="2000" dirty="0" err="1">
                <a:solidFill>
                  <a:srgbClr val="FFC000"/>
                </a:solidFill>
                <a:cs typeface="Arial" charset="0"/>
              </a:rPr>
              <a:t>pd</a:t>
            </a:r>
            <a:r>
              <a:rPr lang="en-GB" altLang="en-US" sz="2000" dirty="0">
                <a:solidFill>
                  <a:srgbClr val="FFC000"/>
                </a:solidFill>
                <a:cs typeface="Arial" charset="0"/>
              </a:rPr>
              <a:t> falls to 5V when it supplies a current of 3A.</a:t>
            </a:r>
          </a:p>
          <a:p>
            <a:pPr marL="609600" indent="-609600">
              <a:lnSpc>
                <a:spcPct val="100000"/>
              </a:lnSpc>
              <a:buFontTx/>
              <a:buAutoNum type="arabicPeriod"/>
            </a:pPr>
            <a:r>
              <a:rPr lang="en-GB" altLang="en-US" sz="2000" dirty="0">
                <a:solidFill>
                  <a:srgbClr val="FFC000"/>
                </a:solidFill>
                <a:cs typeface="Arial" charset="0"/>
              </a:rPr>
              <a:t>Describe an experiment to measure the internal resistance of a cell. Include a circuit diagram and explain how the value of </a:t>
            </a:r>
            <a:r>
              <a:rPr lang="en-GB" altLang="en-US" sz="2000" b="1" dirty="0">
                <a:solidFill>
                  <a:srgbClr val="FFC000"/>
                </a:solidFill>
                <a:cs typeface="Arial" charset="0"/>
              </a:rPr>
              <a:t>r</a:t>
            </a:r>
            <a:r>
              <a:rPr lang="en-GB" altLang="en-US" sz="2000" dirty="0">
                <a:solidFill>
                  <a:srgbClr val="FFC000"/>
                </a:solidFill>
                <a:cs typeface="Arial" charset="0"/>
              </a:rPr>
              <a:t> is found from a </a:t>
            </a:r>
            <a:r>
              <a:rPr lang="en-GB" altLang="en-US" sz="2000" dirty="0" smtClean="0">
                <a:solidFill>
                  <a:srgbClr val="FFC000"/>
                </a:solidFill>
                <a:cs typeface="Arial" charset="0"/>
              </a:rPr>
              <a:t>graph. </a:t>
            </a:r>
          </a:p>
          <a:p>
            <a:pPr marL="609600" indent="-609600">
              <a:lnSpc>
                <a:spcPct val="100000"/>
              </a:lnSpc>
              <a:buFontTx/>
              <a:buAutoNum type="arabicPeriod"/>
            </a:pPr>
            <a:r>
              <a:rPr lang="en-GB" altLang="en-US" sz="2000" dirty="0" smtClean="0">
                <a:solidFill>
                  <a:srgbClr val="00B050"/>
                </a:solidFill>
                <a:cs typeface="Arial" charset="0"/>
              </a:rPr>
              <a:t>Explain </a:t>
            </a:r>
            <a:r>
              <a:rPr lang="en-GB" altLang="en-US" sz="2000" dirty="0">
                <a:solidFill>
                  <a:srgbClr val="00B050"/>
                </a:solidFill>
                <a:cs typeface="Arial" charset="0"/>
              </a:rPr>
              <a:t>why it is important that a </a:t>
            </a:r>
            <a:r>
              <a:rPr lang="en-GB" altLang="en-US" sz="2000" dirty="0" smtClean="0">
                <a:solidFill>
                  <a:srgbClr val="00B050"/>
                </a:solidFill>
                <a:cs typeface="Arial" charset="0"/>
              </a:rPr>
              <a:t>12V </a:t>
            </a:r>
            <a:r>
              <a:rPr lang="en-GB" altLang="en-US" sz="2000" dirty="0">
                <a:solidFill>
                  <a:srgbClr val="00B050"/>
                </a:solidFill>
                <a:cs typeface="Arial" charset="0"/>
              </a:rPr>
              <a:t>car battery should have a very low internal resistance in order to deliver a current of about 100A to a car’s starter motor.</a:t>
            </a:r>
          </a:p>
          <a:p>
            <a:pPr marL="609600" indent="-609600">
              <a:lnSpc>
                <a:spcPct val="100000"/>
              </a:lnSpc>
              <a:buFontTx/>
              <a:buAutoNum type="arabicPeriod"/>
            </a:pPr>
            <a:endParaRPr lang="en-GB" altLang="en-US" sz="2000" i="1" dirty="0"/>
          </a:p>
        </p:txBody>
      </p:sp>
      <p:pic>
        <p:nvPicPr>
          <p:cNvPr id="4" name="Picture 2" descr="http://t2.gstatic.com/images?q=tbn:ANd9GcR9R6w7omaxVygSsMfOKuT3dqJU0952T8CdhNzfhAWzks5SJPbXD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" y="2023247"/>
            <a:ext cx="49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2" y="3657733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013176"/>
            <a:ext cx="615414" cy="62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9546" y="838453"/>
            <a:ext cx="757887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altLang="en-US" sz="3600" dirty="0" smtClean="0"/>
              <a:t>Complete </a:t>
            </a:r>
            <a:r>
              <a:rPr lang="en-GB" altLang="en-US" sz="3600" dirty="0"/>
              <a:t>the worksheet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6349970"/>
            <a:ext cx="324036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Collect extra sheet for this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416316" y="5949280"/>
            <a:ext cx="756084" cy="4006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1467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smtClean="0"/>
              <a:t>Car battery internal resistance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39342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A car battery has an emf of about 12V.</a:t>
            </a:r>
          </a:p>
          <a:p>
            <a:pPr eaLnBrk="1" hangingPunct="1">
              <a:lnSpc>
                <a:spcPct val="90000"/>
              </a:lnSpc>
            </a:pPr>
            <a:endParaRPr lang="en-GB" altLang="en-US" sz="14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Its prime purpose is to supply a current of about 100A for a few seconds in order to turn the starter motor of a car.</a:t>
            </a:r>
          </a:p>
          <a:p>
            <a:pPr eaLnBrk="1" hangingPunct="1">
              <a:lnSpc>
                <a:spcPct val="90000"/>
              </a:lnSpc>
            </a:pPr>
            <a:endParaRPr lang="en-GB" altLang="en-US" sz="14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In order for its terminal pd not to fall significantly from 12V it must have a very low internal resistance (e.g. 0.01</a:t>
            </a:r>
            <a:r>
              <a:rPr lang="el-GR" altLang="en-US" sz="2800" smtClean="0">
                <a:cs typeface="Arial" charset="0"/>
              </a:rPr>
              <a:t>Ω</a:t>
            </a:r>
            <a:r>
              <a:rPr lang="en-GB" altLang="en-US" sz="280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GB" altLang="en-US" sz="14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cs typeface="Arial" charset="0"/>
              </a:rPr>
              <a:t>In this case the lost volts would only be 1V and the terminal pd 11V</a:t>
            </a:r>
          </a:p>
        </p:txBody>
      </p:sp>
    </p:spTree>
    <p:extLst>
      <p:ext uri="{BB962C8B-B14F-4D97-AF65-F5344CB8AC3E}">
        <p14:creationId xmlns:p14="http://schemas.microsoft.com/office/powerpoint/2010/main" val="116930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688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1618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Homework</a:t>
            </a: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7982"/>
            <a:ext cx="7886700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Read through Page </a:t>
            </a:r>
            <a:r>
              <a:rPr lang="en-GB" sz="3600" dirty="0" smtClean="0"/>
              <a:t>224 </a:t>
            </a:r>
            <a:r>
              <a:rPr lang="en-GB" sz="3600" dirty="0" smtClean="0"/>
              <a:t>and </a:t>
            </a:r>
            <a:r>
              <a:rPr lang="en-GB" sz="3600" dirty="0" smtClean="0"/>
              <a:t>225, </a:t>
            </a:r>
            <a:r>
              <a:rPr lang="en-GB" sz="3600" dirty="0" smtClean="0"/>
              <a:t>make </a:t>
            </a:r>
            <a:r>
              <a:rPr lang="en-GB" sz="3600" dirty="0" smtClean="0"/>
              <a:t>notes and answer summary questions (Fri)</a:t>
            </a:r>
          </a:p>
          <a:p>
            <a:r>
              <a:rPr lang="en-GB" sz="3600" dirty="0" smtClean="0"/>
              <a:t>Answer Isaac Physics questions (Tues)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1898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4137025" y="6017742"/>
            <a:ext cx="552450" cy="4794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/>
          <a:stretch/>
        </p:blipFill>
        <p:spPr bwMode="auto">
          <a:xfrm>
            <a:off x="0" y="761999"/>
            <a:ext cx="9144000" cy="33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7" name="Oval 3"/>
          <p:cNvSpPr>
            <a:spLocks noChangeArrowheads="1"/>
          </p:cNvSpPr>
          <p:nvPr/>
        </p:nvSpPr>
        <p:spPr bwMode="auto">
          <a:xfrm>
            <a:off x="3005138" y="1662509"/>
            <a:ext cx="1233487" cy="609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4316809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/>
              <a:t>4. The resistance of the lamp in the above question is: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A  11.7 Ω                 B   1.05 Ω                  C  1.5 Ω                       D 1.17Ω</a:t>
            </a:r>
          </a:p>
        </p:txBody>
      </p:sp>
      <p:sp>
        <p:nvSpPr>
          <p:cNvPr id="195591" name="Oval 7"/>
          <p:cNvSpPr>
            <a:spLocks noChangeArrowheads="1"/>
          </p:cNvSpPr>
          <p:nvPr/>
        </p:nvSpPr>
        <p:spPr bwMode="auto">
          <a:xfrm>
            <a:off x="174625" y="4781947"/>
            <a:ext cx="1233488" cy="609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0" y="580112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/>
              <a:t>5. The internal resistance of the </a:t>
            </a:r>
            <a:r>
              <a:rPr lang="en-US" altLang="en-US" sz="2000" b="1" dirty="0"/>
              <a:t>battery</a:t>
            </a:r>
            <a:r>
              <a:rPr lang="en-US" altLang="en-US" sz="2000" dirty="0"/>
              <a:t> in the above question is: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A  1.1 Ω                 B   2.2 Ω                  C  3.3 Ω                       D 1.17Ω</a:t>
            </a:r>
          </a:p>
        </p:txBody>
      </p:sp>
      <p:sp>
        <p:nvSpPr>
          <p:cNvPr id="195593" name="Oval 9"/>
          <p:cNvSpPr>
            <a:spLocks noChangeArrowheads="1"/>
          </p:cNvSpPr>
          <p:nvPr/>
        </p:nvSpPr>
        <p:spPr bwMode="auto">
          <a:xfrm>
            <a:off x="4703763" y="6275784"/>
            <a:ext cx="1233487" cy="609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nimBg="1"/>
      <p:bldP spid="195589" grpId="0"/>
      <p:bldP spid="195591" grpId="0" animBg="1"/>
      <p:bldP spid="195592" grpId="0"/>
      <p:bldP spid="1955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211138" y="887115"/>
            <a:ext cx="51529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 smtClean="0"/>
              <a:t>Using </a:t>
            </a:r>
            <a:r>
              <a:rPr lang="en-US" altLang="en-US" sz="2000" dirty="0"/>
              <a:t>the symbols in the circuit here, what is the formula for the power dissipated in the external resistance?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A  </a:t>
            </a:r>
            <a:r>
              <a:rPr lang="en-US" altLang="en-US" sz="2000" dirty="0" err="1"/>
              <a:t>Iξ</a:t>
            </a:r>
            <a:r>
              <a:rPr lang="en-GB" altLang="en-US" sz="2000" baseline="30000" dirty="0"/>
              <a:t>2</a:t>
            </a:r>
            <a:r>
              <a:rPr lang="en-GB" altLang="en-US" sz="2000" dirty="0"/>
              <a:t>            B  I</a:t>
            </a:r>
            <a:r>
              <a:rPr lang="en-GB" altLang="en-US" sz="2000" baseline="30000" dirty="0"/>
              <a:t>2</a:t>
            </a:r>
            <a:r>
              <a:rPr lang="en-GB" altLang="en-US" sz="2000" dirty="0"/>
              <a:t>R            C  </a:t>
            </a:r>
            <a:r>
              <a:rPr lang="en-GB" altLang="en-US" sz="2000" dirty="0" err="1"/>
              <a:t>Ir</a:t>
            </a:r>
            <a:r>
              <a:rPr lang="en-GB" altLang="en-US" sz="2000" dirty="0"/>
              <a:t>                     D  I(</a:t>
            </a:r>
            <a:r>
              <a:rPr lang="en-GB" altLang="en-US" sz="2000" dirty="0" err="1"/>
              <a:t>r+R</a:t>
            </a:r>
            <a:r>
              <a:rPr lang="en-GB" altLang="en-US" sz="2000" dirty="0"/>
              <a:t>)</a:t>
            </a:r>
            <a:endParaRPr lang="en-US" altLang="en-US" sz="2000" dirty="0"/>
          </a:p>
        </p:txBody>
      </p:sp>
      <p:sp>
        <p:nvSpPr>
          <p:cNvPr id="197637" name="Oval 5"/>
          <p:cNvSpPr>
            <a:spLocks noChangeArrowheads="1"/>
          </p:cNvSpPr>
          <p:nvPr/>
        </p:nvSpPr>
        <p:spPr bwMode="auto">
          <a:xfrm>
            <a:off x="1785938" y="1856611"/>
            <a:ext cx="1030287" cy="7254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153273" y="3507697"/>
            <a:ext cx="8824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 smtClean="0"/>
              <a:t>What </a:t>
            </a:r>
            <a:r>
              <a:rPr lang="en-US" altLang="en-US" sz="2000" dirty="0"/>
              <a:t>is the formula the power dissipated in the internal resistance?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A  Ir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           B  I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r            C  I ξ                 D  I(</a:t>
            </a:r>
            <a:r>
              <a:rPr lang="en-US" altLang="en-US" sz="2000" dirty="0" err="1"/>
              <a:t>r+R</a:t>
            </a:r>
            <a:r>
              <a:rPr lang="en-US" altLang="en-US" sz="2000" dirty="0"/>
              <a:t>)</a:t>
            </a:r>
            <a:r>
              <a:rPr lang="en-US" altLang="en-US" sz="2000" baseline="30000" dirty="0"/>
              <a:t>2</a:t>
            </a:r>
          </a:p>
        </p:txBody>
      </p:sp>
      <p:sp>
        <p:nvSpPr>
          <p:cNvPr id="197639" name="Oval 7"/>
          <p:cNvSpPr>
            <a:spLocks noChangeArrowheads="1"/>
          </p:cNvSpPr>
          <p:nvPr/>
        </p:nvSpPr>
        <p:spPr bwMode="auto">
          <a:xfrm>
            <a:off x="1735568" y="3817619"/>
            <a:ext cx="1030288" cy="7254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97641" name="Group 9"/>
          <p:cNvGrpSpPr>
            <a:grpSpLocks/>
          </p:cNvGrpSpPr>
          <p:nvPr/>
        </p:nvGrpSpPr>
        <p:grpSpPr bwMode="auto">
          <a:xfrm>
            <a:off x="5328865" y="833508"/>
            <a:ext cx="3203575" cy="2811516"/>
            <a:chOff x="3742" y="1557"/>
            <a:chExt cx="2018" cy="1431"/>
          </a:xfrm>
        </p:grpSpPr>
        <p:pic>
          <p:nvPicPr>
            <p:cNvPr id="1976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1"/>
            <a:stretch/>
          </p:blipFill>
          <p:spPr bwMode="auto">
            <a:xfrm>
              <a:off x="3742" y="1557"/>
              <a:ext cx="2018" cy="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7640" name="Text Box 8"/>
            <p:cNvSpPr txBox="1">
              <a:spLocks noChangeArrowheads="1"/>
            </p:cNvSpPr>
            <p:nvPr/>
          </p:nvSpPr>
          <p:spPr bwMode="auto">
            <a:xfrm>
              <a:off x="3858" y="2339"/>
              <a:ext cx="20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6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38" grpId="0"/>
      <p:bldP spid="1976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11960" y="783467"/>
            <a:ext cx="4932039" cy="415663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GB" altLang="en-US" sz="2400" dirty="0" smtClean="0"/>
              <a:t>Measure the terminal PD of the Cell. Record this as this is the Terminal PD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GB" altLang="en-US" sz="2400" dirty="0" smtClean="0"/>
              <a:t>Connect up circuit shown opposite.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GB" altLang="en-US" sz="2400" dirty="0" smtClean="0"/>
              <a:t>Measure the terminal </a:t>
            </a:r>
            <a:r>
              <a:rPr lang="en-GB" altLang="en-US" sz="2400" dirty="0" err="1" smtClean="0"/>
              <a:t>pd</a:t>
            </a:r>
            <a:r>
              <a:rPr lang="en-GB" altLang="en-US" sz="2400" dirty="0" smtClean="0"/>
              <a:t> (</a:t>
            </a:r>
            <a:r>
              <a:rPr lang="en-GB" altLang="en-US" sz="2400" b="1" i="1" dirty="0" smtClean="0">
                <a:solidFill>
                  <a:srgbClr val="FF3300"/>
                </a:solidFill>
              </a:rPr>
              <a:t>V</a:t>
            </a:r>
            <a:r>
              <a:rPr lang="en-GB" altLang="en-US" sz="2400" dirty="0" smtClean="0"/>
              <a:t>) with the voltmeter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GB" altLang="en-US" sz="2400" dirty="0" smtClean="0"/>
              <a:t>Measure the current drawn (</a:t>
            </a:r>
            <a:r>
              <a:rPr lang="en-GB" altLang="en-US" sz="2400" b="1" i="1" dirty="0" smtClean="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GB" altLang="en-US" sz="2400" dirty="0" smtClean="0"/>
              <a:t>) with the ammeter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GB" altLang="en-US" sz="2400" dirty="0" smtClean="0"/>
              <a:t>Adjust the variable resistor to attain 5 other results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GB" altLang="en-US" sz="2400" dirty="0" smtClean="0"/>
              <a:t>The bulb, a resistor, limits the maximum current drawn from the cell</a:t>
            </a:r>
          </a:p>
        </p:txBody>
      </p:sp>
      <p:pic>
        <p:nvPicPr>
          <p:cNvPr id="5" name="Picture 4" descr="B065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" y="858639"/>
            <a:ext cx="3960812" cy="3146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2195736" y="1844824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547292" y="1999726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52702" y="5258574"/>
            <a:ext cx="57219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) What happens the terminal PD as you increased the resistance?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34200" y="6043436"/>
            <a:ext cx="574040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Explain why this happens using all that you know from electricity so far.</a:t>
            </a:r>
            <a:endParaRPr lang="en-GB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" y="6247689"/>
            <a:ext cx="615414" cy="62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8342" y="6239053"/>
            <a:ext cx="2232248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en-GB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hallenge</a:t>
            </a:r>
            <a:endParaRPr lang="en-GB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2" y="4163847"/>
            <a:ext cx="2521228" cy="18202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42583" y="4614918"/>
            <a:ext cx="5721903" cy="369332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a) Draw a graph for V against I – calculate </a:t>
            </a:r>
            <a:r>
              <a:rPr lang="en-GB" b="1" i="1" dirty="0" smtClean="0"/>
              <a:t>m</a:t>
            </a:r>
            <a:r>
              <a:rPr lang="en-GB" dirty="0" smtClean="0"/>
              <a:t> and </a:t>
            </a:r>
            <a:r>
              <a:rPr lang="en-GB" b="1" i="1" dirty="0" smtClean="0"/>
              <a:t>c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048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93" name="Rectangle 25"/>
          <p:cNvSpPr>
            <a:spLocks noChangeArrowheads="1"/>
          </p:cNvSpPr>
          <p:nvPr/>
        </p:nvSpPr>
        <p:spPr bwMode="auto">
          <a:xfrm>
            <a:off x="0" y="828302"/>
            <a:ext cx="9144000" cy="2451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863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144780"/>
            <a:ext cx="3009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16" y="1205751"/>
            <a:ext cx="30289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"/>
          <a:stretch>
            <a:fillRect/>
          </a:stretch>
        </p:blipFill>
        <p:spPr bwMode="auto">
          <a:xfrm>
            <a:off x="15280" y="1248040"/>
            <a:ext cx="26289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165100" y="4869160"/>
            <a:ext cx="8871396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 smtClean="0"/>
              <a:t>When </a:t>
            </a:r>
            <a:r>
              <a:rPr lang="en-US" altLang="en-US" sz="2000" dirty="0"/>
              <a:t>the cell supplies current, the terminal </a:t>
            </a:r>
            <a:r>
              <a:rPr lang="en-US" altLang="en-US" sz="2000" dirty="0" err="1"/>
              <a:t>pd</a:t>
            </a:r>
            <a:r>
              <a:rPr lang="en-US" altLang="en-US" sz="2000" dirty="0"/>
              <a:t> (the </a:t>
            </a:r>
            <a:r>
              <a:rPr lang="en-US" altLang="en-US" sz="2000" dirty="0" err="1"/>
              <a:t>pd</a:t>
            </a:r>
            <a:r>
              <a:rPr lang="en-US" altLang="en-US" sz="2000" dirty="0"/>
              <a:t> available for the rest of the circuit) decreases, the larger the current you draw, the smaller the terminal pd. </a:t>
            </a:r>
            <a:endParaRPr lang="en-US" altLang="en-US" sz="2000" dirty="0" smtClean="0"/>
          </a:p>
        </p:txBody>
      </p:sp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116880" y="3686440"/>
            <a:ext cx="102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/>
              <a:t>I = 0 A</a:t>
            </a:r>
          </a:p>
        </p:txBody>
      </p:sp>
      <p:sp>
        <p:nvSpPr>
          <p:cNvPr id="186386" name="Rectangle 18"/>
          <p:cNvSpPr>
            <a:spLocks noChangeArrowheads="1"/>
          </p:cNvSpPr>
          <p:nvPr/>
        </p:nvSpPr>
        <p:spPr bwMode="auto">
          <a:xfrm>
            <a:off x="15280" y="4156340"/>
            <a:ext cx="189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/>
              <a:t>V = 1.5 V= Emf</a:t>
            </a:r>
          </a:p>
        </p:txBody>
      </p:sp>
      <p:sp>
        <p:nvSpPr>
          <p:cNvPr id="186387" name="Rectangle 19"/>
          <p:cNvSpPr>
            <a:spLocks noChangeArrowheads="1"/>
          </p:cNvSpPr>
          <p:nvPr/>
        </p:nvSpPr>
        <p:spPr bwMode="auto">
          <a:xfrm>
            <a:off x="3149600" y="3292102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/>
              <a:t>I =  0.2A</a:t>
            </a:r>
          </a:p>
        </p:txBody>
      </p:sp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3117850" y="3741365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/>
              <a:t>V = 1.4 V</a:t>
            </a:r>
          </a:p>
        </p:txBody>
      </p:sp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2622550" y="4184277"/>
            <a:ext cx="2884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lost volts = 1.5-1.4 = 0.1 V</a:t>
            </a:r>
          </a:p>
        </p:txBody>
      </p:sp>
      <p:sp>
        <p:nvSpPr>
          <p:cNvPr id="186390" name="Rectangle 22"/>
          <p:cNvSpPr>
            <a:spLocks noChangeArrowheads="1"/>
          </p:cNvSpPr>
          <p:nvPr/>
        </p:nvSpPr>
        <p:spPr bwMode="auto">
          <a:xfrm>
            <a:off x="6821488" y="3296865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/>
              <a:t>I =  0.4A</a:t>
            </a:r>
          </a:p>
        </p:txBody>
      </p:sp>
      <p:sp>
        <p:nvSpPr>
          <p:cNvPr id="186391" name="Rectangle 23"/>
          <p:cNvSpPr>
            <a:spLocks noChangeArrowheads="1"/>
          </p:cNvSpPr>
          <p:nvPr/>
        </p:nvSpPr>
        <p:spPr bwMode="auto">
          <a:xfrm>
            <a:off x="6851650" y="3677865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/>
              <a:t>V = 1.3 V</a:t>
            </a:r>
          </a:p>
        </p:txBody>
      </p:sp>
      <p:sp>
        <p:nvSpPr>
          <p:cNvPr id="186392" name="Rectangle 24"/>
          <p:cNvSpPr>
            <a:spLocks noChangeArrowheads="1"/>
          </p:cNvSpPr>
          <p:nvPr/>
        </p:nvSpPr>
        <p:spPr bwMode="auto">
          <a:xfrm>
            <a:off x="6291263" y="4133477"/>
            <a:ext cx="285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lost volts = 1.5-1.3= 0.2 V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550" y="786375"/>
            <a:ext cx="833990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/>
              <a:t>When the cell is supplying no current,  voltage across the cell (terminal </a:t>
            </a:r>
            <a:r>
              <a:rPr lang="en-US" altLang="en-US" b="1" dirty="0" err="1"/>
              <a:t>pd</a:t>
            </a:r>
            <a:r>
              <a:rPr lang="en-US" altLang="en-US" b="1" dirty="0"/>
              <a:t>) is equal to the </a:t>
            </a:r>
            <a:r>
              <a:rPr lang="en-US" altLang="en-US" b="1" dirty="0" err="1"/>
              <a:t>Emf</a:t>
            </a:r>
            <a:r>
              <a:rPr lang="en-US" altLang="en-US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0932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Why might this be happening?</a:t>
            </a:r>
            <a:endParaRPr lang="en-GB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5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4" grpId="0" animBg="1"/>
      <p:bldP spid="186387" grpId="0"/>
      <p:bldP spid="186388" grpId="0"/>
      <p:bldP spid="186389" grpId="0"/>
      <p:bldP spid="186390" grpId="0"/>
      <p:bldP spid="186391" grpId="0"/>
      <p:bldP spid="18639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03200" y="908720"/>
            <a:ext cx="86995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200" dirty="0"/>
              <a:t>An electrical cell is made from either metal or chemicals, which themselves have some resistance.  </a:t>
            </a:r>
            <a:r>
              <a:rPr lang="en-US" altLang="en-US" sz="2200" b="1" dirty="0" smtClean="0"/>
              <a:t>This resistance is called the internal resistance of the cell (r).</a:t>
            </a:r>
            <a:endParaRPr lang="en-US" altLang="en-US" sz="2200" b="1" dirty="0"/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9915"/>
            <a:ext cx="60102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9" name="Picture 5" descr="MCj04347850000[1]"/>
          <p:cNvPicPr>
            <a:picLocks noChangeAspect="1" noChangeArrowheads="1"/>
          </p:cNvPicPr>
          <p:nvPr/>
        </p:nvPicPr>
        <p:blipFill>
          <a:blip r:embed="rId4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31944"/>
          <a:stretch>
            <a:fillRect/>
          </a:stretch>
        </p:blipFill>
        <p:spPr bwMode="auto">
          <a:xfrm>
            <a:off x="1834878" y="2924944"/>
            <a:ext cx="1341169" cy="23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3263329" y="322054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250629" y="392539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123167" y="5877272"/>
            <a:ext cx="8587360" cy="43088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200" dirty="0" smtClean="0"/>
              <a:t>So </a:t>
            </a:r>
            <a:r>
              <a:rPr lang="en-US" altLang="en-US" sz="2200" dirty="0"/>
              <a:t>the </a:t>
            </a:r>
            <a:r>
              <a:rPr lang="en-US" altLang="en-US" sz="2200" dirty="0" err="1"/>
              <a:t>pd</a:t>
            </a:r>
            <a:r>
              <a:rPr lang="en-US" altLang="en-US" sz="2200" dirty="0"/>
              <a:t> available to the rest of the circuit   = </a:t>
            </a:r>
            <a:r>
              <a:rPr lang="en-US" altLang="en-US" sz="2200" dirty="0" err="1"/>
              <a:t>Emf</a:t>
            </a:r>
            <a:r>
              <a:rPr lang="en-US" altLang="en-US" sz="2200" dirty="0"/>
              <a:t> - lost volts</a:t>
            </a:r>
          </a:p>
        </p:txBody>
      </p:sp>
    </p:spTree>
    <p:extLst>
      <p:ext uri="{BB962C8B-B14F-4D97-AF65-F5344CB8AC3E}">
        <p14:creationId xmlns:p14="http://schemas.microsoft.com/office/powerpoint/2010/main" val="17296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/>
      <p:bldP spid="1853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302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mtClean="0"/>
              <a:t>Equation of a complete circuit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855365"/>
            <a:ext cx="4546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 dirty="0" smtClean="0"/>
              <a:t>The total </a:t>
            </a:r>
            <a:r>
              <a:rPr lang="en-GB" altLang="en-US" sz="2400" dirty="0" err="1" smtClean="0"/>
              <a:t>emf</a:t>
            </a:r>
            <a:r>
              <a:rPr lang="en-GB" altLang="en-US" sz="2400" dirty="0" smtClean="0"/>
              <a:t> in a complete circuit is equal to the total </a:t>
            </a:r>
            <a:r>
              <a:rPr lang="en-GB" altLang="en-US" sz="2400" dirty="0" err="1" smtClean="0"/>
              <a:t>pds</a:t>
            </a:r>
            <a:r>
              <a:rPr lang="en-GB" altLang="en-US" sz="2400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 b="1" i="1" dirty="0" err="1" smtClean="0">
                <a:solidFill>
                  <a:srgbClr val="FF3300"/>
                </a:solidFill>
                <a:cs typeface="Arial" charset="0"/>
              </a:rPr>
              <a:t>emf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= 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sum of all the PDs</a:t>
            </a:r>
            <a:endParaRPr lang="en-GB" altLang="en-US" sz="2400" b="1" i="1" dirty="0" smtClean="0">
              <a:solidFill>
                <a:srgbClr val="FF3300"/>
              </a:solidFill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b="1" i="1" dirty="0" smtClean="0">
              <a:solidFill>
                <a:srgbClr val="FF3300"/>
              </a:solidFill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 dirty="0" smtClean="0">
                <a:cs typeface="Arial" charset="0"/>
              </a:rPr>
              <a:t>For the case opposite:</a:t>
            </a:r>
          </a:p>
          <a:p>
            <a:pPr marL="0" indent="0" eaLnBrk="1" hangingPunct="1">
              <a:buFontTx/>
              <a:buNone/>
            </a:pP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ε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 =  </a:t>
            </a:r>
            <a:r>
              <a:rPr lang="en-GB" altLang="en-US" sz="24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R  +  </a:t>
            </a:r>
            <a:r>
              <a:rPr lang="en-GB" altLang="en-US" sz="24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r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 dirty="0" smtClean="0">
                <a:cs typeface="Arial" charset="0"/>
              </a:rPr>
              <a:t>or</a:t>
            </a:r>
          </a:p>
          <a:p>
            <a:pPr marL="0" indent="0" eaLnBrk="1" hangingPunct="1">
              <a:buFontTx/>
              <a:buNone/>
            </a:pP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ε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 =  </a:t>
            </a:r>
            <a:r>
              <a:rPr lang="en-GB" altLang="en-US" sz="24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( R  +   r )</a:t>
            </a:r>
            <a:endParaRPr lang="en-GB" altLang="en-US" sz="2400" b="1" i="1" dirty="0" smtClean="0">
              <a:solidFill>
                <a:srgbClr val="FF3300"/>
              </a:solidFill>
            </a:endParaRPr>
          </a:p>
          <a:p>
            <a:pPr marL="0" indent="0" eaLnBrk="1" hangingPunct="1"/>
            <a:endParaRPr lang="en-GB" altLang="en-US" sz="2400" b="1" i="1" dirty="0" smtClean="0">
              <a:solidFill>
                <a:srgbClr val="FF3300"/>
              </a:solidFill>
            </a:endParaRPr>
          </a:p>
        </p:txBody>
      </p:sp>
      <p:pic>
        <p:nvPicPr>
          <p:cNvPr id="33796" name="Picture 4" descr="B064F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431628"/>
            <a:ext cx="2903537" cy="3240087"/>
          </a:xfrm>
          <a:noFill/>
        </p:spPr>
      </p:pic>
    </p:spTree>
    <p:extLst>
      <p:ext uri="{BB962C8B-B14F-4D97-AF65-F5344CB8AC3E}">
        <p14:creationId xmlns:p14="http://schemas.microsoft.com/office/powerpoint/2010/main" val="15484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2458"/>
            <a:ext cx="8229600" cy="7064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en-US" sz="4000" smtClean="0"/>
              <a:t>Terminal pd (</a:t>
            </a:r>
            <a:r>
              <a:rPr lang="en-GB" altLang="en-US" sz="4000" i="1" smtClean="0">
                <a:solidFill>
                  <a:srgbClr val="FF3300"/>
                </a:solidFill>
              </a:rPr>
              <a:t>V</a:t>
            </a:r>
            <a:r>
              <a:rPr lang="en-GB" altLang="en-US" sz="4000" i="1" smtClean="0"/>
              <a:t> </a:t>
            </a:r>
            <a:r>
              <a:rPr lang="en-GB" altLang="en-US" sz="4000" smtClean="0"/>
              <a:t>)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783358"/>
            <a:ext cx="4546600" cy="4525962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ε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 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=  V  +  </a:t>
            </a:r>
            <a:r>
              <a:rPr lang="en-GB" altLang="en-US" sz="24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r</a:t>
            </a:r>
            <a:r>
              <a:rPr lang="en-GB" altLang="en-US" sz="2400" b="1" i="1" dirty="0" smtClean="0">
                <a:cs typeface="Arial" charset="0"/>
              </a:rPr>
              <a:t> </a:t>
            </a:r>
            <a:r>
              <a:rPr lang="en-GB" altLang="en-US" sz="2400" b="1" i="1" dirty="0" smtClean="0">
                <a:cs typeface="Arial" charset="0"/>
              </a:rPr>
              <a:t> </a:t>
            </a:r>
            <a:r>
              <a:rPr lang="en-GB" altLang="en-US" sz="2400" b="1" i="1" dirty="0" smtClean="0">
                <a:cs typeface="Arial" charset="0"/>
              </a:rPr>
              <a:t>(</a:t>
            </a:r>
            <a:r>
              <a:rPr lang="en-GB" altLang="en-US" sz="2400" dirty="0" smtClean="0">
                <a:cs typeface="Arial" charset="0"/>
              </a:rPr>
              <a:t>as</a:t>
            </a:r>
            <a:r>
              <a:rPr lang="en-GB" altLang="en-US" sz="2400" b="1" i="1" dirty="0" smtClean="0">
                <a:cs typeface="Arial" charset="0"/>
              </a:rPr>
              <a:t> 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V = </a:t>
            </a:r>
            <a:r>
              <a:rPr lang="en-GB" altLang="en-US" sz="24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R</a:t>
            </a:r>
            <a:r>
              <a:rPr lang="en-GB" altLang="en-US" sz="2400" b="1" i="1" dirty="0" smtClean="0">
                <a:cs typeface="Arial" charset="0"/>
              </a:rPr>
              <a:t> )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>
                <a:cs typeface="Arial" charset="0"/>
              </a:rPr>
              <a:t>or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V  = 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ε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-  </a:t>
            </a:r>
            <a:r>
              <a:rPr lang="en-GB" altLang="en-US" sz="24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r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GB" altLang="en-US" sz="2400" b="1" i="1" dirty="0">
              <a:solidFill>
                <a:srgbClr val="FF3300"/>
              </a:solidFill>
              <a:cs typeface="Arial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altLang="en-US" sz="24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400" b="1" i="1" dirty="0">
                <a:solidFill>
                  <a:srgbClr val="FF3300"/>
                </a:solidFill>
                <a:cs typeface="Arial" charset="0"/>
              </a:rPr>
              <a:t> r</a:t>
            </a:r>
            <a:r>
              <a:rPr lang="en-GB" altLang="en-US" sz="2400" b="1" i="1" dirty="0">
                <a:cs typeface="Arial" charset="0"/>
              </a:rPr>
              <a:t> </a:t>
            </a:r>
            <a:r>
              <a:rPr lang="en-GB" altLang="en-US" sz="2400" i="1" dirty="0">
                <a:cs typeface="Arial" charset="0"/>
              </a:rPr>
              <a:t>, </a:t>
            </a:r>
            <a:r>
              <a:rPr lang="en-GB" altLang="en-US" sz="2400" dirty="0">
                <a:cs typeface="Arial" charset="0"/>
              </a:rPr>
              <a:t>the lost volts, is the difference between the </a:t>
            </a:r>
            <a:r>
              <a:rPr lang="en-GB" altLang="en-US" sz="2400" dirty="0" err="1">
                <a:cs typeface="Arial" charset="0"/>
              </a:rPr>
              <a:t>emf</a:t>
            </a:r>
            <a:r>
              <a:rPr lang="en-GB" altLang="en-US" sz="2400" dirty="0">
                <a:cs typeface="Arial" charset="0"/>
              </a:rPr>
              <a:t> and the terminal </a:t>
            </a:r>
            <a:r>
              <a:rPr lang="en-GB" altLang="en-US" sz="2400" dirty="0" err="1">
                <a:cs typeface="Arial" charset="0"/>
              </a:rPr>
              <a:t>pd</a:t>
            </a:r>
            <a:endParaRPr lang="en-GB" altLang="en-US" sz="2400" dirty="0"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en-GB" altLang="en-US" sz="1400" b="1" i="1" dirty="0"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n-US" sz="2400" b="1" i="1" dirty="0">
                <a:solidFill>
                  <a:srgbClr val="FF3300"/>
                </a:solidFill>
                <a:cs typeface="Arial" charset="0"/>
              </a:rPr>
              <a:t>ε</a:t>
            </a:r>
            <a:r>
              <a:rPr lang="en-GB" altLang="en-US" sz="2400" b="1" i="1" dirty="0">
                <a:solidFill>
                  <a:srgbClr val="FF3300"/>
                </a:solidFill>
                <a:cs typeface="Arial" charset="0"/>
              </a:rPr>
              <a:t>  =  V  +  </a:t>
            </a:r>
            <a:r>
              <a:rPr lang="en-GB" altLang="en-US" sz="24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400" b="1" i="1" dirty="0">
                <a:solidFill>
                  <a:srgbClr val="FF3300"/>
                </a:solidFill>
                <a:cs typeface="Arial" charset="0"/>
              </a:rPr>
              <a:t> r</a:t>
            </a:r>
            <a:r>
              <a:rPr lang="en-GB" altLang="en-US" sz="2400" dirty="0">
                <a:solidFill>
                  <a:srgbClr val="FF330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GB" altLang="en-US" sz="2400" dirty="0"/>
              <a:t>becomes: </a:t>
            </a:r>
            <a:r>
              <a:rPr lang="el-GR" altLang="en-US" sz="2400" b="1" i="1" dirty="0">
                <a:solidFill>
                  <a:srgbClr val="FF3300"/>
                </a:solidFill>
                <a:cs typeface="Arial" charset="0"/>
              </a:rPr>
              <a:t>ε</a:t>
            </a:r>
            <a:r>
              <a:rPr lang="en-GB" altLang="en-US" sz="2400" b="1" i="1" dirty="0">
                <a:solidFill>
                  <a:srgbClr val="FF3300"/>
                </a:solidFill>
                <a:cs typeface="Arial" charset="0"/>
              </a:rPr>
              <a:t>  =  V  +  v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altLang="en-US" sz="2400" dirty="0"/>
              <a:t>that is: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altLang="en-US" sz="2400" b="1" dirty="0" err="1">
                <a:solidFill>
                  <a:srgbClr val="FF3300"/>
                </a:solidFill>
              </a:rPr>
              <a:t>emf</a:t>
            </a:r>
            <a:r>
              <a:rPr lang="en-GB" altLang="en-US" sz="2400" b="1" dirty="0">
                <a:solidFill>
                  <a:srgbClr val="FF3300"/>
                </a:solidFill>
              </a:rPr>
              <a:t>  =  terminal </a:t>
            </a:r>
            <a:r>
              <a:rPr lang="en-GB" altLang="en-US" sz="2400" b="1" dirty="0" err="1">
                <a:solidFill>
                  <a:srgbClr val="FF3300"/>
                </a:solidFill>
              </a:rPr>
              <a:t>pd</a:t>
            </a:r>
            <a:r>
              <a:rPr lang="en-GB" altLang="en-US" sz="2400" b="1" dirty="0">
                <a:solidFill>
                  <a:srgbClr val="FF3300"/>
                </a:solidFill>
              </a:rPr>
              <a:t>  +  lost volts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GB" altLang="en-US" sz="2400" dirty="0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110000"/>
              </a:lnSpc>
            </a:pPr>
            <a:endParaRPr lang="en-GB" altLang="en-US" sz="2400" b="1" i="1" dirty="0" smtClean="0">
              <a:solidFill>
                <a:srgbClr val="FF3300"/>
              </a:solidFill>
            </a:endParaRPr>
          </a:p>
        </p:txBody>
      </p:sp>
      <p:pic>
        <p:nvPicPr>
          <p:cNvPr id="34820" name="Picture 4" descr="B064F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431058"/>
            <a:ext cx="2903537" cy="3240087"/>
          </a:xfrm>
          <a:noFill/>
        </p:spPr>
      </p:pic>
    </p:spTree>
    <p:extLst>
      <p:ext uri="{BB962C8B-B14F-4D97-AF65-F5344CB8AC3E}">
        <p14:creationId xmlns:p14="http://schemas.microsoft.com/office/powerpoint/2010/main" val="4099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0450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Question </a:t>
            </a:r>
            <a:r>
              <a:rPr lang="en-GB" altLang="en-US" dirty="0" smtClean="0"/>
              <a:t>1</a:t>
            </a:r>
            <a:endParaRPr lang="en-GB" altLang="en-US" dirty="0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711350"/>
            <a:ext cx="49784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000" i="1" dirty="0" smtClean="0">
                <a:cs typeface="Arial" charset="0"/>
              </a:rPr>
              <a:t>Calculate the internal resistance of a battery of </a:t>
            </a:r>
            <a:r>
              <a:rPr lang="en-GB" altLang="en-US" sz="2000" i="1" dirty="0" err="1" smtClean="0">
                <a:cs typeface="Arial" charset="0"/>
              </a:rPr>
              <a:t>emf</a:t>
            </a:r>
            <a:r>
              <a:rPr lang="en-GB" altLang="en-US" sz="2000" i="1" dirty="0" smtClean="0">
                <a:cs typeface="Arial" charset="0"/>
              </a:rPr>
              <a:t> 12V if its terminal </a:t>
            </a:r>
            <a:r>
              <a:rPr lang="en-GB" altLang="en-US" sz="2000" i="1" dirty="0" err="1" smtClean="0">
                <a:cs typeface="Arial" charset="0"/>
              </a:rPr>
              <a:t>pd</a:t>
            </a:r>
            <a:r>
              <a:rPr lang="en-GB" altLang="en-US" sz="2000" i="1" dirty="0" smtClean="0">
                <a:cs typeface="Arial" charset="0"/>
              </a:rPr>
              <a:t> falls to 10V when it supplies a current of 6A.</a:t>
            </a:r>
          </a:p>
          <a:p>
            <a:pPr marL="0" indent="0" eaLnBrk="1" hangingPunct="1">
              <a:buFontTx/>
              <a:buNone/>
            </a:pPr>
            <a:endParaRPr lang="en-GB" altLang="en-US" sz="2000" b="1" i="1" dirty="0" smtClean="0"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000" b="1" i="1" dirty="0" smtClean="0">
                <a:solidFill>
                  <a:srgbClr val="FF3300"/>
                </a:solidFill>
                <a:cs typeface="Arial" charset="0"/>
              </a:rPr>
              <a:t>ε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  =  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 R  +  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 r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dirty="0" smtClean="0">
                <a:cs typeface="Arial" charset="0"/>
              </a:rPr>
              <a:t>where 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 R</a:t>
            </a:r>
            <a:r>
              <a:rPr lang="en-GB" altLang="en-US" sz="2000" b="1" i="1" dirty="0" smtClean="0">
                <a:cs typeface="Arial" charset="0"/>
              </a:rPr>
              <a:t> = </a:t>
            </a:r>
            <a:r>
              <a:rPr lang="en-GB" altLang="en-US" sz="2000" dirty="0" smtClean="0">
                <a:cs typeface="Arial" charset="0"/>
              </a:rPr>
              <a:t>terminal </a:t>
            </a:r>
            <a:r>
              <a:rPr lang="en-GB" altLang="en-US" sz="2000" dirty="0" err="1" smtClean="0">
                <a:cs typeface="Arial" charset="0"/>
              </a:rPr>
              <a:t>pd</a:t>
            </a:r>
            <a:r>
              <a:rPr lang="en-GB" altLang="en-US" sz="2000" dirty="0" smtClean="0">
                <a:cs typeface="Arial" charset="0"/>
              </a:rPr>
              <a:t> = 10V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dirty="0" smtClean="0">
                <a:cs typeface="Arial" charset="0"/>
              </a:rPr>
              <a:t>so: 12 V = 10 V + (6A x 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r</a:t>
            </a:r>
            <a:r>
              <a:rPr lang="en-GB" altLang="en-US" sz="2000" b="1" i="1" dirty="0" smtClean="0">
                <a:cs typeface="Arial" charset="0"/>
              </a:rPr>
              <a:t> </a:t>
            </a:r>
            <a:r>
              <a:rPr lang="en-GB" altLang="en-US" sz="2000" dirty="0" smtClean="0">
                <a:cs typeface="Arial" charset="0"/>
              </a:rPr>
              <a:t>) 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dirty="0" smtClean="0">
                <a:cs typeface="Arial" charset="0"/>
              </a:rPr>
              <a:t>(6 x 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r</a:t>
            </a:r>
            <a:r>
              <a:rPr lang="en-GB" altLang="en-US" sz="2000" b="1" i="1" dirty="0" smtClean="0">
                <a:cs typeface="Arial" charset="0"/>
              </a:rPr>
              <a:t> </a:t>
            </a:r>
            <a:r>
              <a:rPr lang="en-GB" altLang="en-US" sz="2000" dirty="0" smtClean="0">
                <a:cs typeface="Arial" charset="0"/>
              </a:rPr>
              <a:t>) = 2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r</a:t>
            </a:r>
            <a:r>
              <a:rPr lang="en-GB" altLang="en-US" sz="2000" dirty="0" smtClean="0">
                <a:cs typeface="Arial" charset="0"/>
              </a:rPr>
              <a:t> = 2 / 6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sz="2000" b="1" dirty="0" smtClean="0"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2"/>
                </a:solidFill>
                <a:cs typeface="Arial" charset="0"/>
              </a:rPr>
              <a:t>internal resistance = 0.333 </a:t>
            </a:r>
            <a:r>
              <a:rPr lang="el-GR" altLang="en-US" sz="2000" b="1" dirty="0" smtClean="0">
                <a:solidFill>
                  <a:schemeClr val="accent2"/>
                </a:solidFill>
                <a:cs typeface="Arial" charset="0"/>
              </a:rPr>
              <a:t>Ω</a:t>
            </a:r>
            <a:endParaRPr lang="en-GB" altLang="en-US" sz="2000" b="1" dirty="0" smtClean="0">
              <a:solidFill>
                <a:schemeClr val="accent2"/>
              </a:solidFill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2000" b="1" dirty="0" smtClean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36868" name="Picture 4" descr="B064F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359050"/>
            <a:ext cx="2903537" cy="3240087"/>
          </a:xfrm>
          <a:noFill/>
        </p:spPr>
      </p:pic>
    </p:spTree>
    <p:extLst>
      <p:ext uri="{BB962C8B-B14F-4D97-AF65-F5344CB8AC3E}">
        <p14:creationId xmlns:p14="http://schemas.microsoft.com/office/powerpoint/2010/main" val="17404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8442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Question </a:t>
            </a:r>
            <a:r>
              <a:rPr lang="en-GB" altLang="en-US" dirty="0" smtClean="0"/>
              <a:t>2</a:t>
            </a:r>
            <a:endParaRPr lang="en-GB" altLang="en-US" dirty="0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639342"/>
            <a:ext cx="4978400" cy="45259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GB" altLang="en-US" sz="2000" i="1" dirty="0" smtClean="0">
                <a:cs typeface="Arial" charset="0"/>
              </a:rPr>
              <a:t>Calculate the terminal </a:t>
            </a:r>
            <a:r>
              <a:rPr lang="en-GB" altLang="en-US" sz="2000" i="1" dirty="0" err="1" smtClean="0">
                <a:cs typeface="Arial" charset="0"/>
              </a:rPr>
              <a:t>pd</a:t>
            </a:r>
            <a:r>
              <a:rPr lang="en-GB" altLang="en-US" sz="2000" i="1" dirty="0" smtClean="0">
                <a:cs typeface="Arial" charset="0"/>
              </a:rPr>
              <a:t> across a power supply of </a:t>
            </a:r>
            <a:r>
              <a:rPr lang="en-GB" altLang="en-US" sz="2000" i="1" dirty="0" err="1" smtClean="0">
                <a:cs typeface="Arial" charset="0"/>
              </a:rPr>
              <a:t>emf</a:t>
            </a:r>
            <a:r>
              <a:rPr lang="en-GB" altLang="en-US" sz="2000" i="1" dirty="0" smtClean="0">
                <a:cs typeface="Arial" charset="0"/>
              </a:rPr>
              <a:t> 2V, internal resistance 0.5</a:t>
            </a:r>
            <a:r>
              <a:rPr lang="el-GR" altLang="en-US" sz="2000" i="1" dirty="0" smtClean="0">
                <a:cs typeface="Arial" charset="0"/>
              </a:rPr>
              <a:t>Ω</a:t>
            </a:r>
            <a:r>
              <a:rPr lang="en-GB" altLang="en-US" sz="2000" i="1" dirty="0" smtClean="0">
                <a:cs typeface="Arial" charset="0"/>
              </a:rPr>
              <a:t> when it is connected to a load resistance of 4</a:t>
            </a:r>
            <a:r>
              <a:rPr lang="el-GR" altLang="en-US" sz="2000" i="1" dirty="0" smtClean="0">
                <a:cs typeface="Arial" charset="0"/>
              </a:rPr>
              <a:t>Ω</a:t>
            </a:r>
            <a:r>
              <a:rPr lang="en-GB" altLang="en-US" sz="2000" i="1" dirty="0" smtClean="0">
                <a:cs typeface="Arial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l-GR" altLang="en-US" sz="2000" b="1" i="1" dirty="0" smtClean="0">
                <a:solidFill>
                  <a:srgbClr val="FF3300"/>
                </a:solidFill>
                <a:cs typeface="Arial" charset="0"/>
              </a:rPr>
              <a:t>ε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  =  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 R  +  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 r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dirty="0" smtClean="0">
                <a:cs typeface="Arial" charset="0"/>
              </a:rPr>
              <a:t>where 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 R</a:t>
            </a:r>
            <a:r>
              <a:rPr lang="en-GB" altLang="en-US" sz="2000" b="1" i="1" dirty="0" smtClean="0">
                <a:cs typeface="Arial" charset="0"/>
              </a:rPr>
              <a:t> = </a:t>
            </a:r>
            <a:r>
              <a:rPr lang="en-GB" altLang="en-US" sz="2000" dirty="0" smtClean="0">
                <a:cs typeface="Arial" charset="0"/>
              </a:rPr>
              <a:t>terminal </a:t>
            </a:r>
            <a:r>
              <a:rPr lang="en-GB" altLang="en-US" sz="2000" dirty="0" err="1" smtClean="0">
                <a:cs typeface="Arial" charset="0"/>
              </a:rPr>
              <a:t>pd</a:t>
            </a:r>
            <a:r>
              <a:rPr lang="en-GB" altLang="en-US" sz="2000" dirty="0" smtClean="0">
                <a:cs typeface="Arial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dirty="0" smtClean="0">
                <a:cs typeface="Arial" charset="0"/>
              </a:rPr>
              <a:t>2 V = (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dirty="0" smtClean="0">
                <a:cs typeface="Arial" charset="0"/>
              </a:rPr>
              <a:t> </a:t>
            </a:r>
            <a:r>
              <a:rPr lang="en-GB" altLang="en-US" sz="2000" dirty="0" smtClean="0">
                <a:cs typeface="Arial" charset="0"/>
              </a:rPr>
              <a:t>x 4 </a:t>
            </a:r>
            <a:r>
              <a:rPr lang="el-GR" altLang="en-US" sz="2000" dirty="0" smtClean="0">
                <a:cs typeface="Arial" charset="0"/>
              </a:rPr>
              <a:t>Ω</a:t>
            </a:r>
            <a:r>
              <a:rPr lang="en-GB" altLang="en-US" sz="2000" dirty="0" smtClean="0">
                <a:cs typeface="Arial" charset="0"/>
              </a:rPr>
              <a:t>) +  (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dirty="0" smtClean="0">
                <a:cs typeface="Arial" charset="0"/>
              </a:rPr>
              <a:t> x 0.5 </a:t>
            </a:r>
            <a:r>
              <a:rPr lang="el-GR" altLang="en-US" sz="2000" dirty="0" smtClean="0">
                <a:cs typeface="Arial" charset="0"/>
              </a:rPr>
              <a:t>Ω</a:t>
            </a:r>
            <a:r>
              <a:rPr lang="en-GB" altLang="en-US" sz="2000" dirty="0" smtClean="0">
                <a:cs typeface="Arial" charset="0"/>
              </a:rPr>
              <a:t> )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dirty="0" smtClean="0">
                <a:cs typeface="Arial" charset="0"/>
              </a:rPr>
              <a:t>2 = (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dirty="0" smtClean="0">
                <a:cs typeface="Arial" charset="0"/>
              </a:rPr>
              <a:t> x 4.5)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dirty="0" smtClean="0">
                <a:cs typeface="Arial" charset="0"/>
              </a:rPr>
              <a:t>  = 2 / 4.5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dirty="0" smtClean="0">
                <a:cs typeface="Arial" charset="0"/>
              </a:rPr>
              <a:t> = 0.444 A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dirty="0" smtClean="0">
                <a:cs typeface="Arial" charset="0"/>
              </a:rPr>
              <a:t>The terminal </a:t>
            </a:r>
            <a:r>
              <a:rPr lang="en-GB" altLang="en-US" sz="2000" dirty="0" err="1" smtClean="0">
                <a:cs typeface="Arial" charset="0"/>
              </a:rPr>
              <a:t>pd</a:t>
            </a:r>
            <a:r>
              <a:rPr lang="en-GB" altLang="en-US" sz="2000" dirty="0" smtClean="0">
                <a:cs typeface="Arial" charset="0"/>
              </a:rPr>
              <a:t> = </a:t>
            </a:r>
            <a:r>
              <a:rPr lang="en-GB" altLang="en-US" sz="20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000" b="1" i="1" dirty="0" smtClean="0">
                <a:solidFill>
                  <a:srgbClr val="FF3300"/>
                </a:solidFill>
                <a:cs typeface="Arial" charset="0"/>
              </a:rPr>
              <a:t> R</a:t>
            </a:r>
            <a:r>
              <a:rPr lang="en-GB" altLang="en-US" sz="2000" i="1" dirty="0" smtClean="0">
                <a:cs typeface="Arial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i="1" dirty="0" smtClean="0">
                <a:cs typeface="Arial" charset="0"/>
              </a:rPr>
              <a:t>= </a:t>
            </a:r>
            <a:r>
              <a:rPr lang="en-GB" altLang="en-US" sz="2000" dirty="0" smtClean="0">
                <a:cs typeface="Arial" charset="0"/>
              </a:rPr>
              <a:t>0.444 x 4</a:t>
            </a:r>
          </a:p>
          <a:p>
            <a:pPr marL="0" indent="0" eaLnBrk="1" hangingPunct="1">
              <a:buFontTx/>
              <a:buNone/>
            </a:pPr>
            <a:r>
              <a:rPr lang="en-GB" altLang="en-US" sz="2000" b="1" dirty="0" smtClean="0">
                <a:solidFill>
                  <a:schemeClr val="accent2"/>
                </a:solidFill>
                <a:cs typeface="Arial" charset="0"/>
              </a:rPr>
              <a:t>terminal </a:t>
            </a:r>
            <a:r>
              <a:rPr lang="en-GB" altLang="en-US" sz="2000" b="1" dirty="0" err="1" smtClean="0">
                <a:solidFill>
                  <a:schemeClr val="accent2"/>
                </a:solidFill>
                <a:cs typeface="Arial" charset="0"/>
              </a:rPr>
              <a:t>pd</a:t>
            </a:r>
            <a:r>
              <a:rPr lang="en-GB" altLang="en-US" sz="2000" b="1" dirty="0" smtClean="0">
                <a:solidFill>
                  <a:schemeClr val="accent2"/>
                </a:solidFill>
                <a:cs typeface="Arial" charset="0"/>
              </a:rPr>
              <a:t> = 1.78 V</a:t>
            </a:r>
          </a:p>
          <a:p>
            <a:pPr marL="0" indent="0" eaLnBrk="1" hangingPunct="1">
              <a:buFontTx/>
              <a:buNone/>
            </a:pPr>
            <a:endParaRPr lang="el-GR" altLang="en-US" sz="2000" b="1" dirty="0" smtClean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38916" name="Picture 4" descr="B064F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87042"/>
            <a:ext cx="2903537" cy="3240087"/>
          </a:xfrm>
          <a:noFill/>
        </p:spPr>
      </p:pic>
    </p:spTree>
    <p:extLst>
      <p:ext uri="{BB962C8B-B14F-4D97-AF65-F5344CB8AC3E}">
        <p14:creationId xmlns:p14="http://schemas.microsoft.com/office/powerpoint/2010/main" val="39690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1988840"/>
            <a:ext cx="3816350" cy="280928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GB" altLang="en-US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altLang="en-US" sz="2400" dirty="0" smtClean="0"/>
              <a:t>Using </a:t>
            </a:r>
            <a:r>
              <a:rPr lang="en-GB" altLang="en-US" sz="2400" b="1" i="1" dirty="0">
                <a:solidFill>
                  <a:srgbClr val="FF3300"/>
                </a:solidFill>
                <a:cs typeface="Arial" charset="0"/>
              </a:rPr>
              <a:t>V  =  </a:t>
            </a:r>
            <a:r>
              <a:rPr lang="el-GR" altLang="en-US" sz="2400" b="1" i="1" dirty="0">
                <a:solidFill>
                  <a:srgbClr val="FF3300"/>
                </a:solidFill>
                <a:cs typeface="Arial" charset="0"/>
              </a:rPr>
              <a:t>ε</a:t>
            </a:r>
            <a:r>
              <a:rPr lang="en-GB" altLang="en-US" sz="2400" b="1" i="1" dirty="0">
                <a:solidFill>
                  <a:srgbClr val="FF3300"/>
                </a:solidFill>
                <a:cs typeface="Arial" charset="0"/>
              </a:rPr>
              <a:t> -  </a:t>
            </a:r>
            <a:r>
              <a:rPr lang="en-GB" altLang="en-US" sz="24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GB" altLang="en-US" sz="2400" b="1" i="1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r</a:t>
            </a:r>
            <a:r>
              <a:rPr lang="en-GB" altLang="en-US" sz="2400" dirty="0" smtClean="0"/>
              <a:t>,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GB" altLang="en-US" sz="2000" b="1" i="1" dirty="0"/>
              <a:t>W</a:t>
            </a:r>
            <a:r>
              <a:rPr lang="en-GB" altLang="en-US" sz="2000" b="1" i="1" dirty="0" smtClean="0"/>
              <a:t>hat is the gradient?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GB" altLang="en-US" sz="2000" b="1" i="1" dirty="0" smtClean="0"/>
              <a:t>What is the intercept? </a:t>
            </a:r>
          </a:p>
          <a:p>
            <a:pPr marL="365125" indent="-365125">
              <a:lnSpc>
                <a:spcPct val="110000"/>
              </a:lnSpc>
              <a:buNone/>
            </a:pPr>
            <a:endParaRPr lang="en-GB" altLang="en-US" sz="2400" b="1" i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41987" name="Picture 4" descr="B065F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92238"/>
            <a:ext cx="5041900" cy="3636962"/>
          </a:xfrm>
          <a:noFill/>
        </p:spPr>
      </p:pic>
      <p:sp>
        <p:nvSpPr>
          <p:cNvPr id="4" name="Rectangle 3"/>
          <p:cNvSpPr/>
          <p:nvPr/>
        </p:nvSpPr>
        <p:spPr>
          <a:xfrm>
            <a:off x="611560" y="1700808"/>
            <a:ext cx="4248472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1015</Words>
  <Application>Microsoft Office PowerPoint</Application>
  <PresentationFormat>On-screen Show (4:3)</PresentationFormat>
  <Paragraphs>120</Paragraphs>
  <Slides>16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Equation of a complete circuit</vt:lpstr>
      <vt:lpstr>Terminal pd (V )</vt:lpstr>
      <vt:lpstr>Question 1</vt:lpstr>
      <vt:lpstr>Question 2</vt:lpstr>
      <vt:lpstr>PowerPoint Presentation</vt:lpstr>
      <vt:lpstr>PowerPoint Presentation</vt:lpstr>
      <vt:lpstr>Car battery internal resistance</vt:lpstr>
      <vt:lpstr>PowerPoint Presentation</vt:lpstr>
      <vt:lpstr>Homework</vt:lpstr>
      <vt:lpstr>PowerPoint Presentation</vt:lpstr>
      <vt:lpstr>PowerPoint Presentation</vt:lpstr>
      <vt:lpstr>PowerPoint Presentation</vt:lpstr>
    </vt:vector>
  </TitlesOfParts>
  <Company>The City of London of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6</cp:revision>
  <dcterms:created xsi:type="dcterms:W3CDTF">2016-10-11T17:41:03Z</dcterms:created>
  <dcterms:modified xsi:type="dcterms:W3CDTF">2016-10-11T18:34:20Z</dcterms:modified>
</cp:coreProperties>
</file>