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2" d="100"/>
          <a:sy n="102" d="100"/>
        </p:scale>
        <p:origin x="384"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87FB96-B464-4564-856B-581333F077EF}"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274809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87FB96-B464-4564-856B-581333F077EF}"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422333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87FB96-B464-4564-856B-581333F077EF}"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378164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87FB96-B464-4564-856B-581333F077EF}"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5524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87FB96-B464-4564-856B-581333F077EF}"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214440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87FB96-B464-4564-856B-581333F077EF}"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77261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87FB96-B464-4564-856B-581333F077EF}"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62446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87FB96-B464-4564-856B-581333F077EF}"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6233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7FB96-B464-4564-856B-581333F077EF}"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409356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87FB96-B464-4564-856B-581333F077EF}"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192950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87FB96-B464-4564-856B-581333F077EF}"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17B05-A595-4BAC-B1E4-15CA591898D8}" type="slidenum">
              <a:rPr lang="en-GB" smtClean="0"/>
              <a:t>‹#›</a:t>
            </a:fld>
            <a:endParaRPr lang="en-GB"/>
          </a:p>
        </p:txBody>
      </p:sp>
    </p:spTree>
    <p:extLst>
      <p:ext uri="{BB962C8B-B14F-4D97-AF65-F5344CB8AC3E}">
        <p14:creationId xmlns:p14="http://schemas.microsoft.com/office/powerpoint/2010/main" val="42225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7FB96-B464-4564-856B-581333F077EF}" type="datetimeFigureOut">
              <a:rPr lang="en-GB" smtClean="0"/>
              <a:t>16/03/2016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17B05-A595-4BAC-B1E4-15CA591898D8}" type="slidenum">
              <a:rPr lang="en-GB" smtClean="0"/>
              <a:t>‹#›</a:t>
            </a:fld>
            <a:endParaRPr lang="en-GB"/>
          </a:p>
        </p:txBody>
      </p:sp>
    </p:spTree>
    <p:extLst>
      <p:ext uri="{BB962C8B-B14F-4D97-AF65-F5344CB8AC3E}">
        <p14:creationId xmlns:p14="http://schemas.microsoft.com/office/powerpoint/2010/main" val="161156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endParaRPr lang="en-GB" altLang="en-US"/>
          </a:p>
        </p:txBody>
      </p:sp>
      <p:sp>
        <p:nvSpPr>
          <p:cNvPr id="98307" name="Rectangle 3"/>
          <p:cNvSpPr>
            <a:spLocks noGrp="1" noChangeArrowheads="1"/>
          </p:cNvSpPr>
          <p:nvPr>
            <p:ph type="body" idx="1"/>
          </p:nvPr>
        </p:nvSpPr>
        <p:spPr bwMode="auto">
          <a:xfrm>
            <a:off x="1981200" y="1600201"/>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endParaRPr lang="en-GB" altLang="en-US"/>
          </a:p>
        </p:txBody>
      </p:sp>
      <p:pic>
        <p:nvPicPr>
          <p:cNvPr id="98308" name="Picture 4" descr="City_Lights_of_Montreal_Quebec"/>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5"/>
          <p:cNvSpPr>
            <a:spLocks noChangeArrowheads="1"/>
          </p:cNvSpPr>
          <p:nvPr/>
        </p:nvSpPr>
        <p:spPr bwMode="auto">
          <a:xfrm>
            <a:off x="3857626" y="0"/>
            <a:ext cx="348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400">
                <a:solidFill>
                  <a:schemeClr val="bg1"/>
                </a:solidFill>
              </a:rPr>
              <a:t>Lesson 12  Circuit rules</a:t>
            </a:r>
          </a:p>
        </p:txBody>
      </p:sp>
      <p:sp>
        <p:nvSpPr>
          <p:cNvPr id="98310" name="Rectangle 6"/>
          <p:cNvSpPr>
            <a:spLocks noChangeArrowheads="1"/>
          </p:cNvSpPr>
          <p:nvPr/>
        </p:nvSpPr>
        <p:spPr bwMode="auto">
          <a:xfrm>
            <a:off x="2093913" y="520700"/>
            <a:ext cx="787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Comic Sans MS" panose="030F0702030302020204" pitchFamily="66" charset="0"/>
              </a:defRPr>
            </a:lvl1pPr>
            <a:lvl2pPr marL="800100" indent="-342900">
              <a:defRPr>
                <a:solidFill>
                  <a:schemeClr val="tx1"/>
                </a:solidFill>
                <a:latin typeface="Comic Sans MS" panose="030F0702030302020204" pitchFamily="66" charset="0"/>
              </a:defRPr>
            </a:lvl2pPr>
            <a:lvl3pPr marL="1257300" indent="-342900">
              <a:defRPr>
                <a:solidFill>
                  <a:schemeClr val="tx1"/>
                </a:solidFill>
                <a:latin typeface="Comic Sans MS" panose="030F0702030302020204" pitchFamily="66" charset="0"/>
              </a:defRPr>
            </a:lvl3pPr>
            <a:lvl4pPr marL="1714500" indent="-342900">
              <a:defRPr>
                <a:solidFill>
                  <a:schemeClr val="tx1"/>
                </a:solidFill>
                <a:latin typeface="Comic Sans MS" panose="030F0702030302020204" pitchFamily="66" charset="0"/>
              </a:defRPr>
            </a:lvl4pPr>
            <a:lvl5pPr marL="2171700" indent="-342900">
              <a:defRPr>
                <a:solidFill>
                  <a:schemeClr val="tx1"/>
                </a:solidFill>
                <a:latin typeface="Comic Sans MS" panose="030F0702030302020204" pitchFamily="66" charset="0"/>
              </a:defRPr>
            </a:lvl5pPr>
            <a:lvl6pPr marL="2628900" indent="-342900" eaLnBrk="0" fontAlgn="base" hangingPunct="0">
              <a:spcBef>
                <a:spcPct val="0"/>
              </a:spcBef>
              <a:spcAft>
                <a:spcPct val="0"/>
              </a:spcAft>
              <a:defRPr>
                <a:solidFill>
                  <a:schemeClr val="tx1"/>
                </a:solidFill>
                <a:latin typeface="Comic Sans MS" panose="030F0702030302020204" pitchFamily="66" charset="0"/>
              </a:defRPr>
            </a:lvl6pPr>
            <a:lvl7pPr marL="3086100" indent="-342900" eaLnBrk="0" fontAlgn="base" hangingPunct="0">
              <a:spcBef>
                <a:spcPct val="0"/>
              </a:spcBef>
              <a:spcAft>
                <a:spcPct val="0"/>
              </a:spcAft>
              <a:defRPr>
                <a:solidFill>
                  <a:schemeClr val="tx1"/>
                </a:solidFill>
                <a:latin typeface="Comic Sans MS" panose="030F0702030302020204" pitchFamily="66" charset="0"/>
              </a:defRPr>
            </a:lvl7pPr>
            <a:lvl8pPr marL="3543300" indent="-342900" eaLnBrk="0" fontAlgn="base" hangingPunct="0">
              <a:spcBef>
                <a:spcPct val="0"/>
              </a:spcBef>
              <a:spcAft>
                <a:spcPct val="0"/>
              </a:spcAft>
              <a:defRPr>
                <a:solidFill>
                  <a:schemeClr val="tx1"/>
                </a:solidFill>
                <a:latin typeface="Comic Sans MS" panose="030F0702030302020204" pitchFamily="66" charset="0"/>
              </a:defRPr>
            </a:lvl8pPr>
            <a:lvl9pPr marL="4000500" indent="-3429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buFontTx/>
              <a:buAutoNum type="arabicPeriod"/>
            </a:pPr>
            <a:r>
              <a:rPr lang="cy-GB" altLang="en-US" sz="2400">
                <a:solidFill>
                  <a:schemeClr val="bg1"/>
                </a:solidFill>
              </a:rPr>
              <a:t>What are the rules for series and parallel circuits?</a:t>
            </a:r>
            <a:endParaRPr lang="en-US" altLang="en-US" sz="2400">
              <a:solidFill>
                <a:schemeClr val="bg1"/>
              </a:solidFill>
            </a:endParaRPr>
          </a:p>
          <a:p>
            <a:pPr eaLnBrk="1" hangingPunct="1">
              <a:buFontTx/>
              <a:buAutoNum type="arabicPeriod"/>
            </a:pPr>
            <a:r>
              <a:rPr lang="cy-GB" altLang="en-US" sz="2400">
                <a:solidFill>
                  <a:schemeClr val="bg1"/>
                </a:solidFill>
              </a:rPr>
              <a:t>What are the principles behind these rules?</a:t>
            </a:r>
          </a:p>
          <a:p>
            <a:pPr eaLnBrk="1" hangingPunct="1">
              <a:buFontTx/>
              <a:buAutoNum type="arabicPeriod"/>
            </a:pPr>
            <a:r>
              <a:rPr lang="cy-GB" altLang="en-US" sz="2400">
                <a:solidFill>
                  <a:schemeClr val="bg1"/>
                </a:solidFill>
              </a:rPr>
              <a:t>How do we use the rules in circuits?</a:t>
            </a:r>
            <a:r>
              <a:rPr lang="en-US" altLang="en-US" sz="2400">
                <a:solidFill>
                  <a:schemeClr val="bg1"/>
                </a:solidFill>
              </a:rPr>
              <a:t> </a:t>
            </a:r>
          </a:p>
        </p:txBody>
      </p:sp>
    </p:spTree>
    <p:extLst>
      <p:ext uri="{BB962C8B-B14F-4D97-AF65-F5344CB8AC3E}">
        <p14:creationId xmlns:p14="http://schemas.microsoft.com/office/powerpoint/2010/main" val="56390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02-21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900114"/>
            <a:ext cx="50720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ChangeArrowheads="1"/>
          </p:cNvSpPr>
          <p:nvPr/>
        </p:nvSpPr>
        <p:spPr bwMode="auto">
          <a:xfrm>
            <a:off x="1895476" y="387351"/>
            <a:ext cx="578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Calculate the missing resistance in this circuit.</a:t>
            </a:r>
            <a:r>
              <a:rPr lang="en-US" altLang="en-US" sz="2000"/>
              <a:t> </a:t>
            </a:r>
          </a:p>
        </p:txBody>
      </p:sp>
    </p:spTree>
    <p:extLst>
      <p:ext uri="{BB962C8B-B14F-4D97-AF65-F5344CB8AC3E}">
        <p14:creationId xmlns:p14="http://schemas.microsoft.com/office/powerpoint/2010/main" val="400669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321175" y="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400"/>
              <a:t>Circuit rules</a:t>
            </a:r>
          </a:p>
        </p:txBody>
      </p:sp>
      <p:sp>
        <p:nvSpPr>
          <p:cNvPr id="135171" name="Rectangle 3"/>
          <p:cNvSpPr>
            <a:spLocks noChangeArrowheads="1"/>
          </p:cNvSpPr>
          <p:nvPr/>
        </p:nvSpPr>
        <p:spPr bwMode="auto">
          <a:xfrm>
            <a:off x="1524000" y="706439"/>
            <a:ext cx="88836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Both Kirchhoff’s laws lead to the following rules:</a:t>
            </a:r>
          </a:p>
          <a:p>
            <a:pPr eaLnBrk="1" hangingPunct="1"/>
            <a:endParaRPr lang="en-GB" altLang="en-US" sz="2000"/>
          </a:p>
          <a:p>
            <a:pPr eaLnBrk="1" hangingPunct="1"/>
            <a:r>
              <a:rPr lang="en-GB" altLang="en-US" sz="2000" u="sng"/>
              <a:t>Series circuit rules</a:t>
            </a:r>
          </a:p>
          <a:p>
            <a:pPr eaLnBrk="1" hangingPunct="1"/>
            <a:r>
              <a:rPr lang="en-GB" altLang="en-US" sz="2000"/>
              <a:t>Rule 1: In a series circuit the current is the same all the way round the circuit.</a:t>
            </a:r>
          </a:p>
          <a:p>
            <a:pPr eaLnBrk="1" hangingPunct="1"/>
            <a:r>
              <a:rPr lang="en-GB" altLang="en-US" sz="2000"/>
              <a:t>Rule 2: In a series circuit the voltage is shared between the components in the circuit in ratios of their resistances.  the higher resistance components will get a bigger share of the voltage.</a:t>
            </a:r>
          </a:p>
        </p:txBody>
      </p:sp>
      <p:sp>
        <p:nvSpPr>
          <p:cNvPr id="135172" name="Rectangle 4"/>
          <p:cNvSpPr>
            <a:spLocks noChangeArrowheads="1"/>
          </p:cNvSpPr>
          <p:nvPr/>
        </p:nvSpPr>
        <p:spPr bwMode="auto">
          <a:xfrm>
            <a:off x="1524000" y="3671889"/>
            <a:ext cx="9144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u="sng"/>
              <a:t>Parallel circuit rules </a:t>
            </a:r>
          </a:p>
          <a:p>
            <a:pPr eaLnBrk="1" hangingPunct="1"/>
            <a:r>
              <a:rPr lang="en-GB" altLang="en-US" sz="2000"/>
              <a:t>Rule 1: In a parallel circuit the current splits up to go down different routes.  The total current through the cell is the sum of all the separate currents </a:t>
            </a:r>
          </a:p>
          <a:p>
            <a:pPr eaLnBrk="1" hangingPunct="1"/>
            <a:r>
              <a:rPr lang="en-GB" altLang="en-US" sz="2000"/>
              <a:t>Rule 2: In a parallel circuit the voltage is the same across each route.</a:t>
            </a:r>
          </a:p>
          <a:p>
            <a:pPr eaLnBrk="1" hangingPunct="1"/>
            <a:r>
              <a:rPr lang="en-GB" altLang="en-US" sz="2000"/>
              <a:t>Rule 3:In a parallel circuit the current through a route depends on the resistance. If it has a big resistance only a small current will flow along it.</a:t>
            </a:r>
          </a:p>
        </p:txBody>
      </p:sp>
    </p:spTree>
    <p:extLst>
      <p:ext uri="{BB962C8B-B14F-4D97-AF65-F5344CB8AC3E}">
        <p14:creationId xmlns:p14="http://schemas.microsoft.com/office/powerpoint/2010/main" val="1074827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517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7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517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5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02-2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4" y="0"/>
            <a:ext cx="285273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ChangeArrowheads="1"/>
          </p:cNvSpPr>
          <p:nvPr/>
        </p:nvSpPr>
        <p:spPr bwMode="auto">
          <a:xfrm>
            <a:off x="1524000" y="373064"/>
            <a:ext cx="61214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a:t>If all the resistors in the circuit are 10 </a:t>
            </a:r>
            <a:r>
              <a:rPr lang="en-US" altLang="en-US"/>
              <a:t>Ω</a:t>
            </a:r>
            <a:r>
              <a:rPr lang="en-GB" altLang="en-US"/>
              <a:t> resistors:</a:t>
            </a:r>
            <a:endParaRPr lang="en-US" altLang="en-US"/>
          </a:p>
          <a:p>
            <a:pPr eaLnBrk="1" hangingPunct="1"/>
            <a:r>
              <a:rPr lang="en-GB" altLang="en-US" b="1"/>
              <a:t>a </a:t>
            </a:r>
            <a:r>
              <a:rPr lang="en-GB" altLang="en-US"/>
              <a:t>what is the potential difference between points 2 and 4?</a:t>
            </a:r>
            <a:endParaRPr lang="en-US" altLang="en-US"/>
          </a:p>
          <a:p>
            <a:pPr eaLnBrk="1" hangingPunct="1"/>
            <a:r>
              <a:rPr lang="en-GB" altLang="en-US" b="1"/>
              <a:t>b </a:t>
            </a:r>
            <a:r>
              <a:rPr lang="en-GB" altLang="en-US"/>
              <a:t>what is the potential difference between points 5 and 7?</a:t>
            </a:r>
            <a:endParaRPr lang="en-US" altLang="en-US"/>
          </a:p>
          <a:p>
            <a:pPr eaLnBrk="1" hangingPunct="1"/>
            <a:r>
              <a:rPr lang="en-GB" altLang="en-US" b="1"/>
              <a:t>c </a:t>
            </a:r>
            <a:r>
              <a:rPr lang="en-GB" altLang="en-US"/>
              <a:t>what is the potential difference between points 2 and 5?</a:t>
            </a:r>
            <a:endParaRPr lang="en-US" altLang="en-US"/>
          </a:p>
          <a:p>
            <a:pPr eaLnBrk="1" hangingPunct="1"/>
            <a:r>
              <a:rPr lang="en-GB" altLang="en-US" b="1"/>
              <a:t>d </a:t>
            </a:r>
            <a:r>
              <a:rPr lang="en-GB" altLang="en-US"/>
              <a:t>The current at point 1 is 0.6 A. What is the current at point 3?</a:t>
            </a:r>
            <a:endParaRPr lang="en-US" altLang="en-US"/>
          </a:p>
          <a:p>
            <a:pPr eaLnBrk="1" hangingPunct="1"/>
            <a:r>
              <a:rPr lang="en-GB" altLang="en-US" b="1"/>
              <a:t>e </a:t>
            </a:r>
            <a:r>
              <a:rPr lang="en-GB" altLang="en-US"/>
              <a:t>What is the current at point 6?</a:t>
            </a:r>
            <a:endParaRPr lang="en-US" altLang="en-US"/>
          </a:p>
          <a:p>
            <a:pPr eaLnBrk="1" hangingPunct="1"/>
            <a:endParaRPr lang="en-US" altLang="en-US"/>
          </a:p>
        </p:txBody>
      </p:sp>
      <p:sp>
        <p:nvSpPr>
          <p:cNvPr id="109572" name="Rectangle 7"/>
          <p:cNvSpPr>
            <a:spLocks noChangeArrowheads="1"/>
          </p:cNvSpPr>
          <p:nvPr/>
        </p:nvSpPr>
        <p:spPr bwMode="auto">
          <a:xfrm>
            <a:off x="1524000" y="3260726"/>
            <a:ext cx="9144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2000">
                <a:cs typeface="Times New Roman" panose="02020603050405020304" pitchFamily="18" charset="0"/>
              </a:rPr>
              <a:t>The resistors in the circuit have the following values: R1 = 10 </a:t>
            </a:r>
            <a:r>
              <a:rPr lang="en-US" altLang="en-US" sz="2000"/>
              <a:t>Ω</a:t>
            </a:r>
            <a:r>
              <a:rPr lang="en-GB" altLang="en-US" sz="2000">
                <a:cs typeface="Times New Roman" panose="02020603050405020304" pitchFamily="18" charset="0"/>
              </a:rPr>
              <a:t>, R2 = 20 </a:t>
            </a:r>
            <a:r>
              <a:rPr lang="en-US" altLang="en-US" sz="2000"/>
              <a:t>Ω</a:t>
            </a:r>
            <a:r>
              <a:rPr lang="en-GB" altLang="en-US" sz="2000">
                <a:cs typeface="Times New Roman" panose="02020603050405020304" pitchFamily="18" charset="0"/>
              </a:rPr>
              <a:t>, R3 = 15 </a:t>
            </a:r>
            <a:r>
              <a:rPr lang="en-US" altLang="en-US" sz="2000"/>
              <a:t>Ω</a:t>
            </a:r>
            <a:r>
              <a:rPr lang="en-GB" altLang="en-US" sz="2000">
                <a:cs typeface="Times New Roman" panose="02020603050405020304" pitchFamily="18" charset="0"/>
              </a:rPr>
              <a:t>, R4 = 15 </a:t>
            </a:r>
            <a:r>
              <a:rPr lang="en-US" altLang="en-US" sz="2000"/>
              <a:t>Ω</a:t>
            </a:r>
            <a:r>
              <a:rPr lang="en-GB" altLang="en-US" sz="2000">
                <a:cs typeface="Times New Roman" panose="02020603050405020304" pitchFamily="18" charset="0"/>
              </a:rPr>
              <a:t> </a:t>
            </a:r>
          </a:p>
          <a:p>
            <a:r>
              <a:rPr lang="en-GB" altLang="en-US" sz="2000" b="1">
                <a:cs typeface="Times New Roman" panose="02020603050405020304" pitchFamily="18" charset="0"/>
              </a:rPr>
              <a:t>a</a:t>
            </a:r>
            <a:r>
              <a:rPr lang="en-GB" altLang="en-US" sz="2000">
                <a:cs typeface="Times New Roman" panose="02020603050405020304" pitchFamily="18" charset="0"/>
              </a:rPr>
              <a:t> What is the potential difference between points 2 and 4?</a:t>
            </a:r>
            <a:endParaRPr lang="en-US" altLang="en-US" sz="2000"/>
          </a:p>
          <a:p>
            <a:r>
              <a:rPr lang="en-GB" altLang="en-US" sz="2000" b="1">
                <a:cs typeface="Times New Roman" panose="02020603050405020304" pitchFamily="18" charset="0"/>
              </a:rPr>
              <a:t>b </a:t>
            </a:r>
            <a:r>
              <a:rPr lang="en-GB" altLang="en-US" sz="2000">
                <a:cs typeface="Times New Roman" panose="02020603050405020304" pitchFamily="18" charset="0"/>
              </a:rPr>
              <a:t>What is the potential difference across R1?</a:t>
            </a:r>
            <a:endParaRPr lang="en-US" altLang="en-US" sz="2000"/>
          </a:p>
          <a:p>
            <a:r>
              <a:rPr lang="en-GB" altLang="en-US" sz="2000" b="1">
                <a:cs typeface="Times New Roman" panose="02020603050405020304" pitchFamily="18" charset="0"/>
              </a:rPr>
              <a:t>c </a:t>
            </a:r>
            <a:r>
              <a:rPr lang="en-GB" altLang="en-US" sz="2000">
                <a:cs typeface="Times New Roman" panose="02020603050405020304" pitchFamily="18" charset="0"/>
              </a:rPr>
              <a:t>What is the potential difference across R2?</a:t>
            </a:r>
            <a:endParaRPr lang="en-US" altLang="en-US" sz="2000"/>
          </a:p>
          <a:p>
            <a:r>
              <a:rPr lang="en-GB" altLang="en-US" sz="2000" b="1">
                <a:cs typeface="Times New Roman" panose="02020603050405020304" pitchFamily="18" charset="0"/>
              </a:rPr>
              <a:t>d </a:t>
            </a:r>
            <a:r>
              <a:rPr lang="en-GB" altLang="en-US" sz="2000">
                <a:cs typeface="Times New Roman" panose="02020603050405020304" pitchFamily="18" charset="0"/>
              </a:rPr>
              <a:t>What is the potential difference across R3?</a:t>
            </a:r>
            <a:endParaRPr lang="en-US" altLang="en-US" sz="2000"/>
          </a:p>
          <a:p>
            <a:r>
              <a:rPr lang="en-GB" altLang="en-US" sz="2000" b="1">
                <a:cs typeface="Times New Roman" panose="02020603050405020304" pitchFamily="18" charset="0"/>
              </a:rPr>
              <a:t>e </a:t>
            </a:r>
            <a:r>
              <a:rPr lang="en-GB" altLang="en-US" sz="2000">
                <a:cs typeface="Times New Roman" panose="02020603050405020304" pitchFamily="18" charset="0"/>
              </a:rPr>
              <a:t>How does the current at point 3 compare with the current at point 6?</a:t>
            </a:r>
            <a:endParaRPr lang="en-US" altLang="en-US" sz="2000"/>
          </a:p>
          <a:p>
            <a:r>
              <a:rPr lang="en-GB" altLang="en-US" sz="2000">
                <a:cs typeface="Times New Roman" panose="02020603050405020304" pitchFamily="18" charset="0"/>
              </a:rPr>
              <a:t>R1 and R2 are both 10 </a:t>
            </a:r>
            <a:r>
              <a:rPr lang="en-US" altLang="en-US" sz="2000"/>
              <a:t>Ω</a:t>
            </a:r>
            <a:r>
              <a:rPr lang="en-GB" altLang="en-US" sz="2000"/>
              <a:t> </a:t>
            </a:r>
            <a:r>
              <a:rPr lang="en-GB" altLang="en-US" sz="2000">
                <a:cs typeface="Times New Roman" panose="02020603050405020304" pitchFamily="18" charset="0"/>
              </a:rPr>
              <a:t>so the total resistance in that branch is 20 </a:t>
            </a:r>
            <a:r>
              <a:rPr lang="en-US" altLang="en-US" sz="2000"/>
              <a:t>Ω</a:t>
            </a:r>
            <a:r>
              <a:rPr lang="en-GB" altLang="en-US" sz="2000">
                <a:cs typeface="Times New Roman" panose="02020603050405020304" pitchFamily="18" charset="0"/>
              </a:rPr>
              <a:t>. R3 and R4 are both 20 </a:t>
            </a:r>
            <a:r>
              <a:rPr lang="en-US" altLang="en-US" sz="2000"/>
              <a:t>Ω</a:t>
            </a:r>
            <a:r>
              <a:rPr lang="en-GB" altLang="en-US" sz="2000">
                <a:cs typeface="Times New Roman" panose="02020603050405020304" pitchFamily="18" charset="0"/>
              </a:rPr>
              <a:t>. </a:t>
            </a:r>
            <a:endParaRPr lang="en-US" altLang="en-US" sz="2000"/>
          </a:p>
          <a:p>
            <a:r>
              <a:rPr lang="en-GB" altLang="en-US" sz="2000" b="1">
                <a:cs typeface="Times New Roman" panose="02020603050405020304" pitchFamily="18" charset="0"/>
              </a:rPr>
              <a:t>a </a:t>
            </a:r>
            <a:r>
              <a:rPr lang="en-GB" altLang="en-US" sz="2000">
                <a:cs typeface="Times New Roman" panose="02020603050405020304" pitchFamily="18" charset="0"/>
              </a:rPr>
              <a:t>What is the potential difference across points 2 to 4?</a:t>
            </a:r>
            <a:endParaRPr lang="en-US" altLang="en-US" sz="2000"/>
          </a:p>
          <a:p>
            <a:r>
              <a:rPr lang="en-GB" altLang="en-US" sz="2000" b="1">
                <a:cs typeface="Times New Roman" panose="02020603050405020304" pitchFamily="18" charset="0"/>
              </a:rPr>
              <a:t>b </a:t>
            </a:r>
            <a:r>
              <a:rPr lang="en-GB" altLang="en-US" sz="2000">
                <a:cs typeface="Times New Roman" panose="02020603050405020304" pitchFamily="18" charset="0"/>
              </a:rPr>
              <a:t>What current is flowing between points 2 and 4?</a:t>
            </a:r>
          </a:p>
        </p:txBody>
      </p:sp>
    </p:spTree>
    <p:extLst>
      <p:ext uri="{BB962C8B-B14F-4D97-AF65-F5344CB8AC3E}">
        <p14:creationId xmlns:p14="http://schemas.microsoft.com/office/powerpoint/2010/main" val="284102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321175" y="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400"/>
              <a:t>Circuit rules</a:t>
            </a:r>
          </a:p>
        </p:txBody>
      </p:sp>
      <p:sp>
        <p:nvSpPr>
          <p:cNvPr id="99331" name="Rectangle 3"/>
          <p:cNvSpPr>
            <a:spLocks noChangeArrowheads="1"/>
          </p:cNvSpPr>
          <p:nvPr/>
        </p:nvSpPr>
        <p:spPr bwMode="auto">
          <a:xfrm>
            <a:off x="1524000" y="771526"/>
            <a:ext cx="8883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Kirchhoff’s first law</a:t>
            </a:r>
          </a:p>
          <a:p>
            <a:pPr eaLnBrk="1" hangingPunct="1"/>
            <a:r>
              <a:rPr lang="en-GB" altLang="en-US" sz="2000"/>
              <a:t>This states that the total current flowing into a point is equal to the current flowing out of that point.  In other words, the charge does not leak out or accumulate at that point.  Charge that flows away must be replaced.  </a:t>
            </a:r>
            <a:r>
              <a:rPr lang="en-GB" altLang="en-US" sz="2000" i="1"/>
              <a:t>Conservation of charge principle</a:t>
            </a:r>
            <a:r>
              <a:rPr lang="en-GB" altLang="en-US" sz="2000"/>
              <a:t>.</a:t>
            </a:r>
          </a:p>
        </p:txBody>
      </p:sp>
      <p:sp>
        <p:nvSpPr>
          <p:cNvPr id="99332" name="Freeform 5"/>
          <p:cNvSpPr>
            <a:spLocks/>
          </p:cNvSpPr>
          <p:nvPr/>
        </p:nvSpPr>
        <p:spPr bwMode="auto">
          <a:xfrm>
            <a:off x="2338389" y="4031734"/>
            <a:ext cx="184731" cy="369332"/>
          </a:xfrm>
          <a:custGeom>
            <a:avLst/>
            <a:gdLst>
              <a:gd name="T0" fmla="*/ 0 w 859"/>
              <a:gd name="T1" fmla="*/ 2147483646 h 704"/>
              <a:gd name="T2" fmla="*/ 0 w 859"/>
              <a:gd name="T3" fmla="*/ 0 h 704"/>
              <a:gd name="T4" fmla="*/ 2147483646 w 859"/>
              <a:gd name="T5" fmla="*/ 0 h 704"/>
              <a:gd name="T6" fmla="*/ 0 60000 65536"/>
              <a:gd name="T7" fmla="*/ 0 60000 65536"/>
              <a:gd name="T8" fmla="*/ 0 60000 65536"/>
            </a:gdLst>
            <a:ahLst/>
            <a:cxnLst>
              <a:cxn ang="T6">
                <a:pos x="T0" y="T1"/>
              </a:cxn>
              <a:cxn ang="T7">
                <a:pos x="T2" y="T3"/>
              </a:cxn>
              <a:cxn ang="T8">
                <a:pos x="T4" y="T5"/>
              </a:cxn>
            </a:cxnLst>
            <a:rect l="0" t="0" r="r" b="b"/>
            <a:pathLst>
              <a:path w="859" h="704">
                <a:moveTo>
                  <a:pt x="0" y="704"/>
                </a:moveTo>
                <a:lnTo>
                  <a:pt x="0" y="0"/>
                </a:lnTo>
                <a:lnTo>
                  <a:pt x="859"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3" name="Line 6"/>
          <p:cNvSpPr>
            <a:spLocks noChangeShapeType="1"/>
          </p:cNvSpPr>
          <p:nvPr/>
        </p:nvSpPr>
        <p:spPr bwMode="auto">
          <a:xfrm>
            <a:off x="2568576" y="3657600"/>
            <a:ext cx="9001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4" name="Line 7"/>
          <p:cNvSpPr>
            <a:spLocks noChangeShapeType="1"/>
          </p:cNvSpPr>
          <p:nvPr/>
        </p:nvSpPr>
        <p:spPr bwMode="auto">
          <a:xfrm flipV="1">
            <a:off x="3686175" y="3149601"/>
            <a:ext cx="0" cy="347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5" name="Line 8"/>
          <p:cNvSpPr>
            <a:spLocks noChangeShapeType="1"/>
          </p:cNvSpPr>
          <p:nvPr/>
        </p:nvSpPr>
        <p:spPr bwMode="auto">
          <a:xfrm>
            <a:off x="3686175" y="3832226"/>
            <a:ext cx="0" cy="231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6" name="Line 9"/>
          <p:cNvSpPr>
            <a:spLocks noChangeShapeType="1"/>
          </p:cNvSpPr>
          <p:nvPr/>
        </p:nvSpPr>
        <p:spPr bwMode="auto">
          <a:xfrm>
            <a:off x="3802064" y="3062288"/>
            <a:ext cx="625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7" name="Line 10"/>
          <p:cNvSpPr>
            <a:spLocks noChangeShapeType="1"/>
          </p:cNvSpPr>
          <p:nvPr/>
        </p:nvSpPr>
        <p:spPr bwMode="auto">
          <a:xfrm>
            <a:off x="3832226" y="4165600"/>
            <a:ext cx="6969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38" name="Freeform 12"/>
          <p:cNvSpPr>
            <a:spLocks/>
          </p:cNvSpPr>
          <p:nvPr/>
        </p:nvSpPr>
        <p:spPr bwMode="auto">
          <a:xfrm>
            <a:off x="3687764" y="3443565"/>
            <a:ext cx="1044575" cy="369332"/>
          </a:xfrm>
          <a:custGeom>
            <a:avLst/>
            <a:gdLst>
              <a:gd name="T0" fmla="*/ 2147483646 w 658"/>
              <a:gd name="T1" fmla="*/ 0 h 485"/>
              <a:gd name="T2" fmla="*/ 0 w 658"/>
              <a:gd name="T3" fmla="*/ 0 h 485"/>
              <a:gd name="T4" fmla="*/ 0 w 658"/>
              <a:gd name="T5" fmla="*/ 2147483646 h 485"/>
              <a:gd name="T6" fmla="*/ 2147483646 w 658"/>
              <a:gd name="T7" fmla="*/ 2147483646 h 4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8" h="485">
                <a:moveTo>
                  <a:pt x="658" y="0"/>
                </a:moveTo>
                <a:lnTo>
                  <a:pt x="0" y="0"/>
                </a:lnTo>
                <a:lnTo>
                  <a:pt x="0" y="485"/>
                </a:lnTo>
                <a:lnTo>
                  <a:pt x="613" y="485"/>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99339" name="Text Box 13"/>
          <p:cNvSpPr txBox="1">
            <a:spLocks noChangeArrowheads="1"/>
          </p:cNvSpPr>
          <p:nvPr/>
        </p:nvSpPr>
        <p:spPr bwMode="auto">
          <a:xfrm>
            <a:off x="2365375" y="3294064"/>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3A</a:t>
            </a:r>
            <a:endParaRPr lang="en-US" altLang="en-US" sz="2000"/>
          </a:p>
        </p:txBody>
      </p:sp>
      <p:sp>
        <p:nvSpPr>
          <p:cNvPr id="99340" name="Text Box 14"/>
          <p:cNvSpPr txBox="1">
            <a:spLocks noChangeArrowheads="1"/>
          </p:cNvSpPr>
          <p:nvPr/>
        </p:nvSpPr>
        <p:spPr bwMode="auto">
          <a:xfrm>
            <a:off x="3905250" y="3119439"/>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2A</a:t>
            </a:r>
            <a:endParaRPr lang="en-US" altLang="en-US" sz="2000"/>
          </a:p>
        </p:txBody>
      </p:sp>
      <p:sp>
        <p:nvSpPr>
          <p:cNvPr id="99341" name="Text Box 15"/>
          <p:cNvSpPr txBox="1">
            <a:spLocks noChangeArrowheads="1"/>
          </p:cNvSpPr>
          <p:nvPr/>
        </p:nvSpPr>
        <p:spPr bwMode="auto">
          <a:xfrm>
            <a:off x="3803650" y="4237039"/>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1A</a:t>
            </a:r>
            <a:endParaRPr lang="en-US" altLang="en-US" sz="2000"/>
          </a:p>
        </p:txBody>
      </p:sp>
      <p:sp>
        <p:nvSpPr>
          <p:cNvPr id="99342" name="Freeform 16"/>
          <p:cNvSpPr>
            <a:spLocks/>
          </p:cNvSpPr>
          <p:nvPr/>
        </p:nvSpPr>
        <p:spPr bwMode="auto">
          <a:xfrm>
            <a:off x="6211889" y="3233221"/>
            <a:ext cx="184731" cy="369332"/>
          </a:xfrm>
          <a:custGeom>
            <a:avLst/>
            <a:gdLst>
              <a:gd name="T0" fmla="*/ 0 w 1253"/>
              <a:gd name="T1" fmla="*/ 2147483646 h 466"/>
              <a:gd name="T2" fmla="*/ 2147483646 w 1253"/>
              <a:gd name="T3" fmla="*/ 2147483646 h 466"/>
              <a:gd name="T4" fmla="*/ 2147483646 w 1253"/>
              <a:gd name="T5" fmla="*/ 0 h 466"/>
              <a:gd name="T6" fmla="*/ 0 60000 65536"/>
              <a:gd name="T7" fmla="*/ 0 60000 65536"/>
              <a:gd name="T8" fmla="*/ 0 60000 65536"/>
            </a:gdLst>
            <a:ahLst/>
            <a:cxnLst>
              <a:cxn ang="T6">
                <a:pos x="T0" y="T1"/>
              </a:cxn>
              <a:cxn ang="T7">
                <a:pos x="T2" y="T3"/>
              </a:cxn>
              <a:cxn ang="T8">
                <a:pos x="T4" y="T5"/>
              </a:cxn>
            </a:cxnLst>
            <a:rect l="0" t="0" r="r" b="b"/>
            <a:pathLst>
              <a:path w="1253" h="466">
                <a:moveTo>
                  <a:pt x="0" y="466"/>
                </a:moveTo>
                <a:lnTo>
                  <a:pt x="613" y="466"/>
                </a:lnTo>
                <a:lnTo>
                  <a:pt x="1253"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3" name="Freeform 17"/>
          <p:cNvSpPr>
            <a:spLocks/>
          </p:cNvSpPr>
          <p:nvPr/>
        </p:nvSpPr>
        <p:spPr bwMode="auto">
          <a:xfrm>
            <a:off x="7185026" y="4140478"/>
            <a:ext cx="184731" cy="369332"/>
          </a:xfrm>
          <a:custGeom>
            <a:avLst/>
            <a:gdLst>
              <a:gd name="T0" fmla="*/ 2147483646 w 786"/>
              <a:gd name="T1" fmla="*/ 2147483646 h 695"/>
              <a:gd name="T2" fmla="*/ 0 w 786"/>
              <a:gd name="T3" fmla="*/ 0 h 695"/>
              <a:gd name="T4" fmla="*/ 2147483646 w 786"/>
              <a:gd name="T5" fmla="*/ 2147483646 h 695"/>
              <a:gd name="T6" fmla="*/ 0 60000 65536"/>
              <a:gd name="T7" fmla="*/ 0 60000 65536"/>
              <a:gd name="T8" fmla="*/ 0 60000 65536"/>
            </a:gdLst>
            <a:ahLst/>
            <a:cxnLst>
              <a:cxn ang="T6">
                <a:pos x="T0" y="T1"/>
              </a:cxn>
              <a:cxn ang="T7">
                <a:pos x="T2" y="T3"/>
              </a:cxn>
              <a:cxn ang="T8">
                <a:pos x="T4" y="T5"/>
              </a:cxn>
            </a:cxnLst>
            <a:rect l="0" t="0" r="r" b="b"/>
            <a:pathLst>
              <a:path w="786" h="695">
                <a:moveTo>
                  <a:pt x="786" y="165"/>
                </a:moveTo>
                <a:lnTo>
                  <a:pt x="0" y="0"/>
                </a:lnTo>
                <a:lnTo>
                  <a:pt x="137" y="695"/>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4" name="Line 18"/>
          <p:cNvSpPr>
            <a:spLocks noChangeShapeType="1"/>
          </p:cNvSpPr>
          <p:nvPr/>
        </p:nvSpPr>
        <p:spPr bwMode="auto">
          <a:xfrm>
            <a:off x="6372225" y="3787775"/>
            <a:ext cx="623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5" name="Line 19"/>
          <p:cNvSpPr>
            <a:spLocks noChangeShapeType="1"/>
          </p:cNvSpPr>
          <p:nvPr/>
        </p:nvSpPr>
        <p:spPr bwMode="auto">
          <a:xfrm flipH="1">
            <a:off x="7561263" y="3236913"/>
            <a:ext cx="406400" cy="290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6" name="Line 20"/>
          <p:cNvSpPr>
            <a:spLocks noChangeShapeType="1"/>
          </p:cNvSpPr>
          <p:nvPr/>
        </p:nvSpPr>
        <p:spPr bwMode="auto">
          <a:xfrm>
            <a:off x="7256464" y="4049713"/>
            <a:ext cx="117475" cy="550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7" name="Line 21"/>
          <p:cNvSpPr>
            <a:spLocks noChangeShapeType="1"/>
          </p:cNvSpPr>
          <p:nvPr/>
        </p:nvSpPr>
        <p:spPr bwMode="auto">
          <a:xfrm>
            <a:off x="7561263" y="3846514"/>
            <a:ext cx="654050" cy="130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99348" name="Text Box 22"/>
          <p:cNvSpPr txBox="1">
            <a:spLocks noChangeArrowheads="1"/>
          </p:cNvSpPr>
          <p:nvPr/>
        </p:nvSpPr>
        <p:spPr bwMode="auto">
          <a:xfrm>
            <a:off x="6111875" y="3294064"/>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0.50A</a:t>
            </a:r>
            <a:endParaRPr lang="en-US" altLang="en-US" sz="2000"/>
          </a:p>
        </p:txBody>
      </p:sp>
      <p:sp>
        <p:nvSpPr>
          <p:cNvPr id="99349" name="Text Box 23"/>
          <p:cNvSpPr txBox="1">
            <a:spLocks noChangeArrowheads="1"/>
          </p:cNvSpPr>
          <p:nvPr/>
        </p:nvSpPr>
        <p:spPr bwMode="auto">
          <a:xfrm>
            <a:off x="6969125" y="2800351"/>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1.50A</a:t>
            </a:r>
            <a:endParaRPr lang="en-US" altLang="en-US" sz="2000"/>
          </a:p>
        </p:txBody>
      </p:sp>
      <p:sp>
        <p:nvSpPr>
          <p:cNvPr id="99350" name="Text Box 24"/>
          <p:cNvSpPr txBox="1">
            <a:spLocks noChangeArrowheads="1"/>
          </p:cNvSpPr>
          <p:nvPr/>
        </p:nvSpPr>
        <p:spPr bwMode="auto">
          <a:xfrm>
            <a:off x="6270625" y="4310064"/>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0.75A</a:t>
            </a:r>
            <a:endParaRPr lang="en-US" altLang="en-US" sz="2000"/>
          </a:p>
        </p:txBody>
      </p:sp>
      <p:sp>
        <p:nvSpPr>
          <p:cNvPr id="99351" name="Text Box 25"/>
          <p:cNvSpPr txBox="1">
            <a:spLocks noChangeArrowheads="1"/>
          </p:cNvSpPr>
          <p:nvPr/>
        </p:nvSpPr>
        <p:spPr bwMode="auto">
          <a:xfrm>
            <a:off x="8099425" y="4078289"/>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spcBef>
                <a:spcPct val="50000"/>
              </a:spcBef>
            </a:pPr>
            <a:r>
              <a:rPr lang="en-GB" altLang="en-US" sz="2000"/>
              <a:t>1.25A</a:t>
            </a:r>
            <a:endParaRPr lang="en-US" altLang="en-US" sz="2000"/>
          </a:p>
        </p:txBody>
      </p:sp>
    </p:spTree>
    <p:extLst>
      <p:ext uri="{BB962C8B-B14F-4D97-AF65-F5344CB8AC3E}">
        <p14:creationId xmlns:p14="http://schemas.microsoft.com/office/powerpoint/2010/main" val="324727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321175" y="0"/>
            <a:ext cx="193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400"/>
              <a:t>Circuit rules</a:t>
            </a:r>
          </a:p>
        </p:txBody>
      </p:sp>
      <p:sp>
        <p:nvSpPr>
          <p:cNvPr id="100355" name="Rectangle 3"/>
          <p:cNvSpPr>
            <a:spLocks noChangeArrowheads="1"/>
          </p:cNvSpPr>
          <p:nvPr/>
        </p:nvSpPr>
        <p:spPr bwMode="auto">
          <a:xfrm>
            <a:off x="1784350" y="698501"/>
            <a:ext cx="8883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Kirchhoff’s second law</a:t>
            </a:r>
          </a:p>
          <a:p>
            <a:pPr eaLnBrk="1" hangingPunct="1"/>
            <a:r>
              <a:rPr lang="en-GB" altLang="en-US" sz="2000"/>
              <a:t>This states that around any closed loop in a circuit, the sum of the potential differences (voltages) across all components is zero.  Any charge that starts and ends up at the same point must have gained as much energy as it lost.  </a:t>
            </a:r>
            <a:r>
              <a:rPr lang="en-GB" altLang="en-US" sz="2000" i="1"/>
              <a:t>Conservation of energy principle.</a:t>
            </a:r>
            <a:endParaRPr lang="en-GB" altLang="en-US" sz="2000"/>
          </a:p>
        </p:txBody>
      </p:sp>
      <p:sp>
        <p:nvSpPr>
          <p:cNvPr id="100356" name="Rectangle 14"/>
          <p:cNvSpPr>
            <a:spLocks noChangeArrowheads="1"/>
          </p:cNvSpPr>
          <p:nvPr/>
        </p:nvSpPr>
        <p:spPr bwMode="auto">
          <a:xfrm>
            <a:off x="4918075" y="3975100"/>
            <a:ext cx="1809750" cy="12715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grpSp>
        <p:nvGrpSpPr>
          <p:cNvPr id="100357" name="Group 15"/>
          <p:cNvGrpSpPr>
            <a:grpSpLocks/>
          </p:cNvGrpSpPr>
          <p:nvPr/>
        </p:nvGrpSpPr>
        <p:grpSpPr bwMode="auto">
          <a:xfrm>
            <a:off x="5608639" y="3690938"/>
            <a:ext cx="104775" cy="603250"/>
            <a:chOff x="3956" y="2515"/>
            <a:chExt cx="313" cy="1065"/>
          </a:xfrm>
        </p:grpSpPr>
        <p:sp>
          <p:nvSpPr>
            <p:cNvPr id="100370" name="Rectangle 16"/>
            <p:cNvSpPr>
              <a:spLocks noChangeArrowheads="1"/>
            </p:cNvSpPr>
            <p:nvPr/>
          </p:nvSpPr>
          <p:spPr bwMode="auto">
            <a:xfrm rot="-122736">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sp>
          <p:nvSpPr>
            <p:cNvPr id="100371" name="Line 17"/>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72" name="Line 18"/>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0358" name="AutoShape 19"/>
          <p:cNvSpPr>
            <a:spLocks noChangeArrowheads="1"/>
          </p:cNvSpPr>
          <p:nvPr/>
        </p:nvSpPr>
        <p:spPr bwMode="auto">
          <a:xfrm>
            <a:off x="5137150" y="5099051"/>
            <a:ext cx="298450" cy="277813"/>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grpSp>
        <p:nvGrpSpPr>
          <p:cNvPr id="100359" name="Group 20"/>
          <p:cNvGrpSpPr>
            <a:grpSpLocks/>
          </p:cNvGrpSpPr>
          <p:nvPr/>
        </p:nvGrpSpPr>
        <p:grpSpPr bwMode="auto">
          <a:xfrm>
            <a:off x="5840414" y="3690938"/>
            <a:ext cx="104775" cy="603250"/>
            <a:chOff x="3956" y="2515"/>
            <a:chExt cx="313" cy="1065"/>
          </a:xfrm>
        </p:grpSpPr>
        <p:sp>
          <p:nvSpPr>
            <p:cNvPr id="100367" name="Rectangle 21"/>
            <p:cNvSpPr>
              <a:spLocks noChangeArrowheads="1"/>
            </p:cNvSpPr>
            <p:nvPr/>
          </p:nvSpPr>
          <p:spPr bwMode="auto">
            <a:xfrm rot="-122736">
              <a:off x="3983" y="2742"/>
              <a:ext cx="270" cy="4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sp>
          <p:nvSpPr>
            <p:cNvPr id="100368" name="Line 22"/>
            <p:cNvSpPr>
              <a:spLocks noChangeShapeType="1"/>
            </p:cNvSpPr>
            <p:nvPr/>
          </p:nvSpPr>
          <p:spPr bwMode="auto">
            <a:xfrm rot="21477264" flipH="1">
              <a:off x="3956" y="2515"/>
              <a:ext cx="40" cy="1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69" name="Line 23"/>
            <p:cNvSpPr>
              <a:spLocks noChangeShapeType="1"/>
            </p:cNvSpPr>
            <p:nvPr/>
          </p:nvSpPr>
          <p:spPr bwMode="auto">
            <a:xfrm rot="21477264" flipH="1">
              <a:off x="4248" y="2716"/>
              <a:ext cx="21" cy="4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8025" name="Rectangle 25"/>
          <p:cNvSpPr>
            <a:spLocks noChangeArrowheads="1"/>
          </p:cNvSpPr>
          <p:nvPr/>
        </p:nvSpPr>
        <p:spPr bwMode="auto">
          <a:xfrm>
            <a:off x="3975100" y="2717801"/>
            <a:ext cx="462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cs typeface="Arial" panose="020B0604020202020204" pitchFamily="34" charset="0"/>
              </a:rPr>
              <a:t>the electrons gain 12V at the battery</a:t>
            </a:r>
          </a:p>
        </p:txBody>
      </p:sp>
      <p:sp>
        <p:nvSpPr>
          <p:cNvPr id="128026" name="Rectangle 26"/>
          <p:cNvSpPr>
            <a:spLocks noChangeArrowheads="1"/>
          </p:cNvSpPr>
          <p:nvPr/>
        </p:nvSpPr>
        <p:spPr bwMode="auto">
          <a:xfrm rot="495885">
            <a:off x="1720851" y="5514976"/>
            <a:ext cx="4157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cs typeface="Arial" panose="020B0604020202020204" pitchFamily="34" charset="0"/>
              </a:rPr>
              <a:t>the electrons lose 3V at this bulb</a:t>
            </a:r>
            <a:endParaRPr lang="en-US" altLang="en-US" sz="2000">
              <a:cs typeface="Arial" panose="020B0604020202020204" pitchFamily="34" charset="0"/>
            </a:endParaRPr>
          </a:p>
        </p:txBody>
      </p:sp>
      <p:sp>
        <p:nvSpPr>
          <p:cNvPr id="128027" name="Rectangle 27"/>
          <p:cNvSpPr>
            <a:spLocks noChangeArrowheads="1"/>
          </p:cNvSpPr>
          <p:nvPr/>
        </p:nvSpPr>
        <p:spPr bwMode="auto">
          <a:xfrm rot="20286853">
            <a:off x="6057900" y="5141914"/>
            <a:ext cx="461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cs typeface="Arial" panose="020B0604020202020204" pitchFamily="34" charset="0"/>
              </a:rPr>
              <a:t>the electrons lose 9V at this resistor</a:t>
            </a:r>
            <a:endParaRPr lang="en-US" altLang="en-US" sz="2000">
              <a:cs typeface="Arial" panose="020B0604020202020204" pitchFamily="34" charset="0"/>
            </a:endParaRPr>
          </a:p>
        </p:txBody>
      </p:sp>
      <p:sp>
        <p:nvSpPr>
          <p:cNvPr id="100363" name="Rectangle 28"/>
          <p:cNvSpPr>
            <a:spLocks noChangeArrowheads="1"/>
          </p:cNvSpPr>
          <p:nvPr/>
        </p:nvSpPr>
        <p:spPr bwMode="auto">
          <a:xfrm>
            <a:off x="5834064" y="5062022"/>
            <a:ext cx="184731" cy="369332"/>
          </a:xfrm>
          <a:prstGeom prst="rect">
            <a:avLst/>
          </a:prstGeom>
          <a:solidFill>
            <a:schemeClr val="bg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sp>
        <p:nvSpPr>
          <p:cNvPr id="100364" name="Line 29"/>
          <p:cNvSpPr>
            <a:spLocks noChangeShapeType="1"/>
          </p:cNvSpPr>
          <p:nvPr/>
        </p:nvSpPr>
        <p:spPr bwMode="auto">
          <a:xfrm flipH="1" flipV="1">
            <a:off x="6488113" y="5443539"/>
            <a:ext cx="347662" cy="231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00365" name="Line 30"/>
          <p:cNvSpPr>
            <a:spLocks noChangeShapeType="1"/>
          </p:cNvSpPr>
          <p:nvPr/>
        </p:nvSpPr>
        <p:spPr bwMode="auto">
          <a:xfrm flipV="1">
            <a:off x="4716464" y="5427663"/>
            <a:ext cx="363537" cy="233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00366" name="Line 31"/>
          <p:cNvSpPr>
            <a:spLocks noChangeShapeType="1"/>
          </p:cNvSpPr>
          <p:nvPr/>
        </p:nvSpPr>
        <p:spPr bwMode="auto">
          <a:xfrm flipH="1">
            <a:off x="5819775" y="3121025"/>
            <a:ext cx="217488" cy="420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Tree>
    <p:extLst>
      <p:ext uri="{BB962C8B-B14F-4D97-AF65-F5344CB8AC3E}">
        <p14:creationId xmlns:p14="http://schemas.microsoft.com/office/powerpoint/2010/main" val="261980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5" grpId="0"/>
      <p:bldP spid="128026" grpId="0"/>
      <p:bldP spid="1280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1524001" y="2198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pic>
        <p:nvPicPr>
          <p:cNvPr id="101379" name="Picture 2" descr="P02-21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40038"/>
            <a:ext cx="91440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4"/>
          <p:cNvSpPr>
            <a:spLocks noChangeArrowheads="1"/>
          </p:cNvSpPr>
          <p:nvPr/>
        </p:nvSpPr>
        <p:spPr bwMode="auto">
          <a:xfrm>
            <a:off x="1524000" y="514351"/>
            <a:ext cx="8313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br>
              <a:rPr lang="en-GB" altLang="en-US" sz="2000">
                <a:latin typeface="Myriad Pro" pitchFamily="34" charset="0"/>
                <a:cs typeface="Times New Roman" panose="02020603050405020304" pitchFamily="18" charset="0"/>
              </a:rPr>
            </a:br>
            <a:r>
              <a:rPr lang="en-GB" altLang="en-US" sz="2000">
                <a:cs typeface="Times New Roman" panose="02020603050405020304" pitchFamily="18" charset="0"/>
              </a:rPr>
              <a:t>Write down the readings you would expect on the ammeters in the circuits below.</a:t>
            </a:r>
            <a:endParaRPr lang="en-GB" altLang="en-US" sz="2000">
              <a:latin typeface="Arial" panose="020B0604020202020204" pitchFamily="34" charset="0"/>
            </a:endParaRPr>
          </a:p>
        </p:txBody>
      </p:sp>
    </p:spTree>
    <p:extLst>
      <p:ext uri="{BB962C8B-B14F-4D97-AF65-F5344CB8AC3E}">
        <p14:creationId xmlns:p14="http://schemas.microsoft.com/office/powerpoint/2010/main" val="423836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P02-22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38" y="1"/>
            <a:ext cx="423386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5"/>
          <p:cNvSpPr>
            <a:spLocks noChangeArrowheads="1"/>
          </p:cNvSpPr>
          <p:nvPr/>
        </p:nvSpPr>
        <p:spPr bwMode="auto">
          <a:xfrm>
            <a:off x="1524000" y="4572001"/>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857500" algn="r"/>
              </a:tabLst>
              <a:defRPr>
                <a:solidFill>
                  <a:schemeClr val="tx1"/>
                </a:solidFill>
                <a:latin typeface="Comic Sans MS" panose="030F0702030302020204" pitchFamily="66" charset="0"/>
              </a:defRPr>
            </a:lvl1pPr>
            <a:lvl2pPr marL="742950" indent="-285750">
              <a:tabLst>
                <a:tab pos="2857500" algn="r"/>
              </a:tabLst>
              <a:defRPr>
                <a:solidFill>
                  <a:schemeClr val="tx1"/>
                </a:solidFill>
                <a:latin typeface="Comic Sans MS" panose="030F0702030302020204" pitchFamily="66" charset="0"/>
              </a:defRPr>
            </a:lvl2pPr>
            <a:lvl3pPr marL="1143000" indent="-228600">
              <a:tabLst>
                <a:tab pos="2857500" algn="r"/>
              </a:tabLst>
              <a:defRPr>
                <a:solidFill>
                  <a:schemeClr val="tx1"/>
                </a:solidFill>
                <a:latin typeface="Comic Sans MS" panose="030F0702030302020204" pitchFamily="66" charset="0"/>
              </a:defRPr>
            </a:lvl3pPr>
            <a:lvl4pPr marL="1600200" indent="-228600">
              <a:tabLst>
                <a:tab pos="2857500" algn="r"/>
              </a:tabLst>
              <a:defRPr>
                <a:solidFill>
                  <a:schemeClr val="tx1"/>
                </a:solidFill>
                <a:latin typeface="Comic Sans MS" panose="030F0702030302020204" pitchFamily="66" charset="0"/>
              </a:defRPr>
            </a:lvl4pPr>
            <a:lvl5pPr marL="2057400" indent="-228600">
              <a:tabLst>
                <a:tab pos="2857500" algn="r"/>
              </a:tabLst>
              <a:defRPr>
                <a:solidFill>
                  <a:schemeClr val="tx1"/>
                </a:solidFill>
                <a:latin typeface="Comic Sans MS" panose="030F0702030302020204" pitchFamily="66" charset="0"/>
              </a:defRPr>
            </a:lvl5pPr>
            <a:lvl6pPr marL="2514600" indent="-228600" eaLnBrk="0" fontAlgn="base" hangingPunct="0">
              <a:spcBef>
                <a:spcPct val="0"/>
              </a:spcBef>
              <a:spcAft>
                <a:spcPct val="0"/>
              </a:spcAft>
              <a:tabLst>
                <a:tab pos="2857500" algn="r"/>
              </a:tabLst>
              <a:defRPr>
                <a:solidFill>
                  <a:schemeClr val="tx1"/>
                </a:solidFill>
                <a:latin typeface="Comic Sans MS" panose="030F0702030302020204" pitchFamily="66" charset="0"/>
              </a:defRPr>
            </a:lvl6pPr>
            <a:lvl7pPr marL="2971800" indent="-228600" eaLnBrk="0" fontAlgn="base" hangingPunct="0">
              <a:spcBef>
                <a:spcPct val="0"/>
              </a:spcBef>
              <a:spcAft>
                <a:spcPct val="0"/>
              </a:spcAft>
              <a:tabLst>
                <a:tab pos="2857500" algn="r"/>
              </a:tabLst>
              <a:defRPr>
                <a:solidFill>
                  <a:schemeClr val="tx1"/>
                </a:solidFill>
                <a:latin typeface="Comic Sans MS" panose="030F0702030302020204" pitchFamily="66" charset="0"/>
              </a:defRPr>
            </a:lvl7pPr>
            <a:lvl8pPr marL="3429000" indent="-228600" eaLnBrk="0" fontAlgn="base" hangingPunct="0">
              <a:spcBef>
                <a:spcPct val="0"/>
              </a:spcBef>
              <a:spcAft>
                <a:spcPct val="0"/>
              </a:spcAft>
              <a:tabLst>
                <a:tab pos="2857500" algn="r"/>
              </a:tabLst>
              <a:defRPr>
                <a:solidFill>
                  <a:schemeClr val="tx1"/>
                </a:solidFill>
                <a:latin typeface="Comic Sans MS" panose="030F0702030302020204" pitchFamily="66" charset="0"/>
              </a:defRPr>
            </a:lvl8pPr>
            <a:lvl9pPr marL="3886200" indent="-228600" eaLnBrk="0" fontAlgn="base" hangingPunct="0">
              <a:spcBef>
                <a:spcPct val="0"/>
              </a:spcBef>
              <a:spcAft>
                <a:spcPct val="0"/>
              </a:spcAft>
              <a:tabLst>
                <a:tab pos="2857500" algn="r"/>
              </a:tabLst>
              <a:defRPr>
                <a:solidFill>
                  <a:schemeClr val="tx1"/>
                </a:solidFill>
                <a:latin typeface="Comic Sans MS" panose="030F0702030302020204" pitchFamily="66" charset="0"/>
              </a:defRPr>
            </a:lvl9pPr>
          </a:lstStyle>
          <a:p>
            <a:pPr eaLnBrk="1" hangingPunct="1"/>
            <a:r>
              <a:rPr lang="en-GB" altLang="en-US" sz="2000" b="1"/>
              <a:t>a </a:t>
            </a:r>
            <a:r>
              <a:rPr lang="en-GB" altLang="en-US" sz="2000"/>
              <a:t>Draw a circle around the voltmeter that is measuring the emf of the cell.</a:t>
            </a:r>
            <a:endParaRPr lang="en-US" altLang="en-US" sz="2000"/>
          </a:p>
          <a:p>
            <a:pPr eaLnBrk="1" hangingPunct="1"/>
            <a:r>
              <a:rPr lang="en-GB" altLang="en-US" sz="2000" b="1"/>
              <a:t>b </a:t>
            </a:r>
            <a:r>
              <a:rPr lang="en-GB" altLang="en-US" sz="2000"/>
              <a:t>Is the motor or the resistor transferring the most energy?</a:t>
            </a:r>
            <a:endParaRPr lang="en-US" altLang="en-US" sz="2000"/>
          </a:p>
          <a:p>
            <a:pPr eaLnBrk="1" hangingPunct="1"/>
            <a:r>
              <a:rPr lang="en-GB" altLang="en-US" sz="2000" b="1"/>
              <a:t>c </a:t>
            </a:r>
            <a:r>
              <a:rPr lang="en-GB" altLang="en-US" sz="2000"/>
              <a:t>What is the potential difference across the lamp?</a:t>
            </a:r>
          </a:p>
          <a:p>
            <a:pPr eaLnBrk="1" hangingPunct="1"/>
            <a:r>
              <a:rPr lang="en-GB" altLang="en-US" sz="2000"/>
              <a:t>		</a:t>
            </a:r>
            <a:r>
              <a:rPr lang="en-US" altLang="en-US" sz="2000"/>
              <a:t> </a:t>
            </a:r>
          </a:p>
        </p:txBody>
      </p:sp>
    </p:spTree>
    <p:extLst>
      <p:ext uri="{BB962C8B-B14F-4D97-AF65-F5344CB8AC3E}">
        <p14:creationId xmlns:p14="http://schemas.microsoft.com/office/powerpoint/2010/main" val="103454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02-22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ChangeArrowheads="1"/>
          </p:cNvSpPr>
          <p:nvPr/>
        </p:nvSpPr>
        <p:spPr bwMode="auto">
          <a:xfrm>
            <a:off x="1524000" y="4224339"/>
            <a:ext cx="854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Write the missing potential differences and currents on these circuit diagrams.</a:t>
            </a:r>
          </a:p>
        </p:txBody>
      </p:sp>
    </p:spTree>
    <p:extLst>
      <p:ext uri="{BB962C8B-B14F-4D97-AF65-F5344CB8AC3E}">
        <p14:creationId xmlns:p14="http://schemas.microsoft.com/office/powerpoint/2010/main" val="985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P02-22d3"/>
          <p:cNvPicPr>
            <a:picLocks noChangeAspect="1" noChangeArrowheads="1"/>
          </p:cNvPicPr>
          <p:nvPr/>
        </p:nvPicPr>
        <p:blipFill>
          <a:blip r:embed="rId2">
            <a:extLst>
              <a:ext uri="{28A0092B-C50C-407E-A947-70E740481C1C}">
                <a14:useLocalDpi xmlns:a14="http://schemas.microsoft.com/office/drawing/2010/main" val="0"/>
              </a:ext>
            </a:extLst>
          </a:blip>
          <a:srcRect t="13560" r="33682"/>
          <a:stretch>
            <a:fillRect/>
          </a:stretch>
        </p:blipFill>
        <p:spPr bwMode="auto">
          <a:xfrm>
            <a:off x="6256338" y="0"/>
            <a:ext cx="4411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p:cNvSpPr txBox="1">
            <a:spLocks noChangeArrowheads="1"/>
          </p:cNvSpPr>
          <p:nvPr/>
        </p:nvSpPr>
        <p:spPr bwMode="auto">
          <a:xfrm>
            <a:off x="1738314" y="342900"/>
            <a:ext cx="431958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lvl="1">
              <a:lnSpc>
                <a:spcPct val="96000"/>
              </a:lnSpc>
              <a:spcAft>
                <a:spcPts val="600"/>
              </a:spcAft>
            </a:pPr>
            <a:r>
              <a:rPr lang="en-GB" altLang="en-US" sz="2000"/>
              <a:t>Write the missing potential differences and currents on these circuit diagrams. Show your working for any calculations. </a:t>
            </a:r>
            <a:r>
              <a:rPr lang="en-GB" altLang="en-US" sz="2000" i="1"/>
              <a:t>(Hint: work out your answers in the order of the letters.)</a:t>
            </a:r>
            <a:endParaRPr lang="en-US" altLang="en-US" sz="2000"/>
          </a:p>
        </p:txBody>
      </p:sp>
    </p:spTree>
    <p:extLst>
      <p:ext uri="{BB962C8B-B14F-4D97-AF65-F5344CB8AC3E}">
        <p14:creationId xmlns:p14="http://schemas.microsoft.com/office/powerpoint/2010/main" val="94233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ChangeArrowheads="1"/>
          </p:cNvSpPr>
          <p:nvPr/>
        </p:nvSpPr>
        <p:spPr bwMode="auto">
          <a:xfrm>
            <a:off x="3057526" y="28336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endParaRPr lang="en-GB" altLang="en-US"/>
          </a:p>
        </p:txBody>
      </p:sp>
      <p:pic>
        <p:nvPicPr>
          <p:cNvPr id="105475" name="Picture 2" descr="P02-21d2"/>
          <p:cNvPicPr>
            <a:picLocks noChangeAspect="1" noChangeArrowheads="1"/>
          </p:cNvPicPr>
          <p:nvPr/>
        </p:nvPicPr>
        <p:blipFill>
          <a:blip r:embed="rId2">
            <a:extLst>
              <a:ext uri="{28A0092B-C50C-407E-A947-70E740481C1C}">
                <a14:useLocalDpi xmlns:a14="http://schemas.microsoft.com/office/drawing/2010/main" val="0"/>
              </a:ext>
            </a:extLst>
          </a:blip>
          <a:srcRect r="39992"/>
          <a:stretch>
            <a:fillRect/>
          </a:stretch>
        </p:blipFill>
        <p:spPr bwMode="auto">
          <a:xfrm>
            <a:off x="5581651" y="1441451"/>
            <a:ext cx="483552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8256" name="Group 16"/>
          <p:cNvGraphicFramePr>
            <a:graphicFrameLocks noGrp="1"/>
          </p:cNvGraphicFramePr>
          <p:nvPr/>
        </p:nvGraphicFramePr>
        <p:xfrm>
          <a:off x="2070100" y="293689"/>
          <a:ext cx="6076950" cy="517525"/>
        </p:xfrm>
        <a:graphic>
          <a:graphicData uri="http://schemas.openxmlformats.org/drawingml/2006/table">
            <a:tbl>
              <a:tblPr/>
              <a:tblGrid>
                <a:gridCol w="2025650">
                  <a:extLst>
                    <a:ext uri="{9D8B030D-6E8A-4147-A177-3AD203B41FA5}">
                      <a16:colId xmlns:a16="http://schemas.microsoft.com/office/drawing/2014/main" val="20000"/>
                    </a:ext>
                  </a:extLst>
                </a:gridCol>
                <a:gridCol w="4051300">
                  <a:extLst>
                    <a:ext uri="{9D8B030D-6E8A-4147-A177-3AD203B41FA5}">
                      <a16:colId xmlns:a16="http://schemas.microsoft.com/office/drawing/2014/main" val="20001"/>
                    </a:ext>
                  </a:extLst>
                </a:gridCol>
              </a:tblGrid>
              <a:tr h="517525">
                <a:tc>
                  <a:txBody>
                    <a:bodyPr/>
                    <a:lstStyle>
                      <a:lvl1pPr>
                        <a:spcBef>
                          <a:spcPct val="20000"/>
                        </a:spcBef>
                        <a:tabLst>
                          <a:tab pos="144463" algn="l"/>
                        </a:tabLst>
                        <a:defRPr sz="2800">
                          <a:solidFill>
                            <a:schemeClr val="tx1"/>
                          </a:solidFill>
                          <a:latin typeface="Arial" panose="020B0604020202020204" pitchFamily="34" charset="0"/>
                        </a:defRPr>
                      </a:lvl1pPr>
                      <a:lvl2pPr>
                        <a:spcBef>
                          <a:spcPct val="20000"/>
                        </a:spcBef>
                        <a:tabLst>
                          <a:tab pos="144463" algn="l"/>
                        </a:tabLst>
                        <a:defRPr sz="2400">
                          <a:solidFill>
                            <a:schemeClr val="tx1"/>
                          </a:solidFill>
                          <a:latin typeface="Arial" panose="020B0604020202020204" pitchFamily="34" charset="0"/>
                        </a:defRPr>
                      </a:lvl2pPr>
                      <a:lvl3pPr>
                        <a:spcBef>
                          <a:spcPct val="20000"/>
                        </a:spcBef>
                        <a:tabLst>
                          <a:tab pos="144463" algn="l"/>
                        </a:tabLst>
                        <a:defRPr sz="2000">
                          <a:solidFill>
                            <a:schemeClr val="tx1"/>
                          </a:solidFill>
                          <a:latin typeface="Arial" panose="020B0604020202020204" pitchFamily="34" charset="0"/>
                        </a:defRPr>
                      </a:lvl3pPr>
                      <a:lvl4pPr>
                        <a:spcBef>
                          <a:spcPct val="20000"/>
                        </a:spcBef>
                        <a:tabLst>
                          <a:tab pos="144463" algn="l"/>
                        </a:tabLst>
                        <a:defRPr>
                          <a:solidFill>
                            <a:schemeClr val="tx1"/>
                          </a:solidFill>
                          <a:latin typeface="Arial" panose="020B0604020202020204" pitchFamily="34" charset="0"/>
                        </a:defRPr>
                      </a:lvl4pPr>
                      <a:lvl5pPr>
                        <a:spcBef>
                          <a:spcPct val="20000"/>
                        </a:spcBef>
                        <a:tabLst>
                          <a:tab pos="144463" algn="l"/>
                        </a:tabLst>
                        <a:defRPr>
                          <a:solidFill>
                            <a:schemeClr val="tx1"/>
                          </a:solidFill>
                          <a:latin typeface="Arial" panose="020B0604020202020204" pitchFamily="34" charset="0"/>
                        </a:defRPr>
                      </a:lvl5pPr>
                      <a:lvl6pPr fontAlgn="base">
                        <a:spcBef>
                          <a:spcPct val="20000"/>
                        </a:spcBef>
                        <a:spcAft>
                          <a:spcPct val="0"/>
                        </a:spcAft>
                        <a:tabLst>
                          <a:tab pos="144463" algn="l"/>
                        </a:tabLst>
                        <a:defRPr>
                          <a:solidFill>
                            <a:schemeClr val="tx1"/>
                          </a:solidFill>
                          <a:latin typeface="Arial" panose="020B0604020202020204" pitchFamily="34" charset="0"/>
                        </a:defRPr>
                      </a:lvl6pPr>
                      <a:lvl7pPr fontAlgn="base">
                        <a:spcBef>
                          <a:spcPct val="20000"/>
                        </a:spcBef>
                        <a:spcAft>
                          <a:spcPct val="0"/>
                        </a:spcAft>
                        <a:tabLst>
                          <a:tab pos="144463" algn="l"/>
                        </a:tabLst>
                        <a:defRPr>
                          <a:solidFill>
                            <a:schemeClr val="tx1"/>
                          </a:solidFill>
                          <a:latin typeface="Arial" panose="020B0604020202020204" pitchFamily="34" charset="0"/>
                        </a:defRPr>
                      </a:lvl7pPr>
                      <a:lvl8pPr fontAlgn="base">
                        <a:spcBef>
                          <a:spcPct val="20000"/>
                        </a:spcBef>
                        <a:spcAft>
                          <a:spcPct val="0"/>
                        </a:spcAft>
                        <a:tabLst>
                          <a:tab pos="144463" algn="l"/>
                        </a:tabLst>
                        <a:defRPr>
                          <a:solidFill>
                            <a:schemeClr val="tx1"/>
                          </a:solidFill>
                          <a:latin typeface="Arial" panose="020B0604020202020204" pitchFamily="34" charset="0"/>
                        </a:defRPr>
                      </a:lvl8pPr>
                      <a:lvl9pPr fontAlgn="base">
                        <a:spcBef>
                          <a:spcPct val="20000"/>
                        </a:spcBef>
                        <a:spcAft>
                          <a:spcPct val="0"/>
                        </a:spcAft>
                        <a:tabLst>
                          <a:tab pos="144463"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44463"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a:txBody>
                  <a:tcPr marT="45485" marB="45485"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tx1"/>
                        </a:solidFill>
                        <a:effectLst/>
                        <a:latin typeface="Arial" panose="020B0604020202020204" pitchFamily="34" charset="0"/>
                      </a:endParaRPr>
                    </a:p>
                  </a:txBody>
                  <a:tcPr marT="45485" marB="45485"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5479" name="Rectangle 17"/>
          <p:cNvSpPr>
            <a:spLocks noChangeArrowheads="1"/>
          </p:cNvSpPr>
          <p:nvPr/>
        </p:nvSpPr>
        <p:spPr bwMode="auto">
          <a:xfrm>
            <a:off x="1743075" y="217489"/>
            <a:ext cx="8502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GB" altLang="en-US" sz="2000"/>
              <a:t>Calculate the potential difference supplied by the cell in this circuit. </a:t>
            </a:r>
          </a:p>
        </p:txBody>
      </p:sp>
    </p:spTree>
    <p:extLst>
      <p:ext uri="{BB962C8B-B14F-4D97-AF65-F5344CB8AC3E}">
        <p14:creationId xmlns:p14="http://schemas.microsoft.com/office/powerpoint/2010/main" val="144095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02-21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119314"/>
            <a:ext cx="580866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a:spLocks noChangeArrowheads="1"/>
          </p:cNvSpPr>
          <p:nvPr/>
        </p:nvSpPr>
        <p:spPr bwMode="auto">
          <a:xfrm>
            <a:off x="2484439" y="690564"/>
            <a:ext cx="4522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en-GB" altLang="en-US" sz="2000"/>
              <a:t>Calculate the current in this circuit.</a:t>
            </a:r>
            <a:r>
              <a:rPr lang="en-US" altLang="en-US" sz="2000"/>
              <a:t> </a:t>
            </a:r>
          </a:p>
        </p:txBody>
      </p:sp>
    </p:spTree>
    <p:extLst>
      <p:ext uri="{BB962C8B-B14F-4D97-AF65-F5344CB8AC3E}">
        <p14:creationId xmlns:p14="http://schemas.microsoft.com/office/powerpoint/2010/main" val="2358275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Comic Sans MS</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Morris</dc:creator>
  <cp:lastModifiedBy>Andy Morris</cp:lastModifiedBy>
  <cp:revision>1</cp:revision>
  <dcterms:created xsi:type="dcterms:W3CDTF">2016-03-16T07:49:02Z</dcterms:created>
  <dcterms:modified xsi:type="dcterms:W3CDTF">2016-03-16T07:49:27Z</dcterms:modified>
</cp:coreProperties>
</file>