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4"/>
    <p:sldMasterId id="2147483696" r:id="rId5"/>
    <p:sldMasterId id="2147483708" r:id="rId6"/>
  </p:sldMasterIdLst>
  <p:notesMasterIdLst>
    <p:notesMasterId r:id="rId22"/>
  </p:notesMasterIdLst>
  <p:sldIdLst>
    <p:sldId id="256" r:id="rId7"/>
    <p:sldId id="257" r:id="rId8"/>
    <p:sldId id="258" r:id="rId9"/>
    <p:sldId id="259" r:id="rId10"/>
    <p:sldId id="260" r:id="rId11"/>
    <p:sldId id="262" r:id="rId12"/>
    <p:sldId id="261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>
        <p:scale>
          <a:sx n="51" d="100"/>
          <a:sy n="51" d="100"/>
        </p:scale>
        <p:origin x="48" y="4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slide" Target="slides/slide15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presProps" Target="presProp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879D9D-A0D8-424C-A1C9-30892A47E923}" type="datetimeFigureOut">
              <a:rPr lang="en-GB" smtClean="0"/>
              <a:t>30/01/2015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8ADD98-AE34-4042-9F04-48CE1BA4AF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23598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329A40E2-791F-4A49-B4FC-F11D32856AA7}" type="slidenum">
              <a:rPr lang="en-US" altLang="en-US" sz="1200"/>
              <a:pPr eaLnBrk="1" hangingPunct="1"/>
              <a:t>10</a:t>
            </a:fld>
            <a:endParaRPr lang="en-US" altLang="en-US" sz="1200"/>
          </a:p>
        </p:txBody>
      </p:sp>
      <p:sp>
        <p:nvSpPr>
          <p:cNvPr id="21507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1508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r>
              <a:rPr lang="en-US" altLang="en-US" smtClean="0"/>
              <a:t>In all cases, you will see that I have given the quarks inside baryons the colors red, green, and blue.</a:t>
            </a:r>
            <a:br>
              <a:rPr lang="en-US" altLang="en-US" smtClean="0"/>
            </a:br>
            <a:r>
              <a:rPr lang="en-US" altLang="en-US" smtClean="0"/>
              <a:t>This is because quarks also have an intrinsic “color charge”, or simply “color” for short. We will</a:t>
            </a:r>
            <a:br>
              <a:rPr lang="en-US" altLang="en-US" smtClean="0"/>
            </a:br>
            <a:r>
              <a:rPr lang="en-US" altLang="en-US" smtClean="0"/>
              <a:t>get into this in more detail later when we discuss the strong interaction.</a:t>
            </a:r>
            <a:br>
              <a:rPr lang="en-US" altLang="en-US" smtClean="0"/>
            </a:br>
            <a:r>
              <a:rPr lang="en-US" altLang="en-US" smtClean="0"/>
              <a:t/>
            </a:r>
            <a:br>
              <a:rPr lang="en-US" altLang="en-US" smtClean="0"/>
            </a:br>
            <a:r>
              <a:rPr lang="en-US" altLang="en-US" smtClean="0"/>
              <a:t>For now, assume that all baryons must have 1 RED, 1 GREEN and 1 BLUE quark.</a:t>
            </a:r>
          </a:p>
          <a:p>
            <a:pPr eaLnBrk="1" hangingPunct="1"/>
            <a:r>
              <a:rPr lang="en-US" altLang="en-US" smtClean="0"/>
              <a:t>Taken together, the RED, GREEN, and BLUE produce an object which has no color</a:t>
            </a:r>
            <a:br>
              <a:rPr lang="en-US" altLang="en-US" smtClean="0"/>
            </a:br>
            <a:r>
              <a:rPr lang="en-US" altLang="en-US" smtClean="0"/>
              <a:t>(ie., it’s colorless). This is the same idea as the visible light be composed of the</a:t>
            </a:r>
            <a:br>
              <a:rPr lang="en-US" altLang="en-US" smtClean="0"/>
            </a:br>
            <a:r>
              <a:rPr lang="en-US" altLang="en-US" smtClean="0"/>
              <a:t>full spectrum of colors in the rainbow.</a:t>
            </a:r>
          </a:p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8083674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9409FE92-75E1-4602-82F7-65A9C6E440C5}" type="slidenum">
              <a:rPr lang="en-US" altLang="en-US" sz="1200">
                <a:solidFill>
                  <a:srgbClr val="000000"/>
                </a:solidFill>
              </a:rPr>
              <a:pPr eaLnBrk="1" hangingPunct="1"/>
              <a:t>11</a:t>
            </a:fld>
            <a:endParaRPr lang="en-US" altLang="en-US" sz="1200">
              <a:solidFill>
                <a:srgbClr val="000000"/>
              </a:solidFill>
            </a:endParaRPr>
          </a:p>
        </p:txBody>
      </p:sp>
      <p:sp>
        <p:nvSpPr>
          <p:cNvPr id="22531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2532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r>
              <a:rPr lang="en-US" altLang="en-US" smtClean="0"/>
              <a:t>Here, Q means “the value of the electric charge”</a:t>
            </a:r>
          </a:p>
          <a:p>
            <a:pPr eaLnBrk="1" hangingPunct="1"/>
            <a:endParaRPr lang="en-US" altLang="en-US" smtClean="0"/>
          </a:p>
          <a:p>
            <a:pPr eaLnBrk="1" hangingPunct="1"/>
            <a:r>
              <a:rPr lang="en-US" altLang="en-US" smtClean="0"/>
              <a:t>Note that the Lambda and Sigma_0 have the same quark content, but have different masses.</a:t>
            </a:r>
          </a:p>
          <a:p>
            <a:pPr eaLnBrk="1" hangingPunct="1"/>
            <a:r>
              <a:rPr lang="en-US" altLang="en-US" smtClean="0"/>
              <a:t>How can this be?</a:t>
            </a:r>
          </a:p>
          <a:p>
            <a:pPr eaLnBrk="1" hangingPunct="1"/>
            <a:endParaRPr lang="en-US" altLang="en-US" smtClean="0"/>
          </a:p>
          <a:p>
            <a:pPr eaLnBrk="1" hangingPunct="1"/>
            <a:r>
              <a:rPr lang="en-US" altLang="en-US" smtClean="0"/>
              <a:t>The answer is  beyond the scope of this course. If you would like a deeper explanation, I encourage you to talk </a:t>
            </a:r>
            <a:br>
              <a:rPr lang="en-US" altLang="en-US" smtClean="0"/>
            </a:br>
            <a:r>
              <a:rPr lang="en-US" altLang="en-US" smtClean="0"/>
              <a:t>to the instructor.</a:t>
            </a:r>
          </a:p>
        </p:txBody>
      </p:sp>
    </p:spTree>
    <p:extLst>
      <p:ext uri="{BB962C8B-B14F-4D97-AF65-F5344CB8AC3E}">
        <p14:creationId xmlns:p14="http://schemas.microsoft.com/office/powerpoint/2010/main" val="39740391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1B326361-A3A5-47F1-B48A-0D3A5FD66893}" type="slidenum">
              <a:rPr lang="en-US" altLang="en-US" sz="1200">
                <a:solidFill>
                  <a:srgbClr val="000000"/>
                </a:solidFill>
              </a:rPr>
              <a:pPr eaLnBrk="1" hangingPunct="1"/>
              <a:t>12</a:t>
            </a:fld>
            <a:endParaRPr lang="en-US" altLang="en-US" sz="1200">
              <a:solidFill>
                <a:srgbClr val="000000"/>
              </a:solidFill>
            </a:endParaRPr>
          </a:p>
        </p:txBody>
      </p:sp>
      <p:sp>
        <p:nvSpPr>
          <p:cNvPr id="23555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3556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r>
              <a:rPr lang="en-US" altLang="en-US" smtClean="0"/>
              <a:t>I DO NOT EXPECT YOU TO MEMORIZE THESE TABLES !!!!</a:t>
            </a:r>
          </a:p>
          <a:p>
            <a:pPr eaLnBrk="1" hangingPunct="1"/>
            <a:endParaRPr lang="en-US" altLang="en-US" smtClean="0"/>
          </a:p>
          <a:p>
            <a:pPr eaLnBrk="1" hangingPunct="1"/>
            <a:r>
              <a:rPr lang="en-US" altLang="en-US" smtClean="0"/>
              <a:t>But, you should know how to read them, and understand </a:t>
            </a:r>
            <a:br>
              <a:rPr lang="en-US" altLang="en-US" smtClean="0"/>
            </a:br>
            <a:r>
              <a:rPr lang="en-US" altLang="en-US" smtClean="0"/>
              <a:t>what the items are.</a:t>
            </a:r>
          </a:p>
          <a:p>
            <a:pPr eaLnBrk="1" hangingPunct="1"/>
            <a:endParaRPr lang="en-US" altLang="en-US" smtClean="0"/>
          </a:p>
          <a:p>
            <a:pPr eaLnBrk="1" hangingPunct="1"/>
            <a:r>
              <a:rPr lang="en-US" altLang="en-US" smtClean="0"/>
              <a:t>I do expect that you understand what the various columns mean, so that you</a:t>
            </a:r>
            <a:br>
              <a:rPr lang="en-US" altLang="en-US" smtClean="0"/>
            </a:br>
            <a:r>
              <a:rPr lang="en-US" altLang="en-US" smtClean="0"/>
              <a:t>can read the table and extract information from it if so asked.</a:t>
            </a:r>
          </a:p>
          <a:p>
            <a:pPr eaLnBrk="1" hangingPunct="1"/>
            <a:endParaRPr lang="en-US" altLang="en-US" smtClean="0"/>
          </a:p>
          <a:p>
            <a:pPr eaLnBrk="1" hangingPunct="1"/>
            <a:r>
              <a:rPr lang="en-US" altLang="en-US" smtClean="0"/>
              <a:t>For example, you might be asked for the quark content of a Xi-, or the</a:t>
            </a:r>
            <a:br>
              <a:rPr lang="en-US" altLang="en-US" smtClean="0"/>
            </a:br>
            <a:r>
              <a:rPr lang="en-US" altLang="en-US" smtClean="0"/>
              <a:t>lifetime of the proton, or the mass of a Lambda particle. You should be able to</a:t>
            </a:r>
            <a:br>
              <a:rPr lang="en-US" altLang="en-US" smtClean="0"/>
            </a:br>
            <a:r>
              <a:rPr lang="en-US" altLang="en-US" smtClean="0"/>
              <a:t>extract this information from this (or a similar) table.</a:t>
            </a:r>
          </a:p>
        </p:txBody>
      </p:sp>
    </p:spTree>
    <p:extLst>
      <p:ext uri="{BB962C8B-B14F-4D97-AF65-F5344CB8AC3E}">
        <p14:creationId xmlns:p14="http://schemas.microsoft.com/office/powerpoint/2010/main" val="26793718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15D2876C-5A45-40EF-809B-094CA47092D7}" type="slidenum">
              <a:rPr lang="en-US" altLang="en-US" sz="1200">
                <a:solidFill>
                  <a:srgbClr val="000000"/>
                </a:solidFill>
              </a:rPr>
              <a:pPr eaLnBrk="1" hangingPunct="1"/>
              <a:t>13</a:t>
            </a:fld>
            <a:endParaRPr lang="en-US" altLang="en-US" sz="1200">
              <a:solidFill>
                <a:srgbClr val="000000"/>
              </a:solidFill>
            </a:endParaRPr>
          </a:p>
        </p:txBody>
      </p:sp>
      <p:sp>
        <p:nvSpPr>
          <p:cNvPr id="2457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mtClean="0"/>
              <a:t>I DO NOT EXPECT YOU TO MEMORIZE THESE TABLES !!!!</a:t>
            </a:r>
          </a:p>
          <a:p>
            <a:pPr eaLnBrk="1" hangingPunct="1"/>
            <a:endParaRPr lang="en-US" altLang="en-US" smtClean="0"/>
          </a:p>
          <a:p>
            <a:pPr eaLnBrk="1" hangingPunct="1"/>
            <a:r>
              <a:rPr lang="en-US" altLang="en-US" smtClean="0"/>
              <a:t>But, you should know how to read them, and understand </a:t>
            </a:r>
            <a:br>
              <a:rPr lang="en-US" altLang="en-US" smtClean="0"/>
            </a:br>
            <a:r>
              <a:rPr lang="en-US" altLang="en-US" smtClean="0"/>
              <a:t>what the items are.</a:t>
            </a:r>
          </a:p>
          <a:p>
            <a:pPr eaLnBrk="1" hangingPunct="1"/>
            <a:endParaRPr lang="en-US" altLang="en-US" smtClean="0"/>
          </a:p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001292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4308AB77-B489-4262-971D-A7791EF3396C}" type="slidenum">
              <a:rPr lang="en-US" altLang="en-US" sz="1200">
                <a:solidFill>
                  <a:srgbClr val="000000"/>
                </a:solidFill>
              </a:rPr>
              <a:pPr eaLnBrk="1" hangingPunct="1"/>
              <a:t>14</a:t>
            </a:fld>
            <a:endParaRPr lang="en-US" altLang="en-US" sz="1200">
              <a:solidFill>
                <a:srgbClr val="000000"/>
              </a:solidFill>
            </a:endParaRPr>
          </a:p>
        </p:txBody>
      </p:sp>
      <p:sp>
        <p:nvSpPr>
          <p:cNvPr id="25603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5604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r>
              <a:rPr lang="en-US" altLang="en-US" smtClean="0"/>
              <a:t>It is difficult to show here, but the two quarks inside mesons must have opposite color.</a:t>
            </a:r>
          </a:p>
          <a:p>
            <a:pPr eaLnBrk="1" hangingPunct="1"/>
            <a:endParaRPr lang="en-US" altLang="en-US" smtClean="0"/>
          </a:p>
          <a:p>
            <a:pPr eaLnBrk="1" hangingPunct="1"/>
            <a:r>
              <a:rPr lang="en-US" altLang="en-US" smtClean="0"/>
              <a:t>The quark can be either RED, GREEN, or BLUE. Choose one..</a:t>
            </a:r>
          </a:p>
          <a:p>
            <a:pPr eaLnBrk="1" hangingPunct="1"/>
            <a:endParaRPr lang="en-US" altLang="en-US" smtClean="0"/>
          </a:p>
          <a:p>
            <a:pPr eaLnBrk="1" hangingPunct="1"/>
            <a:r>
              <a:rPr lang="en-US" altLang="en-US" smtClean="0"/>
              <a:t>If we choose GREEN, then the anti-quark’s color is “ANTI-GREEN”. How do</a:t>
            </a:r>
            <a:br>
              <a:rPr lang="en-US" altLang="en-US" smtClean="0"/>
            </a:br>
            <a:r>
              <a:rPr lang="en-US" altLang="en-US" smtClean="0"/>
              <a:t>we draw anti-green? Sorry, I’m not sure how, but try and keep in mind that the</a:t>
            </a:r>
            <a:br>
              <a:rPr lang="en-US" altLang="en-US" smtClean="0"/>
            </a:br>
            <a:r>
              <a:rPr lang="en-US" altLang="en-US" smtClean="0"/>
              <a:t>quark and antiquark in a a meson are one of (or some combination) of these  </a:t>
            </a:r>
            <a:br>
              <a:rPr lang="en-US" altLang="en-US" smtClean="0"/>
            </a:br>
            <a:r>
              <a:rPr lang="en-US" altLang="en-US" smtClean="0"/>
              <a:t>colors combinations:</a:t>
            </a:r>
          </a:p>
          <a:p>
            <a:pPr eaLnBrk="1" hangingPunct="1"/>
            <a:endParaRPr lang="en-US" altLang="en-US" smtClean="0"/>
          </a:p>
          <a:p>
            <a:pPr eaLnBrk="1" hangingPunct="1"/>
            <a:r>
              <a:rPr lang="en-US" altLang="en-US" smtClean="0"/>
              <a:t>Quark  +     Antiquark</a:t>
            </a:r>
          </a:p>
          <a:p>
            <a:pPr eaLnBrk="1" hangingPunct="1"/>
            <a:r>
              <a:rPr lang="en-US" altLang="en-US" smtClean="0"/>
              <a:t>------         ------------</a:t>
            </a:r>
          </a:p>
          <a:p>
            <a:pPr eaLnBrk="1" hangingPunct="1"/>
            <a:r>
              <a:rPr lang="en-US" altLang="en-US" smtClean="0"/>
              <a:t>RED     +    ANTIRED</a:t>
            </a:r>
          </a:p>
          <a:p>
            <a:pPr eaLnBrk="1" hangingPunct="1"/>
            <a:r>
              <a:rPr lang="en-US" altLang="en-US" smtClean="0"/>
              <a:t>BLUE    +   ANTIBLUE</a:t>
            </a:r>
          </a:p>
          <a:p>
            <a:pPr eaLnBrk="1" hangingPunct="1"/>
            <a:r>
              <a:rPr lang="en-US" altLang="en-US" smtClean="0"/>
              <a:t>GREEN  +  ANTIGREEN</a:t>
            </a:r>
          </a:p>
        </p:txBody>
      </p:sp>
    </p:spTree>
    <p:extLst>
      <p:ext uri="{BB962C8B-B14F-4D97-AF65-F5344CB8AC3E}">
        <p14:creationId xmlns:p14="http://schemas.microsoft.com/office/powerpoint/2010/main" val="28140581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E5ED2FBA-A070-4E28-8DEA-9F1BC3ED849F}" type="slidenum">
              <a:rPr lang="en-US" altLang="en-US" sz="1200">
                <a:solidFill>
                  <a:srgbClr val="000000"/>
                </a:solidFill>
              </a:rPr>
              <a:pPr eaLnBrk="1" hangingPunct="1"/>
              <a:t>15</a:t>
            </a:fld>
            <a:endParaRPr lang="en-US" altLang="en-US" sz="1200">
              <a:solidFill>
                <a:srgbClr val="000000"/>
              </a:solidFill>
            </a:endParaRPr>
          </a:p>
        </p:txBody>
      </p:sp>
      <p:sp>
        <p:nvSpPr>
          <p:cNvPr id="26627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6628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r>
              <a:rPr lang="en-US" altLang="en-US" smtClean="0"/>
              <a:t>I DO NOT EXPECT YOU TO MEMORIZE THESE TABLES !!!!</a:t>
            </a:r>
          </a:p>
          <a:p>
            <a:pPr eaLnBrk="1" hangingPunct="1"/>
            <a:endParaRPr lang="en-US" altLang="en-US" smtClean="0"/>
          </a:p>
          <a:p>
            <a:pPr eaLnBrk="1" hangingPunct="1"/>
            <a:r>
              <a:rPr lang="en-US" altLang="en-US" smtClean="0"/>
              <a:t>But, you should know how to read them, and understand </a:t>
            </a:r>
            <a:br>
              <a:rPr lang="en-US" altLang="en-US" smtClean="0"/>
            </a:br>
            <a:r>
              <a:rPr lang="en-US" altLang="en-US" smtClean="0"/>
              <a:t>what the items are.</a:t>
            </a:r>
          </a:p>
          <a:p>
            <a:pPr eaLnBrk="1" hangingPunct="1"/>
            <a:endParaRPr lang="en-US" altLang="en-US" smtClean="0"/>
          </a:p>
          <a:p>
            <a:pPr eaLnBrk="1" hangingPunct="1"/>
            <a:r>
              <a:rPr lang="en-US" altLang="en-US" smtClean="0"/>
              <a:t>You can see that the Pion-0 and Eta-0 have lifetimes which are extremely short</a:t>
            </a:r>
            <a:br>
              <a:rPr lang="en-US" altLang="en-US" smtClean="0"/>
            </a:br>
            <a:r>
              <a:rPr lang="en-US" altLang="en-US" smtClean="0"/>
              <a:t>compared to the other particles (about a factor of 10 billion times shorter).</a:t>
            </a:r>
          </a:p>
          <a:p>
            <a:pPr eaLnBrk="1" hangingPunct="1"/>
            <a:endParaRPr lang="en-US" altLang="en-US" smtClean="0"/>
          </a:p>
          <a:p>
            <a:pPr eaLnBrk="1" hangingPunct="1"/>
            <a:r>
              <a:rPr lang="en-US" altLang="en-US" smtClean="0"/>
              <a:t>This is because these particles decay through the electromagnetic interaction,</a:t>
            </a:r>
          </a:p>
          <a:p>
            <a:pPr eaLnBrk="1" hangingPunct="1"/>
            <a:r>
              <a:rPr lang="en-US" altLang="en-US" smtClean="0"/>
              <a:t>whereas the others decay through the weak interaction.</a:t>
            </a:r>
          </a:p>
          <a:p>
            <a:pPr eaLnBrk="1" hangingPunct="1"/>
            <a:endParaRPr lang="en-US" altLang="en-US" smtClean="0"/>
          </a:p>
          <a:p>
            <a:pPr eaLnBrk="1" hangingPunct="1"/>
            <a:r>
              <a:rPr lang="en-US" altLang="en-US" smtClean="0"/>
              <a:t>We will discuss interactions and particle decays in more detail later…</a:t>
            </a:r>
          </a:p>
          <a:p>
            <a:pPr eaLnBrk="1" hangingPunct="1"/>
            <a:endParaRPr lang="en-US" altLang="en-US" smtClean="0"/>
          </a:p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0083284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B15F4-5F30-4962-8347-34EBAC8A2FB8}" type="datetimeFigureOut">
              <a:rPr lang="en-GB" smtClean="0"/>
              <a:t>30/01/2015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5BDFE-3E13-449E-A5CB-18F8783D40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61614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B15F4-5F30-4962-8347-34EBAC8A2FB8}" type="datetimeFigureOut">
              <a:rPr lang="en-GB" smtClean="0"/>
              <a:t>30/01/2015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5BDFE-3E13-449E-A5CB-18F8783D40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83356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B15F4-5F30-4962-8347-34EBAC8A2FB8}" type="datetimeFigureOut">
              <a:rPr lang="en-GB" smtClean="0"/>
              <a:t>30/01/2015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5BDFE-3E13-449E-A5CB-18F8783D40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25679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28E6D83-9828-430E-A33E-AD50B2B6CEBC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63156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40596CC-2228-4BF9-9DC7-2F5583D9C17E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87014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B1A4F52-3091-4316-9079-CBA286C2D3FE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014098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23C3225-8ADC-4D6C-A71D-F889CA3621BD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195771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AE4A2C-67E3-4975-B6DB-EE22226F4E8D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900825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528870-B9D3-4457-ACE1-E718679D26B2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694784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5460A2C-0C6D-47CF-9AC4-2EF3F977EDD7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626327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45CFD6E-045E-4A3D-8B44-CB17AE835C81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54436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B15F4-5F30-4962-8347-34EBAC8A2FB8}" type="datetimeFigureOut">
              <a:rPr lang="en-GB" smtClean="0"/>
              <a:t>30/01/2015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5BDFE-3E13-449E-A5CB-18F8783D40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79869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D8D7A7F-0489-4819-824A-2B055476FF23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118645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CB557A-0EE4-464A-B19C-2125AD658BDE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345665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4491EE-5120-4D80-914F-19D13972CBD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06201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28E6D83-9828-430E-A33E-AD50B2B6CEBC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478678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40596CC-2228-4BF9-9DC7-2F5583D9C17E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368845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B1A4F52-3091-4316-9079-CBA286C2D3FE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972224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23C3225-8ADC-4D6C-A71D-F889CA3621BD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472789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AE4A2C-67E3-4975-B6DB-EE22226F4E8D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891435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528870-B9D3-4457-ACE1-E718679D26B2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072420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5460A2C-0C6D-47CF-9AC4-2EF3F977EDD7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56110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B15F4-5F30-4962-8347-34EBAC8A2FB8}" type="datetimeFigureOut">
              <a:rPr lang="en-GB" smtClean="0"/>
              <a:t>30/01/2015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5BDFE-3E13-449E-A5CB-18F8783D40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441847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45CFD6E-045E-4A3D-8B44-CB17AE835C81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710666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D8D7A7F-0489-4819-824A-2B055476FF23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732925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CB557A-0EE4-464A-B19C-2125AD658BDE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522811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4491EE-5120-4D80-914F-19D13972CBD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10684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B15F4-5F30-4962-8347-34EBAC8A2FB8}" type="datetimeFigureOut">
              <a:rPr lang="en-GB" smtClean="0"/>
              <a:t>30/01/2015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5BDFE-3E13-449E-A5CB-18F8783D40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34981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B15F4-5F30-4962-8347-34EBAC8A2FB8}" type="datetimeFigureOut">
              <a:rPr lang="en-GB" smtClean="0"/>
              <a:t>30/01/2015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5BDFE-3E13-449E-A5CB-18F8783D40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32876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B15F4-5F30-4962-8347-34EBAC8A2FB8}" type="datetimeFigureOut">
              <a:rPr lang="en-GB" smtClean="0"/>
              <a:t>30/01/2015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5BDFE-3E13-449E-A5CB-18F8783D40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77556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B15F4-5F30-4962-8347-34EBAC8A2FB8}" type="datetimeFigureOut">
              <a:rPr lang="en-GB" smtClean="0"/>
              <a:t>30/01/2015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5BDFE-3E13-449E-A5CB-18F8783D40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29967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B15F4-5F30-4962-8347-34EBAC8A2FB8}" type="datetimeFigureOut">
              <a:rPr lang="en-GB" smtClean="0"/>
              <a:t>30/01/2015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5BDFE-3E13-449E-A5CB-18F8783D40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72656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B15F4-5F30-4962-8347-34EBAC8A2FB8}" type="datetimeFigureOut">
              <a:rPr lang="en-GB" smtClean="0"/>
              <a:t>30/01/2015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5BDFE-3E13-449E-A5CB-18F8783D40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17542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3B15F4-5F30-4962-8347-34EBAC8A2FB8}" type="datetimeFigureOut">
              <a:rPr lang="en-GB" smtClean="0"/>
              <a:t>30/01/2015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95BDFE-3E13-449E-A5CB-18F8783D40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822548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6ECFCE7-9B3C-4C82-920E-22F9905A8122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36750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6ECFCE7-9B3C-4C82-920E-22F9905A8122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56417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8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7.wmf"/><Relationship Id="rId3" Type="http://schemas.openxmlformats.org/officeDocument/2006/relationships/notesSlide" Target="../notesSlides/notesSlide6.xml"/><Relationship Id="rId7" Type="http://schemas.openxmlformats.org/officeDocument/2006/relationships/image" Target="../media/image4.wmf"/><Relationship Id="rId12" Type="http://schemas.openxmlformats.org/officeDocument/2006/relationships/oleObject" Target="../embeddings/oleObject5.bin"/><Relationship Id="rId2" Type="http://schemas.openxmlformats.org/officeDocument/2006/relationships/slideLayout" Target="../slideLayouts/slideLayout28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6.wmf"/><Relationship Id="rId5" Type="http://schemas.openxmlformats.org/officeDocument/2006/relationships/image" Target="../media/image3.wmf"/><Relationship Id="rId10" Type="http://schemas.openxmlformats.org/officeDocument/2006/relationships/oleObject" Target="../embeddings/oleObject4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5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Particle Zoo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AQA particle Physics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821200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228600" y="2895600"/>
            <a:ext cx="8545513" cy="3802063"/>
            <a:chOff x="144" y="1824"/>
            <a:chExt cx="5383" cy="2395"/>
          </a:xfrm>
        </p:grpSpPr>
        <p:sp>
          <p:nvSpPr>
            <p:cNvPr id="14382" name="Rectangle 3"/>
            <p:cNvSpPr>
              <a:spLocks noChangeArrowheads="1"/>
            </p:cNvSpPr>
            <p:nvPr/>
          </p:nvSpPr>
          <p:spPr bwMode="auto">
            <a:xfrm>
              <a:off x="3120" y="1824"/>
              <a:ext cx="1872" cy="1728"/>
            </a:xfrm>
            <a:prstGeom prst="rect">
              <a:avLst/>
            </a:prstGeom>
            <a:solidFill>
              <a:srgbClr val="FF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GB" altLang="en-US">
                <a:solidFill>
                  <a:schemeClr val="bg1"/>
                </a:solidFill>
              </a:endParaRPr>
            </a:p>
          </p:txBody>
        </p:sp>
        <p:sp>
          <p:nvSpPr>
            <p:cNvPr id="14383" name="Rectangle 4"/>
            <p:cNvSpPr>
              <a:spLocks noChangeArrowheads="1"/>
            </p:cNvSpPr>
            <p:nvPr/>
          </p:nvSpPr>
          <p:spPr bwMode="auto">
            <a:xfrm>
              <a:off x="864" y="1824"/>
              <a:ext cx="1872" cy="1728"/>
            </a:xfrm>
            <a:prstGeom prst="rect">
              <a:avLst/>
            </a:prstGeom>
            <a:solidFill>
              <a:srgbClr val="FF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GB" altLang="en-US">
                <a:solidFill>
                  <a:schemeClr val="bg1"/>
                </a:solidFill>
              </a:endParaRPr>
            </a:p>
          </p:txBody>
        </p:sp>
        <p:sp>
          <p:nvSpPr>
            <p:cNvPr id="14384" name="Text Box 5"/>
            <p:cNvSpPr txBox="1">
              <a:spLocks noChangeArrowheads="1"/>
            </p:cNvSpPr>
            <p:nvPr/>
          </p:nvSpPr>
          <p:spPr bwMode="auto">
            <a:xfrm>
              <a:off x="144" y="3696"/>
              <a:ext cx="5383" cy="5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 dirty="0"/>
                <a:t>Note: The neutron can be turned into a proton by simply replacing a</a:t>
              </a:r>
              <a:br>
                <a:rPr lang="en-US" altLang="en-US" dirty="0"/>
              </a:br>
              <a:r>
                <a:rPr lang="en-US" altLang="en-US" dirty="0"/>
                <a:t>“</a:t>
              </a:r>
              <a:r>
                <a:rPr lang="en-US" altLang="en-US" b="1" dirty="0"/>
                <a:t>d</a:t>
              </a:r>
              <a:r>
                <a:rPr lang="en-US" altLang="en-US" dirty="0"/>
                <a:t>” quark by a “</a:t>
              </a:r>
              <a:r>
                <a:rPr lang="en-US" altLang="en-US" b="1" dirty="0"/>
                <a:t>u</a:t>
              </a:r>
              <a:r>
                <a:rPr lang="en-US" altLang="en-US" dirty="0"/>
                <a:t>” quark!</a:t>
              </a:r>
            </a:p>
          </p:txBody>
        </p:sp>
      </p:grpSp>
      <p:sp>
        <p:nvSpPr>
          <p:cNvPr id="14339" name="Rectangle 6"/>
          <p:cNvSpPr>
            <a:spLocks noGrp="1" noChangeArrowheads="1"/>
          </p:cNvSpPr>
          <p:nvPr>
            <p:ph type="title"/>
          </p:nvPr>
        </p:nvSpPr>
        <p:spPr>
          <a:xfrm>
            <a:off x="762000" y="152400"/>
            <a:ext cx="7772400" cy="6096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dirty="0" smtClean="0"/>
              <a:t>Let’s make baryons!</a:t>
            </a:r>
          </a:p>
        </p:txBody>
      </p:sp>
      <p:sp>
        <p:nvSpPr>
          <p:cNvPr id="14340" name="Rectangle 8"/>
          <p:cNvSpPr>
            <a:spLocks noChangeArrowheads="1"/>
          </p:cNvSpPr>
          <p:nvPr/>
        </p:nvSpPr>
        <p:spPr bwMode="auto">
          <a:xfrm>
            <a:off x="228600" y="838200"/>
            <a:ext cx="8686800" cy="19050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GB" altLang="en-US">
              <a:solidFill>
                <a:schemeClr val="bg1"/>
              </a:solidFill>
            </a:endParaRPr>
          </a:p>
        </p:txBody>
      </p:sp>
      <p:sp>
        <p:nvSpPr>
          <p:cNvPr id="14344" name="Text Box 12"/>
          <p:cNvSpPr txBox="1">
            <a:spLocks noChangeArrowheads="1"/>
          </p:cNvSpPr>
          <p:nvPr/>
        </p:nvSpPr>
        <p:spPr bwMode="auto">
          <a:xfrm>
            <a:off x="381000" y="1295400"/>
            <a:ext cx="14620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b="1" dirty="0">
                <a:solidFill>
                  <a:schemeClr val="bg1"/>
                </a:solidFill>
              </a:rPr>
              <a:t>Charge Q</a:t>
            </a:r>
          </a:p>
        </p:txBody>
      </p:sp>
      <p:sp>
        <p:nvSpPr>
          <p:cNvPr id="14345" name="Text Box 13"/>
          <p:cNvSpPr txBox="1">
            <a:spLocks noChangeArrowheads="1"/>
          </p:cNvSpPr>
          <p:nvPr/>
        </p:nvSpPr>
        <p:spPr bwMode="auto">
          <a:xfrm>
            <a:off x="457200" y="1752600"/>
            <a:ext cx="862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chemeClr val="bg1"/>
                </a:solidFill>
              </a:rPr>
              <a:t>Mass</a:t>
            </a:r>
          </a:p>
        </p:txBody>
      </p:sp>
      <p:sp>
        <p:nvSpPr>
          <p:cNvPr id="14346" name="Text Box 14"/>
          <p:cNvSpPr txBox="1">
            <a:spLocks noChangeArrowheads="1"/>
          </p:cNvSpPr>
          <p:nvPr/>
        </p:nvSpPr>
        <p:spPr bwMode="auto">
          <a:xfrm>
            <a:off x="2627313" y="1295400"/>
            <a:ext cx="7461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chemeClr val="bg1"/>
                </a:solidFill>
              </a:rPr>
              <a:t>+2/3</a:t>
            </a:r>
          </a:p>
        </p:txBody>
      </p:sp>
      <p:sp>
        <p:nvSpPr>
          <p:cNvPr id="14347" name="Text Box 15"/>
          <p:cNvSpPr txBox="1">
            <a:spLocks noChangeArrowheads="1"/>
          </p:cNvSpPr>
          <p:nvPr/>
        </p:nvSpPr>
        <p:spPr bwMode="auto">
          <a:xfrm>
            <a:off x="4802188" y="1295400"/>
            <a:ext cx="6746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b="1" dirty="0">
                <a:solidFill>
                  <a:schemeClr val="bg1"/>
                </a:solidFill>
              </a:rPr>
              <a:t>-1/3</a:t>
            </a:r>
          </a:p>
        </p:txBody>
      </p:sp>
      <p:sp>
        <p:nvSpPr>
          <p:cNvPr id="14348" name="Text Box 16"/>
          <p:cNvSpPr txBox="1">
            <a:spLocks noChangeArrowheads="1"/>
          </p:cNvSpPr>
          <p:nvPr/>
        </p:nvSpPr>
        <p:spPr bwMode="auto">
          <a:xfrm>
            <a:off x="7250113" y="1295400"/>
            <a:ext cx="6746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chemeClr val="bg1"/>
                </a:solidFill>
              </a:rPr>
              <a:t>-1/3</a:t>
            </a:r>
          </a:p>
        </p:txBody>
      </p:sp>
      <p:sp>
        <p:nvSpPr>
          <p:cNvPr id="14349" name="Text Box 17"/>
          <p:cNvSpPr txBox="1">
            <a:spLocks noChangeArrowheads="1"/>
          </p:cNvSpPr>
          <p:nvPr/>
        </p:nvSpPr>
        <p:spPr bwMode="auto">
          <a:xfrm>
            <a:off x="2224088" y="1752600"/>
            <a:ext cx="17383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chemeClr val="bg1"/>
                </a:solidFill>
              </a:rPr>
              <a:t>~5 [MeV/</a:t>
            </a:r>
            <a:r>
              <a:rPr lang="en-US" altLang="en-US" b="1" i="1">
                <a:solidFill>
                  <a:schemeClr val="bg1"/>
                </a:solidFill>
              </a:rPr>
              <a:t>c</a:t>
            </a:r>
            <a:r>
              <a:rPr lang="en-US" altLang="en-US" b="1" baseline="30000">
                <a:solidFill>
                  <a:schemeClr val="bg1"/>
                </a:solidFill>
              </a:rPr>
              <a:t>2</a:t>
            </a:r>
            <a:r>
              <a:rPr lang="en-US" altLang="en-US" b="1">
                <a:solidFill>
                  <a:schemeClr val="bg1"/>
                </a:solidFill>
              </a:rPr>
              <a:t>]</a:t>
            </a:r>
            <a:endParaRPr lang="en-US" altLang="en-US" b="1" baseline="30000">
              <a:solidFill>
                <a:schemeClr val="bg1"/>
              </a:solidFill>
            </a:endParaRPr>
          </a:p>
        </p:txBody>
      </p:sp>
      <p:sp>
        <p:nvSpPr>
          <p:cNvPr id="14350" name="Text Box 18"/>
          <p:cNvSpPr txBox="1">
            <a:spLocks noChangeArrowheads="1"/>
          </p:cNvSpPr>
          <p:nvPr/>
        </p:nvSpPr>
        <p:spPr bwMode="auto">
          <a:xfrm>
            <a:off x="4500563" y="1752600"/>
            <a:ext cx="18907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chemeClr val="bg1"/>
                </a:solidFill>
              </a:rPr>
              <a:t>~10 [MeV/</a:t>
            </a:r>
            <a:r>
              <a:rPr lang="en-US" altLang="en-US" b="1" i="1">
                <a:solidFill>
                  <a:schemeClr val="bg1"/>
                </a:solidFill>
              </a:rPr>
              <a:t>c</a:t>
            </a:r>
            <a:r>
              <a:rPr lang="en-US" altLang="en-US" b="1" baseline="30000">
                <a:solidFill>
                  <a:schemeClr val="bg1"/>
                </a:solidFill>
              </a:rPr>
              <a:t>2</a:t>
            </a:r>
            <a:r>
              <a:rPr lang="en-US" altLang="en-US" b="1">
                <a:solidFill>
                  <a:schemeClr val="bg1"/>
                </a:solidFill>
              </a:rPr>
              <a:t>]</a:t>
            </a:r>
          </a:p>
        </p:txBody>
      </p:sp>
      <p:sp>
        <p:nvSpPr>
          <p:cNvPr id="14351" name="Text Box 19"/>
          <p:cNvSpPr txBox="1">
            <a:spLocks noChangeArrowheads="1"/>
          </p:cNvSpPr>
          <p:nvPr/>
        </p:nvSpPr>
        <p:spPr bwMode="auto">
          <a:xfrm>
            <a:off x="6858000" y="1752600"/>
            <a:ext cx="20431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chemeClr val="bg1"/>
                </a:solidFill>
              </a:rPr>
              <a:t>~200 [MeV/</a:t>
            </a:r>
            <a:r>
              <a:rPr lang="en-US" altLang="en-US" b="1" i="1">
                <a:solidFill>
                  <a:schemeClr val="bg1"/>
                </a:solidFill>
              </a:rPr>
              <a:t>c</a:t>
            </a:r>
            <a:r>
              <a:rPr lang="en-US" altLang="en-US" b="1" baseline="30000">
                <a:solidFill>
                  <a:schemeClr val="bg1"/>
                </a:solidFill>
              </a:rPr>
              <a:t>2</a:t>
            </a:r>
            <a:r>
              <a:rPr lang="en-US" altLang="en-US" b="1">
                <a:solidFill>
                  <a:schemeClr val="bg1"/>
                </a:solidFill>
              </a:rPr>
              <a:t>]</a:t>
            </a:r>
          </a:p>
        </p:txBody>
      </p:sp>
      <p:sp>
        <p:nvSpPr>
          <p:cNvPr id="14352" name="Text Box 20"/>
          <p:cNvSpPr txBox="1">
            <a:spLocks noChangeArrowheads="1"/>
          </p:cNvSpPr>
          <p:nvPr/>
        </p:nvSpPr>
        <p:spPr bwMode="auto">
          <a:xfrm>
            <a:off x="381000" y="838200"/>
            <a:ext cx="1047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b="1" dirty="0">
                <a:solidFill>
                  <a:schemeClr val="bg1"/>
                </a:solidFill>
              </a:rPr>
              <a:t>Quark</a:t>
            </a:r>
          </a:p>
        </p:txBody>
      </p:sp>
      <p:sp>
        <p:nvSpPr>
          <p:cNvPr id="14353" name="Text Box 21"/>
          <p:cNvSpPr txBox="1">
            <a:spLocks noChangeArrowheads="1"/>
          </p:cNvSpPr>
          <p:nvPr/>
        </p:nvSpPr>
        <p:spPr bwMode="auto">
          <a:xfrm>
            <a:off x="2727325" y="838200"/>
            <a:ext cx="523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chemeClr val="bg1"/>
                </a:solidFill>
              </a:rPr>
              <a:t>up</a:t>
            </a:r>
          </a:p>
        </p:txBody>
      </p:sp>
      <p:sp>
        <p:nvSpPr>
          <p:cNvPr id="14354" name="Text Box 22"/>
          <p:cNvSpPr txBox="1">
            <a:spLocks noChangeArrowheads="1"/>
          </p:cNvSpPr>
          <p:nvPr/>
        </p:nvSpPr>
        <p:spPr bwMode="auto">
          <a:xfrm>
            <a:off x="4851400" y="838200"/>
            <a:ext cx="8969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chemeClr val="bg1"/>
                </a:solidFill>
              </a:rPr>
              <a:t>down</a:t>
            </a:r>
          </a:p>
        </p:txBody>
      </p:sp>
      <p:sp>
        <p:nvSpPr>
          <p:cNvPr id="14355" name="Text Box 23"/>
          <p:cNvSpPr txBox="1">
            <a:spLocks noChangeArrowheads="1"/>
          </p:cNvSpPr>
          <p:nvPr/>
        </p:nvSpPr>
        <p:spPr bwMode="auto">
          <a:xfrm>
            <a:off x="7162800" y="838200"/>
            <a:ext cx="1149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chemeClr val="bg1"/>
                </a:solidFill>
              </a:rPr>
              <a:t>strange</a:t>
            </a:r>
          </a:p>
        </p:txBody>
      </p:sp>
      <p:sp>
        <p:nvSpPr>
          <p:cNvPr id="14356" name="Line 24"/>
          <p:cNvSpPr>
            <a:spLocks noChangeShapeType="1"/>
          </p:cNvSpPr>
          <p:nvPr/>
        </p:nvSpPr>
        <p:spPr bwMode="auto">
          <a:xfrm>
            <a:off x="228600" y="1295400"/>
            <a:ext cx="868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>
              <a:solidFill>
                <a:schemeClr val="bg1"/>
              </a:solidFill>
            </a:endParaRPr>
          </a:p>
        </p:txBody>
      </p:sp>
      <p:sp>
        <p:nvSpPr>
          <p:cNvPr id="14357" name="Line 25"/>
          <p:cNvSpPr>
            <a:spLocks noChangeShapeType="1"/>
          </p:cNvSpPr>
          <p:nvPr/>
        </p:nvSpPr>
        <p:spPr bwMode="auto">
          <a:xfrm>
            <a:off x="228600" y="2209800"/>
            <a:ext cx="868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>
              <a:solidFill>
                <a:schemeClr val="bg1"/>
              </a:solidFill>
            </a:endParaRPr>
          </a:p>
        </p:txBody>
      </p:sp>
      <p:sp>
        <p:nvSpPr>
          <p:cNvPr id="14358" name="Line 26"/>
          <p:cNvSpPr>
            <a:spLocks noChangeShapeType="1"/>
          </p:cNvSpPr>
          <p:nvPr/>
        </p:nvSpPr>
        <p:spPr bwMode="auto">
          <a:xfrm>
            <a:off x="228600" y="1752600"/>
            <a:ext cx="868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>
              <a:ln>
                <a:solidFill>
                  <a:sysClr val="windowText" lastClr="000000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14359" name="Line 27"/>
          <p:cNvSpPr>
            <a:spLocks noChangeShapeType="1"/>
          </p:cNvSpPr>
          <p:nvPr/>
        </p:nvSpPr>
        <p:spPr bwMode="auto">
          <a:xfrm>
            <a:off x="1905000" y="838200"/>
            <a:ext cx="0" cy="1905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>
              <a:solidFill>
                <a:schemeClr val="bg1"/>
              </a:solidFill>
            </a:endParaRPr>
          </a:p>
        </p:txBody>
      </p:sp>
      <p:sp>
        <p:nvSpPr>
          <p:cNvPr id="14360" name="Line 28"/>
          <p:cNvSpPr>
            <a:spLocks noChangeShapeType="1"/>
          </p:cNvSpPr>
          <p:nvPr/>
        </p:nvSpPr>
        <p:spPr bwMode="auto">
          <a:xfrm>
            <a:off x="4038600" y="838200"/>
            <a:ext cx="0" cy="1905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>
              <a:solidFill>
                <a:schemeClr val="bg1"/>
              </a:solidFill>
            </a:endParaRPr>
          </a:p>
        </p:txBody>
      </p:sp>
      <p:sp>
        <p:nvSpPr>
          <p:cNvPr id="14361" name="Line 29"/>
          <p:cNvSpPr>
            <a:spLocks noChangeShapeType="1"/>
          </p:cNvSpPr>
          <p:nvPr/>
        </p:nvSpPr>
        <p:spPr bwMode="auto">
          <a:xfrm>
            <a:off x="6553200" y="838200"/>
            <a:ext cx="0" cy="1905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>
              <a:solidFill>
                <a:schemeClr val="bg1"/>
              </a:solidFill>
            </a:endParaRPr>
          </a:p>
        </p:txBody>
      </p:sp>
      <p:sp>
        <p:nvSpPr>
          <p:cNvPr id="8228" name="Oval 36"/>
          <p:cNvSpPr>
            <a:spLocks noChangeArrowheads="1"/>
          </p:cNvSpPr>
          <p:nvPr/>
        </p:nvSpPr>
        <p:spPr bwMode="auto">
          <a:xfrm>
            <a:off x="2376488" y="3657600"/>
            <a:ext cx="381000" cy="3810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>
                <a:solidFill>
                  <a:schemeClr val="bg1"/>
                </a:solidFill>
              </a:rPr>
              <a:t>u</a:t>
            </a:r>
          </a:p>
        </p:txBody>
      </p:sp>
      <p:sp>
        <p:nvSpPr>
          <p:cNvPr id="8229" name="Oval 37"/>
          <p:cNvSpPr>
            <a:spLocks noChangeArrowheads="1"/>
          </p:cNvSpPr>
          <p:nvPr/>
        </p:nvSpPr>
        <p:spPr bwMode="auto">
          <a:xfrm>
            <a:off x="2528888" y="3276600"/>
            <a:ext cx="381000" cy="381000"/>
          </a:xfrm>
          <a:prstGeom prst="ellipse">
            <a:avLst/>
          </a:prstGeom>
          <a:solidFill>
            <a:srgbClr val="66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>
                <a:solidFill>
                  <a:schemeClr val="bg1"/>
                </a:solidFill>
              </a:rPr>
              <a:t>u</a:t>
            </a:r>
          </a:p>
        </p:txBody>
      </p:sp>
      <p:sp>
        <p:nvSpPr>
          <p:cNvPr id="8230" name="Oval 38"/>
          <p:cNvSpPr>
            <a:spLocks noChangeArrowheads="1"/>
          </p:cNvSpPr>
          <p:nvPr/>
        </p:nvSpPr>
        <p:spPr bwMode="auto">
          <a:xfrm>
            <a:off x="2833688" y="3581400"/>
            <a:ext cx="381000" cy="381000"/>
          </a:xfrm>
          <a:prstGeom prst="ellipse">
            <a:avLst/>
          </a:prstGeom>
          <a:solidFill>
            <a:srgbClr val="00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>
                <a:solidFill>
                  <a:schemeClr val="bg1"/>
                </a:solidFill>
              </a:rPr>
              <a:t>d</a:t>
            </a:r>
          </a:p>
        </p:txBody>
      </p:sp>
      <p:grpSp>
        <p:nvGrpSpPr>
          <p:cNvPr id="3" name="Group 39"/>
          <p:cNvGrpSpPr>
            <a:grpSpLocks/>
          </p:cNvGrpSpPr>
          <p:nvPr/>
        </p:nvGrpSpPr>
        <p:grpSpPr bwMode="auto">
          <a:xfrm>
            <a:off x="2224088" y="3124200"/>
            <a:ext cx="1143000" cy="1600200"/>
            <a:chOff x="576" y="2256"/>
            <a:chExt cx="720" cy="1008"/>
          </a:xfrm>
        </p:grpSpPr>
        <p:sp>
          <p:nvSpPr>
            <p:cNvPr id="14380" name="Oval 40"/>
            <p:cNvSpPr>
              <a:spLocks noChangeArrowheads="1"/>
            </p:cNvSpPr>
            <p:nvPr/>
          </p:nvSpPr>
          <p:spPr bwMode="auto">
            <a:xfrm>
              <a:off x="576" y="2256"/>
              <a:ext cx="720" cy="72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GB" altLang="en-US">
                <a:solidFill>
                  <a:schemeClr val="bg1"/>
                </a:solidFill>
              </a:endParaRPr>
            </a:p>
          </p:txBody>
        </p:sp>
        <p:sp>
          <p:nvSpPr>
            <p:cNvPr id="14381" name="Text Box 41"/>
            <p:cNvSpPr txBox="1">
              <a:spLocks noChangeArrowheads="1"/>
            </p:cNvSpPr>
            <p:nvPr/>
          </p:nvSpPr>
          <p:spPr bwMode="auto">
            <a:xfrm>
              <a:off x="576" y="2976"/>
              <a:ext cx="68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 b="1" dirty="0">
                  <a:solidFill>
                    <a:schemeClr val="bg1"/>
                  </a:solidFill>
                </a:rPr>
                <a:t>Proton</a:t>
              </a:r>
            </a:p>
          </p:txBody>
        </p:sp>
      </p:grpSp>
      <p:sp>
        <p:nvSpPr>
          <p:cNvPr id="8234" name="Text Box 42"/>
          <p:cNvSpPr txBox="1">
            <a:spLocks noChangeArrowheads="1"/>
          </p:cNvSpPr>
          <p:nvPr/>
        </p:nvSpPr>
        <p:spPr bwMode="auto">
          <a:xfrm>
            <a:off x="1910268" y="4697413"/>
            <a:ext cx="1832553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2000" b="1">
                <a:solidFill>
                  <a:schemeClr val="bg1"/>
                </a:solidFill>
              </a:rPr>
              <a:t>Q = +1</a:t>
            </a:r>
            <a:br>
              <a:rPr lang="en-US" altLang="en-US" sz="2000" b="1">
                <a:solidFill>
                  <a:schemeClr val="bg1"/>
                </a:solidFill>
              </a:rPr>
            </a:br>
            <a:r>
              <a:rPr lang="en-US" altLang="en-US" sz="2000" b="1">
                <a:solidFill>
                  <a:schemeClr val="bg1"/>
                </a:solidFill>
              </a:rPr>
              <a:t>M=938 MeV/</a:t>
            </a:r>
            <a:r>
              <a:rPr lang="en-US" altLang="en-US" sz="2000" b="1" i="1">
                <a:solidFill>
                  <a:schemeClr val="bg1"/>
                </a:solidFill>
              </a:rPr>
              <a:t>c</a:t>
            </a:r>
            <a:r>
              <a:rPr lang="en-US" altLang="en-US" sz="2000" b="1" baseline="3000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8235" name="Oval 43"/>
          <p:cNvSpPr>
            <a:spLocks noChangeArrowheads="1"/>
          </p:cNvSpPr>
          <p:nvPr/>
        </p:nvSpPr>
        <p:spPr bwMode="auto">
          <a:xfrm>
            <a:off x="6110288" y="3657600"/>
            <a:ext cx="381000" cy="3810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>
                <a:solidFill>
                  <a:schemeClr val="bg1"/>
                </a:solidFill>
              </a:rPr>
              <a:t>d</a:t>
            </a:r>
          </a:p>
        </p:txBody>
      </p:sp>
      <p:sp>
        <p:nvSpPr>
          <p:cNvPr id="8236" name="Oval 44"/>
          <p:cNvSpPr>
            <a:spLocks noChangeArrowheads="1"/>
          </p:cNvSpPr>
          <p:nvPr/>
        </p:nvSpPr>
        <p:spPr bwMode="auto">
          <a:xfrm>
            <a:off x="6262688" y="3276600"/>
            <a:ext cx="381000" cy="381000"/>
          </a:xfrm>
          <a:prstGeom prst="ellipse">
            <a:avLst/>
          </a:prstGeom>
          <a:solidFill>
            <a:srgbClr val="66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>
                <a:solidFill>
                  <a:schemeClr val="bg1"/>
                </a:solidFill>
              </a:rPr>
              <a:t>u</a:t>
            </a:r>
          </a:p>
        </p:txBody>
      </p:sp>
      <p:sp>
        <p:nvSpPr>
          <p:cNvPr id="8237" name="Oval 45"/>
          <p:cNvSpPr>
            <a:spLocks noChangeArrowheads="1"/>
          </p:cNvSpPr>
          <p:nvPr/>
        </p:nvSpPr>
        <p:spPr bwMode="auto">
          <a:xfrm>
            <a:off x="6567488" y="3581400"/>
            <a:ext cx="381000" cy="381000"/>
          </a:xfrm>
          <a:prstGeom prst="ellipse">
            <a:avLst/>
          </a:prstGeom>
          <a:solidFill>
            <a:srgbClr val="00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>
                <a:solidFill>
                  <a:schemeClr val="bg1"/>
                </a:solidFill>
              </a:rPr>
              <a:t>d</a:t>
            </a:r>
          </a:p>
        </p:txBody>
      </p:sp>
      <p:grpSp>
        <p:nvGrpSpPr>
          <p:cNvPr id="4" name="Group 46"/>
          <p:cNvGrpSpPr>
            <a:grpSpLocks/>
          </p:cNvGrpSpPr>
          <p:nvPr/>
        </p:nvGrpSpPr>
        <p:grpSpPr bwMode="auto">
          <a:xfrm>
            <a:off x="5957888" y="3124200"/>
            <a:ext cx="1268412" cy="1600200"/>
            <a:chOff x="576" y="2256"/>
            <a:chExt cx="799" cy="1008"/>
          </a:xfrm>
        </p:grpSpPr>
        <p:sp>
          <p:nvSpPr>
            <p:cNvPr id="14378" name="Oval 47"/>
            <p:cNvSpPr>
              <a:spLocks noChangeArrowheads="1"/>
            </p:cNvSpPr>
            <p:nvPr/>
          </p:nvSpPr>
          <p:spPr bwMode="auto">
            <a:xfrm>
              <a:off x="576" y="2256"/>
              <a:ext cx="720" cy="72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GB" altLang="en-US">
                <a:solidFill>
                  <a:schemeClr val="bg1"/>
                </a:solidFill>
              </a:endParaRPr>
            </a:p>
          </p:txBody>
        </p:sp>
        <p:sp>
          <p:nvSpPr>
            <p:cNvPr id="14379" name="Text Box 48"/>
            <p:cNvSpPr txBox="1">
              <a:spLocks noChangeArrowheads="1"/>
            </p:cNvSpPr>
            <p:nvPr/>
          </p:nvSpPr>
          <p:spPr bwMode="auto">
            <a:xfrm>
              <a:off x="576" y="2976"/>
              <a:ext cx="799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 b="1" dirty="0">
                  <a:solidFill>
                    <a:schemeClr val="bg1"/>
                  </a:solidFill>
                </a:rPr>
                <a:t>Neutron</a:t>
              </a:r>
            </a:p>
          </p:txBody>
        </p:sp>
      </p:grpSp>
      <p:sp>
        <p:nvSpPr>
          <p:cNvPr id="8241" name="Text Box 49"/>
          <p:cNvSpPr txBox="1">
            <a:spLocks noChangeArrowheads="1"/>
          </p:cNvSpPr>
          <p:nvPr/>
        </p:nvSpPr>
        <p:spPr bwMode="auto">
          <a:xfrm>
            <a:off x="5644068" y="4697413"/>
            <a:ext cx="1832553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2000" b="1" dirty="0">
                <a:solidFill>
                  <a:schemeClr val="bg1"/>
                </a:solidFill>
              </a:rPr>
              <a:t>Q = 0</a:t>
            </a:r>
            <a:br>
              <a:rPr lang="en-US" altLang="en-US" sz="2000" b="1" dirty="0">
                <a:solidFill>
                  <a:schemeClr val="bg1"/>
                </a:solidFill>
              </a:rPr>
            </a:br>
            <a:r>
              <a:rPr lang="en-US" altLang="en-US" sz="2000" b="1" dirty="0">
                <a:solidFill>
                  <a:schemeClr val="bg1"/>
                </a:solidFill>
              </a:rPr>
              <a:t>M=940 MeV/</a:t>
            </a:r>
            <a:r>
              <a:rPr lang="en-US" altLang="en-US" sz="2000" b="1" i="1" dirty="0">
                <a:solidFill>
                  <a:schemeClr val="bg1"/>
                </a:solidFill>
              </a:rPr>
              <a:t>c</a:t>
            </a:r>
            <a:r>
              <a:rPr lang="en-US" altLang="en-US" sz="2000" b="1" baseline="30000" dirty="0">
                <a:solidFill>
                  <a:schemeClr val="bg1"/>
                </a:solidFill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3987618414"/>
      </p:ext>
    </p:extLst>
  </p:cSld>
  <p:clrMapOvr>
    <a:masterClrMapping/>
  </p:clrMapOvr>
  <p:transition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8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8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8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8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8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8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28" grpId="0" animBg="1" autoUpdateAnimBg="0"/>
      <p:bldP spid="8229" grpId="0" animBg="1" autoUpdateAnimBg="0"/>
      <p:bldP spid="8230" grpId="0" animBg="1" autoUpdateAnimBg="0"/>
      <p:bldP spid="8234" grpId="0" autoUpdateAnimBg="0"/>
      <p:bldP spid="8235" grpId="0" animBg="1" autoUpdateAnimBg="0"/>
      <p:bldP spid="8236" grpId="0" animBg="1" autoUpdateAnimBg="0"/>
      <p:bldP spid="8237" grpId="0" animBg="1" autoUpdateAnimBg="0"/>
      <p:bldP spid="8241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52400" y="3505200"/>
            <a:ext cx="8839200" cy="2667000"/>
            <a:chOff x="96" y="2064"/>
            <a:chExt cx="5568" cy="1680"/>
          </a:xfrm>
        </p:grpSpPr>
        <p:sp>
          <p:nvSpPr>
            <p:cNvPr id="15421" name="Rectangle 3"/>
            <p:cNvSpPr>
              <a:spLocks noChangeArrowheads="1"/>
            </p:cNvSpPr>
            <p:nvPr/>
          </p:nvSpPr>
          <p:spPr bwMode="auto">
            <a:xfrm>
              <a:off x="96" y="2064"/>
              <a:ext cx="1392" cy="1680"/>
            </a:xfrm>
            <a:prstGeom prst="rect">
              <a:avLst/>
            </a:prstGeom>
            <a:solidFill>
              <a:srgbClr val="FF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GB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15422" name="Rectangle 4"/>
            <p:cNvSpPr>
              <a:spLocks noChangeArrowheads="1"/>
            </p:cNvSpPr>
            <p:nvPr/>
          </p:nvSpPr>
          <p:spPr bwMode="auto">
            <a:xfrm>
              <a:off x="1680" y="2064"/>
              <a:ext cx="3984" cy="1680"/>
            </a:xfrm>
            <a:prstGeom prst="rect">
              <a:avLst/>
            </a:prstGeom>
            <a:solidFill>
              <a:srgbClr val="FF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GB" altLang="en-US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15363" name="Rectangle 5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609600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solidFill>
                  <a:schemeClr val="bg1"/>
                </a:solidFill>
              </a:rPr>
              <a:t>Let’s make some more baryons !</a:t>
            </a:r>
          </a:p>
        </p:txBody>
      </p:sp>
      <p:sp>
        <p:nvSpPr>
          <p:cNvPr id="11299" name="Oval 35"/>
          <p:cNvSpPr>
            <a:spLocks noChangeArrowheads="1"/>
          </p:cNvSpPr>
          <p:nvPr/>
        </p:nvSpPr>
        <p:spPr bwMode="auto">
          <a:xfrm>
            <a:off x="749300" y="4343400"/>
            <a:ext cx="381000" cy="3810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mtClean="0">
                <a:solidFill>
                  <a:srgbClr val="000000"/>
                </a:solidFill>
              </a:rPr>
              <a:t>s</a:t>
            </a:r>
          </a:p>
        </p:txBody>
      </p:sp>
      <p:sp>
        <p:nvSpPr>
          <p:cNvPr id="11300" name="Oval 36"/>
          <p:cNvSpPr>
            <a:spLocks noChangeArrowheads="1"/>
          </p:cNvSpPr>
          <p:nvPr/>
        </p:nvSpPr>
        <p:spPr bwMode="auto">
          <a:xfrm>
            <a:off x="901700" y="3962400"/>
            <a:ext cx="381000" cy="381000"/>
          </a:xfrm>
          <a:prstGeom prst="ellipse">
            <a:avLst/>
          </a:prstGeom>
          <a:solidFill>
            <a:srgbClr val="66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mtClean="0">
                <a:solidFill>
                  <a:srgbClr val="000000"/>
                </a:solidFill>
              </a:rPr>
              <a:t>u</a:t>
            </a:r>
          </a:p>
        </p:txBody>
      </p:sp>
      <p:sp>
        <p:nvSpPr>
          <p:cNvPr id="11301" name="Oval 37"/>
          <p:cNvSpPr>
            <a:spLocks noChangeArrowheads="1"/>
          </p:cNvSpPr>
          <p:nvPr/>
        </p:nvSpPr>
        <p:spPr bwMode="auto">
          <a:xfrm>
            <a:off x="1206500" y="4267200"/>
            <a:ext cx="381000" cy="381000"/>
          </a:xfrm>
          <a:prstGeom prst="ellipse">
            <a:avLst/>
          </a:prstGeom>
          <a:solidFill>
            <a:srgbClr val="00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mtClean="0">
                <a:solidFill>
                  <a:srgbClr val="000000"/>
                </a:solidFill>
              </a:rPr>
              <a:t>d</a:t>
            </a:r>
          </a:p>
        </p:txBody>
      </p:sp>
      <p:grpSp>
        <p:nvGrpSpPr>
          <p:cNvPr id="3" name="Group 38"/>
          <p:cNvGrpSpPr>
            <a:grpSpLocks/>
          </p:cNvGrpSpPr>
          <p:nvPr/>
        </p:nvGrpSpPr>
        <p:grpSpPr bwMode="auto">
          <a:xfrm>
            <a:off x="331788" y="3810000"/>
            <a:ext cx="1774825" cy="1593850"/>
            <a:chOff x="946" y="2256"/>
            <a:chExt cx="1118" cy="1004"/>
          </a:xfrm>
        </p:grpSpPr>
        <p:sp>
          <p:nvSpPr>
            <p:cNvPr id="15419" name="Oval 39"/>
            <p:cNvSpPr>
              <a:spLocks noChangeArrowheads="1"/>
            </p:cNvSpPr>
            <p:nvPr/>
          </p:nvSpPr>
          <p:spPr bwMode="auto">
            <a:xfrm>
              <a:off x="1104" y="2256"/>
              <a:ext cx="720" cy="72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GB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15420" name="Text Box 40"/>
            <p:cNvSpPr txBox="1">
              <a:spLocks noChangeArrowheads="1"/>
            </p:cNvSpPr>
            <p:nvPr/>
          </p:nvSpPr>
          <p:spPr bwMode="auto">
            <a:xfrm>
              <a:off x="946" y="2972"/>
              <a:ext cx="111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b="1" smtClean="0">
                  <a:solidFill>
                    <a:srgbClr val="000000"/>
                  </a:solidFill>
                </a:rPr>
                <a:t>Lambda (</a:t>
              </a:r>
              <a:r>
                <a:rPr lang="en-US" altLang="en-US" b="1" smtClean="0">
                  <a:solidFill>
                    <a:srgbClr val="000000"/>
                  </a:solidFill>
                  <a:latin typeface="Symbol" panose="05050102010706020507" pitchFamily="18" charset="2"/>
                </a:rPr>
                <a:t>L</a:t>
              </a:r>
              <a:r>
                <a:rPr lang="en-US" altLang="en-US" b="1" smtClean="0">
                  <a:solidFill>
                    <a:srgbClr val="000000"/>
                  </a:solidFill>
                </a:rPr>
                <a:t>)</a:t>
              </a:r>
            </a:p>
          </p:txBody>
        </p:sp>
      </p:grpSp>
      <p:sp>
        <p:nvSpPr>
          <p:cNvPr id="11305" name="Text Box 41"/>
          <p:cNvSpPr txBox="1">
            <a:spLocks noChangeArrowheads="1"/>
          </p:cNvSpPr>
          <p:nvPr/>
        </p:nvSpPr>
        <p:spPr bwMode="auto">
          <a:xfrm>
            <a:off x="228600" y="5383213"/>
            <a:ext cx="1941513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000" b="1" smtClean="0">
                <a:solidFill>
                  <a:srgbClr val="000000"/>
                </a:solidFill>
              </a:rPr>
              <a:t>Q = 0</a:t>
            </a:r>
            <a:br>
              <a:rPr lang="en-US" altLang="en-US" sz="2000" b="1" smtClean="0">
                <a:solidFill>
                  <a:srgbClr val="000000"/>
                </a:solidFill>
              </a:rPr>
            </a:br>
            <a:r>
              <a:rPr lang="en-US" altLang="en-US" sz="2000" b="1" smtClean="0">
                <a:solidFill>
                  <a:srgbClr val="000000"/>
                </a:solidFill>
              </a:rPr>
              <a:t>M=1116 MeV/</a:t>
            </a:r>
            <a:r>
              <a:rPr lang="en-US" altLang="en-US" sz="2000" b="1" i="1" smtClean="0">
                <a:solidFill>
                  <a:srgbClr val="000000"/>
                </a:solidFill>
              </a:rPr>
              <a:t>c</a:t>
            </a:r>
            <a:r>
              <a:rPr lang="en-US" altLang="en-US" sz="2000" b="1" baseline="30000" smtClean="0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11306" name="Oval 42"/>
          <p:cNvSpPr>
            <a:spLocks noChangeArrowheads="1"/>
          </p:cNvSpPr>
          <p:nvPr/>
        </p:nvSpPr>
        <p:spPr bwMode="auto">
          <a:xfrm>
            <a:off x="3379788" y="4343400"/>
            <a:ext cx="381000" cy="3810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mtClean="0">
                <a:solidFill>
                  <a:srgbClr val="000000"/>
                </a:solidFill>
              </a:rPr>
              <a:t>s</a:t>
            </a:r>
          </a:p>
        </p:txBody>
      </p:sp>
      <p:sp>
        <p:nvSpPr>
          <p:cNvPr id="11307" name="Oval 43"/>
          <p:cNvSpPr>
            <a:spLocks noChangeArrowheads="1"/>
          </p:cNvSpPr>
          <p:nvPr/>
        </p:nvSpPr>
        <p:spPr bwMode="auto">
          <a:xfrm>
            <a:off x="3532188" y="3962400"/>
            <a:ext cx="381000" cy="381000"/>
          </a:xfrm>
          <a:prstGeom prst="ellipse">
            <a:avLst/>
          </a:prstGeom>
          <a:solidFill>
            <a:srgbClr val="66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mtClean="0">
                <a:solidFill>
                  <a:srgbClr val="000000"/>
                </a:solidFill>
              </a:rPr>
              <a:t>u</a:t>
            </a:r>
          </a:p>
        </p:txBody>
      </p:sp>
      <p:sp>
        <p:nvSpPr>
          <p:cNvPr id="11308" name="Oval 44"/>
          <p:cNvSpPr>
            <a:spLocks noChangeArrowheads="1"/>
          </p:cNvSpPr>
          <p:nvPr/>
        </p:nvSpPr>
        <p:spPr bwMode="auto">
          <a:xfrm>
            <a:off x="3836988" y="4267200"/>
            <a:ext cx="381000" cy="381000"/>
          </a:xfrm>
          <a:prstGeom prst="ellipse">
            <a:avLst/>
          </a:prstGeom>
          <a:solidFill>
            <a:srgbClr val="00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mtClean="0">
                <a:solidFill>
                  <a:srgbClr val="000000"/>
                </a:solidFill>
              </a:rPr>
              <a:t>u</a:t>
            </a:r>
          </a:p>
        </p:txBody>
      </p:sp>
      <p:grpSp>
        <p:nvGrpSpPr>
          <p:cNvPr id="4" name="Group 45"/>
          <p:cNvGrpSpPr>
            <a:grpSpLocks/>
          </p:cNvGrpSpPr>
          <p:nvPr/>
        </p:nvGrpSpPr>
        <p:grpSpPr bwMode="auto">
          <a:xfrm>
            <a:off x="2962275" y="3810000"/>
            <a:ext cx="1568450" cy="1593850"/>
            <a:chOff x="946" y="2256"/>
            <a:chExt cx="988" cy="1004"/>
          </a:xfrm>
        </p:grpSpPr>
        <p:sp>
          <p:nvSpPr>
            <p:cNvPr id="15417" name="Oval 46"/>
            <p:cNvSpPr>
              <a:spLocks noChangeArrowheads="1"/>
            </p:cNvSpPr>
            <p:nvPr/>
          </p:nvSpPr>
          <p:spPr bwMode="auto">
            <a:xfrm>
              <a:off x="1104" y="2256"/>
              <a:ext cx="720" cy="72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GB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15418" name="Text Box 47"/>
            <p:cNvSpPr txBox="1">
              <a:spLocks noChangeArrowheads="1"/>
            </p:cNvSpPr>
            <p:nvPr/>
          </p:nvSpPr>
          <p:spPr bwMode="auto">
            <a:xfrm>
              <a:off x="946" y="2972"/>
              <a:ext cx="9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b="1" smtClean="0">
                  <a:solidFill>
                    <a:srgbClr val="000000"/>
                  </a:solidFill>
                </a:rPr>
                <a:t>Sigma (</a:t>
              </a:r>
              <a:r>
                <a:rPr lang="en-US" altLang="en-US" b="1" smtClean="0">
                  <a:solidFill>
                    <a:srgbClr val="000000"/>
                  </a:solidFill>
                  <a:latin typeface="Symbol" panose="05050102010706020507" pitchFamily="18" charset="2"/>
                </a:rPr>
                <a:t>S</a:t>
              </a:r>
              <a:r>
                <a:rPr lang="en-US" altLang="en-US" b="1" baseline="30000" smtClean="0">
                  <a:solidFill>
                    <a:srgbClr val="000000"/>
                  </a:solidFill>
                  <a:latin typeface="Symbol" panose="05050102010706020507" pitchFamily="18" charset="2"/>
                </a:rPr>
                <a:t>+</a:t>
              </a:r>
              <a:r>
                <a:rPr lang="en-US" altLang="en-US" b="1" smtClean="0">
                  <a:solidFill>
                    <a:srgbClr val="000000"/>
                  </a:solidFill>
                </a:rPr>
                <a:t>)</a:t>
              </a:r>
            </a:p>
          </p:txBody>
        </p:sp>
      </p:grpSp>
      <p:sp>
        <p:nvSpPr>
          <p:cNvPr id="11312" name="Text Box 48"/>
          <p:cNvSpPr txBox="1">
            <a:spLocks noChangeArrowheads="1"/>
          </p:cNvSpPr>
          <p:nvPr/>
        </p:nvSpPr>
        <p:spPr bwMode="auto">
          <a:xfrm>
            <a:off x="2859088" y="5383213"/>
            <a:ext cx="194151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000" b="1" smtClean="0">
                <a:solidFill>
                  <a:srgbClr val="000000"/>
                </a:solidFill>
              </a:rPr>
              <a:t>Q = +1</a:t>
            </a:r>
            <a:br>
              <a:rPr lang="en-US" altLang="en-US" sz="2000" b="1" smtClean="0">
                <a:solidFill>
                  <a:srgbClr val="000000"/>
                </a:solidFill>
              </a:rPr>
            </a:br>
            <a:r>
              <a:rPr lang="en-US" altLang="en-US" sz="2000" b="1" smtClean="0">
                <a:solidFill>
                  <a:srgbClr val="000000"/>
                </a:solidFill>
              </a:rPr>
              <a:t>M=1189 MeV/</a:t>
            </a:r>
            <a:r>
              <a:rPr lang="en-US" altLang="en-US" sz="2000" b="1" i="1" smtClean="0">
                <a:solidFill>
                  <a:srgbClr val="000000"/>
                </a:solidFill>
              </a:rPr>
              <a:t>c</a:t>
            </a:r>
            <a:r>
              <a:rPr lang="en-US" altLang="en-US" sz="2000" b="1" baseline="30000" smtClean="0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11313" name="Oval 49"/>
          <p:cNvSpPr>
            <a:spLocks noChangeArrowheads="1"/>
          </p:cNvSpPr>
          <p:nvPr/>
        </p:nvSpPr>
        <p:spPr bwMode="auto">
          <a:xfrm>
            <a:off x="5397500" y="4354513"/>
            <a:ext cx="381000" cy="3810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mtClean="0">
                <a:solidFill>
                  <a:srgbClr val="000000"/>
                </a:solidFill>
              </a:rPr>
              <a:t>s</a:t>
            </a:r>
          </a:p>
        </p:txBody>
      </p:sp>
      <p:sp>
        <p:nvSpPr>
          <p:cNvPr id="11314" name="Oval 50"/>
          <p:cNvSpPr>
            <a:spLocks noChangeArrowheads="1"/>
          </p:cNvSpPr>
          <p:nvPr/>
        </p:nvSpPr>
        <p:spPr bwMode="auto">
          <a:xfrm>
            <a:off x="5549900" y="3973513"/>
            <a:ext cx="381000" cy="381000"/>
          </a:xfrm>
          <a:prstGeom prst="ellipse">
            <a:avLst/>
          </a:prstGeom>
          <a:solidFill>
            <a:srgbClr val="66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mtClean="0">
                <a:solidFill>
                  <a:srgbClr val="000000"/>
                </a:solidFill>
              </a:rPr>
              <a:t>u</a:t>
            </a:r>
          </a:p>
        </p:txBody>
      </p:sp>
      <p:sp>
        <p:nvSpPr>
          <p:cNvPr id="11315" name="Oval 51"/>
          <p:cNvSpPr>
            <a:spLocks noChangeArrowheads="1"/>
          </p:cNvSpPr>
          <p:nvPr/>
        </p:nvSpPr>
        <p:spPr bwMode="auto">
          <a:xfrm>
            <a:off x="5854700" y="4278313"/>
            <a:ext cx="381000" cy="381000"/>
          </a:xfrm>
          <a:prstGeom prst="ellipse">
            <a:avLst/>
          </a:prstGeom>
          <a:solidFill>
            <a:srgbClr val="00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mtClean="0">
                <a:solidFill>
                  <a:srgbClr val="000000"/>
                </a:solidFill>
              </a:rPr>
              <a:t>d</a:t>
            </a:r>
          </a:p>
        </p:txBody>
      </p:sp>
      <p:grpSp>
        <p:nvGrpSpPr>
          <p:cNvPr id="5" name="Group 52"/>
          <p:cNvGrpSpPr>
            <a:grpSpLocks/>
          </p:cNvGrpSpPr>
          <p:nvPr/>
        </p:nvGrpSpPr>
        <p:grpSpPr bwMode="auto">
          <a:xfrm>
            <a:off x="4979988" y="3821113"/>
            <a:ext cx="1558925" cy="1593850"/>
            <a:chOff x="946" y="2256"/>
            <a:chExt cx="982" cy="1004"/>
          </a:xfrm>
        </p:grpSpPr>
        <p:sp>
          <p:nvSpPr>
            <p:cNvPr id="15415" name="Oval 53"/>
            <p:cNvSpPr>
              <a:spLocks noChangeArrowheads="1"/>
            </p:cNvSpPr>
            <p:nvPr/>
          </p:nvSpPr>
          <p:spPr bwMode="auto">
            <a:xfrm>
              <a:off x="1104" y="2256"/>
              <a:ext cx="720" cy="72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GB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15416" name="Text Box 54"/>
            <p:cNvSpPr txBox="1">
              <a:spLocks noChangeArrowheads="1"/>
            </p:cNvSpPr>
            <p:nvPr/>
          </p:nvSpPr>
          <p:spPr bwMode="auto">
            <a:xfrm>
              <a:off x="946" y="2972"/>
              <a:ext cx="98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b="1" smtClean="0">
                  <a:solidFill>
                    <a:srgbClr val="000000"/>
                  </a:solidFill>
                </a:rPr>
                <a:t>Sigma (</a:t>
              </a:r>
              <a:r>
                <a:rPr lang="en-US" altLang="en-US" b="1" smtClean="0">
                  <a:solidFill>
                    <a:srgbClr val="000000"/>
                  </a:solidFill>
                  <a:latin typeface="Symbol" panose="05050102010706020507" pitchFamily="18" charset="2"/>
                </a:rPr>
                <a:t>S</a:t>
              </a:r>
              <a:r>
                <a:rPr lang="en-US" altLang="en-US" b="1" baseline="30000" smtClean="0">
                  <a:solidFill>
                    <a:srgbClr val="000000"/>
                  </a:solidFill>
                  <a:latin typeface="Symbol" panose="05050102010706020507" pitchFamily="18" charset="2"/>
                </a:rPr>
                <a:t>0</a:t>
              </a:r>
              <a:r>
                <a:rPr lang="en-US" altLang="en-US" b="1" smtClean="0">
                  <a:solidFill>
                    <a:srgbClr val="000000"/>
                  </a:solidFill>
                </a:rPr>
                <a:t>)</a:t>
              </a:r>
            </a:p>
          </p:txBody>
        </p:sp>
      </p:grpSp>
      <p:sp>
        <p:nvSpPr>
          <p:cNvPr id="11319" name="Text Box 55"/>
          <p:cNvSpPr txBox="1">
            <a:spLocks noChangeArrowheads="1"/>
          </p:cNvSpPr>
          <p:nvPr/>
        </p:nvSpPr>
        <p:spPr bwMode="auto">
          <a:xfrm>
            <a:off x="4876800" y="5394325"/>
            <a:ext cx="1941513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000" b="1" smtClean="0">
                <a:solidFill>
                  <a:srgbClr val="000000"/>
                </a:solidFill>
              </a:rPr>
              <a:t>Q = 0</a:t>
            </a:r>
            <a:br>
              <a:rPr lang="en-US" altLang="en-US" sz="2000" b="1" smtClean="0">
                <a:solidFill>
                  <a:srgbClr val="000000"/>
                </a:solidFill>
              </a:rPr>
            </a:br>
            <a:r>
              <a:rPr lang="en-US" altLang="en-US" sz="2000" b="1" smtClean="0">
                <a:solidFill>
                  <a:srgbClr val="000000"/>
                </a:solidFill>
              </a:rPr>
              <a:t>M=1192 MeV/</a:t>
            </a:r>
            <a:r>
              <a:rPr lang="en-US" altLang="en-US" sz="2000" b="1" i="1" smtClean="0">
                <a:solidFill>
                  <a:srgbClr val="000000"/>
                </a:solidFill>
              </a:rPr>
              <a:t>c</a:t>
            </a:r>
            <a:r>
              <a:rPr lang="en-US" altLang="en-US" sz="2000" b="1" baseline="30000" smtClean="0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11320" name="Oval 56"/>
          <p:cNvSpPr>
            <a:spLocks noChangeArrowheads="1"/>
          </p:cNvSpPr>
          <p:nvPr/>
        </p:nvSpPr>
        <p:spPr bwMode="auto">
          <a:xfrm>
            <a:off x="7418388" y="4354513"/>
            <a:ext cx="381000" cy="3810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mtClean="0">
                <a:solidFill>
                  <a:srgbClr val="000000"/>
                </a:solidFill>
              </a:rPr>
              <a:t>s</a:t>
            </a:r>
          </a:p>
        </p:txBody>
      </p:sp>
      <p:sp>
        <p:nvSpPr>
          <p:cNvPr id="11321" name="Oval 57"/>
          <p:cNvSpPr>
            <a:spLocks noChangeArrowheads="1"/>
          </p:cNvSpPr>
          <p:nvPr/>
        </p:nvSpPr>
        <p:spPr bwMode="auto">
          <a:xfrm>
            <a:off x="7570788" y="3973513"/>
            <a:ext cx="381000" cy="381000"/>
          </a:xfrm>
          <a:prstGeom prst="ellipse">
            <a:avLst/>
          </a:prstGeom>
          <a:solidFill>
            <a:srgbClr val="66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mtClean="0">
                <a:solidFill>
                  <a:srgbClr val="000000"/>
                </a:solidFill>
              </a:rPr>
              <a:t>d</a:t>
            </a:r>
          </a:p>
        </p:txBody>
      </p:sp>
      <p:sp>
        <p:nvSpPr>
          <p:cNvPr id="11322" name="Oval 58"/>
          <p:cNvSpPr>
            <a:spLocks noChangeArrowheads="1"/>
          </p:cNvSpPr>
          <p:nvPr/>
        </p:nvSpPr>
        <p:spPr bwMode="auto">
          <a:xfrm>
            <a:off x="7875588" y="4278313"/>
            <a:ext cx="381000" cy="381000"/>
          </a:xfrm>
          <a:prstGeom prst="ellipse">
            <a:avLst/>
          </a:prstGeom>
          <a:solidFill>
            <a:srgbClr val="00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mtClean="0">
                <a:solidFill>
                  <a:srgbClr val="000000"/>
                </a:solidFill>
              </a:rPr>
              <a:t>d</a:t>
            </a:r>
          </a:p>
        </p:txBody>
      </p:sp>
      <p:grpSp>
        <p:nvGrpSpPr>
          <p:cNvPr id="6" name="Group 59"/>
          <p:cNvGrpSpPr>
            <a:grpSpLocks/>
          </p:cNvGrpSpPr>
          <p:nvPr/>
        </p:nvGrpSpPr>
        <p:grpSpPr bwMode="auto">
          <a:xfrm>
            <a:off x="7000875" y="3821113"/>
            <a:ext cx="1568450" cy="1593850"/>
            <a:chOff x="946" y="2256"/>
            <a:chExt cx="988" cy="1004"/>
          </a:xfrm>
        </p:grpSpPr>
        <p:sp>
          <p:nvSpPr>
            <p:cNvPr id="15413" name="Oval 60"/>
            <p:cNvSpPr>
              <a:spLocks noChangeArrowheads="1"/>
            </p:cNvSpPr>
            <p:nvPr/>
          </p:nvSpPr>
          <p:spPr bwMode="auto">
            <a:xfrm>
              <a:off x="1104" y="2256"/>
              <a:ext cx="720" cy="72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GB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15414" name="Text Box 61"/>
            <p:cNvSpPr txBox="1">
              <a:spLocks noChangeArrowheads="1"/>
            </p:cNvSpPr>
            <p:nvPr/>
          </p:nvSpPr>
          <p:spPr bwMode="auto">
            <a:xfrm>
              <a:off x="946" y="2972"/>
              <a:ext cx="9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b="1" smtClean="0">
                  <a:solidFill>
                    <a:srgbClr val="000000"/>
                  </a:solidFill>
                </a:rPr>
                <a:t>Sigma (</a:t>
              </a:r>
              <a:r>
                <a:rPr lang="en-US" altLang="en-US" b="1" smtClean="0">
                  <a:solidFill>
                    <a:srgbClr val="000000"/>
                  </a:solidFill>
                  <a:latin typeface="Symbol" panose="05050102010706020507" pitchFamily="18" charset="2"/>
                </a:rPr>
                <a:t>S</a:t>
              </a:r>
              <a:r>
                <a:rPr lang="en-US" altLang="en-US" b="1" baseline="30000" smtClean="0">
                  <a:solidFill>
                    <a:srgbClr val="000000"/>
                  </a:solidFill>
                  <a:latin typeface="Symbol" panose="05050102010706020507" pitchFamily="18" charset="2"/>
                </a:rPr>
                <a:t>-</a:t>
              </a:r>
              <a:r>
                <a:rPr lang="en-US" altLang="en-US" b="1" smtClean="0">
                  <a:solidFill>
                    <a:srgbClr val="000000"/>
                  </a:solidFill>
                </a:rPr>
                <a:t>)</a:t>
              </a:r>
            </a:p>
          </p:txBody>
        </p:sp>
      </p:grpSp>
      <p:sp>
        <p:nvSpPr>
          <p:cNvPr id="11326" name="Text Box 62"/>
          <p:cNvSpPr txBox="1">
            <a:spLocks noChangeArrowheads="1"/>
          </p:cNvSpPr>
          <p:nvPr/>
        </p:nvSpPr>
        <p:spPr bwMode="auto">
          <a:xfrm>
            <a:off x="6897688" y="5394325"/>
            <a:ext cx="194151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000" b="1" smtClean="0">
                <a:solidFill>
                  <a:srgbClr val="000000"/>
                </a:solidFill>
              </a:rPr>
              <a:t>Q = -1</a:t>
            </a:r>
            <a:br>
              <a:rPr lang="en-US" altLang="en-US" sz="2000" b="1" smtClean="0">
                <a:solidFill>
                  <a:srgbClr val="000000"/>
                </a:solidFill>
              </a:rPr>
            </a:br>
            <a:r>
              <a:rPr lang="en-US" altLang="en-US" sz="2000" b="1" smtClean="0">
                <a:solidFill>
                  <a:srgbClr val="000000"/>
                </a:solidFill>
              </a:rPr>
              <a:t>M=1197 MeV/</a:t>
            </a:r>
            <a:r>
              <a:rPr lang="en-US" altLang="en-US" sz="2000" b="1" i="1" smtClean="0">
                <a:solidFill>
                  <a:srgbClr val="000000"/>
                </a:solidFill>
              </a:rPr>
              <a:t>c</a:t>
            </a:r>
            <a:r>
              <a:rPr lang="en-US" altLang="en-US" sz="2000" b="1" baseline="30000" smtClean="0">
                <a:solidFill>
                  <a:srgbClr val="000000"/>
                </a:solidFill>
              </a:rPr>
              <a:t>2</a:t>
            </a:r>
          </a:p>
        </p:txBody>
      </p:sp>
      <p:grpSp>
        <p:nvGrpSpPr>
          <p:cNvPr id="15384" name="Group 66"/>
          <p:cNvGrpSpPr>
            <a:grpSpLocks/>
          </p:cNvGrpSpPr>
          <p:nvPr/>
        </p:nvGrpSpPr>
        <p:grpSpPr bwMode="auto">
          <a:xfrm>
            <a:off x="228600" y="914400"/>
            <a:ext cx="8686800" cy="1905000"/>
            <a:chOff x="144" y="576"/>
            <a:chExt cx="5472" cy="1200"/>
          </a:xfrm>
        </p:grpSpPr>
        <p:sp>
          <p:nvSpPr>
            <p:cNvPr id="15385" name="Rectangle 7"/>
            <p:cNvSpPr>
              <a:spLocks noChangeArrowheads="1"/>
            </p:cNvSpPr>
            <p:nvPr/>
          </p:nvSpPr>
          <p:spPr bwMode="auto">
            <a:xfrm>
              <a:off x="144" y="576"/>
              <a:ext cx="5472" cy="120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GB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15389" name="Text Box 11"/>
            <p:cNvSpPr txBox="1">
              <a:spLocks noChangeArrowheads="1"/>
            </p:cNvSpPr>
            <p:nvPr/>
          </p:nvSpPr>
          <p:spPr bwMode="auto">
            <a:xfrm>
              <a:off x="427" y="864"/>
              <a:ext cx="26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b="1" smtClean="0">
                  <a:solidFill>
                    <a:srgbClr val="000000"/>
                  </a:solidFill>
                </a:rPr>
                <a:t>Q</a:t>
              </a:r>
            </a:p>
          </p:txBody>
        </p:sp>
        <p:sp>
          <p:nvSpPr>
            <p:cNvPr id="15390" name="Text Box 12"/>
            <p:cNvSpPr txBox="1">
              <a:spLocks noChangeArrowheads="1"/>
            </p:cNvSpPr>
            <p:nvPr/>
          </p:nvSpPr>
          <p:spPr bwMode="auto">
            <a:xfrm>
              <a:off x="288" y="1152"/>
              <a:ext cx="54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b="1" smtClean="0">
                  <a:solidFill>
                    <a:srgbClr val="000000"/>
                  </a:solidFill>
                </a:rPr>
                <a:t>Mass</a:t>
              </a:r>
            </a:p>
          </p:txBody>
        </p:sp>
        <p:sp>
          <p:nvSpPr>
            <p:cNvPr id="15391" name="Text Box 13"/>
            <p:cNvSpPr txBox="1">
              <a:spLocks noChangeArrowheads="1"/>
            </p:cNvSpPr>
            <p:nvPr/>
          </p:nvSpPr>
          <p:spPr bwMode="auto">
            <a:xfrm>
              <a:off x="1655" y="864"/>
              <a:ext cx="47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b="1" smtClean="0">
                  <a:solidFill>
                    <a:srgbClr val="000000"/>
                  </a:solidFill>
                </a:rPr>
                <a:t>+2/3</a:t>
              </a:r>
            </a:p>
          </p:txBody>
        </p:sp>
        <p:sp>
          <p:nvSpPr>
            <p:cNvPr id="15392" name="Text Box 14"/>
            <p:cNvSpPr txBox="1">
              <a:spLocks noChangeArrowheads="1"/>
            </p:cNvSpPr>
            <p:nvPr/>
          </p:nvSpPr>
          <p:spPr bwMode="auto">
            <a:xfrm>
              <a:off x="3025" y="864"/>
              <a:ext cx="42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b="1" smtClean="0">
                  <a:solidFill>
                    <a:srgbClr val="000000"/>
                  </a:solidFill>
                </a:rPr>
                <a:t>-1/3</a:t>
              </a:r>
            </a:p>
          </p:txBody>
        </p:sp>
        <p:sp>
          <p:nvSpPr>
            <p:cNvPr id="15393" name="Text Box 15"/>
            <p:cNvSpPr txBox="1">
              <a:spLocks noChangeArrowheads="1"/>
            </p:cNvSpPr>
            <p:nvPr/>
          </p:nvSpPr>
          <p:spPr bwMode="auto">
            <a:xfrm>
              <a:off x="4567" y="864"/>
              <a:ext cx="42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b="1" smtClean="0">
                  <a:solidFill>
                    <a:srgbClr val="000000"/>
                  </a:solidFill>
                </a:rPr>
                <a:t>-1/3</a:t>
              </a:r>
            </a:p>
          </p:txBody>
        </p:sp>
        <p:sp>
          <p:nvSpPr>
            <p:cNvPr id="15394" name="Text Box 19"/>
            <p:cNvSpPr txBox="1">
              <a:spLocks noChangeArrowheads="1"/>
            </p:cNvSpPr>
            <p:nvPr/>
          </p:nvSpPr>
          <p:spPr bwMode="auto">
            <a:xfrm>
              <a:off x="240" y="576"/>
              <a:ext cx="66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b="1" smtClean="0">
                  <a:solidFill>
                    <a:srgbClr val="000000"/>
                  </a:solidFill>
                </a:rPr>
                <a:t>Quark</a:t>
              </a:r>
            </a:p>
          </p:txBody>
        </p:sp>
        <p:sp>
          <p:nvSpPr>
            <p:cNvPr id="15395" name="Text Box 20"/>
            <p:cNvSpPr txBox="1">
              <a:spLocks noChangeArrowheads="1"/>
            </p:cNvSpPr>
            <p:nvPr/>
          </p:nvSpPr>
          <p:spPr bwMode="auto">
            <a:xfrm>
              <a:off x="1718" y="576"/>
              <a:ext cx="33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b="1" smtClean="0">
                  <a:solidFill>
                    <a:srgbClr val="000000"/>
                  </a:solidFill>
                </a:rPr>
                <a:t>up</a:t>
              </a:r>
            </a:p>
          </p:txBody>
        </p:sp>
        <p:sp>
          <p:nvSpPr>
            <p:cNvPr id="15396" name="Text Box 21"/>
            <p:cNvSpPr txBox="1">
              <a:spLocks noChangeArrowheads="1"/>
            </p:cNvSpPr>
            <p:nvPr/>
          </p:nvSpPr>
          <p:spPr bwMode="auto">
            <a:xfrm>
              <a:off x="3056" y="576"/>
              <a:ext cx="56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b="1" smtClean="0">
                  <a:solidFill>
                    <a:srgbClr val="000000"/>
                  </a:solidFill>
                </a:rPr>
                <a:t>down</a:t>
              </a:r>
            </a:p>
          </p:txBody>
        </p:sp>
        <p:sp>
          <p:nvSpPr>
            <p:cNvPr id="15397" name="Text Box 22"/>
            <p:cNvSpPr txBox="1">
              <a:spLocks noChangeArrowheads="1"/>
            </p:cNvSpPr>
            <p:nvPr/>
          </p:nvSpPr>
          <p:spPr bwMode="auto">
            <a:xfrm>
              <a:off x="4512" y="576"/>
              <a:ext cx="72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b="1" smtClean="0">
                  <a:solidFill>
                    <a:srgbClr val="000000"/>
                  </a:solidFill>
                </a:rPr>
                <a:t>strange</a:t>
              </a:r>
            </a:p>
          </p:txBody>
        </p:sp>
        <p:sp>
          <p:nvSpPr>
            <p:cNvPr id="15398" name="Line 23"/>
            <p:cNvSpPr>
              <a:spLocks noChangeShapeType="1"/>
            </p:cNvSpPr>
            <p:nvPr/>
          </p:nvSpPr>
          <p:spPr bwMode="auto">
            <a:xfrm>
              <a:off x="144" y="864"/>
              <a:ext cx="54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00000"/>
                </a:solidFill>
              </a:endParaRPr>
            </a:p>
          </p:txBody>
        </p:sp>
        <p:sp>
          <p:nvSpPr>
            <p:cNvPr id="15399" name="Line 24"/>
            <p:cNvSpPr>
              <a:spLocks noChangeShapeType="1"/>
            </p:cNvSpPr>
            <p:nvPr/>
          </p:nvSpPr>
          <p:spPr bwMode="auto">
            <a:xfrm>
              <a:off x="144" y="1440"/>
              <a:ext cx="54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00000"/>
                </a:solidFill>
              </a:endParaRPr>
            </a:p>
          </p:txBody>
        </p:sp>
        <p:sp>
          <p:nvSpPr>
            <p:cNvPr id="15400" name="Line 25"/>
            <p:cNvSpPr>
              <a:spLocks noChangeShapeType="1"/>
            </p:cNvSpPr>
            <p:nvPr/>
          </p:nvSpPr>
          <p:spPr bwMode="auto">
            <a:xfrm>
              <a:off x="144" y="1152"/>
              <a:ext cx="54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00000"/>
                </a:solidFill>
              </a:endParaRPr>
            </a:p>
          </p:txBody>
        </p:sp>
        <p:sp>
          <p:nvSpPr>
            <p:cNvPr id="15401" name="Line 26"/>
            <p:cNvSpPr>
              <a:spLocks noChangeShapeType="1"/>
            </p:cNvSpPr>
            <p:nvPr/>
          </p:nvSpPr>
          <p:spPr bwMode="auto">
            <a:xfrm>
              <a:off x="1200" y="576"/>
              <a:ext cx="0" cy="1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00000"/>
                </a:solidFill>
              </a:endParaRPr>
            </a:p>
          </p:txBody>
        </p:sp>
        <p:sp>
          <p:nvSpPr>
            <p:cNvPr id="15402" name="Line 27"/>
            <p:cNvSpPr>
              <a:spLocks noChangeShapeType="1"/>
            </p:cNvSpPr>
            <p:nvPr/>
          </p:nvSpPr>
          <p:spPr bwMode="auto">
            <a:xfrm>
              <a:off x="2544" y="576"/>
              <a:ext cx="0" cy="1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00000"/>
                </a:solidFill>
              </a:endParaRPr>
            </a:p>
          </p:txBody>
        </p:sp>
        <p:sp>
          <p:nvSpPr>
            <p:cNvPr id="15403" name="Line 28"/>
            <p:cNvSpPr>
              <a:spLocks noChangeShapeType="1"/>
            </p:cNvSpPr>
            <p:nvPr/>
          </p:nvSpPr>
          <p:spPr bwMode="auto">
            <a:xfrm>
              <a:off x="4128" y="576"/>
              <a:ext cx="0" cy="1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00000"/>
                </a:solidFill>
              </a:endParaRPr>
            </a:p>
          </p:txBody>
        </p:sp>
        <p:sp>
          <p:nvSpPr>
            <p:cNvPr id="15410" name="Text Box 63"/>
            <p:cNvSpPr txBox="1">
              <a:spLocks noChangeArrowheads="1"/>
            </p:cNvSpPr>
            <p:nvPr/>
          </p:nvSpPr>
          <p:spPr bwMode="auto">
            <a:xfrm>
              <a:off x="1344" y="1152"/>
              <a:ext cx="109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b="1" smtClean="0">
                  <a:solidFill>
                    <a:srgbClr val="000000"/>
                  </a:solidFill>
                </a:rPr>
                <a:t>~5 [MeV/</a:t>
              </a:r>
              <a:r>
                <a:rPr lang="en-US" altLang="en-US" b="1" i="1" smtClean="0">
                  <a:solidFill>
                    <a:srgbClr val="000000"/>
                  </a:solidFill>
                </a:rPr>
                <a:t>c</a:t>
              </a:r>
              <a:r>
                <a:rPr lang="en-US" altLang="en-US" b="1" baseline="30000" smtClean="0">
                  <a:solidFill>
                    <a:srgbClr val="000000"/>
                  </a:solidFill>
                </a:rPr>
                <a:t>2</a:t>
              </a:r>
              <a:r>
                <a:rPr lang="en-US" altLang="en-US" b="1" smtClean="0">
                  <a:solidFill>
                    <a:srgbClr val="000000"/>
                  </a:solidFill>
                </a:rPr>
                <a:t>]</a:t>
              </a:r>
              <a:endParaRPr lang="en-US" altLang="en-US" b="1" baseline="30000" smtClean="0">
                <a:solidFill>
                  <a:srgbClr val="000000"/>
                </a:solidFill>
              </a:endParaRPr>
            </a:p>
          </p:txBody>
        </p:sp>
        <p:sp>
          <p:nvSpPr>
            <p:cNvPr id="15411" name="Text Box 64"/>
            <p:cNvSpPr txBox="1">
              <a:spLocks noChangeArrowheads="1"/>
            </p:cNvSpPr>
            <p:nvPr/>
          </p:nvSpPr>
          <p:spPr bwMode="auto">
            <a:xfrm>
              <a:off x="2778" y="1152"/>
              <a:ext cx="119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b="1" smtClean="0">
                  <a:solidFill>
                    <a:srgbClr val="000000"/>
                  </a:solidFill>
                </a:rPr>
                <a:t>~10 [MeV/</a:t>
              </a:r>
              <a:r>
                <a:rPr lang="en-US" altLang="en-US" b="1" i="1" smtClean="0">
                  <a:solidFill>
                    <a:srgbClr val="000000"/>
                  </a:solidFill>
                </a:rPr>
                <a:t>c</a:t>
              </a:r>
              <a:r>
                <a:rPr lang="en-US" altLang="en-US" b="1" baseline="30000" smtClean="0">
                  <a:solidFill>
                    <a:srgbClr val="000000"/>
                  </a:solidFill>
                </a:rPr>
                <a:t>2</a:t>
              </a:r>
              <a:r>
                <a:rPr lang="en-US" altLang="en-US" b="1" smtClean="0">
                  <a:solidFill>
                    <a:srgbClr val="000000"/>
                  </a:solidFill>
                </a:rPr>
                <a:t>]</a:t>
              </a:r>
            </a:p>
          </p:txBody>
        </p:sp>
        <p:sp>
          <p:nvSpPr>
            <p:cNvPr id="15412" name="Text Box 65"/>
            <p:cNvSpPr txBox="1">
              <a:spLocks noChangeArrowheads="1"/>
            </p:cNvSpPr>
            <p:nvPr/>
          </p:nvSpPr>
          <p:spPr bwMode="auto">
            <a:xfrm>
              <a:off x="4263" y="1152"/>
              <a:ext cx="128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b="1" smtClean="0">
                  <a:solidFill>
                    <a:srgbClr val="000000"/>
                  </a:solidFill>
                </a:rPr>
                <a:t>~200 [MeV/</a:t>
              </a:r>
              <a:r>
                <a:rPr lang="en-US" altLang="en-US" b="1" i="1" smtClean="0">
                  <a:solidFill>
                    <a:srgbClr val="000000"/>
                  </a:solidFill>
                </a:rPr>
                <a:t>c</a:t>
              </a:r>
              <a:r>
                <a:rPr lang="en-US" altLang="en-US" b="1" baseline="30000" smtClean="0">
                  <a:solidFill>
                    <a:srgbClr val="000000"/>
                  </a:solidFill>
                </a:rPr>
                <a:t>2</a:t>
              </a:r>
              <a:r>
                <a:rPr lang="en-US" altLang="en-US" b="1" smtClean="0">
                  <a:solidFill>
                    <a:srgbClr val="000000"/>
                  </a:solidFill>
                </a:rPr>
                <a:t>]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369034388"/>
      </p:ext>
    </p:extLst>
  </p:cSld>
  <p:clrMapOvr>
    <a:masterClrMapping/>
  </p:clrMapOvr>
  <p:transition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1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1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1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1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1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1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13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11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11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11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7" dur="500"/>
                                        <p:tgtEl>
                                          <p:spTgt spid="11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2" dur="500"/>
                                        <p:tgtEl>
                                          <p:spTgt spid="11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7" dur="500"/>
                                        <p:tgtEl>
                                          <p:spTgt spid="11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2" dur="500"/>
                                        <p:tgtEl>
                                          <p:spTgt spid="11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2" dur="500"/>
                                        <p:tgtEl>
                                          <p:spTgt spid="11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99" grpId="0" animBg="1" autoUpdateAnimBg="0"/>
      <p:bldP spid="11300" grpId="0" animBg="1" autoUpdateAnimBg="0"/>
      <p:bldP spid="11301" grpId="0" animBg="1" autoUpdateAnimBg="0"/>
      <p:bldP spid="11305" grpId="0" autoUpdateAnimBg="0"/>
      <p:bldP spid="11306" grpId="0" animBg="1" autoUpdateAnimBg="0"/>
      <p:bldP spid="11307" grpId="0" animBg="1" autoUpdateAnimBg="0"/>
      <p:bldP spid="11308" grpId="0" animBg="1" autoUpdateAnimBg="0"/>
      <p:bldP spid="11312" grpId="0" autoUpdateAnimBg="0"/>
      <p:bldP spid="11313" grpId="0" animBg="1" autoUpdateAnimBg="0"/>
      <p:bldP spid="11314" grpId="0" animBg="1" autoUpdateAnimBg="0"/>
      <p:bldP spid="11315" grpId="0" animBg="1" autoUpdateAnimBg="0"/>
      <p:bldP spid="11319" grpId="0" autoUpdateAnimBg="0"/>
      <p:bldP spid="11320" grpId="0" animBg="1" autoUpdateAnimBg="0"/>
      <p:bldP spid="11321" grpId="0" animBg="1" autoUpdateAnimBg="0"/>
      <p:bldP spid="11322" grpId="0" animBg="1" autoUpdateAnimBg="0"/>
      <p:bldP spid="11326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381000"/>
            <a:ext cx="8839200" cy="609600"/>
          </a:xfrm>
        </p:spPr>
        <p:txBody>
          <a:bodyPr/>
          <a:lstStyle/>
          <a:p>
            <a:pPr eaLnBrk="1" hangingPunct="1"/>
            <a:r>
              <a:rPr lang="en-US" altLang="en-US" smtClean="0"/>
              <a:t>Some Baryons with u,d,s quarks</a:t>
            </a:r>
          </a:p>
        </p:txBody>
      </p:sp>
      <p:graphicFrame>
        <p:nvGraphicFramePr>
          <p:cNvPr id="20566" name="Group 86"/>
          <p:cNvGraphicFramePr>
            <a:graphicFrameLocks noGrp="1"/>
          </p:cNvGraphicFramePr>
          <p:nvPr/>
        </p:nvGraphicFramePr>
        <p:xfrm>
          <a:off x="228600" y="1492250"/>
          <a:ext cx="8686800" cy="4389437"/>
        </p:xfrm>
        <a:graphic>
          <a:graphicData uri="http://schemas.openxmlformats.org/drawingml/2006/table">
            <a:tbl>
              <a:tblPr/>
              <a:tblGrid>
                <a:gridCol w="1524000"/>
                <a:gridCol w="1524000"/>
                <a:gridCol w="1295400"/>
                <a:gridCol w="1219200"/>
                <a:gridCol w="685800"/>
                <a:gridCol w="838200"/>
                <a:gridCol w="1600200"/>
              </a:tblGrid>
              <a:tr h="73157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Baryon</a:t>
                      </a:r>
                    </a:p>
                  </a:txBody>
                  <a:tcPr marT="45723" marB="4572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Symbol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Makeup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Mass </a:t>
                      </a:r>
                      <a:b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</a:b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(MeV/c</a:t>
                      </a:r>
                      <a:r>
                        <a:rPr kumimoji="0" lang="en-US" sz="18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)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Q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Lifetime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45723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proton</a:t>
                      </a:r>
                    </a:p>
                  </a:txBody>
                  <a:tcPr marT="45723" marB="4572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uud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938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+1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&gt; 10</a:t>
                      </a:r>
                      <a:r>
                        <a:rPr kumimoji="0" lang="en-US" sz="24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33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yrs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</a:tr>
              <a:tr h="45723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neutron</a:t>
                      </a:r>
                    </a:p>
                  </a:txBody>
                  <a:tcPr marT="45723" marB="4572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ddu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940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920 s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</a:tr>
              <a:tr h="45723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Lambda</a:t>
                      </a:r>
                    </a:p>
                  </a:txBody>
                  <a:tcPr marT="45723" marB="4572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itchFamily="18" charset="2"/>
                        </a:rPr>
                        <a:t>L</a:t>
                      </a:r>
                      <a:r>
                        <a:rPr kumimoji="0" lang="en-US" sz="24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itchFamily="18" charset="2"/>
                        </a:rPr>
                        <a:t>0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uds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1116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2.6x10</a:t>
                      </a:r>
                      <a:r>
                        <a:rPr kumimoji="0" lang="en-US" sz="24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-10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s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</a:tr>
              <a:tr h="45723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Sigma</a:t>
                      </a:r>
                    </a:p>
                  </a:txBody>
                  <a:tcPr marT="45723" marB="4572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itchFamily="18" charset="2"/>
                        </a:rPr>
                        <a:t>S</a:t>
                      </a:r>
                      <a:r>
                        <a:rPr kumimoji="0" lang="en-US" sz="24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itchFamily="18" charset="2"/>
                        </a:rPr>
                        <a:t>+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uus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1189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+1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0.8x10</a:t>
                      </a:r>
                      <a:r>
                        <a:rPr kumimoji="0" lang="en-US" sz="24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-10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s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</a:tr>
              <a:tr h="45723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Sigma</a:t>
                      </a:r>
                    </a:p>
                  </a:txBody>
                  <a:tcPr marT="45723" marB="4572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itchFamily="18" charset="2"/>
                        </a:rPr>
                        <a:t>S</a:t>
                      </a:r>
                      <a:r>
                        <a:rPr kumimoji="0" lang="en-US" sz="24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itchFamily="18" charset="2"/>
                        </a:rPr>
                        <a:t>0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uds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1192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6.0x10</a:t>
                      </a:r>
                      <a:r>
                        <a:rPr kumimoji="0" lang="en-US" sz="24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-20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s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</a:tr>
              <a:tr h="45723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Sigma</a:t>
                      </a:r>
                    </a:p>
                  </a:txBody>
                  <a:tcPr marT="45723" marB="4572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itchFamily="18" charset="2"/>
                        </a:rPr>
                        <a:t>S</a:t>
                      </a:r>
                      <a:r>
                        <a:rPr kumimoji="0" lang="en-US" sz="24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itchFamily="18" charset="2"/>
                        </a:rPr>
                        <a:t>-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dds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1197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-1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1.5x10</a:t>
                      </a:r>
                      <a:r>
                        <a:rPr kumimoji="0" lang="en-US" sz="24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-10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s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</a:tr>
              <a:tr h="45723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Xi</a:t>
                      </a:r>
                    </a:p>
                  </a:txBody>
                  <a:tcPr marT="45723" marB="4572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itchFamily="18" charset="2"/>
                        </a:rPr>
                        <a:t>X</a:t>
                      </a:r>
                      <a:r>
                        <a:rPr kumimoji="0" lang="en-US" sz="24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itchFamily="18" charset="2"/>
                        </a:rPr>
                        <a:t>0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uss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1315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2.9x10</a:t>
                      </a:r>
                      <a:r>
                        <a:rPr kumimoji="0" lang="en-US" sz="24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-10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s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99"/>
                    </a:solidFill>
                  </a:tcPr>
                </a:tc>
              </a:tr>
              <a:tr h="45723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Xi</a:t>
                      </a:r>
                    </a:p>
                  </a:txBody>
                  <a:tcPr marT="45723" marB="4572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itchFamily="18" charset="2"/>
                        </a:rPr>
                        <a:t>X</a:t>
                      </a:r>
                      <a:r>
                        <a:rPr kumimoji="0" lang="en-US" sz="24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itchFamily="18" charset="2"/>
                        </a:rPr>
                        <a:t>-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dss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1321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-1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1.6x10</a:t>
                      </a:r>
                      <a:r>
                        <a:rPr kumimoji="0" lang="en-US" sz="24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-10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s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99"/>
                    </a:solidFill>
                  </a:tcPr>
                </a:tc>
              </a:tr>
            </a:tbl>
          </a:graphicData>
        </a:graphic>
      </p:graphicFrame>
      <p:sp>
        <p:nvSpPr>
          <p:cNvPr id="16469" name="Text Box 87"/>
          <p:cNvSpPr txBox="1">
            <a:spLocks noChangeArrowheads="1"/>
          </p:cNvSpPr>
          <p:nvPr/>
        </p:nvSpPr>
        <p:spPr bwMode="auto">
          <a:xfrm>
            <a:off x="76200" y="6289675"/>
            <a:ext cx="89836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mtClean="0">
                <a:solidFill>
                  <a:srgbClr val="000000"/>
                </a:solidFill>
              </a:rPr>
              <a:t>You should be able to read and extract information from a table like this</a:t>
            </a:r>
          </a:p>
        </p:txBody>
      </p:sp>
    </p:spTree>
    <p:extLst>
      <p:ext uri="{BB962C8B-B14F-4D97-AF65-F5344CB8AC3E}">
        <p14:creationId xmlns:p14="http://schemas.microsoft.com/office/powerpoint/2010/main" val="3988144086"/>
      </p:ext>
    </p:extLst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04800"/>
            <a:ext cx="8686800" cy="609600"/>
          </a:xfrm>
        </p:spPr>
        <p:txBody>
          <a:bodyPr/>
          <a:lstStyle/>
          <a:p>
            <a:pPr eaLnBrk="1" hangingPunct="1"/>
            <a:r>
              <a:rPr lang="en-US" altLang="en-US" smtClean="0"/>
              <a:t>A few More  Baryons</a:t>
            </a:r>
          </a:p>
        </p:txBody>
      </p:sp>
      <p:graphicFrame>
        <p:nvGraphicFramePr>
          <p:cNvPr id="22531" name="Group 3"/>
          <p:cNvGraphicFramePr>
            <a:graphicFrameLocks noGrp="1"/>
          </p:cNvGraphicFramePr>
          <p:nvPr/>
        </p:nvGraphicFramePr>
        <p:xfrm>
          <a:off x="228600" y="1752600"/>
          <a:ext cx="8686800" cy="2763839"/>
        </p:xfrm>
        <a:graphic>
          <a:graphicData uri="http://schemas.openxmlformats.org/drawingml/2006/table">
            <a:tbl>
              <a:tblPr/>
              <a:tblGrid>
                <a:gridCol w="1524000"/>
                <a:gridCol w="1524000"/>
                <a:gridCol w="1295400"/>
                <a:gridCol w="1219200"/>
                <a:gridCol w="762000"/>
                <a:gridCol w="762000"/>
                <a:gridCol w="1600200"/>
              </a:tblGrid>
              <a:tr h="73160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Baryon</a:t>
                      </a:r>
                    </a:p>
                  </a:txBody>
                  <a:tcPr marT="45725" marB="45725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Symbol</a:t>
                      </a: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Makeup</a:t>
                      </a: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Mass </a:t>
                      </a:r>
                      <a:b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</a:b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(MeV/c</a:t>
                      </a:r>
                      <a:r>
                        <a:rPr kumimoji="0" lang="en-US" sz="18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)</a:t>
                      </a: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Q</a:t>
                      </a: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Lifetime</a:t>
                      </a: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40644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Delta</a:t>
                      </a:r>
                    </a:p>
                  </a:txBody>
                  <a:tcPr marT="45725" marB="45725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itchFamily="18" charset="2"/>
                        </a:rPr>
                        <a:t>D</a:t>
                      </a:r>
                      <a:r>
                        <a:rPr kumimoji="0" lang="en-US" sz="20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itchFamily="18" charset="2"/>
                        </a:rPr>
                        <a:t>++</a:t>
                      </a: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uuu</a:t>
                      </a: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1232</a:t>
                      </a: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+2</a:t>
                      </a: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0.6x10</a:t>
                      </a:r>
                      <a:r>
                        <a:rPr kumimoji="0" lang="en-US" sz="20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-23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s</a:t>
                      </a: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99"/>
                    </a:solidFill>
                  </a:tcPr>
                </a:tc>
              </a:tr>
              <a:tr h="40644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Delta</a:t>
                      </a:r>
                    </a:p>
                  </a:txBody>
                  <a:tcPr marT="45725" marB="45725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itchFamily="18" charset="2"/>
                        </a:rPr>
                        <a:t>D</a:t>
                      </a:r>
                      <a:r>
                        <a:rPr kumimoji="0" lang="en-US" sz="20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itchFamily="18" charset="2"/>
                        </a:rPr>
                        <a:t>+</a:t>
                      </a: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uud</a:t>
                      </a: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1232</a:t>
                      </a: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+1</a:t>
                      </a: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0.6x10</a:t>
                      </a:r>
                      <a:r>
                        <a:rPr kumimoji="0" lang="en-US" sz="20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-23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s</a:t>
                      </a: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99"/>
                    </a:solidFill>
                  </a:tcPr>
                </a:tc>
              </a:tr>
              <a:tr h="40644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Delta</a:t>
                      </a:r>
                    </a:p>
                  </a:txBody>
                  <a:tcPr marT="45725" marB="45725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itchFamily="18" charset="2"/>
                        </a:rPr>
                        <a:t>D</a:t>
                      </a:r>
                      <a:r>
                        <a:rPr kumimoji="0" lang="en-US" sz="20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itchFamily="18" charset="2"/>
                        </a:rPr>
                        <a:t>0</a:t>
                      </a: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udd</a:t>
                      </a: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1232</a:t>
                      </a: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0.6x10</a:t>
                      </a:r>
                      <a:r>
                        <a:rPr kumimoji="0" lang="en-US" sz="20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-23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s</a:t>
                      </a: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99"/>
                    </a:solidFill>
                  </a:tcPr>
                </a:tc>
              </a:tr>
              <a:tr h="40644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Delta</a:t>
                      </a:r>
                    </a:p>
                  </a:txBody>
                  <a:tcPr marT="45725" marB="45725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itchFamily="18" charset="2"/>
                        </a:rPr>
                        <a:t>D</a:t>
                      </a:r>
                      <a:r>
                        <a:rPr kumimoji="0" lang="en-US" sz="20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itchFamily="18" charset="2"/>
                        </a:rPr>
                        <a:t>-</a:t>
                      </a: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ddd</a:t>
                      </a: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1232</a:t>
                      </a: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-1</a:t>
                      </a: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0.6x10</a:t>
                      </a:r>
                      <a:r>
                        <a:rPr kumimoji="0" lang="en-US" sz="20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-23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s</a:t>
                      </a: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99"/>
                    </a:solidFill>
                  </a:tcPr>
                </a:tc>
              </a:tr>
              <a:tr h="40644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Omega</a:t>
                      </a:r>
                    </a:p>
                  </a:txBody>
                  <a:tcPr marT="45725" marB="45725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itchFamily="18" charset="2"/>
                        </a:rPr>
                        <a:t>W</a:t>
                      </a:r>
                      <a:r>
                        <a:rPr kumimoji="0" lang="en-US" sz="20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itchFamily="18" charset="2"/>
                        </a:rPr>
                        <a:t>-</a:t>
                      </a: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sss</a:t>
                      </a: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1672</a:t>
                      </a: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-1</a:t>
                      </a: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0.8x10</a:t>
                      </a:r>
                      <a:r>
                        <a:rPr kumimoji="0" lang="en-US" sz="20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-10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s</a:t>
                      </a: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20543407"/>
      </p:ext>
    </p:extLst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5943600" y="3200400"/>
            <a:ext cx="2819400" cy="3581400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GB" altLang="en-US" smtClean="0">
              <a:solidFill>
                <a:srgbClr val="000000"/>
              </a:solidFill>
            </a:endParaRPr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152400" y="3200400"/>
            <a:ext cx="2819400" cy="3581400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GB" altLang="en-US" smtClean="0">
              <a:solidFill>
                <a:srgbClr val="000000"/>
              </a:solidFill>
            </a:endParaRPr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en-US" altLang="en-US" smtClean="0">
                <a:solidFill>
                  <a:schemeClr val="bg1"/>
                </a:solidFill>
              </a:rPr>
              <a:t>Mesons </a:t>
            </a:r>
          </a:p>
        </p:txBody>
      </p:sp>
      <p:sp>
        <p:nvSpPr>
          <p:cNvPr id="18438" name="Text Box 6"/>
          <p:cNvSpPr txBox="1">
            <a:spLocks noChangeArrowheads="1"/>
          </p:cNvSpPr>
          <p:nvPr/>
        </p:nvSpPr>
        <p:spPr bwMode="auto">
          <a:xfrm>
            <a:off x="1933296" y="1195068"/>
            <a:ext cx="5277407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dirty="0" smtClean="0">
                <a:solidFill>
                  <a:schemeClr val="bg1"/>
                </a:solidFill>
              </a:rPr>
              <a:t> </a:t>
            </a:r>
            <a:r>
              <a:rPr lang="en-US" altLang="en-US" b="1" dirty="0" smtClean="0">
                <a:solidFill>
                  <a:schemeClr val="bg1"/>
                </a:solidFill>
              </a:rPr>
              <a:t>Mesons</a:t>
            </a:r>
            <a:r>
              <a:rPr lang="en-US" altLang="en-US" dirty="0" smtClean="0">
                <a:solidFill>
                  <a:schemeClr val="bg1"/>
                </a:solidFill>
              </a:rPr>
              <a:t> are also in the </a:t>
            </a:r>
            <a:r>
              <a:rPr lang="en-US" altLang="en-US" b="1" dirty="0" smtClean="0">
                <a:solidFill>
                  <a:schemeClr val="bg1"/>
                </a:solidFill>
              </a:rPr>
              <a:t>hadron family</a:t>
            </a:r>
            <a:r>
              <a:rPr lang="en-US" altLang="en-US" dirty="0" smtClean="0">
                <a:solidFill>
                  <a:schemeClr val="bg1"/>
                </a:solidFill>
              </a:rPr>
              <a:t>.</a:t>
            </a:r>
            <a:br>
              <a:rPr lang="en-US" altLang="en-US" dirty="0" smtClean="0">
                <a:solidFill>
                  <a:schemeClr val="bg1"/>
                </a:solidFill>
              </a:rPr>
            </a:br>
            <a:endParaRPr lang="en-US" altLang="en-US" dirty="0" smtClean="0">
              <a:solidFill>
                <a:schemeClr val="bg1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dirty="0" smtClean="0">
                <a:solidFill>
                  <a:schemeClr val="bg1"/>
                </a:solidFill>
              </a:rPr>
              <a:t>They contain a </a:t>
            </a:r>
            <a:r>
              <a:rPr lang="en-US" altLang="en-US" b="1" dirty="0" smtClean="0">
                <a:solidFill>
                  <a:schemeClr val="bg1"/>
                </a:solidFill>
              </a:rPr>
              <a:t>quark</a:t>
            </a:r>
            <a:r>
              <a:rPr lang="en-US" altLang="en-US" dirty="0" smtClean="0">
                <a:solidFill>
                  <a:schemeClr val="bg1"/>
                </a:solidFill>
              </a:rPr>
              <a:t> and an </a:t>
            </a:r>
            <a:r>
              <a:rPr lang="en-US" altLang="en-US" b="1" dirty="0" smtClean="0">
                <a:solidFill>
                  <a:schemeClr val="bg1"/>
                </a:solidFill>
              </a:rPr>
              <a:t>anti-quark</a:t>
            </a:r>
            <a:r>
              <a:rPr lang="en-US" altLang="en-US" dirty="0" smtClean="0">
                <a:solidFill>
                  <a:schemeClr val="bg1"/>
                </a:solidFill>
              </a:rPr>
              <a:t/>
            </a:r>
            <a:br>
              <a:rPr lang="en-US" altLang="en-US" dirty="0" smtClean="0">
                <a:solidFill>
                  <a:schemeClr val="bg1"/>
                </a:solidFill>
              </a:rPr>
            </a:br>
            <a:endParaRPr lang="en-US" altLang="en-US" dirty="0" smtClean="0">
              <a:solidFill>
                <a:schemeClr val="bg1"/>
              </a:solidFill>
            </a:endParaRPr>
          </a:p>
        </p:txBody>
      </p:sp>
      <p:grpSp>
        <p:nvGrpSpPr>
          <p:cNvPr id="18439" name="Group 7"/>
          <p:cNvGrpSpPr>
            <a:grpSpLocks/>
          </p:cNvGrpSpPr>
          <p:nvPr/>
        </p:nvGrpSpPr>
        <p:grpSpPr bwMode="auto">
          <a:xfrm>
            <a:off x="457200" y="3429000"/>
            <a:ext cx="1752600" cy="1143000"/>
            <a:chOff x="792" y="2784"/>
            <a:chExt cx="1104" cy="720"/>
          </a:xfrm>
        </p:grpSpPr>
        <p:sp>
          <p:nvSpPr>
            <p:cNvPr id="18456" name="Oval 8"/>
            <p:cNvSpPr>
              <a:spLocks noChangeArrowheads="1"/>
            </p:cNvSpPr>
            <p:nvPr/>
          </p:nvSpPr>
          <p:spPr bwMode="auto">
            <a:xfrm rot="-1171785">
              <a:off x="792" y="2784"/>
              <a:ext cx="1104" cy="720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GB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18457" name="Oval 9"/>
            <p:cNvSpPr>
              <a:spLocks noChangeArrowheads="1"/>
            </p:cNvSpPr>
            <p:nvPr/>
          </p:nvSpPr>
          <p:spPr bwMode="auto">
            <a:xfrm>
              <a:off x="912" y="3024"/>
              <a:ext cx="384" cy="38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mtClean="0">
                  <a:solidFill>
                    <a:srgbClr val="000000"/>
                  </a:solidFill>
                </a:rPr>
                <a:t>u</a:t>
              </a:r>
            </a:p>
          </p:txBody>
        </p:sp>
        <p:grpSp>
          <p:nvGrpSpPr>
            <p:cNvPr id="18458" name="Group 10"/>
            <p:cNvGrpSpPr>
              <a:grpSpLocks/>
            </p:cNvGrpSpPr>
            <p:nvPr/>
          </p:nvGrpSpPr>
          <p:grpSpPr bwMode="auto">
            <a:xfrm>
              <a:off x="1344" y="2832"/>
              <a:ext cx="384" cy="384"/>
              <a:chOff x="1344" y="2880"/>
              <a:chExt cx="384" cy="384"/>
            </a:xfrm>
          </p:grpSpPr>
          <p:sp>
            <p:nvSpPr>
              <p:cNvPr id="18459" name="Oval 11"/>
              <p:cNvSpPr>
                <a:spLocks noChangeArrowheads="1"/>
              </p:cNvSpPr>
              <p:nvPr/>
            </p:nvSpPr>
            <p:spPr bwMode="auto">
              <a:xfrm>
                <a:off x="1344" y="2880"/>
                <a:ext cx="384" cy="384"/>
              </a:xfrm>
              <a:prstGeom prst="ellipse">
                <a:avLst/>
              </a:prstGeom>
              <a:solidFill>
                <a:srgbClr val="99C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en-US" smtClean="0">
                    <a:solidFill>
                      <a:srgbClr val="000000"/>
                    </a:solidFill>
                  </a:rPr>
                  <a:t>d</a:t>
                </a:r>
              </a:p>
            </p:txBody>
          </p:sp>
          <p:sp>
            <p:nvSpPr>
              <p:cNvPr id="18460" name="Line 12"/>
              <p:cNvSpPr>
                <a:spLocks noChangeShapeType="1"/>
              </p:cNvSpPr>
              <p:nvPr/>
            </p:nvSpPr>
            <p:spPr bwMode="auto">
              <a:xfrm>
                <a:off x="1488" y="2976"/>
                <a:ext cx="1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 sz="2400" smtClean="0">
                  <a:solidFill>
                    <a:srgbClr val="000000"/>
                  </a:solidFill>
                </a:endParaRPr>
              </a:p>
            </p:txBody>
          </p:sp>
        </p:grpSp>
      </p:grpSp>
      <p:sp>
        <p:nvSpPr>
          <p:cNvPr id="18440" name="Text Box 13"/>
          <p:cNvSpPr txBox="1">
            <a:spLocks noChangeArrowheads="1"/>
          </p:cNvSpPr>
          <p:nvPr/>
        </p:nvSpPr>
        <p:spPr bwMode="auto">
          <a:xfrm>
            <a:off x="323850" y="4846638"/>
            <a:ext cx="264795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b="1" smtClean="0">
                <a:solidFill>
                  <a:srgbClr val="000000"/>
                </a:solidFill>
              </a:rPr>
              <a:t>What’s the charge </a:t>
            </a:r>
            <a:br>
              <a:rPr lang="en-US" altLang="en-US" b="1" smtClean="0">
                <a:solidFill>
                  <a:srgbClr val="000000"/>
                </a:solidFill>
              </a:rPr>
            </a:br>
            <a:r>
              <a:rPr lang="en-US" altLang="en-US" b="1" smtClean="0">
                <a:solidFill>
                  <a:srgbClr val="000000"/>
                </a:solidFill>
              </a:rPr>
              <a:t>of this particle?</a:t>
            </a:r>
          </a:p>
        </p:txBody>
      </p:sp>
      <p:sp>
        <p:nvSpPr>
          <p:cNvPr id="23572" name="Text Box 20"/>
          <p:cNvSpPr txBox="1">
            <a:spLocks noChangeArrowheads="1"/>
          </p:cNvSpPr>
          <p:nvPr/>
        </p:nvSpPr>
        <p:spPr bwMode="auto">
          <a:xfrm>
            <a:off x="533400" y="5867400"/>
            <a:ext cx="2033588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mtClean="0">
                <a:solidFill>
                  <a:srgbClr val="FF0000"/>
                </a:solidFill>
              </a:rPr>
              <a:t>Q=+1</a:t>
            </a:r>
            <a:r>
              <a:rPr lang="en-US" altLang="en-US" smtClean="0">
                <a:solidFill>
                  <a:srgbClr val="000000"/>
                </a:solidFill>
              </a:rPr>
              <a:t>, and it’s </a:t>
            </a:r>
            <a:br>
              <a:rPr lang="en-US" altLang="en-US" smtClean="0">
                <a:solidFill>
                  <a:srgbClr val="000000"/>
                </a:solidFill>
              </a:rPr>
            </a:br>
            <a:r>
              <a:rPr lang="en-US" altLang="en-US" smtClean="0">
                <a:solidFill>
                  <a:srgbClr val="000000"/>
                </a:solidFill>
              </a:rPr>
              <a:t>called a </a:t>
            </a:r>
            <a:r>
              <a:rPr lang="en-US" altLang="en-US" smtClean="0">
                <a:solidFill>
                  <a:srgbClr val="FF0000"/>
                </a:solidFill>
                <a:latin typeface="Symbol" panose="05050102010706020507" pitchFamily="18" charset="2"/>
              </a:rPr>
              <a:t>p</a:t>
            </a:r>
            <a:r>
              <a:rPr lang="en-US" altLang="en-US" baseline="30000" smtClean="0">
                <a:solidFill>
                  <a:srgbClr val="FF0000"/>
                </a:solidFill>
              </a:rPr>
              <a:t>+</a:t>
            </a:r>
            <a:endParaRPr lang="en-US" altLang="en-US" smtClean="0">
              <a:solidFill>
                <a:srgbClr val="000000"/>
              </a:solidFill>
            </a:endParaRPr>
          </a:p>
        </p:txBody>
      </p:sp>
      <p:grpSp>
        <p:nvGrpSpPr>
          <p:cNvPr id="18445" name="Group 22"/>
          <p:cNvGrpSpPr>
            <a:grpSpLocks/>
          </p:cNvGrpSpPr>
          <p:nvPr/>
        </p:nvGrpSpPr>
        <p:grpSpPr bwMode="auto">
          <a:xfrm>
            <a:off x="6423025" y="3352800"/>
            <a:ext cx="1752600" cy="1143000"/>
            <a:chOff x="3408" y="2448"/>
            <a:chExt cx="1104" cy="720"/>
          </a:xfrm>
        </p:grpSpPr>
        <p:sp>
          <p:nvSpPr>
            <p:cNvPr id="18448" name="Oval 23"/>
            <p:cNvSpPr>
              <a:spLocks noChangeArrowheads="1"/>
            </p:cNvSpPr>
            <p:nvPr/>
          </p:nvSpPr>
          <p:spPr bwMode="auto">
            <a:xfrm rot="-1171785">
              <a:off x="3408" y="2448"/>
              <a:ext cx="1104" cy="720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GB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18449" name="Oval 24"/>
            <p:cNvSpPr>
              <a:spLocks noChangeArrowheads="1"/>
            </p:cNvSpPr>
            <p:nvPr/>
          </p:nvSpPr>
          <p:spPr bwMode="auto">
            <a:xfrm>
              <a:off x="3528" y="2688"/>
              <a:ext cx="384" cy="38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mtClean="0">
                  <a:solidFill>
                    <a:srgbClr val="000000"/>
                  </a:solidFill>
                </a:rPr>
                <a:t>s</a:t>
              </a:r>
            </a:p>
          </p:txBody>
        </p:sp>
        <p:sp>
          <p:nvSpPr>
            <p:cNvPr id="18450" name="Oval 25"/>
            <p:cNvSpPr>
              <a:spLocks noChangeArrowheads="1"/>
            </p:cNvSpPr>
            <p:nvPr/>
          </p:nvSpPr>
          <p:spPr bwMode="auto">
            <a:xfrm>
              <a:off x="3984" y="2496"/>
              <a:ext cx="384" cy="384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mtClean="0">
                  <a:solidFill>
                    <a:srgbClr val="000000"/>
                  </a:solidFill>
                </a:rPr>
                <a:t>d</a:t>
              </a:r>
            </a:p>
          </p:txBody>
        </p:sp>
        <p:sp>
          <p:nvSpPr>
            <p:cNvPr id="18451" name="Line 26"/>
            <p:cNvSpPr>
              <a:spLocks noChangeShapeType="1"/>
            </p:cNvSpPr>
            <p:nvPr/>
          </p:nvSpPr>
          <p:spPr bwMode="auto">
            <a:xfrm>
              <a:off x="3648" y="2832"/>
              <a:ext cx="14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18446" name="Text Box 27"/>
          <p:cNvSpPr txBox="1">
            <a:spLocks noChangeArrowheads="1"/>
          </p:cNvSpPr>
          <p:nvPr/>
        </p:nvSpPr>
        <p:spPr bwMode="auto">
          <a:xfrm>
            <a:off x="6038850" y="4846638"/>
            <a:ext cx="264795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b="1" smtClean="0">
                <a:solidFill>
                  <a:srgbClr val="000000"/>
                </a:solidFill>
              </a:rPr>
              <a:t>What’s the charge </a:t>
            </a:r>
            <a:br>
              <a:rPr lang="en-US" altLang="en-US" b="1" smtClean="0">
                <a:solidFill>
                  <a:srgbClr val="000000"/>
                </a:solidFill>
              </a:rPr>
            </a:br>
            <a:r>
              <a:rPr lang="en-US" altLang="en-US" b="1" smtClean="0">
                <a:solidFill>
                  <a:srgbClr val="000000"/>
                </a:solidFill>
              </a:rPr>
              <a:t>of this particle?</a:t>
            </a:r>
          </a:p>
        </p:txBody>
      </p:sp>
      <p:sp>
        <p:nvSpPr>
          <p:cNvPr id="23580" name="Text Box 28"/>
          <p:cNvSpPr txBox="1">
            <a:spLocks noChangeArrowheads="1"/>
          </p:cNvSpPr>
          <p:nvPr/>
        </p:nvSpPr>
        <p:spPr bwMode="auto">
          <a:xfrm>
            <a:off x="6019800" y="5867400"/>
            <a:ext cx="2670175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mtClean="0">
                <a:solidFill>
                  <a:srgbClr val="FF0000"/>
                </a:solidFill>
              </a:rPr>
              <a:t>Q= 0</a:t>
            </a:r>
            <a:r>
              <a:rPr lang="en-US" altLang="en-US" smtClean="0">
                <a:solidFill>
                  <a:srgbClr val="000000"/>
                </a:solidFill>
              </a:rPr>
              <a:t>, this strange</a:t>
            </a:r>
            <a:br>
              <a:rPr lang="en-US" altLang="en-US" smtClean="0">
                <a:solidFill>
                  <a:srgbClr val="000000"/>
                </a:solidFill>
              </a:rPr>
            </a:br>
            <a:r>
              <a:rPr lang="en-US" altLang="en-US" smtClean="0">
                <a:solidFill>
                  <a:srgbClr val="000000"/>
                </a:solidFill>
              </a:rPr>
              <a:t>meson is called a </a:t>
            </a:r>
            <a:r>
              <a:rPr lang="en-US" altLang="en-US" smtClean="0">
                <a:solidFill>
                  <a:srgbClr val="FF0000"/>
                </a:solidFill>
              </a:rPr>
              <a:t>K</a:t>
            </a:r>
            <a:r>
              <a:rPr lang="en-US" altLang="en-US" baseline="30000" smtClean="0">
                <a:solidFill>
                  <a:srgbClr val="FF0000"/>
                </a:solidFill>
              </a:rPr>
              <a:t>0</a:t>
            </a:r>
            <a:endParaRPr lang="en-US" altLang="en-US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0950050"/>
      </p:ext>
    </p:extLst>
  </p:cSld>
  <p:clrMapOvr>
    <a:masterClrMapping/>
  </p:clrMapOvr>
  <p:transition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5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5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5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5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72" grpId="0" autoUpdateAnimBg="0"/>
      <p:bldP spid="23580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04800"/>
            <a:ext cx="86106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Some Mesons with u,d,s quarks</a:t>
            </a:r>
          </a:p>
        </p:txBody>
      </p:sp>
      <p:graphicFrame>
        <p:nvGraphicFramePr>
          <p:cNvPr id="27651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1430492"/>
              </p:ext>
            </p:extLst>
          </p:nvPr>
        </p:nvGraphicFramePr>
        <p:xfrm>
          <a:off x="533400" y="2362200"/>
          <a:ext cx="7924800" cy="3475039"/>
        </p:xfrm>
        <a:graphic>
          <a:graphicData uri="http://schemas.openxmlformats.org/drawingml/2006/table">
            <a:tbl>
              <a:tblPr/>
              <a:tblGrid>
                <a:gridCol w="1600200"/>
                <a:gridCol w="1447800"/>
                <a:gridCol w="1295400"/>
                <a:gridCol w="1219200"/>
                <a:gridCol w="762000"/>
                <a:gridCol w="1600200"/>
              </a:tblGrid>
              <a:tr h="73158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Meson</a:t>
                      </a:r>
                    </a:p>
                  </a:txBody>
                  <a:tcPr marT="45724" marB="4572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Symbol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Makeup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Mass </a:t>
                      </a:r>
                      <a:b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</a:b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(MeV/c</a:t>
                      </a:r>
                      <a:r>
                        <a:rPr kumimoji="0" lang="en-US" sz="18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)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Q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Lifetime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45724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Pion+</a:t>
                      </a:r>
                    </a:p>
                  </a:txBody>
                  <a:tcPr marT="45724" marB="4572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itchFamily="18" charset="2"/>
                        </a:rPr>
                        <a:t>p</a:t>
                      </a:r>
                      <a:r>
                        <a:rPr kumimoji="0" lang="en-US" sz="2400" b="0" i="1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itchFamily="18" charset="2"/>
                        </a:rPr>
                        <a:t>+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140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+1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2.6x10</a:t>
                      </a:r>
                      <a:r>
                        <a:rPr kumimoji="0" lang="en-US" sz="24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-8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s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</a:tr>
              <a:tr h="45724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Pion-</a:t>
                      </a:r>
                    </a:p>
                  </a:txBody>
                  <a:tcPr marT="45724" marB="4572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itchFamily="18" charset="2"/>
                        </a:rPr>
                        <a:t>p</a:t>
                      </a:r>
                      <a:r>
                        <a:rPr kumimoji="0" lang="en-US" sz="2400" b="0" i="1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itchFamily="18" charset="2"/>
                        </a:rPr>
                        <a:t>-</a:t>
                      </a:r>
                      <a:endParaRPr kumimoji="0" lang="en-US" sz="24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140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-1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2.6x10</a:t>
                      </a:r>
                      <a:r>
                        <a:rPr kumimoji="0" lang="en-US" sz="24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-8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s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</a:tr>
              <a:tr h="45724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Pion-0</a:t>
                      </a:r>
                    </a:p>
                  </a:txBody>
                  <a:tcPr marT="45724" marB="4572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itchFamily="18" charset="2"/>
                        </a:rPr>
                        <a:t>p</a:t>
                      </a:r>
                      <a:r>
                        <a:rPr kumimoji="0" lang="en-US" sz="2400" b="0" i="1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itchFamily="18" charset="2"/>
                        </a:rPr>
                        <a:t>0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135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8.4x10</a:t>
                      </a:r>
                      <a:r>
                        <a:rPr kumimoji="0" lang="en-US" sz="24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-17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s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</a:tr>
              <a:tr h="45724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Kaon+</a:t>
                      </a:r>
                    </a:p>
                  </a:txBody>
                  <a:tcPr marT="45724" marB="4572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itchFamily="18" charset="2"/>
                        </a:rPr>
                        <a:t>K</a:t>
                      </a:r>
                      <a:r>
                        <a:rPr kumimoji="0" lang="en-US" sz="2400" b="0" i="1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itchFamily="18" charset="2"/>
                        </a:rPr>
                        <a:t>+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494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+1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1.2x10</a:t>
                      </a:r>
                      <a:r>
                        <a:rPr kumimoji="0" lang="en-US" sz="24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-8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s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</a:tr>
              <a:tr h="45724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Kaon-</a:t>
                      </a:r>
                    </a:p>
                  </a:txBody>
                  <a:tcPr marT="45724" marB="4572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itchFamily="18" charset="2"/>
                        </a:rPr>
                        <a:t>K</a:t>
                      </a:r>
                      <a:r>
                        <a:rPr kumimoji="0" lang="en-US" sz="2400" b="0" i="1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itchFamily="18" charset="2"/>
                        </a:rPr>
                        <a:t>-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494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-1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1.2x10</a:t>
                      </a:r>
                      <a:r>
                        <a:rPr kumimoji="0" lang="en-US" sz="24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-8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s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</a:tr>
              <a:tr h="45724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ymbol" pitchFamily="18" charset="2"/>
                      </a:endParaRP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99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074" name="Object 61"/>
          <p:cNvGraphicFramePr>
            <a:graphicFrameLocks noChangeAspect="1"/>
          </p:cNvGraphicFramePr>
          <p:nvPr/>
        </p:nvGraphicFramePr>
        <p:xfrm>
          <a:off x="4051300" y="3124200"/>
          <a:ext cx="444500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Equation" r:id="rId4" imgW="215640" imgH="215640" progId="Equation.DSMT4">
                  <p:embed/>
                </p:oleObj>
              </mc:Choice>
              <mc:Fallback>
                <p:oleObj name="Equation" r:id="rId4" imgW="215640" imgH="215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51300" y="3124200"/>
                        <a:ext cx="444500" cy="444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5" name="Object 62"/>
          <p:cNvGraphicFramePr>
            <a:graphicFrameLocks noChangeAspect="1"/>
          </p:cNvGraphicFramePr>
          <p:nvPr/>
        </p:nvGraphicFramePr>
        <p:xfrm>
          <a:off x="4051300" y="3594100"/>
          <a:ext cx="419100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Equation" r:id="rId6" imgW="203040" imgH="215640" progId="Equation.DSMT4">
                  <p:embed/>
                </p:oleObj>
              </mc:Choice>
              <mc:Fallback>
                <p:oleObj name="Equation" r:id="rId6" imgW="203040" imgH="215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51300" y="3594100"/>
                        <a:ext cx="419100" cy="444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6" name="Object 63"/>
          <p:cNvGraphicFramePr>
            <a:graphicFrameLocks noChangeAspect="1"/>
          </p:cNvGraphicFramePr>
          <p:nvPr/>
        </p:nvGraphicFramePr>
        <p:xfrm>
          <a:off x="3733800" y="4017963"/>
          <a:ext cx="990600" cy="401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Equation" r:id="rId8" imgW="533160" imgH="215640" progId="Equation.DSMT4">
                  <p:embed/>
                </p:oleObj>
              </mc:Choice>
              <mc:Fallback>
                <p:oleObj name="Equation" r:id="rId8" imgW="533160" imgH="215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3800" y="4017963"/>
                        <a:ext cx="990600" cy="4016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7" name="Object 64"/>
          <p:cNvGraphicFramePr>
            <a:graphicFrameLocks noChangeAspect="1"/>
          </p:cNvGraphicFramePr>
          <p:nvPr/>
        </p:nvGraphicFramePr>
        <p:xfrm>
          <a:off x="4038600" y="4419600"/>
          <a:ext cx="403225" cy="488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Equation" r:id="rId10" imgW="177480" imgH="215640" progId="Equation.DSMT4">
                  <p:embed/>
                </p:oleObj>
              </mc:Choice>
              <mc:Fallback>
                <p:oleObj name="Equation" r:id="rId10" imgW="177480" imgH="215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8600" y="4419600"/>
                        <a:ext cx="403225" cy="488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8" name="Object 65"/>
          <p:cNvGraphicFramePr>
            <a:graphicFrameLocks noChangeAspect="1"/>
          </p:cNvGraphicFramePr>
          <p:nvPr/>
        </p:nvGraphicFramePr>
        <p:xfrm>
          <a:off x="4038600" y="4876800"/>
          <a:ext cx="403225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Equation" r:id="rId12" imgW="190440" imgH="215640" progId="Equation.DSMT4">
                  <p:embed/>
                </p:oleObj>
              </mc:Choice>
              <mc:Fallback>
                <p:oleObj name="Equation" r:id="rId12" imgW="190440" imgH="215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8600" y="4876800"/>
                        <a:ext cx="403225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56651743"/>
      </p:ext>
    </p:extLst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Aim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To have a model that coherently explains the universe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 dirty="0" smtClean="0"/>
              <a:t>But today</a:t>
            </a:r>
          </a:p>
          <a:p>
            <a:r>
              <a:rPr lang="en-GB" dirty="0" smtClean="0"/>
              <a:t>Introduce the standard model of particles</a:t>
            </a:r>
          </a:p>
          <a:p>
            <a:r>
              <a:rPr lang="en-GB" dirty="0" smtClean="0"/>
              <a:t>Understand why we classify, sort, name and create properties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303707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grpSp>
        <p:nvGrpSpPr>
          <p:cNvPr id="4" name="Group 3"/>
          <p:cNvGrpSpPr/>
          <p:nvPr/>
        </p:nvGrpSpPr>
        <p:grpSpPr>
          <a:xfrm>
            <a:off x="291313" y="1057528"/>
            <a:ext cx="8618018" cy="4764186"/>
            <a:chOff x="76200" y="2590800"/>
            <a:chExt cx="8839200" cy="4189413"/>
          </a:xfrm>
        </p:grpSpPr>
        <p:sp>
          <p:nvSpPr>
            <p:cNvPr id="5" name="Line 2"/>
            <p:cNvSpPr>
              <a:spLocks noChangeShapeType="1"/>
            </p:cNvSpPr>
            <p:nvPr/>
          </p:nvSpPr>
          <p:spPr bwMode="auto">
            <a:xfrm flipH="1">
              <a:off x="609600" y="4648200"/>
              <a:ext cx="304800" cy="30480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GB" sz="1350"/>
            </a:p>
          </p:txBody>
        </p:sp>
        <p:sp>
          <p:nvSpPr>
            <p:cNvPr id="6" name="Line 3"/>
            <p:cNvSpPr>
              <a:spLocks noChangeShapeType="1"/>
            </p:cNvSpPr>
            <p:nvPr/>
          </p:nvSpPr>
          <p:spPr bwMode="auto">
            <a:xfrm>
              <a:off x="1371600" y="4648200"/>
              <a:ext cx="228600" cy="30480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GB" sz="1350"/>
            </a:p>
          </p:txBody>
        </p:sp>
        <p:sp>
          <p:nvSpPr>
            <p:cNvPr id="7" name="Line 4"/>
            <p:cNvSpPr>
              <a:spLocks noChangeShapeType="1"/>
            </p:cNvSpPr>
            <p:nvPr/>
          </p:nvSpPr>
          <p:spPr bwMode="auto">
            <a:xfrm flipH="1">
              <a:off x="3276600" y="4648200"/>
              <a:ext cx="304800" cy="30480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GB" sz="1350"/>
            </a:p>
          </p:txBody>
        </p:sp>
        <p:sp>
          <p:nvSpPr>
            <p:cNvPr id="8" name="Line 5"/>
            <p:cNvSpPr>
              <a:spLocks noChangeShapeType="1"/>
            </p:cNvSpPr>
            <p:nvPr/>
          </p:nvSpPr>
          <p:spPr bwMode="auto">
            <a:xfrm>
              <a:off x="4114800" y="4648200"/>
              <a:ext cx="228600" cy="30480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GB" sz="1350"/>
            </a:p>
          </p:txBody>
        </p:sp>
        <p:sp>
          <p:nvSpPr>
            <p:cNvPr id="9" name="Line 6"/>
            <p:cNvSpPr>
              <a:spLocks noChangeShapeType="1"/>
            </p:cNvSpPr>
            <p:nvPr/>
          </p:nvSpPr>
          <p:spPr bwMode="auto">
            <a:xfrm>
              <a:off x="7772400" y="4572000"/>
              <a:ext cx="381000" cy="38100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GB" sz="1350"/>
            </a:p>
          </p:txBody>
        </p:sp>
        <p:sp>
          <p:nvSpPr>
            <p:cNvPr id="10" name="Line 7"/>
            <p:cNvSpPr>
              <a:spLocks noChangeShapeType="1"/>
            </p:cNvSpPr>
            <p:nvPr/>
          </p:nvSpPr>
          <p:spPr bwMode="auto">
            <a:xfrm flipH="1">
              <a:off x="6324600" y="4572000"/>
              <a:ext cx="457200" cy="38100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GB" sz="1350"/>
            </a:p>
          </p:txBody>
        </p:sp>
        <p:sp>
          <p:nvSpPr>
            <p:cNvPr id="11" name="Line 8"/>
            <p:cNvSpPr>
              <a:spLocks noChangeShapeType="1"/>
            </p:cNvSpPr>
            <p:nvPr/>
          </p:nvSpPr>
          <p:spPr bwMode="auto">
            <a:xfrm flipH="1">
              <a:off x="6781800" y="4648200"/>
              <a:ext cx="304800" cy="106680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GB" sz="1350"/>
            </a:p>
          </p:txBody>
        </p:sp>
        <p:sp>
          <p:nvSpPr>
            <p:cNvPr id="12" name="Line 9"/>
            <p:cNvSpPr>
              <a:spLocks noChangeShapeType="1"/>
            </p:cNvSpPr>
            <p:nvPr/>
          </p:nvSpPr>
          <p:spPr bwMode="auto">
            <a:xfrm>
              <a:off x="7391400" y="4648200"/>
              <a:ext cx="457200" cy="106680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GB" sz="1350"/>
            </a:p>
          </p:txBody>
        </p:sp>
        <p:sp>
          <p:nvSpPr>
            <p:cNvPr id="13" name="Line 10"/>
            <p:cNvSpPr>
              <a:spLocks noChangeShapeType="1"/>
            </p:cNvSpPr>
            <p:nvPr/>
          </p:nvSpPr>
          <p:spPr bwMode="auto">
            <a:xfrm flipH="1">
              <a:off x="1219200" y="3200400"/>
              <a:ext cx="1752600" cy="83820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GB" sz="1350"/>
            </a:p>
          </p:txBody>
        </p:sp>
        <p:sp>
          <p:nvSpPr>
            <p:cNvPr id="14" name="Line 11"/>
            <p:cNvSpPr>
              <a:spLocks noChangeShapeType="1"/>
            </p:cNvSpPr>
            <p:nvPr/>
          </p:nvSpPr>
          <p:spPr bwMode="auto">
            <a:xfrm flipH="1">
              <a:off x="3886200" y="3352800"/>
              <a:ext cx="228600" cy="68580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GB" sz="1350"/>
            </a:p>
          </p:txBody>
        </p:sp>
        <p:sp>
          <p:nvSpPr>
            <p:cNvPr id="15" name="Line 12"/>
            <p:cNvSpPr>
              <a:spLocks noChangeShapeType="1"/>
            </p:cNvSpPr>
            <p:nvPr/>
          </p:nvSpPr>
          <p:spPr bwMode="auto">
            <a:xfrm>
              <a:off x="5257800" y="3276600"/>
              <a:ext cx="1981200" cy="76200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GB" sz="1350"/>
            </a:p>
          </p:txBody>
        </p:sp>
        <p:sp>
          <p:nvSpPr>
            <p:cNvPr id="16" name="Oval 16"/>
            <p:cNvSpPr>
              <a:spLocks noChangeArrowheads="1"/>
            </p:cNvSpPr>
            <p:nvPr/>
          </p:nvSpPr>
          <p:spPr bwMode="auto">
            <a:xfrm>
              <a:off x="381000" y="4038600"/>
              <a:ext cx="1676400" cy="609600"/>
            </a:xfrm>
            <a:prstGeom prst="ellipse">
              <a:avLst/>
            </a:prstGeom>
            <a:solidFill>
              <a:srgbClr val="00B05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107763" dir="189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2400" b="1" dirty="0"/>
                <a:t>Hadrons</a:t>
              </a:r>
              <a:endParaRPr lang="en-US" sz="1350" dirty="0"/>
            </a:p>
          </p:txBody>
        </p:sp>
        <p:sp>
          <p:nvSpPr>
            <p:cNvPr id="17" name="Oval 17"/>
            <p:cNvSpPr>
              <a:spLocks noChangeArrowheads="1"/>
            </p:cNvSpPr>
            <p:nvPr/>
          </p:nvSpPr>
          <p:spPr bwMode="auto">
            <a:xfrm>
              <a:off x="2514600" y="2590800"/>
              <a:ext cx="3657600" cy="762000"/>
            </a:xfrm>
            <a:prstGeom prst="ellipse">
              <a:avLst/>
            </a:prstGeom>
            <a:solidFill>
              <a:srgbClr val="66C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107763" dir="189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4500" b="1" dirty="0"/>
                <a:t>Matter</a:t>
              </a:r>
              <a:endParaRPr lang="en-US" sz="1350" b="1" dirty="0"/>
            </a:p>
          </p:txBody>
        </p:sp>
        <p:sp>
          <p:nvSpPr>
            <p:cNvPr id="18" name="Oval 18"/>
            <p:cNvSpPr>
              <a:spLocks noChangeArrowheads="1"/>
            </p:cNvSpPr>
            <p:nvPr/>
          </p:nvSpPr>
          <p:spPr bwMode="auto">
            <a:xfrm>
              <a:off x="2971800" y="4038600"/>
              <a:ext cx="1676400" cy="609600"/>
            </a:xfrm>
            <a:prstGeom prst="ellipse">
              <a:avLst/>
            </a:prstGeom>
            <a:solidFill>
              <a:srgbClr val="00B05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107763" dir="189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2400" b="1" dirty="0"/>
                <a:t>Leptons</a:t>
              </a:r>
              <a:endParaRPr lang="en-US" sz="1350" dirty="0"/>
            </a:p>
          </p:txBody>
        </p:sp>
        <p:sp>
          <p:nvSpPr>
            <p:cNvPr id="19" name="Oval 19"/>
            <p:cNvSpPr>
              <a:spLocks noChangeArrowheads="1"/>
            </p:cNvSpPr>
            <p:nvPr/>
          </p:nvSpPr>
          <p:spPr bwMode="auto">
            <a:xfrm>
              <a:off x="76200" y="4953000"/>
              <a:ext cx="1066800" cy="609600"/>
            </a:xfrm>
            <a:prstGeom prst="ellipse">
              <a:avLst/>
            </a:prstGeom>
            <a:solidFill>
              <a:srgbClr val="00B0F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107763" dir="189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500" b="1" dirty="0"/>
                <a:t>Baryons</a:t>
              </a:r>
              <a:endParaRPr lang="en-US" sz="1500" dirty="0"/>
            </a:p>
          </p:txBody>
        </p:sp>
        <p:sp>
          <p:nvSpPr>
            <p:cNvPr id="20" name="Oval 20"/>
            <p:cNvSpPr>
              <a:spLocks noChangeArrowheads="1"/>
            </p:cNvSpPr>
            <p:nvPr/>
          </p:nvSpPr>
          <p:spPr bwMode="auto">
            <a:xfrm>
              <a:off x="1219200" y="4953000"/>
              <a:ext cx="1066800" cy="609600"/>
            </a:xfrm>
            <a:prstGeom prst="ellipse">
              <a:avLst/>
            </a:prstGeom>
            <a:solidFill>
              <a:srgbClr val="00B0F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107763" dir="189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500" b="1"/>
                <a:t>Mesons</a:t>
              </a:r>
              <a:endParaRPr lang="en-US" sz="1500"/>
            </a:p>
          </p:txBody>
        </p:sp>
        <p:sp>
          <p:nvSpPr>
            <p:cNvPr id="21" name="Oval 21"/>
            <p:cNvSpPr>
              <a:spLocks noChangeArrowheads="1"/>
            </p:cNvSpPr>
            <p:nvPr/>
          </p:nvSpPr>
          <p:spPr bwMode="auto">
            <a:xfrm>
              <a:off x="2667000" y="4953000"/>
              <a:ext cx="1143000" cy="609600"/>
            </a:xfrm>
            <a:prstGeom prst="ellipse">
              <a:avLst/>
            </a:prstGeom>
            <a:solidFill>
              <a:srgbClr val="00B0F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107763" dir="189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500" b="1"/>
                <a:t>Charged</a:t>
              </a:r>
              <a:endParaRPr lang="en-US" sz="1500"/>
            </a:p>
          </p:txBody>
        </p:sp>
        <p:sp>
          <p:nvSpPr>
            <p:cNvPr id="22" name="Oval 22"/>
            <p:cNvSpPr>
              <a:spLocks noChangeArrowheads="1"/>
            </p:cNvSpPr>
            <p:nvPr/>
          </p:nvSpPr>
          <p:spPr bwMode="auto">
            <a:xfrm>
              <a:off x="3886200" y="4953000"/>
              <a:ext cx="1219200" cy="609600"/>
            </a:xfrm>
            <a:prstGeom prst="ellipse">
              <a:avLst/>
            </a:prstGeom>
            <a:solidFill>
              <a:srgbClr val="00B0F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107763" dir="189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500" b="1"/>
                <a:t>Neutrinos</a:t>
              </a:r>
              <a:endParaRPr lang="en-US" sz="1350"/>
            </a:p>
          </p:txBody>
        </p:sp>
        <p:sp>
          <p:nvSpPr>
            <p:cNvPr id="23" name="Oval 23"/>
            <p:cNvSpPr>
              <a:spLocks noChangeArrowheads="1"/>
            </p:cNvSpPr>
            <p:nvPr/>
          </p:nvSpPr>
          <p:spPr bwMode="auto">
            <a:xfrm>
              <a:off x="6400800" y="4038600"/>
              <a:ext cx="1676400" cy="609600"/>
            </a:xfrm>
            <a:prstGeom prst="ellipse">
              <a:avLst/>
            </a:prstGeom>
            <a:solidFill>
              <a:srgbClr val="00B05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107763" dir="189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2400" b="1" dirty="0"/>
                <a:t>Forces</a:t>
              </a:r>
              <a:endParaRPr lang="en-US" sz="1350" dirty="0"/>
            </a:p>
          </p:txBody>
        </p:sp>
        <p:sp>
          <p:nvSpPr>
            <p:cNvPr id="24" name="Oval 24"/>
            <p:cNvSpPr>
              <a:spLocks noChangeArrowheads="1"/>
            </p:cNvSpPr>
            <p:nvPr/>
          </p:nvSpPr>
          <p:spPr bwMode="auto">
            <a:xfrm>
              <a:off x="6172200" y="5715000"/>
              <a:ext cx="1143000" cy="609600"/>
            </a:xfrm>
            <a:prstGeom prst="ellipse">
              <a:avLst/>
            </a:prstGeom>
            <a:solidFill>
              <a:srgbClr val="00B0F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107763" dir="189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500" b="1"/>
                <a:t>Weak</a:t>
              </a:r>
              <a:endParaRPr lang="en-US" sz="1500"/>
            </a:p>
          </p:txBody>
        </p:sp>
        <p:sp>
          <p:nvSpPr>
            <p:cNvPr id="25" name="Oval 25"/>
            <p:cNvSpPr>
              <a:spLocks noChangeArrowheads="1"/>
            </p:cNvSpPr>
            <p:nvPr/>
          </p:nvSpPr>
          <p:spPr bwMode="auto">
            <a:xfrm>
              <a:off x="7467600" y="5715000"/>
              <a:ext cx="1143000" cy="609600"/>
            </a:xfrm>
            <a:prstGeom prst="ellipse">
              <a:avLst/>
            </a:prstGeom>
            <a:solidFill>
              <a:srgbClr val="00B0F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107763" dir="189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500" b="1"/>
                <a:t>EM</a:t>
              </a:r>
              <a:endParaRPr lang="en-US" sz="1500"/>
            </a:p>
          </p:txBody>
        </p:sp>
        <p:sp>
          <p:nvSpPr>
            <p:cNvPr id="26" name="Oval 26"/>
            <p:cNvSpPr>
              <a:spLocks noChangeArrowheads="1"/>
            </p:cNvSpPr>
            <p:nvPr/>
          </p:nvSpPr>
          <p:spPr bwMode="auto">
            <a:xfrm>
              <a:off x="7772400" y="4953000"/>
              <a:ext cx="1143000" cy="609600"/>
            </a:xfrm>
            <a:prstGeom prst="ellipse">
              <a:avLst/>
            </a:prstGeom>
            <a:solidFill>
              <a:srgbClr val="00B0F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107763" dir="189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500" b="1" dirty="0"/>
                <a:t>Strong</a:t>
              </a:r>
              <a:endParaRPr lang="en-US" sz="1500" dirty="0"/>
            </a:p>
          </p:txBody>
        </p:sp>
        <p:sp>
          <p:nvSpPr>
            <p:cNvPr id="27" name="Oval 27"/>
            <p:cNvSpPr>
              <a:spLocks noChangeArrowheads="1"/>
            </p:cNvSpPr>
            <p:nvPr/>
          </p:nvSpPr>
          <p:spPr bwMode="auto">
            <a:xfrm>
              <a:off x="5562600" y="4953000"/>
              <a:ext cx="1143000" cy="609600"/>
            </a:xfrm>
            <a:prstGeom prst="ellipse">
              <a:avLst/>
            </a:prstGeom>
            <a:solidFill>
              <a:srgbClr val="00B0F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107763" dir="189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500" b="1"/>
                <a:t>Gravity</a:t>
              </a:r>
              <a:endParaRPr lang="en-US" sz="1500"/>
            </a:p>
          </p:txBody>
        </p:sp>
        <p:sp>
          <p:nvSpPr>
            <p:cNvPr id="28" name="Line 29"/>
            <p:cNvSpPr>
              <a:spLocks noChangeShapeType="1"/>
            </p:cNvSpPr>
            <p:nvPr/>
          </p:nvSpPr>
          <p:spPr bwMode="auto">
            <a:xfrm>
              <a:off x="533400" y="5562600"/>
              <a:ext cx="228600" cy="53340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 sz="1350"/>
            </a:p>
          </p:txBody>
        </p:sp>
        <p:sp>
          <p:nvSpPr>
            <p:cNvPr id="29" name="Line 30"/>
            <p:cNvSpPr>
              <a:spLocks noChangeShapeType="1"/>
            </p:cNvSpPr>
            <p:nvPr/>
          </p:nvSpPr>
          <p:spPr bwMode="auto">
            <a:xfrm flipH="1">
              <a:off x="1524000" y="5562600"/>
              <a:ext cx="228600" cy="53340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 sz="1350"/>
            </a:p>
          </p:txBody>
        </p:sp>
        <p:sp>
          <p:nvSpPr>
            <p:cNvPr id="30" name="Oval 31"/>
            <p:cNvSpPr>
              <a:spLocks noChangeArrowheads="1"/>
            </p:cNvSpPr>
            <p:nvPr/>
          </p:nvSpPr>
          <p:spPr bwMode="auto">
            <a:xfrm>
              <a:off x="228600" y="5943600"/>
              <a:ext cx="1905000" cy="836613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107763" dir="189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500" b="1"/>
                <a:t>Quarks</a:t>
              </a:r>
            </a:p>
            <a:p>
              <a:pPr algn="ctr">
                <a:defRPr/>
              </a:pPr>
              <a:r>
                <a:rPr lang="en-US" sz="1500" b="1"/>
                <a:t>Anti-Quarks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0810360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z="3000" dirty="0"/>
              <a:t>Are protons and neutrons fundamental?</a:t>
            </a:r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1371601" y="1771650"/>
            <a:ext cx="442300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800">
                <a:solidFill>
                  <a:schemeClr val="accent2"/>
                </a:solidFill>
              </a:rPr>
              <a:t>(By fundamental, I mean are they indivisible?</a:t>
            </a:r>
          </a:p>
        </p:txBody>
      </p:sp>
      <p:sp>
        <p:nvSpPr>
          <p:cNvPr id="44036" name="Text Box 4"/>
          <p:cNvSpPr txBox="1">
            <a:spLocks noChangeArrowheads="1"/>
          </p:cNvSpPr>
          <p:nvPr/>
        </p:nvSpPr>
        <p:spPr bwMode="auto">
          <a:xfrm>
            <a:off x="1227535" y="2286001"/>
            <a:ext cx="6753131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800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   The answer is NO !</a:t>
            </a:r>
          </a:p>
          <a:p>
            <a:pPr eaLnBrk="1" hangingPunct="1"/>
            <a:r>
              <a:rPr lang="en-US" altLang="en-US" sz="1800" b="1" dirty="0">
                <a:solidFill>
                  <a:srgbClr val="FF0000"/>
                </a:solidFill>
              </a:rPr>
              <a:t>    </a:t>
            </a:r>
            <a:r>
              <a:rPr lang="en-US" altLang="en-US" sz="1800" b="1" dirty="0"/>
              <a:t>Protons and neutrons are made of smaller objects called </a:t>
            </a:r>
            <a:r>
              <a:rPr lang="en-US" altLang="en-US" sz="1800" b="1" dirty="0">
                <a:solidFill>
                  <a:schemeClr val="accent1"/>
                </a:solidFill>
              </a:rPr>
              <a:t>quarks</a:t>
            </a:r>
            <a:r>
              <a:rPr lang="en-US" altLang="en-US" sz="1800" b="1" dirty="0"/>
              <a:t>!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1112099" y="3262711"/>
            <a:ext cx="6561730" cy="2555081"/>
            <a:chOff x="3129" y="2076"/>
            <a:chExt cx="5758" cy="2146"/>
          </a:xfrm>
        </p:grpSpPr>
        <p:pic>
          <p:nvPicPr>
            <p:cNvPr id="7177" name="Picture 7" descr="nucleons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29" y="2076"/>
              <a:ext cx="3398" cy="21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176" name="Text Box 12"/>
            <p:cNvSpPr txBox="1">
              <a:spLocks noChangeArrowheads="1"/>
            </p:cNvSpPr>
            <p:nvPr/>
          </p:nvSpPr>
          <p:spPr bwMode="auto">
            <a:xfrm>
              <a:off x="7155" y="2191"/>
              <a:ext cx="1732" cy="1706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buFont typeface="Wingdings" panose="05000000000000000000" pitchFamily="2" charset="2"/>
                <a:buChar char="Ø"/>
              </a:pPr>
              <a:r>
                <a:rPr lang="en-US" altLang="en-US" sz="1800" dirty="0">
                  <a:solidFill>
                    <a:schemeClr val="accent6">
                      <a:lumMod val="60000"/>
                      <a:lumOff val="40000"/>
                    </a:schemeClr>
                  </a:solidFill>
                </a:rPr>
                <a:t>Protons</a:t>
              </a:r>
              <a:r>
                <a:rPr lang="en-US" altLang="en-US" sz="1800" dirty="0">
                  <a:solidFill>
                    <a:srgbClr val="FF0000"/>
                  </a:solidFill>
                </a:rPr>
                <a:t/>
              </a:r>
              <a:br>
                <a:rPr lang="en-US" altLang="en-US" sz="1800" dirty="0">
                  <a:solidFill>
                    <a:srgbClr val="FF0000"/>
                  </a:solidFill>
                </a:rPr>
              </a:br>
              <a:r>
                <a:rPr lang="en-US" altLang="en-US" sz="1800" dirty="0"/>
                <a:t>   2 </a:t>
              </a:r>
              <a:r>
                <a:rPr lang="en-US" altLang="en-US" sz="1800" b="1" dirty="0">
                  <a:solidFill>
                    <a:schemeClr val="accent2"/>
                  </a:solidFill>
                </a:rPr>
                <a:t>“up”</a:t>
              </a:r>
              <a:r>
                <a:rPr lang="en-US" altLang="en-US" sz="1800" dirty="0"/>
                <a:t> quarks</a:t>
              </a:r>
              <a:br>
                <a:rPr lang="en-US" altLang="en-US" sz="1800" dirty="0"/>
              </a:br>
              <a:r>
                <a:rPr lang="en-US" altLang="en-US" sz="1800" dirty="0"/>
                <a:t>   1 </a:t>
              </a:r>
              <a:r>
                <a:rPr lang="en-US" altLang="en-US" sz="1800" b="1" dirty="0">
                  <a:solidFill>
                    <a:schemeClr val="accent2"/>
                  </a:solidFill>
                </a:rPr>
                <a:t>“down”</a:t>
              </a:r>
              <a:r>
                <a:rPr lang="en-US" altLang="en-US" sz="1800" dirty="0"/>
                <a:t> quark</a:t>
              </a:r>
            </a:p>
            <a:p>
              <a:pPr eaLnBrk="1" hangingPunct="1">
                <a:buFont typeface="Wingdings" panose="05000000000000000000" pitchFamily="2" charset="2"/>
                <a:buChar char="Ø"/>
              </a:pPr>
              <a:endParaRPr lang="en-US" altLang="en-US" sz="1800" dirty="0"/>
            </a:p>
            <a:p>
              <a:pPr eaLnBrk="1" hangingPunct="1">
                <a:buFont typeface="Wingdings" panose="05000000000000000000" pitchFamily="2" charset="2"/>
                <a:buChar char="Ø"/>
              </a:pPr>
              <a:r>
                <a:rPr lang="en-US" altLang="en-US" sz="1800" dirty="0">
                  <a:solidFill>
                    <a:schemeClr val="accent6">
                      <a:lumMod val="60000"/>
                      <a:lumOff val="40000"/>
                    </a:schemeClr>
                  </a:solidFill>
                </a:rPr>
                <a:t>Neutrons</a:t>
              </a:r>
              <a:r>
                <a:rPr lang="en-US" altLang="en-US" sz="1800" dirty="0">
                  <a:solidFill>
                    <a:srgbClr val="FF0000"/>
                  </a:solidFill>
                </a:rPr>
                <a:t/>
              </a:r>
              <a:br>
                <a:rPr lang="en-US" altLang="en-US" sz="1800" dirty="0">
                  <a:solidFill>
                    <a:srgbClr val="FF0000"/>
                  </a:solidFill>
                </a:rPr>
              </a:br>
              <a:r>
                <a:rPr lang="en-US" altLang="en-US" sz="1800" dirty="0"/>
                <a:t>   1 </a:t>
              </a:r>
              <a:r>
                <a:rPr lang="en-US" altLang="en-US" sz="1800" b="1" dirty="0">
                  <a:solidFill>
                    <a:schemeClr val="accent2"/>
                  </a:solidFill>
                </a:rPr>
                <a:t>“up”</a:t>
              </a:r>
              <a:r>
                <a:rPr lang="en-US" altLang="en-US" sz="1800" dirty="0"/>
                <a:t> quark</a:t>
              </a:r>
              <a:br>
                <a:rPr lang="en-US" altLang="en-US" sz="1800" dirty="0"/>
              </a:br>
              <a:r>
                <a:rPr lang="en-US" altLang="en-US" sz="1800" dirty="0"/>
                <a:t>   2 </a:t>
              </a:r>
              <a:r>
                <a:rPr lang="en-US" altLang="en-US" sz="1800" b="1" dirty="0">
                  <a:solidFill>
                    <a:schemeClr val="accent2"/>
                  </a:solidFill>
                </a:rPr>
                <a:t>“down”</a:t>
              </a:r>
              <a:r>
                <a:rPr lang="en-US" altLang="en-US" sz="1800" dirty="0"/>
                <a:t> quarks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516771767"/>
      </p:ext>
    </p:extLst>
  </p:cSld>
  <p:clrMapOvr>
    <a:masterClrMapping/>
  </p:clrMapOvr>
  <p:transition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4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6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dirty="0" smtClean="0"/>
              <a:t>Quarks</a:t>
            </a:r>
          </a:p>
        </p:txBody>
      </p:sp>
      <p:graphicFrame>
        <p:nvGraphicFramePr>
          <p:cNvPr id="36" name="Table 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0686742"/>
              </p:ext>
            </p:extLst>
          </p:nvPr>
        </p:nvGraphicFramePr>
        <p:xfrm>
          <a:off x="361425" y="2514919"/>
          <a:ext cx="8176785" cy="18516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1226"/>
                <a:gridCol w="856316"/>
                <a:gridCol w="1023008"/>
                <a:gridCol w="1266305"/>
                <a:gridCol w="880113"/>
                <a:gridCol w="1023512"/>
                <a:gridCol w="1266305"/>
              </a:tblGrid>
              <a:tr h="891522">
                <a:tc>
                  <a:txBody>
                    <a:bodyPr/>
                    <a:lstStyle/>
                    <a:p>
                      <a:r>
                        <a:rPr lang="en-US" sz="2700" b="1" dirty="0" smtClean="0"/>
                        <a:t>Quark</a:t>
                      </a:r>
                      <a:endParaRPr lang="en-GB" sz="2700" dirty="0"/>
                    </a:p>
                  </a:txBody>
                  <a:tcPr marL="68582" marR="68582" marT="34281" marB="34281"/>
                </a:tc>
                <a:tc>
                  <a:txBody>
                    <a:bodyPr/>
                    <a:lstStyle/>
                    <a:p>
                      <a:r>
                        <a:rPr lang="en-US" sz="2700" b="1" dirty="0" smtClean="0"/>
                        <a:t>up</a:t>
                      </a:r>
                      <a:endParaRPr lang="en-GB" sz="2700" dirty="0"/>
                    </a:p>
                  </a:txBody>
                  <a:tcPr marL="68582" marR="68582" marT="34281" marB="34281"/>
                </a:tc>
                <a:tc>
                  <a:txBody>
                    <a:bodyPr/>
                    <a:lstStyle/>
                    <a:p>
                      <a:r>
                        <a:rPr lang="en-US" sz="2700" b="1" dirty="0" smtClean="0"/>
                        <a:t>down</a:t>
                      </a:r>
                      <a:endParaRPr lang="en-GB" sz="2700" dirty="0"/>
                    </a:p>
                  </a:txBody>
                  <a:tcPr marL="68582" marR="68582" marT="34281" marB="34281"/>
                </a:tc>
                <a:tc>
                  <a:txBody>
                    <a:bodyPr/>
                    <a:lstStyle/>
                    <a:p>
                      <a:r>
                        <a:rPr lang="en-US" sz="2700" b="1" dirty="0" smtClean="0"/>
                        <a:t>strange</a:t>
                      </a:r>
                      <a:endParaRPr lang="en-GB" sz="2700" dirty="0"/>
                    </a:p>
                  </a:txBody>
                  <a:tcPr marL="68582" marR="68582" marT="34281" marB="34281"/>
                </a:tc>
                <a:tc>
                  <a:txBody>
                    <a:bodyPr/>
                    <a:lstStyle/>
                    <a:p>
                      <a:r>
                        <a:rPr lang="en-US" sz="2700" b="1" dirty="0" err="1" smtClean="0"/>
                        <a:t>Antiup</a:t>
                      </a:r>
                      <a:endParaRPr lang="en-GB" sz="2700" dirty="0"/>
                    </a:p>
                  </a:txBody>
                  <a:tcPr marL="68582" marR="68582" marT="34281" marB="34281"/>
                </a:tc>
                <a:tc>
                  <a:txBody>
                    <a:bodyPr/>
                    <a:lstStyle/>
                    <a:p>
                      <a:r>
                        <a:rPr lang="en-US" sz="2700" b="1" dirty="0" smtClean="0"/>
                        <a:t>Anti</a:t>
                      </a:r>
                      <a:r>
                        <a:rPr lang="en-US" sz="2700" b="1" baseline="0" dirty="0" smtClean="0"/>
                        <a:t> </a:t>
                      </a:r>
                      <a:r>
                        <a:rPr lang="en-US" sz="2700" b="1" dirty="0" smtClean="0"/>
                        <a:t>down</a:t>
                      </a:r>
                      <a:endParaRPr lang="en-GB" sz="2700" dirty="0"/>
                    </a:p>
                  </a:txBody>
                  <a:tcPr marL="68582" marR="68582" marT="34281" marB="34281"/>
                </a:tc>
                <a:tc>
                  <a:txBody>
                    <a:bodyPr/>
                    <a:lstStyle/>
                    <a:p>
                      <a:r>
                        <a:rPr lang="en-US" sz="2700" b="1" dirty="0" smtClean="0"/>
                        <a:t>Anti strange</a:t>
                      </a:r>
                      <a:endParaRPr lang="en-GB" sz="2700" dirty="0"/>
                    </a:p>
                  </a:txBody>
                  <a:tcPr marL="68582" marR="68582" marT="34281" marB="34281"/>
                </a:tc>
              </a:tr>
              <a:tr h="480042">
                <a:tc>
                  <a:txBody>
                    <a:bodyPr/>
                    <a:lstStyle/>
                    <a:p>
                      <a:r>
                        <a:rPr lang="en-GB" sz="2700" dirty="0" smtClean="0"/>
                        <a:t>Charge</a:t>
                      </a:r>
                      <a:endParaRPr lang="en-GB" sz="2700" dirty="0"/>
                    </a:p>
                  </a:txBody>
                  <a:tcPr marL="68582" marR="68582" marT="34281" marB="34281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700" b="1" dirty="0" smtClean="0"/>
                        <a:t>+2/3</a:t>
                      </a:r>
                    </a:p>
                  </a:txBody>
                  <a:tcPr marL="68582" marR="68582" marT="34281" marB="34281"/>
                </a:tc>
                <a:tc>
                  <a:txBody>
                    <a:bodyPr/>
                    <a:lstStyle/>
                    <a:p>
                      <a:r>
                        <a:rPr lang="en-US" sz="2700" b="1" dirty="0" smtClean="0"/>
                        <a:t>-1/3</a:t>
                      </a:r>
                      <a:endParaRPr lang="en-GB" sz="2700" dirty="0"/>
                    </a:p>
                  </a:txBody>
                  <a:tcPr marL="68582" marR="68582" marT="34281" marB="34281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700" b="1" dirty="0" smtClean="0"/>
                        <a:t>-1/3</a:t>
                      </a:r>
                    </a:p>
                  </a:txBody>
                  <a:tcPr marL="68582" marR="68582" marT="34281" marB="34281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700" b="1" dirty="0" smtClean="0"/>
                        <a:t>-2/3</a:t>
                      </a:r>
                    </a:p>
                  </a:txBody>
                  <a:tcPr marL="68582" marR="68582" marT="34281" marB="34281"/>
                </a:tc>
                <a:tc>
                  <a:txBody>
                    <a:bodyPr/>
                    <a:lstStyle/>
                    <a:p>
                      <a:r>
                        <a:rPr lang="en-US" sz="2700" b="1" dirty="0" smtClean="0"/>
                        <a:t>+1/3</a:t>
                      </a:r>
                      <a:endParaRPr lang="en-GB" sz="2700" dirty="0"/>
                    </a:p>
                  </a:txBody>
                  <a:tcPr marL="68582" marR="68582" marT="34281" marB="34281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700" b="1" dirty="0" smtClean="0"/>
                        <a:t>+1/3</a:t>
                      </a:r>
                    </a:p>
                  </a:txBody>
                  <a:tcPr marL="68582" marR="68582" marT="34281" marB="34281"/>
                </a:tc>
              </a:tr>
              <a:tr h="480042">
                <a:tc>
                  <a:txBody>
                    <a:bodyPr/>
                    <a:lstStyle/>
                    <a:p>
                      <a:r>
                        <a:rPr lang="en-GB" sz="2700" dirty="0" smtClean="0"/>
                        <a:t>Strangeness</a:t>
                      </a:r>
                      <a:endParaRPr lang="en-GB" sz="2700" dirty="0"/>
                    </a:p>
                  </a:txBody>
                  <a:tcPr marL="68582" marR="68582" marT="34281" marB="34281"/>
                </a:tc>
                <a:tc>
                  <a:txBody>
                    <a:bodyPr/>
                    <a:lstStyle/>
                    <a:p>
                      <a:r>
                        <a:rPr lang="en-GB" sz="2700" dirty="0" smtClean="0"/>
                        <a:t>0</a:t>
                      </a:r>
                      <a:endParaRPr lang="en-GB" sz="2700" dirty="0"/>
                    </a:p>
                  </a:txBody>
                  <a:tcPr marL="68582" marR="68582" marT="34281" marB="34281"/>
                </a:tc>
                <a:tc>
                  <a:txBody>
                    <a:bodyPr/>
                    <a:lstStyle/>
                    <a:p>
                      <a:r>
                        <a:rPr lang="en-GB" sz="2700" dirty="0" smtClean="0"/>
                        <a:t>0</a:t>
                      </a:r>
                      <a:endParaRPr lang="en-GB" sz="2700" dirty="0"/>
                    </a:p>
                  </a:txBody>
                  <a:tcPr marL="68582" marR="68582" marT="34281" marB="34281"/>
                </a:tc>
                <a:tc>
                  <a:txBody>
                    <a:bodyPr/>
                    <a:lstStyle/>
                    <a:p>
                      <a:r>
                        <a:rPr lang="en-GB" sz="2700" dirty="0" smtClean="0"/>
                        <a:t>-1</a:t>
                      </a:r>
                      <a:endParaRPr lang="en-GB" sz="2700" dirty="0"/>
                    </a:p>
                  </a:txBody>
                  <a:tcPr marL="68582" marR="68582" marT="34281" marB="34281"/>
                </a:tc>
                <a:tc>
                  <a:txBody>
                    <a:bodyPr/>
                    <a:lstStyle/>
                    <a:p>
                      <a:r>
                        <a:rPr lang="en-GB" sz="2700" dirty="0" smtClean="0"/>
                        <a:t>0</a:t>
                      </a:r>
                      <a:endParaRPr lang="en-GB" sz="2700" dirty="0"/>
                    </a:p>
                  </a:txBody>
                  <a:tcPr marL="68582" marR="68582" marT="34281" marB="34281"/>
                </a:tc>
                <a:tc>
                  <a:txBody>
                    <a:bodyPr/>
                    <a:lstStyle/>
                    <a:p>
                      <a:r>
                        <a:rPr lang="en-GB" sz="2700" dirty="0" smtClean="0"/>
                        <a:t>0</a:t>
                      </a:r>
                      <a:endParaRPr lang="en-GB" sz="2700" dirty="0"/>
                    </a:p>
                  </a:txBody>
                  <a:tcPr marL="68582" marR="68582" marT="34281" marB="34281"/>
                </a:tc>
                <a:tc>
                  <a:txBody>
                    <a:bodyPr/>
                    <a:lstStyle/>
                    <a:p>
                      <a:r>
                        <a:rPr lang="en-GB" sz="2700" dirty="0" smtClean="0"/>
                        <a:t>+1</a:t>
                      </a:r>
                      <a:endParaRPr lang="en-GB" sz="2700" dirty="0"/>
                    </a:p>
                  </a:txBody>
                  <a:tcPr marL="68582" marR="68582" marT="34281" marB="34281"/>
                </a:tc>
              </a:tr>
            </a:tbl>
          </a:graphicData>
        </a:graphic>
      </p:graphicFrame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6331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1600200" y="971550"/>
            <a:ext cx="5829300" cy="40005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mtClean="0"/>
              <a:t>The 6 Quarks, when &amp; where…</a:t>
            </a: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1805492" y="197405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endParaRPr lang="en-GB" altLang="en-US" sz="1800"/>
          </a:p>
        </p:txBody>
      </p:sp>
      <p:graphicFrame>
        <p:nvGraphicFramePr>
          <p:cNvPr id="43012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6021034"/>
              </p:ext>
            </p:extLst>
          </p:nvPr>
        </p:nvGraphicFramePr>
        <p:xfrm>
          <a:off x="1200150" y="1645445"/>
          <a:ext cx="6686550" cy="4024758"/>
        </p:xfrm>
        <a:graphic>
          <a:graphicData uri="http://schemas.openxmlformats.org/drawingml/2006/table">
            <a:tbl>
              <a:tblPr/>
              <a:tblGrid>
                <a:gridCol w="971550"/>
                <a:gridCol w="800100"/>
                <a:gridCol w="971550"/>
                <a:gridCol w="1085850"/>
                <a:gridCol w="2857500"/>
              </a:tblGrid>
              <a:tr h="61721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Quark</a:t>
                      </a:r>
                    </a:p>
                  </a:txBody>
                  <a:tcPr marL="68580" marR="68580" marT="34286" marB="3428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Date</a:t>
                      </a:r>
                    </a:p>
                  </a:txBody>
                  <a:tcPr marL="68580" marR="68580" marT="34286" marB="3428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Where</a:t>
                      </a:r>
                    </a:p>
                  </a:txBody>
                  <a:tcPr marL="68580" marR="68580" marT="34286" marB="3428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Mass</a:t>
                      </a:r>
                      <a:b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</a:b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[GeV/c</a:t>
                      </a:r>
                      <a:r>
                        <a:rPr kumimoji="0" lang="en-US" sz="18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]</a:t>
                      </a:r>
                    </a:p>
                  </a:txBody>
                  <a:tcPr marL="68580" marR="68580" marT="34286" marB="3428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Comment</a:t>
                      </a:r>
                    </a:p>
                  </a:txBody>
                  <a:tcPr marL="68580" marR="68580" marT="34286" marB="3428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</a:tr>
              <a:tr h="89153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up, down</a:t>
                      </a:r>
                    </a:p>
                  </a:txBody>
                  <a:tcPr marL="68580" marR="68580" marT="34286" marB="3428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-</a:t>
                      </a:r>
                    </a:p>
                  </a:txBody>
                  <a:tcPr marL="68580" marR="68580" marT="34286" marB="3428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-</a:t>
                      </a:r>
                    </a:p>
                  </a:txBody>
                  <a:tcPr marL="68580" marR="68580" marT="34286" marB="3428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~0.005, ~0.010</a:t>
                      </a:r>
                    </a:p>
                  </a:txBody>
                  <a:tcPr marL="68580" marR="68580" marT="34286" marB="3428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Constituents of hadrons, most prominently, proton and neutrons.</a:t>
                      </a:r>
                    </a:p>
                  </a:txBody>
                  <a:tcPr marL="68580" marR="68580" marT="34286" marB="3428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60951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strange</a:t>
                      </a:r>
                    </a:p>
                  </a:txBody>
                  <a:tcPr marL="68580" marR="68580" marT="34286" marB="3428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1947</a:t>
                      </a:r>
                    </a:p>
                  </a:txBody>
                  <a:tcPr marL="68580" marR="68580" marT="34286" marB="3428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-</a:t>
                      </a:r>
                    </a:p>
                  </a:txBody>
                  <a:tcPr marL="68580" marR="68580" marT="34286" marB="3428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~0.2</a:t>
                      </a:r>
                    </a:p>
                  </a:txBody>
                  <a:tcPr marL="68580" marR="68580" marT="34286" marB="3428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discovered in cosmic rays</a:t>
                      </a:r>
                    </a:p>
                  </a:txBody>
                  <a:tcPr marL="68580" marR="68580" marT="34286" marB="3428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6720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charm</a:t>
                      </a:r>
                    </a:p>
                  </a:txBody>
                  <a:tcPr marL="68580" marR="68580" marT="34286" marB="3428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1974</a:t>
                      </a:r>
                    </a:p>
                  </a:txBody>
                  <a:tcPr marL="68580" marR="68580" marT="34286" marB="3428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SLAC/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BNL</a:t>
                      </a:r>
                    </a:p>
                  </a:txBody>
                  <a:tcPr marL="68580" marR="68580" marT="34286" marB="3428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~1.5</a:t>
                      </a:r>
                    </a:p>
                  </a:txBody>
                  <a:tcPr marL="68580" marR="68580" marT="34286" marB="3428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Discovered simultaneously in both </a:t>
                      </a:r>
                      <a:r>
                        <a:rPr kumimoji="0" lang="en-US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pp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 and </a:t>
                      </a:r>
                      <a:r>
                        <a:rPr kumimoji="0" lang="en-US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e</a:t>
                      </a:r>
                      <a:r>
                        <a:rPr kumimoji="0" lang="en-US" sz="1800" b="0" i="1" u="none" strike="noStrike" cap="none" normalizeH="0" baseline="3000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+</a:t>
                      </a:r>
                      <a:r>
                        <a:rPr kumimoji="0" lang="en-US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e</a:t>
                      </a:r>
                      <a:r>
                        <a:rPr kumimoji="0" lang="en-US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-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 collisions.</a:t>
                      </a:r>
                    </a:p>
                  </a:txBody>
                  <a:tcPr marL="68580" marR="68580" marT="34286" marB="3428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61721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bottom</a:t>
                      </a:r>
                    </a:p>
                  </a:txBody>
                  <a:tcPr marL="68580" marR="68580" marT="34286" marB="3428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1977</a:t>
                      </a:r>
                    </a:p>
                  </a:txBody>
                  <a:tcPr marL="68580" marR="68580" marT="34286" marB="3428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Fermi-</a:t>
                      </a:r>
                      <a:b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</a:b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lab</a:t>
                      </a:r>
                    </a:p>
                  </a:txBody>
                  <a:tcPr marL="68580" marR="68580" marT="34286" marB="3428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~4.5</a:t>
                      </a:r>
                    </a:p>
                  </a:txBody>
                  <a:tcPr marL="68580" marR="68580" marT="34286" marB="3428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Discovered in collisions of protons on nuclei</a:t>
                      </a:r>
                    </a:p>
                  </a:txBody>
                  <a:tcPr marL="68580" marR="68580" marT="34286" marB="3428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61721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top</a:t>
                      </a:r>
                    </a:p>
                  </a:txBody>
                  <a:tcPr marL="68580" marR="68580" marT="34286" marB="3428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1995</a:t>
                      </a:r>
                    </a:p>
                  </a:txBody>
                  <a:tcPr marL="68580" marR="68580" marT="34286" marB="3428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Fermi-lab</a:t>
                      </a:r>
                    </a:p>
                  </a:txBody>
                  <a:tcPr marL="68580" marR="68580" marT="34286" marB="3428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~175</a:t>
                      </a:r>
                    </a:p>
                  </a:txBody>
                  <a:tcPr marL="68580" marR="68580" marT="34286" marB="3428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Discovered in pp collisions</a:t>
                      </a:r>
                    </a:p>
                  </a:txBody>
                  <a:tcPr marL="68580" marR="68580" marT="34286" marB="3428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sp>
        <p:nvSpPr>
          <p:cNvPr id="8240" name="Line 48"/>
          <p:cNvSpPr>
            <a:spLocks noChangeShapeType="1"/>
          </p:cNvSpPr>
          <p:nvPr/>
        </p:nvSpPr>
        <p:spPr bwMode="auto">
          <a:xfrm>
            <a:off x="6629400" y="5257800"/>
            <a:ext cx="1714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 sz="1350"/>
          </a:p>
        </p:txBody>
      </p:sp>
    </p:spTree>
    <p:extLst>
      <p:ext uri="{BB962C8B-B14F-4D97-AF65-F5344CB8AC3E}">
        <p14:creationId xmlns:p14="http://schemas.microsoft.com/office/powerpoint/2010/main" val="690842132"/>
      </p:ext>
    </p:extLst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l="-15278" t="8600" r="35648" b="5473"/>
          <a:stretch/>
        </p:blipFill>
        <p:spPr>
          <a:xfrm>
            <a:off x="-317500" y="1073150"/>
            <a:ext cx="7670800" cy="46559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62488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1600200" y="1028700"/>
            <a:ext cx="5829300" cy="51435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mtClean="0"/>
              <a:t>Quark Confinement</a:t>
            </a:r>
          </a:p>
        </p:txBody>
      </p:sp>
      <p:sp>
        <p:nvSpPr>
          <p:cNvPr id="35873" name="Text Box 33"/>
          <p:cNvSpPr txBox="1">
            <a:spLocks noChangeArrowheads="1"/>
          </p:cNvSpPr>
          <p:nvPr/>
        </p:nvSpPr>
        <p:spPr bwMode="auto">
          <a:xfrm>
            <a:off x="1428751" y="3886201"/>
            <a:ext cx="6113405" cy="203132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q"/>
              <a:defRPr/>
            </a:pPr>
            <a:r>
              <a:rPr lang="en-US" sz="2100" b="1" dirty="0">
                <a:solidFill>
                  <a:schemeClr val="bg1"/>
                </a:solidFill>
              </a:rPr>
              <a:t> Quarks are “confined” inside hadrons (baryons or </a:t>
            </a:r>
            <a:br>
              <a:rPr lang="en-US" sz="2100" b="1" dirty="0">
                <a:solidFill>
                  <a:schemeClr val="bg1"/>
                </a:solidFill>
              </a:rPr>
            </a:br>
            <a:r>
              <a:rPr lang="en-US" sz="2100" b="1" dirty="0">
                <a:solidFill>
                  <a:schemeClr val="bg1"/>
                </a:solidFill>
              </a:rPr>
              <a:t>mesons). We do not see them as “free” particles (like</a:t>
            </a:r>
            <a:br>
              <a:rPr lang="en-US" sz="2100" b="1" dirty="0">
                <a:solidFill>
                  <a:schemeClr val="bg1"/>
                </a:solidFill>
              </a:rPr>
            </a:br>
            <a:r>
              <a:rPr lang="en-US" sz="2100" b="1" dirty="0">
                <a:solidFill>
                  <a:schemeClr val="bg1"/>
                </a:solidFill>
              </a:rPr>
              <a:t>electrons, for example).</a:t>
            </a:r>
            <a:br>
              <a:rPr lang="en-US" sz="2100" b="1" dirty="0">
                <a:solidFill>
                  <a:schemeClr val="bg1"/>
                </a:solidFill>
              </a:rPr>
            </a:br>
            <a:endParaRPr lang="en-US" sz="2100" b="1" dirty="0">
              <a:solidFill>
                <a:schemeClr val="bg1"/>
              </a:solidFill>
            </a:endParaRPr>
          </a:p>
          <a:p>
            <a:pPr>
              <a:buFont typeface="Wingdings" pitchFamily="2" charset="2"/>
              <a:buChar char="q"/>
              <a:defRPr/>
            </a:pPr>
            <a:r>
              <a:rPr lang="en-US" sz="2100" b="1" dirty="0">
                <a:solidFill>
                  <a:schemeClr val="bg1"/>
                </a:solidFill>
              </a:rPr>
              <a:t> This is a result of the “strong force” which </a:t>
            </a:r>
            <a:br>
              <a:rPr lang="en-US" sz="2100" b="1" dirty="0">
                <a:solidFill>
                  <a:schemeClr val="bg1"/>
                </a:solidFill>
              </a:rPr>
            </a:br>
            <a:r>
              <a:rPr lang="en-US" sz="2100" b="1" dirty="0">
                <a:solidFill>
                  <a:schemeClr val="bg1"/>
                </a:solidFill>
              </a:rPr>
              <a:t>we will  discuss later…</a:t>
            </a:r>
          </a:p>
        </p:txBody>
      </p:sp>
      <p:grpSp>
        <p:nvGrpSpPr>
          <p:cNvPr id="10244" name="Group 38"/>
          <p:cNvGrpSpPr>
            <a:grpSpLocks/>
          </p:cNvGrpSpPr>
          <p:nvPr/>
        </p:nvGrpSpPr>
        <p:grpSpPr bwMode="auto">
          <a:xfrm>
            <a:off x="2914650" y="1714500"/>
            <a:ext cx="3028950" cy="2057400"/>
            <a:chOff x="1488" y="912"/>
            <a:chExt cx="2544" cy="1728"/>
          </a:xfrm>
        </p:grpSpPr>
        <p:sp>
          <p:nvSpPr>
            <p:cNvPr id="10245" name="Oval 21"/>
            <p:cNvSpPr>
              <a:spLocks noChangeArrowheads="1"/>
            </p:cNvSpPr>
            <p:nvPr/>
          </p:nvSpPr>
          <p:spPr bwMode="auto">
            <a:xfrm>
              <a:off x="2016" y="1728"/>
              <a:ext cx="576" cy="624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endParaRPr lang="en-GB" altLang="en-US" sz="3600" b="1" baseline="30000"/>
            </a:p>
          </p:txBody>
        </p:sp>
        <p:sp>
          <p:nvSpPr>
            <p:cNvPr id="10246" name="Arc 23"/>
            <p:cNvSpPr>
              <a:spLocks/>
            </p:cNvSpPr>
            <p:nvPr/>
          </p:nvSpPr>
          <p:spPr bwMode="auto">
            <a:xfrm rot="12444358" flipV="1">
              <a:off x="2209" y="2112"/>
              <a:ext cx="239" cy="164"/>
            </a:xfrm>
            <a:custGeom>
              <a:avLst/>
              <a:gdLst>
                <a:gd name="T0" fmla="*/ 0 w 35893"/>
                <a:gd name="T1" fmla="*/ 0 h 24580"/>
                <a:gd name="T2" fmla="*/ 2 w 35893"/>
                <a:gd name="T3" fmla="*/ 1 h 24580"/>
                <a:gd name="T4" fmla="*/ 1 w 35893"/>
                <a:gd name="T5" fmla="*/ 1 h 24580"/>
                <a:gd name="T6" fmla="*/ 0 60000 65536"/>
                <a:gd name="T7" fmla="*/ 0 60000 65536"/>
                <a:gd name="T8" fmla="*/ 0 60000 65536"/>
                <a:gd name="T9" fmla="*/ 0 w 35893"/>
                <a:gd name="T10" fmla="*/ 0 h 24580"/>
                <a:gd name="T11" fmla="*/ 35893 w 35893"/>
                <a:gd name="T12" fmla="*/ 24580 h 2458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5893" h="24580" fill="none" extrusionOk="0">
                  <a:moveTo>
                    <a:pt x="0" y="5405"/>
                  </a:moveTo>
                  <a:cubicBezTo>
                    <a:pt x="3946" y="1922"/>
                    <a:pt x="9029" y="-1"/>
                    <a:pt x="14293" y="0"/>
                  </a:cubicBezTo>
                  <a:cubicBezTo>
                    <a:pt x="26222" y="0"/>
                    <a:pt x="35893" y="9670"/>
                    <a:pt x="35893" y="21600"/>
                  </a:cubicBezTo>
                  <a:cubicBezTo>
                    <a:pt x="35893" y="22596"/>
                    <a:pt x="35823" y="23592"/>
                    <a:pt x="35686" y="24580"/>
                  </a:cubicBezTo>
                </a:path>
                <a:path w="35893" h="24580" stroke="0" extrusionOk="0">
                  <a:moveTo>
                    <a:pt x="0" y="5405"/>
                  </a:moveTo>
                  <a:cubicBezTo>
                    <a:pt x="3946" y="1922"/>
                    <a:pt x="9029" y="-1"/>
                    <a:pt x="14293" y="0"/>
                  </a:cubicBezTo>
                  <a:cubicBezTo>
                    <a:pt x="26222" y="0"/>
                    <a:pt x="35893" y="9670"/>
                    <a:pt x="35893" y="21600"/>
                  </a:cubicBezTo>
                  <a:cubicBezTo>
                    <a:pt x="35893" y="22596"/>
                    <a:pt x="35823" y="23592"/>
                    <a:pt x="35686" y="24580"/>
                  </a:cubicBezTo>
                  <a:lnTo>
                    <a:pt x="14293" y="21600"/>
                  </a:lnTo>
                  <a:close/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GB" sz="1350"/>
            </a:p>
          </p:txBody>
        </p:sp>
        <p:sp>
          <p:nvSpPr>
            <p:cNvPr id="10247" name="Rectangle 22"/>
            <p:cNvSpPr>
              <a:spLocks noChangeArrowheads="1"/>
            </p:cNvSpPr>
            <p:nvPr/>
          </p:nvSpPr>
          <p:spPr bwMode="auto">
            <a:xfrm>
              <a:off x="1488" y="1488"/>
              <a:ext cx="1824" cy="1152"/>
            </a:xfrm>
            <a:prstGeom prst="rect">
              <a:avLst/>
            </a:prstGeom>
            <a:noFill/>
            <a:ln w="38100">
              <a:solidFill>
                <a:schemeClr val="bg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GB" altLang="en-US" sz="1800"/>
            </a:p>
          </p:txBody>
        </p:sp>
        <p:sp>
          <p:nvSpPr>
            <p:cNvPr id="10248" name="Line 3"/>
            <p:cNvSpPr>
              <a:spLocks noChangeShapeType="1"/>
            </p:cNvSpPr>
            <p:nvPr/>
          </p:nvSpPr>
          <p:spPr bwMode="auto">
            <a:xfrm>
              <a:off x="1584" y="1488"/>
              <a:ext cx="0" cy="1152"/>
            </a:xfrm>
            <a:prstGeom prst="line">
              <a:avLst/>
            </a:prstGeom>
            <a:noFill/>
            <a:ln w="5715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 sz="1350"/>
            </a:p>
          </p:txBody>
        </p:sp>
        <p:sp>
          <p:nvSpPr>
            <p:cNvPr id="10249" name="Line 4"/>
            <p:cNvSpPr>
              <a:spLocks noChangeShapeType="1"/>
            </p:cNvSpPr>
            <p:nvPr/>
          </p:nvSpPr>
          <p:spPr bwMode="auto">
            <a:xfrm>
              <a:off x="1680" y="1488"/>
              <a:ext cx="0" cy="1152"/>
            </a:xfrm>
            <a:prstGeom prst="line">
              <a:avLst/>
            </a:prstGeom>
            <a:noFill/>
            <a:ln w="5715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 sz="1350"/>
            </a:p>
          </p:txBody>
        </p:sp>
        <p:sp>
          <p:nvSpPr>
            <p:cNvPr id="10250" name="Line 5"/>
            <p:cNvSpPr>
              <a:spLocks noChangeShapeType="1"/>
            </p:cNvSpPr>
            <p:nvPr/>
          </p:nvSpPr>
          <p:spPr bwMode="auto">
            <a:xfrm>
              <a:off x="1776" y="1488"/>
              <a:ext cx="0" cy="1152"/>
            </a:xfrm>
            <a:prstGeom prst="line">
              <a:avLst/>
            </a:prstGeom>
            <a:noFill/>
            <a:ln w="5715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 sz="1350"/>
            </a:p>
          </p:txBody>
        </p:sp>
        <p:sp>
          <p:nvSpPr>
            <p:cNvPr id="10251" name="Line 6"/>
            <p:cNvSpPr>
              <a:spLocks noChangeShapeType="1"/>
            </p:cNvSpPr>
            <p:nvPr/>
          </p:nvSpPr>
          <p:spPr bwMode="auto">
            <a:xfrm>
              <a:off x="1872" y="1488"/>
              <a:ext cx="0" cy="1152"/>
            </a:xfrm>
            <a:prstGeom prst="line">
              <a:avLst/>
            </a:prstGeom>
            <a:noFill/>
            <a:ln w="5715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 sz="1350"/>
            </a:p>
          </p:txBody>
        </p:sp>
        <p:sp>
          <p:nvSpPr>
            <p:cNvPr id="10252" name="Line 7"/>
            <p:cNvSpPr>
              <a:spLocks noChangeShapeType="1"/>
            </p:cNvSpPr>
            <p:nvPr/>
          </p:nvSpPr>
          <p:spPr bwMode="auto">
            <a:xfrm>
              <a:off x="1968" y="1488"/>
              <a:ext cx="0" cy="1152"/>
            </a:xfrm>
            <a:prstGeom prst="line">
              <a:avLst/>
            </a:prstGeom>
            <a:noFill/>
            <a:ln w="5715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 sz="1350"/>
            </a:p>
          </p:txBody>
        </p:sp>
        <p:sp>
          <p:nvSpPr>
            <p:cNvPr id="10253" name="Line 8"/>
            <p:cNvSpPr>
              <a:spLocks noChangeShapeType="1"/>
            </p:cNvSpPr>
            <p:nvPr/>
          </p:nvSpPr>
          <p:spPr bwMode="auto">
            <a:xfrm>
              <a:off x="2064" y="1488"/>
              <a:ext cx="0" cy="1152"/>
            </a:xfrm>
            <a:prstGeom prst="line">
              <a:avLst/>
            </a:prstGeom>
            <a:noFill/>
            <a:ln w="5715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 sz="1350"/>
            </a:p>
          </p:txBody>
        </p:sp>
        <p:sp>
          <p:nvSpPr>
            <p:cNvPr id="10254" name="Line 9"/>
            <p:cNvSpPr>
              <a:spLocks noChangeShapeType="1"/>
            </p:cNvSpPr>
            <p:nvPr/>
          </p:nvSpPr>
          <p:spPr bwMode="auto">
            <a:xfrm>
              <a:off x="2160" y="1488"/>
              <a:ext cx="0" cy="1152"/>
            </a:xfrm>
            <a:prstGeom prst="line">
              <a:avLst/>
            </a:prstGeom>
            <a:noFill/>
            <a:ln w="5715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 sz="1350"/>
            </a:p>
          </p:txBody>
        </p:sp>
        <p:sp>
          <p:nvSpPr>
            <p:cNvPr id="10255" name="Line 10"/>
            <p:cNvSpPr>
              <a:spLocks noChangeShapeType="1"/>
            </p:cNvSpPr>
            <p:nvPr/>
          </p:nvSpPr>
          <p:spPr bwMode="auto">
            <a:xfrm>
              <a:off x="2256" y="1488"/>
              <a:ext cx="0" cy="1152"/>
            </a:xfrm>
            <a:prstGeom prst="line">
              <a:avLst/>
            </a:prstGeom>
            <a:noFill/>
            <a:ln w="5715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 sz="1350"/>
            </a:p>
          </p:txBody>
        </p:sp>
        <p:sp>
          <p:nvSpPr>
            <p:cNvPr id="10256" name="Line 11"/>
            <p:cNvSpPr>
              <a:spLocks noChangeShapeType="1"/>
            </p:cNvSpPr>
            <p:nvPr/>
          </p:nvSpPr>
          <p:spPr bwMode="auto">
            <a:xfrm>
              <a:off x="2352" y="1488"/>
              <a:ext cx="0" cy="1152"/>
            </a:xfrm>
            <a:prstGeom prst="line">
              <a:avLst/>
            </a:prstGeom>
            <a:noFill/>
            <a:ln w="5715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 sz="1350"/>
            </a:p>
          </p:txBody>
        </p:sp>
        <p:sp>
          <p:nvSpPr>
            <p:cNvPr id="10257" name="Line 12"/>
            <p:cNvSpPr>
              <a:spLocks noChangeShapeType="1"/>
            </p:cNvSpPr>
            <p:nvPr/>
          </p:nvSpPr>
          <p:spPr bwMode="auto">
            <a:xfrm>
              <a:off x="2448" y="1488"/>
              <a:ext cx="0" cy="1152"/>
            </a:xfrm>
            <a:prstGeom prst="line">
              <a:avLst/>
            </a:prstGeom>
            <a:noFill/>
            <a:ln w="5715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 sz="1350"/>
            </a:p>
          </p:txBody>
        </p:sp>
        <p:sp>
          <p:nvSpPr>
            <p:cNvPr id="10258" name="Line 13"/>
            <p:cNvSpPr>
              <a:spLocks noChangeShapeType="1"/>
            </p:cNvSpPr>
            <p:nvPr/>
          </p:nvSpPr>
          <p:spPr bwMode="auto">
            <a:xfrm>
              <a:off x="2544" y="1488"/>
              <a:ext cx="0" cy="1152"/>
            </a:xfrm>
            <a:prstGeom prst="line">
              <a:avLst/>
            </a:prstGeom>
            <a:noFill/>
            <a:ln w="5715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 sz="1350"/>
            </a:p>
          </p:txBody>
        </p:sp>
        <p:sp>
          <p:nvSpPr>
            <p:cNvPr id="10259" name="Line 14"/>
            <p:cNvSpPr>
              <a:spLocks noChangeShapeType="1"/>
            </p:cNvSpPr>
            <p:nvPr/>
          </p:nvSpPr>
          <p:spPr bwMode="auto">
            <a:xfrm>
              <a:off x="2640" y="1488"/>
              <a:ext cx="0" cy="1152"/>
            </a:xfrm>
            <a:prstGeom prst="line">
              <a:avLst/>
            </a:prstGeom>
            <a:noFill/>
            <a:ln w="5715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 sz="1350"/>
            </a:p>
          </p:txBody>
        </p:sp>
        <p:sp>
          <p:nvSpPr>
            <p:cNvPr id="10260" name="Line 15"/>
            <p:cNvSpPr>
              <a:spLocks noChangeShapeType="1"/>
            </p:cNvSpPr>
            <p:nvPr/>
          </p:nvSpPr>
          <p:spPr bwMode="auto">
            <a:xfrm>
              <a:off x="2736" y="1488"/>
              <a:ext cx="0" cy="1152"/>
            </a:xfrm>
            <a:prstGeom prst="line">
              <a:avLst/>
            </a:prstGeom>
            <a:noFill/>
            <a:ln w="5715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 sz="1350"/>
            </a:p>
          </p:txBody>
        </p:sp>
        <p:sp>
          <p:nvSpPr>
            <p:cNvPr id="10261" name="Line 16"/>
            <p:cNvSpPr>
              <a:spLocks noChangeShapeType="1"/>
            </p:cNvSpPr>
            <p:nvPr/>
          </p:nvSpPr>
          <p:spPr bwMode="auto">
            <a:xfrm>
              <a:off x="2832" y="1488"/>
              <a:ext cx="0" cy="1152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 sz="1350"/>
            </a:p>
          </p:txBody>
        </p:sp>
        <p:sp>
          <p:nvSpPr>
            <p:cNvPr id="10262" name="Line 17"/>
            <p:cNvSpPr>
              <a:spLocks noChangeShapeType="1"/>
            </p:cNvSpPr>
            <p:nvPr/>
          </p:nvSpPr>
          <p:spPr bwMode="auto">
            <a:xfrm>
              <a:off x="2928" y="1488"/>
              <a:ext cx="0" cy="1152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 sz="1350"/>
            </a:p>
          </p:txBody>
        </p:sp>
        <p:sp>
          <p:nvSpPr>
            <p:cNvPr id="10263" name="Line 18"/>
            <p:cNvSpPr>
              <a:spLocks noChangeShapeType="1"/>
            </p:cNvSpPr>
            <p:nvPr/>
          </p:nvSpPr>
          <p:spPr bwMode="auto">
            <a:xfrm>
              <a:off x="3024" y="1488"/>
              <a:ext cx="0" cy="1152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 sz="1350"/>
            </a:p>
          </p:txBody>
        </p:sp>
        <p:sp>
          <p:nvSpPr>
            <p:cNvPr id="10264" name="Line 19"/>
            <p:cNvSpPr>
              <a:spLocks noChangeShapeType="1"/>
            </p:cNvSpPr>
            <p:nvPr/>
          </p:nvSpPr>
          <p:spPr bwMode="auto">
            <a:xfrm>
              <a:off x="3120" y="1488"/>
              <a:ext cx="0" cy="1152"/>
            </a:xfrm>
            <a:prstGeom prst="line">
              <a:avLst/>
            </a:prstGeom>
            <a:noFill/>
            <a:ln w="5715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 sz="1350"/>
            </a:p>
          </p:txBody>
        </p:sp>
        <p:sp>
          <p:nvSpPr>
            <p:cNvPr id="10265" name="Line 20"/>
            <p:cNvSpPr>
              <a:spLocks noChangeShapeType="1"/>
            </p:cNvSpPr>
            <p:nvPr/>
          </p:nvSpPr>
          <p:spPr bwMode="auto">
            <a:xfrm>
              <a:off x="3216" y="1488"/>
              <a:ext cx="0" cy="1152"/>
            </a:xfrm>
            <a:prstGeom prst="line">
              <a:avLst/>
            </a:prstGeom>
            <a:noFill/>
            <a:ln w="5715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 sz="1350"/>
            </a:p>
          </p:txBody>
        </p:sp>
        <p:sp>
          <p:nvSpPr>
            <p:cNvPr id="10266" name="Text Box 25"/>
            <p:cNvSpPr txBox="1">
              <a:spLocks noChangeArrowheads="1"/>
            </p:cNvSpPr>
            <p:nvPr/>
          </p:nvSpPr>
          <p:spPr bwMode="auto">
            <a:xfrm>
              <a:off x="2159" y="1728"/>
              <a:ext cx="280" cy="3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 sz="2100" b="1"/>
                <a:t>q</a:t>
              </a:r>
            </a:p>
          </p:txBody>
        </p:sp>
        <p:sp>
          <p:nvSpPr>
            <p:cNvPr id="10267" name="AutoShape 27"/>
            <p:cNvSpPr>
              <a:spLocks noChangeArrowheads="1"/>
            </p:cNvSpPr>
            <p:nvPr/>
          </p:nvSpPr>
          <p:spPr bwMode="auto">
            <a:xfrm>
              <a:off x="1488" y="912"/>
              <a:ext cx="2544" cy="576"/>
            </a:xfrm>
            <a:prstGeom prst="parallelogram">
              <a:avLst>
                <a:gd name="adj" fmla="val 110417"/>
              </a:avLst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GB" altLang="en-US" sz="1800"/>
            </a:p>
          </p:txBody>
        </p:sp>
        <p:sp>
          <p:nvSpPr>
            <p:cNvPr id="10268" name="AutoShape 28"/>
            <p:cNvSpPr>
              <a:spLocks noChangeArrowheads="1"/>
            </p:cNvSpPr>
            <p:nvPr/>
          </p:nvSpPr>
          <p:spPr bwMode="auto">
            <a:xfrm rot="16200000" flipH="1">
              <a:off x="2808" y="1416"/>
              <a:ext cx="1728" cy="720"/>
            </a:xfrm>
            <a:prstGeom prst="parallelogram">
              <a:avLst>
                <a:gd name="adj" fmla="val 79578"/>
              </a:avLst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GB" altLang="en-US" sz="1800"/>
            </a:p>
          </p:txBody>
        </p:sp>
        <p:sp>
          <p:nvSpPr>
            <p:cNvPr id="10269" name="Rectangle 30"/>
            <p:cNvSpPr>
              <a:spLocks noChangeArrowheads="1"/>
            </p:cNvSpPr>
            <p:nvPr/>
          </p:nvSpPr>
          <p:spPr bwMode="auto">
            <a:xfrm>
              <a:off x="3072" y="2016"/>
              <a:ext cx="96" cy="14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GB" altLang="en-US" sz="1800"/>
            </a:p>
          </p:txBody>
        </p:sp>
        <p:sp>
          <p:nvSpPr>
            <p:cNvPr id="10270" name="Rectangle 31"/>
            <p:cNvSpPr>
              <a:spLocks noChangeArrowheads="1"/>
            </p:cNvSpPr>
            <p:nvPr/>
          </p:nvSpPr>
          <p:spPr bwMode="auto">
            <a:xfrm>
              <a:off x="2736" y="1488"/>
              <a:ext cx="384" cy="115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GB" altLang="en-US" sz="1800"/>
            </a:p>
          </p:txBody>
        </p:sp>
        <p:sp>
          <p:nvSpPr>
            <p:cNvPr id="10271" name="AutoShape 35"/>
            <p:cNvSpPr>
              <a:spLocks noChangeArrowheads="1"/>
            </p:cNvSpPr>
            <p:nvPr/>
          </p:nvSpPr>
          <p:spPr bwMode="auto">
            <a:xfrm>
              <a:off x="1920" y="1008"/>
              <a:ext cx="1680" cy="384"/>
            </a:xfrm>
            <a:prstGeom prst="parallelogram">
              <a:avLst>
                <a:gd name="adj" fmla="val 113547"/>
              </a:avLst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en-US" altLang="en-US" sz="1800" b="1">
                  <a:solidFill>
                    <a:srgbClr val="FF0000"/>
                  </a:solidFill>
                </a:rPr>
                <a:t>Hadron Jail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12621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dirty="0" smtClean="0"/>
              <a:t>Hadrons -&gt;  Baryons and Mesons</a:t>
            </a:r>
          </a:p>
        </p:txBody>
      </p:sp>
      <p:sp>
        <p:nvSpPr>
          <p:cNvPr id="6147" name="Content Placeholder 3"/>
          <p:cNvSpPr>
            <a:spLocks noGrp="1"/>
          </p:cNvSpPr>
          <p:nvPr>
            <p:ph sz="half" idx="1"/>
          </p:nvPr>
        </p:nvSpPr>
        <p:spPr>
          <a:xfrm>
            <a:off x="326612" y="1264159"/>
            <a:ext cx="3678459" cy="2264569"/>
          </a:xfrm>
        </p:spPr>
        <p:txBody>
          <a:bodyPr>
            <a:normAutofit fontScale="92500"/>
          </a:bodyPr>
          <a:lstStyle/>
          <a:p>
            <a:pPr eaLnBrk="1" hangingPunct="1"/>
            <a:r>
              <a:rPr lang="en-GB" altLang="en-US" dirty="0" smtClean="0"/>
              <a:t>Baryons (Anti-Baryons)</a:t>
            </a:r>
          </a:p>
          <a:p>
            <a:pPr lvl="1" eaLnBrk="1" hangingPunct="1"/>
            <a:r>
              <a:rPr lang="en-GB" altLang="en-US" dirty="0" smtClean="0"/>
              <a:t>3 quarks or (3 anti-quarks)</a:t>
            </a:r>
          </a:p>
          <a:p>
            <a:pPr lvl="1" eaLnBrk="1" hangingPunct="1"/>
            <a:r>
              <a:rPr lang="en-GB" altLang="en-US" dirty="0" smtClean="0"/>
              <a:t> up down strange</a:t>
            </a:r>
          </a:p>
          <a:p>
            <a:pPr lvl="1" eaLnBrk="1" hangingPunct="1"/>
            <a:r>
              <a:rPr lang="en-GB" altLang="en-US" dirty="0" smtClean="0"/>
              <a:t>Must have integer charge</a:t>
            </a:r>
          </a:p>
        </p:txBody>
      </p:sp>
      <p:sp>
        <p:nvSpPr>
          <p:cNvPr id="6148" name="Content Placeholder 4"/>
          <p:cNvSpPr>
            <a:spLocks noGrp="1"/>
          </p:cNvSpPr>
          <p:nvPr>
            <p:ph sz="half" idx="2"/>
          </p:nvPr>
        </p:nvSpPr>
        <p:spPr>
          <a:xfrm>
            <a:off x="4572000" y="1264159"/>
            <a:ext cx="3689349" cy="3086100"/>
          </a:xfrm>
        </p:spPr>
        <p:txBody>
          <a:bodyPr>
            <a:normAutofit fontScale="92500"/>
          </a:bodyPr>
          <a:lstStyle/>
          <a:p>
            <a:pPr eaLnBrk="1" hangingPunct="1"/>
            <a:r>
              <a:rPr lang="en-GB" altLang="en-US" dirty="0" smtClean="0"/>
              <a:t>Mesons</a:t>
            </a:r>
          </a:p>
          <a:p>
            <a:pPr lvl="1" eaLnBrk="1" hangingPunct="1"/>
            <a:r>
              <a:rPr lang="en-GB" altLang="en-US" dirty="0" smtClean="0"/>
              <a:t>Quark + Anti quark</a:t>
            </a:r>
          </a:p>
          <a:p>
            <a:pPr lvl="1" eaLnBrk="1" hangingPunct="1"/>
            <a:r>
              <a:rPr lang="en-GB" altLang="en-US" dirty="0" smtClean="0"/>
              <a:t>Naturally: up down strange</a:t>
            </a:r>
          </a:p>
          <a:p>
            <a:pPr lvl="1" eaLnBrk="1" hangingPunct="1"/>
            <a:r>
              <a:rPr lang="en-GB" altLang="en-US" dirty="0" smtClean="0"/>
              <a:t>Must have integer charge</a:t>
            </a:r>
          </a:p>
        </p:txBody>
      </p:sp>
      <p:graphicFrame>
        <p:nvGraphicFramePr>
          <p:cNvPr id="36" name="Table 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1724239"/>
              </p:ext>
            </p:extLst>
          </p:nvPr>
        </p:nvGraphicFramePr>
        <p:xfrm>
          <a:off x="225822" y="3932239"/>
          <a:ext cx="8176785" cy="18516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1226"/>
                <a:gridCol w="856316"/>
                <a:gridCol w="1023008"/>
                <a:gridCol w="1266305"/>
                <a:gridCol w="880113"/>
                <a:gridCol w="1023512"/>
                <a:gridCol w="1266305"/>
              </a:tblGrid>
              <a:tr h="891522">
                <a:tc>
                  <a:txBody>
                    <a:bodyPr/>
                    <a:lstStyle/>
                    <a:p>
                      <a:r>
                        <a:rPr lang="en-US" sz="2700" b="1" dirty="0" smtClean="0"/>
                        <a:t>Quark</a:t>
                      </a:r>
                      <a:endParaRPr lang="en-GB" sz="2700" dirty="0"/>
                    </a:p>
                  </a:txBody>
                  <a:tcPr marL="68582" marR="68582" marT="34281" marB="34281"/>
                </a:tc>
                <a:tc>
                  <a:txBody>
                    <a:bodyPr/>
                    <a:lstStyle/>
                    <a:p>
                      <a:r>
                        <a:rPr lang="en-US" sz="2700" b="1" dirty="0" smtClean="0"/>
                        <a:t>up</a:t>
                      </a:r>
                      <a:endParaRPr lang="en-GB" sz="2700" dirty="0"/>
                    </a:p>
                  </a:txBody>
                  <a:tcPr marL="68582" marR="68582" marT="34281" marB="34281"/>
                </a:tc>
                <a:tc>
                  <a:txBody>
                    <a:bodyPr/>
                    <a:lstStyle/>
                    <a:p>
                      <a:r>
                        <a:rPr lang="en-US" sz="2700" b="1" dirty="0" smtClean="0"/>
                        <a:t>down</a:t>
                      </a:r>
                      <a:endParaRPr lang="en-GB" sz="2700" dirty="0"/>
                    </a:p>
                  </a:txBody>
                  <a:tcPr marL="68582" marR="68582" marT="34281" marB="34281"/>
                </a:tc>
                <a:tc>
                  <a:txBody>
                    <a:bodyPr/>
                    <a:lstStyle/>
                    <a:p>
                      <a:r>
                        <a:rPr lang="en-US" sz="2700" b="1" dirty="0" smtClean="0"/>
                        <a:t>strange</a:t>
                      </a:r>
                      <a:endParaRPr lang="en-GB" sz="2700" dirty="0"/>
                    </a:p>
                  </a:txBody>
                  <a:tcPr marL="68582" marR="68582" marT="34281" marB="34281"/>
                </a:tc>
                <a:tc>
                  <a:txBody>
                    <a:bodyPr/>
                    <a:lstStyle/>
                    <a:p>
                      <a:r>
                        <a:rPr lang="en-US" sz="2700" b="1" dirty="0" err="1" smtClean="0"/>
                        <a:t>Antiup</a:t>
                      </a:r>
                      <a:endParaRPr lang="en-GB" sz="2700" dirty="0"/>
                    </a:p>
                  </a:txBody>
                  <a:tcPr marL="68582" marR="68582" marT="34281" marB="34281"/>
                </a:tc>
                <a:tc>
                  <a:txBody>
                    <a:bodyPr/>
                    <a:lstStyle/>
                    <a:p>
                      <a:r>
                        <a:rPr lang="en-US" sz="2700" b="1" dirty="0" smtClean="0"/>
                        <a:t>Anti</a:t>
                      </a:r>
                      <a:r>
                        <a:rPr lang="en-US" sz="2700" b="1" baseline="0" dirty="0" smtClean="0"/>
                        <a:t> </a:t>
                      </a:r>
                      <a:r>
                        <a:rPr lang="en-US" sz="2700" b="1" dirty="0" smtClean="0"/>
                        <a:t>down</a:t>
                      </a:r>
                      <a:endParaRPr lang="en-GB" sz="2700" dirty="0"/>
                    </a:p>
                  </a:txBody>
                  <a:tcPr marL="68582" marR="68582" marT="34281" marB="34281"/>
                </a:tc>
                <a:tc>
                  <a:txBody>
                    <a:bodyPr/>
                    <a:lstStyle/>
                    <a:p>
                      <a:r>
                        <a:rPr lang="en-US" sz="2700" b="1" dirty="0" smtClean="0"/>
                        <a:t>Anti strange</a:t>
                      </a:r>
                      <a:endParaRPr lang="en-GB" sz="2700" dirty="0"/>
                    </a:p>
                  </a:txBody>
                  <a:tcPr marL="68582" marR="68582" marT="34281" marB="34281"/>
                </a:tc>
              </a:tr>
              <a:tr h="480042">
                <a:tc>
                  <a:txBody>
                    <a:bodyPr/>
                    <a:lstStyle/>
                    <a:p>
                      <a:r>
                        <a:rPr lang="en-GB" sz="2700" dirty="0" smtClean="0"/>
                        <a:t>Charge</a:t>
                      </a:r>
                      <a:endParaRPr lang="en-GB" sz="2700" dirty="0"/>
                    </a:p>
                  </a:txBody>
                  <a:tcPr marL="68582" marR="68582" marT="34281" marB="34281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700" b="1" dirty="0" smtClean="0"/>
                        <a:t>+2/3</a:t>
                      </a:r>
                    </a:p>
                  </a:txBody>
                  <a:tcPr marL="68582" marR="68582" marT="34281" marB="34281"/>
                </a:tc>
                <a:tc>
                  <a:txBody>
                    <a:bodyPr/>
                    <a:lstStyle/>
                    <a:p>
                      <a:r>
                        <a:rPr lang="en-US" sz="2700" b="1" dirty="0" smtClean="0"/>
                        <a:t>-1/3</a:t>
                      </a:r>
                      <a:endParaRPr lang="en-GB" sz="2700" dirty="0"/>
                    </a:p>
                  </a:txBody>
                  <a:tcPr marL="68582" marR="68582" marT="34281" marB="34281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700" b="1" dirty="0" smtClean="0"/>
                        <a:t>-1/3</a:t>
                      </a:r>
                    </a:p>
                  </a:txBody>
                  <a:tcPr marL="68582" marR="68582" marT="34281" marB="34281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700" b="1" dirty="0" smtClean="0"/>
                        <a:t>-2/3</a:t>
                      </a:r>
                    </a:p>
                  </a:txBody>
                  <a:tcPr marL="68582" marR="68582" marT="34281" marB="34281"/>
                </a:tc>
                <a:tc>
                  <a:txBody>
                    <a:bodyPr/>
                    <a:lstStyle/>
                    <a:p>
                      <a:r>
                        <a:rPr lang="en-US" sz="2700" b="1" dirty="0" smtClean="0"/>
                        <a:t>+1/3</a:t>
                      </a:r>
                      <a:endParaRPr lang="en-GB" sz="2700" dirty="0"/>
                    </a:p>
                  </a:txBody>
                  <a:tcPr marL="68582" marR="68582" marT="34281" marB="34281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700" b="1" dirty="0" smtClean="0"/>
                        <a:t>+1/3</a:t>
                      </a:r>
                    </a:p>
                  </a:txBody>
                  <a:tcPr marL="68582" marR="68582" marT="34281" marB="34281"/>
                </a:tc>
              </a:tr>
              <a:tr h="480042">
                <a:tc>
                  <a:txBody>
                    <a:bodyPr/>
                    <a:lstStyle/>
                    <a:p>
                      <a:r>
                        <a:rPr lang="en-GB" sz="2700" dirty="0" smtClean="0"/>
                        <a:t>Strangeness</a:t>
                      </a:r>
                      <a:endParaRPr lang="en-GB" sz="2700" dirty="0"/>
                    </a:p>
                  </a:txBody>
                  <a:tcPr marL="68582" marR="68582" marT="34281" marB="34281"/>
                </a:tc>
                <a:tc>
                  <a:txBody>
                    <a:bodyPr/>
                    <a:lstStyle/>
                    <a:p>
                      <a:r>
                        <a:rPr lang="en-GB" sz="2700" dirty="0" smtClean="0"/>
                        <a:t>0</a:t>
                      </a:r>
                      <a:endParaRPr lang="en-GB" sz="2700" dirty="0"/>
                    </a:p>
                  </a:txBody>
                  <a:tcPr marL="68582" marR="68582" marT="34281" marB="34281"/>
                </a:tc>
                <a:tc>
                  <a:txBody>
                    <a:bodyPr/>
                    <a:lstStyle/>
                    <a:p>
                      <a:r>
                        <a:rPr lang="en-GB" sz="2700" dirty="0" smtClean="0"/>
                        <a:t>0</a:t>
                      </a:r>
                      <a:endParaRPr lang="en-GB" sz="2700" dirty="0"/>
                    </a:p>
                  </a:txBody>
                  <a:tcPr marL="68582" marR="68582" marT="34281" marB="34281"/>
                </a:tc>
                <a:tc>
                  <a:txBody>
                    <a:bodyPr/>
                    <a:lstStyle/>
                    <a:p>
                      <a:r>
                        <a:rPr lang="en-GB" sz="2700" dirty="0" smtClean="0"/>
                        <a:t>-1</a:t>
                      </a:r>
                      <a:endParaRPr lang="en-GB" sz="2700" dirty="0"/>
                    </a:p>
                  </a:txBody>
                  <a:tcPr marL="68582" marR="68582" marT="34281" marB="34281"/>
                </a:tc>
                <a:tc>
                  <a:txBody>
                    <a:bodyPr/>
                    <a:lstStyle/>
                    <a:p>
                      <a:r>
                        <a:rPr lang="en-GB" sz="2700" dirty="0" smtClean="0"/>
                        <a:t>0</a:t>
                      </a:r>
                      <a:endParaRPr lang="en-GB" sz="2700" dirty="0"/>
                    </a:p>
                  </a:txBody>
                  <a:tcPr marL="68582" marR="68582" marT="34281" marB="34281"/>
                </a:tc>
                <a:tc>
                  <a:txBody>
                    <a:bodyPr/>
                    <a:lstStyle/>
                    <a:p>
                      <a:r>
                        <a:rPr lang="en-GB" sz="2700" dirty="0" smtClean="0"/>
                        <a:t>0</a:t>
                      </a:r>
                      <a:endParaRPr lang="en-GB" sz="2700" dirty="0"/>
                    </a:p>
                  </a:txBody>
                  <a:tcPr marL="68582" marR="68582" marT="34281" marB="34281"/>
                </a:tc>
                <a:tc>
                  <a:txBody>
                    <a:bodyPr/>
                    <a:lstStyle/>
                    <a:p>
                      <a:r>
                        <a:rPr lang="en-GB" sz="2700" dirty="0" smtClean="0"/>
                        <a:t>+1</a:t>
                      </a:r>
                      <a:endParaRPr lang="en-GB" sz="2700" dirty="0"/>
                    </a:p>
                  </a:txBody>
                  <a:tcPr marL="68582" marR="68582" marT="34281" marB="34281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02158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9AF8C"/>
      </a:accent1>
      <a:accent2>
        <a:srgbClr val="97BE49"/>
      </a:accent2>
      <a:accent3>
        <a:srgbClr val="3D9CCC"/>
      </a:accent3>
      <a:accent4>
        <a:srgbClr val="7C60C6"/>
      </a:accent4>
      <a:accent5>
        <a:srgbClr val="C9492C"/>
      </a:accent5>
      <a:accent6>
        <a:srgbClr val="D58C2E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3E4F19A7-A959-40BB-972C-4880BAF8EB09}"/>
    </a:ext>
  </a:extLst>
</a:theme>
</file>

<file path=ppt/theme/theme2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CD7DB37F5B7D846863E694E3DBB3DA1" ma:contentTypeVersion="1" ma:contentTypeDescription="Create a new document." ma:contentTypeScope="" ma:versionID="ac753e4bffcb6403742c7c6ad5a49cff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48c5b5cd9b8d25ff6dd15848836f427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CE99F54-AB5B-41AC-9E17-312B7C617287}">
  <ds:schemaRefs>
    <ds:schemaRef ds:uri="http://schemas.microsoft.com/office/2006/metadata/properties"/>
    <ds:schemaRef ds:uri="http://schemas.microsoft.com/office/infopath/2007/PartnerControls"/>
    <ds:schemaRef ds:uri="http://purl.org/dc/terms/"/>
    <ds:schemaRef ds:uri="http://schemas.microsoft.com/office/2006/documentManagement/types"/>
    <ds:schemaRef ds:uri="http://purl.org/dc/dcmitype/"/>
    <ds:schemaRef ds:uri="http://schemas.microsoft.com/sharepoint/v3"/>
    <ds:schemaRef ds:uri="http://purl.org/dc/elements/1.1/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105E8432-4D3F-4985-A2F0-95C4AC28C33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782C904-7008-4790-970C-5407EAC232F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42</TotalTime>
  <Words>836</Words>
  <Application>Microsoft Office PowerPoint</Application>
  <PresentationFormat>On-screen Show (4:3)</PresentationFormat>
  <Paragraphs>356</Paragraphs>
  <Slides>15</Slides>
  <Notes>6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3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5" baseType="lpstr">
      <vt:lpstr>Arial</vt:lpstr>
      <vt:lpstr>Calibri</vt:lpstr>
      <vt:lpstr>Calibri Light</vt:lpstr>
      <vt:lpstr>Symbol</vt:lpstr>
      <vt:lpstr>Times New Roman</vt:lpstr>
      <vt:lpstr>Wingdings</vt:lpstr>
      <vt:lpstr>Office Theme</vt:lpstr>
      <vt:lpstr>Default Design</vt:lpstr>
      <vt:lpstr>1_Default Design</vt:lpstr>
      <vt:lpstr>MathType 4.0 Equation</vt:lpstr>
      <vt:lpstr>Particle Zoo</vt:lpstr>
      <vt:lpstr>Aim</vt:lpstr>
      <vt:lpstr>PowerPoint Presentation</vt:lpstr>
      <vt:lpstr>Are protons and neutrons fundamental?</vt:lpstr>
      <vt:lpstr>Quarks</vt:lpstr>
      <vt:lpstr>The 6 Quarks, when &amp; where…</vt:lpstr>
      <vt:lpstr>PowerPoint Presentation</vt:lpstr>
      <vt:lpstr>Quark Confinement</vt:lpstr>
      <vt:lpstr>Hadrons -&gt;  Baryons and Mesons</vt:lpstr>
      <vt:lpstr>Let’s make baryons!</vt:lpstr>
      <vt:lpstr>Let’s make some more baryons !</vt:lpstr>
      <vt:lpstr>Some Baryons with u,d,s quarks</vt:lpstr>
      <vt:lpstr>A few More  Baryons</vt:lpstr>
      <vt:lpstr>Mesons </vt:lpstr>
      <vt:lpstr>Some Mesons with u,d,s quarks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Particle Zoo</dc:title>
  <dc:creator>joe mccarthy</dc:creator>
  <cp:lastModifiedBy>jmh</cp:lastModifiedBy>
  <cp:revision>5</cp:revision>
  <dcterms:created xsi:type="dcterms:W3CDTF">2015-01-29T23:32:17Z</dcterms:created>
  <dcterms:modified xsi:type="dcterms:W3CDTF">2015-01-30T00:17:02Z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0x0101002CD7DB37F5B7D846863E694E3DBB3DA1</vt:lpwstr>
  </property>
</Properties>
</file>