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8" r:id="rId3"/>
    <p:sldId id="273" r:id="rId4"/>
    <p:sldId id="277" r:id="rId5"/>
    <p:sldId id="259" r:id="rId6"/>
    <p:sldId id="261" r:id="rId7"/>
    <p:sldId id="274" r:id="rId8"/>
    <p:sldId id="276" r:id="rId9"/>
    <p:sldId id="262" r:id="rId10"/>
    <p:sldId id="268" r:id="rId11"/>
    <p:sldId id="27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D3AB21-B7A4-4BD5-B1AB-F9CF9A38E3AA}">
  <a:tblStyle styleId="{AAD3AB21-B7A4-4BD5-B1AB-F9CF9A38E3A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3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77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706650" y="3872628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081693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420475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362484" y="1670132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818460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300611" y="990189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3001074" y="4182123"/>
            <a:ext cx="508850" cy="478710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>
            <a:off x="5861767" y="506559"/>
            <a:ext cx="524974" cy="832144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757246" y="861969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509928" y="4757334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5494851" y="4374526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06650" y="3872628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081693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420475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62484" y="1670132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818460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300611" y="990189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" name="Shape 50"/>
          <p:cNvGrpSpPr/>
          <p:nvPr/>
        </p:nvGrpSpPr>
        <p:grpSpPr>
          <a:xfrm>
            <a:off x="3001074" y="4182123"/>
            <a:ext cx="508850" cy="478710"/>
            <a:chOff x="5972700" y="2330200"/>
            <a:chExt cx="411625" cy="387275"/>
          </a:xfrm>
        </p:grpSpPr>
        <p:sp>
          <p:nvSpPr>
            <p:cNvPr id="51" name="Shape 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5861767" y="506559"/>
            <a:ext cx="524974" cy="832144"/>
            <a:chOff x="6718575" y="2318625"/>
            <a:chExt cx="256950" cy="407375"/>
          </a:xfrm>
        </p:grpSpPr>
        <p:sp>
          <p:nvSpPr>
            <p:cNvPr id="54" name="Shape 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2757246" y="861969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509928" y="4757334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494851" y="4374526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886100" y="2916251"/>
            <a:ext cx="33717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B600"/>
              </a:buClr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22903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113" name="Shape 1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2139871" y="482539"/>
            <a:ext cx="398657" cy="631920"/>
            <a:chOff x="6718575" y="2318625"/>
            <a:chExt cx="256950" cy="407375"/>
          </a:xfrm>
        </p:grpSpPr>
        <p:sp>
          <p:nvSpPr>
            <p:cNvPr id="116" name="Shape 1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522903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3" name="Shape 173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174" name="Shape 17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6" name="Shape 176"/>
          <p:cNvGrpSpPr/>
          <p:nvPr/>
        </p:nvGrpSpPr>
        <p:grpSpPr>
          <a:xfrm>
            <a:off x="2139871" y="482539"/>
            <a:ext cx="398657" cy="631920"/>
            <a:chOff x="6718575" y="2318625"/>
            <a:chExt cx="256950" cy="407375"/>
          </a:xfrm>
        </p:grpSpPr>
        <p:sp>
          <p:nvSpPr>
            <p:cNvPr id="177" name="Shape 17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637113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3"/>
          </p:nvPr>
        </p:nvSpPr>
        <p:spPr>
          <a:xfrm>
            <a:off x="6591227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156975" y="-137273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258289" y="1577100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289" name="Shape 28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1" name="Shape 291"/>
          <p:cNvGrpSpPr/>
          <p:nvPr/>
        </p:nvGrpSpPr>
        <p:grpSpPr>
          <a:xfrm>
            <a:off x="545621" y="382389"/>
            <a:ext cx="398657" cy="631920"/>
            <a:chOff x="6718575" y="2318625"/>
            <a:chExt cx="256950" cy="407375"/>
          </a:xfrm>
        </p:grpSpPr>
        <p:sp>
          <p:nvSpPr>
            <p:cNvPr id="292" name="Shape 29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156975" y="-137273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58289" y="1577100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317" name="Shape 3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545621" y="382389"/>
            <a:ext cx="398657" cy="631920"/>
            <a:chOff x="6718575" y="2318625"/>
            <a:chExt cx="256950" cy="407375"/>
          </a:xfrm>
        </p:grpSpPr>
        <p:sp>
          <p:nvSpPr>
            <p:cNvPr id="320" name="Shape 3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56975" y="-137273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58289" y="1577100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345" name="Shape 3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545621" y="382389"/>
            <a:ext cx="398657" cy="631920"/>
            <a:chOff x="6718575" y="2318625"/>
            <a:chExt cx="256950" cy="407375"/>
          </a:xfrm>
        </p:grpSpPr>
        <p:sp>
          <p:nvSpPr>
            <p:cNvPr id="348" name="Shape 3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156975" y="-137273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258289" y="1577100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1" name="Shape 371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372" name="Shape 37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545621" y="382389"/>
            <a:ext cx="398657" cy="631920"/>
            <a:chOff x="6718575" y="2318625"/>
            <a:chExt cx="256950" cy="407375"/>
          </a:xfrm>
        </p:grpSpPr>
        <p:sp>
          <p:nvSpPr>
            <p:cNvPr id="375" name="Shape 37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3" name="Shape 383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7" r:id="rId5"/>
    <p:sldLayoutId id="2147483658" r:id="rId6"/>
    <p:sldLayoutId id="2147483659" r:id="rId7"/>
    <p:sldLayoutId id="2147483660" r:id="rId8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GB@Godalming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hyperlink" Target="mailto:SON@Godalming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pentextbc.ca/studentsuccess/chapter/note-takin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dirty="0"/>
              <a:t>Btec L2 Business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graphicFrame>
        <p:nvGraphicFramePr>
          <p:cNvPr id="491" name="Shape 491"/>
          <p:cNvGraphicFramePr/>
          <p:nvPr>
            <p:extLst>
              <p:ext uri="{D42A27DB-BD31-4B8C-83A1-F6EECF244321}">
                <p14:modId xmlns:p14="http://schemas.microsoft.com/office/powerpoint/2010/main" val="2318893272"/>
              </p:ext>
            </p:extLst>
          </p:nvPr>
        </p:nvGraphicFramePr>
        <p:xfrm>
          <a:off x="2157550" y="853950"/>
          <a:ext cx="4956312" cy="1196400"/>
        </p:xfrm>
        <a:graphic>
          <a:graphicData uri="http://schemas.openxmlformats.org/drawingml/2006/table">
            <a:tbl>
              <a:tblPr>
                <a:noFill/>
                <a:tableStyleId>{AAD3AB21-B7A4-4BD5-B1AB-F9CF9A38E3AA}</a:tableStyleId>
              </a:tblPr>
              <a:tblGrid>
                <a:gridCol w="1239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82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Unit</a:t>
                      </a:r>
                      <a:r>
                        <a:rPr lang="en-GB" sz="2000" b="1" dirty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Grade</a:t>
                      </a:r>
                      <a:endParaRPr sz="20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Pass</a:t>
                      </a:r>
                      <a:endParaRPr lang="en" sz="1600" b="1" dirty="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Merit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Distinction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2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Points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Shape 491">
            <a:extLst>
              <a:ext uri="{FF2B5EF4-FFF2-40B4-BE49-F238E27FC236}">
                <a16:creationId xmlns:a16="http://schemas.microsoft.com/office/drawing/2014/main" id="{0F89C02F-7495-46FE-8B8A-4DDC39F8D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734781"/>
              </p:ext>
            </p:extLst>
          </p:nvPr>
        </p:nvGraphicFramePr>
        <p:xfrm>
          <a:off x="2302518" y="2447611"/>
          <a:ext cx="4666375" cy="1493500"/>
        </p:xfrm>
        <a:graphic>
          <a:graphicData uri="http://schemas.openxmlformats.org/drawingml/2006/table">
            <a:tbl>
              <a:tblPr>
                <a:noFill/>
                <a:tableStyleId>{AAD3AB21-B7A4-4BD5-B1AB-F9CF9A38E3AA}</a:tableStyleId>
              </a:tblPr>
              <a:tblGrid>
                <a:gridCol w="93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275">
                  <a:extLst>
                    <a:ext uri="{9D8B030D-6E8A-4147-A177-3AD203B41FA5}">
                      <a16:colId xmlns:a16="http://schemas.microsoft.com/office/drawing/2014/main" val="1383949582"/>
                    </a:ext>
                  </a:extLst>
                </a:gridCol>
                <a:gridCol w="933275">
                  <a:extLst>
                    <a:ext uri="{9D8B030D-6E8A-4147-A177-3AD203B41FA5}">
                      <a16:colId xmlns:a16="http://schemas.microsoft.com/office/drawing/2014/main" val="4085171637"/>
                    </a:ext>
                  </a:extLst>
                </a:gridCol>
                <a:gridCol w="933275">
                  <a:extLst>
                    <a:ext uri="{9D8B030D-6E8A-4147-A177-3AD203B41FA5}">
                      <a16:colId xmlns:a16="http://schemas.microsoft.com/office/drawing/2014/main" val="4042696736"/>
                    </a:ext>
                  </a:extLst>
                </a:gridCol>
              </a:tblGrid>
              <a:tr h="5982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Final Course Grade</a:t>
                      </a:r>
                      <a:endParaRPr sz="16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P</a:t>
                      </a:r>
                      <a:endParaRPr lang="en" sz="1600" b="1" dirty="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M</a:t>
                      </a:r>
                      <a:endParaRPr lang="en" sz="1600" b="1" dirty="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D</a:t>
                      </a:r>
                      <a:endParaRPr lang="en" sz="1600" b="1" dirty="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D*</a:t>
                      </a:r>
                      <a:endParaRPr lang="en" sz="1600" b="1" dirty="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2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Points Needed</a:t>
                      </a:r>
                      <a:endParaRPr lang="en" sz="1600" b="1" dirty="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48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66</a:t>
                      </a: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84</a:t>
                      </a: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90</a:t>
                      </a:r>
                    </a:p>
                  </a:txBody>
                  <a:tcPr marL="91425" marR="91425" marT="68575" marB="68575" anchor="ctr">
                    <a:lnL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DE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28FA2AF-25EB-4960-95A5-6C16C6CB8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21" y="1002484"/>
            <a:ext cx="804585" cy="8045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FFFFFF"/>
                </a:solidFill>
              </a:rPr>
              <a:t>11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184" t="18450" r="11053" b="20263"/>
          <a:stretch/>
        </p:blipFill>
        <p:spPr>
          <a:xfrm>
            <a:off x="836502" y="811663"/>
            <a:ext cx="7555831" cy="3349624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562152" y="3577856"/>
            <a:ext cx="2563820" cy="1461679"/>
          </a:xfrm>
          <a:prstGeom prst="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62152" y="3900892"/>
            <a:ext cx="256382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Distinction Overall</a:t>
            </a:r>
          </a:p>
          <a:p>
            <a:pPr algn="ctr"/>
            <a:endParaRPr lang="en-GB" sz="500" dirty="0"/>
          </a:p>
          <a:p>
            <a:pPr algn="ctr"/>
            <a:r>
              <a:rPr lang="en-GB" dirty="0"/>
              <a:t>Two Merits and Two Distinctions</a:t>
            </a:r>
          </a:p>
        </p:txBody>
      </p:sp>
    </p:spTree>
    <p:extLst>
      <p:ext uri="{BB962C8B-B14F-4D97-AF65-F5344CB8AC3E}">
        <p14:creationId xmlns:p14="http://schemas.microsoft.com/office/powerpoint/2010/main" val="2446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ctrTitle" idx="4294967295"/>
          </p:nvPr>
        </p:nvSpPr>
        <p:spPr>
          <a:xfrm>
            <a:off x="1359617" y="521670"/>
            <a:ext cx="4921207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dirty="0">
                <a:solidFill>
                  <a:srgbClr val="FFB600"/>
                </a:solidFill>
              </a:rPr>
              <a:t>Hello!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subTitle" idx="4294967295"/>
          </p:nvPr>
        </p:nvSpPr>
        <p:spPr>
          <a:xfrm>
            <a:off x="523370" y="1224122"/>
            <a:ext cx="6593700" cy="339770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FFFF"/>
                </a:solidFill>
              </a:rPr>
              <a:t>Ellen Bateman (EGB)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FFFF"/>
                </a:solidFill>
                <a:hlinkClick r:id="rId3"/>
              </a:rPr>
              <a:t>EGB@Godalming.ac.uk</a:t>
            </a:r>
            <a:endParaRPr lang="en-GB" sz="24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FFFF"/>
                </a:solidFill>
              </a:rPr>
              <a:t>Sofia Neves De Abreu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FFFF"/>
                </a:solidFill>
                <a:hlinkClick r:id="rId4"/>
              </a:rPr>
              <a:t>SON@Godalming.ac.uk</a:t>
            </a:r>
            <a:endParaRPr lang="en-GB" sz="24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lang="en-GB" sz="11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sz="2400" dirty="0">
              <a:solidFill>
                <a:srgbClr val="FFFFFF"/>
              </a:solidFill>
            </a:endParaRPr>
          </a:p>
        </p:txBody>
      </p:sp>
      <p:pic>
        <p:nvPicPr>
          <p:cNvPr id="405" name="Shape 405" descr="photo-1434030216411-0b793f4b417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1808" y="886386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2681201" y="981337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400" b="1" dirty="0"/>
              <a:t>Good Attendance</a:t>
            </a:r>
            <a:endParaRPr lang="en" sz="1400"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-GB" sz="1400" dirty="0"/>
              <a:t>If you miss a lesson it is your responsibility to catch up with work missed.</a:t>
            </a:r>
            <a:endParaRPr lang="en" sz="1400" dirty="0"/>
          </a:p>
        </p:txBody>
      </p:sp>
      <p:sp>
        <p:nvSpPr>
          <p:cNvPr id="543" name="Shape 543"/>
          <p:cNvSpPr txBox="1">
            <a:spLocks noGrp="1"/>
          </p:cNvSpPr>
          <p:nvPr>
            <p:ph type="body" idx="2"/>
          </p:nvPr>
        </p:nvSpPr>
        <p:spPr>
          <a:xfrm>
            <a:off x="2713200" y="2465411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400" b="1" dirty="0"/>
              <a:t>Good Attitude</a:t>
            </a:r>
            <a:endParaRPr lang="en" sz="1400"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-GB" sz="1400" dirty="0"/>
              <a:t>All work must be completed to the best of your ability and you actively engage with all lessons.</a:t>
            </a:r>
            <a:endParaRPr lang="en" sz="1400" dirty="0"/>
          </a:p>
        </p:txBody>
      </p:sp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dirty="0"/>
              <a:t>Expectations</a:t>
            </a:r>
            <a:endParaRPr lang="en" sz="2400" dirty="0"/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493214" y="981337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400" b="1" dirty="0"/>
              <a:t>Always </a:t>
            </a:r>
            <a:r>
              <a:rPr lang="en" sz="1400" b="1" dirty="0"/>
              <a:t>Prepared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 dirty="0"/>
              <a:t>You </a:t>
            </a:r>
            <a:r>
              <a:rPr lang="en-GB" sz="1400" dirty="0"/>
              <a:t>will need notebook, pens and a calculator for lesson and your revision guide.</a:t>
            </a:r>
            <a:endParaRPr lang="en" sz="1400" dirty="0"/>
          </a:p>
        </p:txBody>
      </p:sp>
      <p:sp>
        <p:nvSpPr>
          <p:cNvPr id="547" name="Shape 547"/>
          <p:cNvSpPr txBox="1">
            <a:spLocks noGrp="1"/>
          </p:cNvSpPr>
          <p:nvPr>
            <p:ph type="body" idx="2"/>
          </p:nvPr>
        </p:nvSpPr>
        <p:spPr>
          <a:xfrm>
            <a:off x="4636213" y="981337"/>
            <a:ext cx="1858800" cy="16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400" b="1" dirty="0"/>
              <a:t>Be on Time</a:t>
            </a:r>
            <a:endParaRPr lang="en" sz="1400"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-GB" sz="1400" dirty="0"/>
              <a:t>Key information is always given at the start of the lesson. </a:t>
            </a:r>
            <a:endParaRPr lang="en" sz="1400" dirty="0"/>
          </a:p>
        </p:txBody>
      </p:sp>
      <p:sp>
        <p:nvSpPr>
          <p:cNvPr id="548" name="Shape 548"/>
          <p:cNvSpPr txBox="1">
            <a:spLocks noGrp="1"/>
          </p:cNvSpPr>
          <p:nvPr>
            <p:ph type="body" idx="3"/>
          </p:nvPr>
        </p:nvSpPr>
        <p:spPr>
          <a:xfrm>
            <a:off x="4602308" y="2465411"/>
            <a:ext cx="1858800" cy="176685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400" b="1" dirty="0"/>
              <a:t>Seek Help</a:t>
            </a:r>
            <a:endParaRPr lang="en" sz="1400"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-GB" sz="1400" dirty="0"/>
              <a:t>Struggling with workload or understanding key theory? Seek help by asking/emailing or checking </a:t>
            </a:r>
            <a:r>
              <a:rPr lang="en-GB" sz="1400" dirty="0" err="1"/>
              <a:t>GoL</a:t>
            </a:r>
            <a:r>
              <a:rPr lang="en-GB" sz="1400" dirty="0"/>
              <a:t>. Workshop – Thursday Lunchtime</a:t>
            </a:r>
            <a:endParaRPr sz="1200" dirty="0"/>
          </a:p>
        </p:txBody>
      </p:sp>
      <p:sp>
        <p:nvSpPr>
          <p:cNvPr id="549" name="Shape 549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uiExpand="1" build="p"/>
      <p:bldP spid="543" grpId="0" uiExpand="1" build="p"/>
      <p:bldP spid="546" grpId="0" uiExpand="1" build="p"/>
      <p:bldP spid="547" grpId="0" uiExpand="1" build="p"/>
      <p:bldP spid="54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ctrTitle" idx="4294967295"/>
          </p:nvPr>
        </p:nvSpPr>
        <p:spPr>
          <a:xfrm>
            <a:off x="1359617" y="521670"/>
            <a:ext cx="4921207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dirty="0">
                <a:solidFill>
                  <a:srgbClr val="FFB600"/>
                </a:solidFill>
              </a:rPr>
              <a:t>Units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subTitle" idx="4294967295"/>
          </p:nvPr>
        </p:nvSpPr>
        <p:spPr>
          <a:xfrm>
            <a:off x="523370" y="1140995"/>
            <a:ext cx="6593700" cy="339770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FFFFFF"/>
                </a:solidFill>
              </a:rPr>
              <a:t>Unit 1 – Introducing Business (SON)</a:t>
            </a:r>
          </a:p>
          <a:p>
            <a:pPr lvl="0" rtl="0">
              <a:spcBef>
                <a:spcPts val="0"/>
              </a:spcBef>
              <a:buNone/>
            </a:pPr>
            <a:endParaRPr lang="en-GB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FFFFFF"/>
                </a:solidFill>
              </a:rPr>
              <a:t>Unit 2 – Finance for Business (EGB)</a:t>
            </a:r>
          </a:p>
          <a:p>
            <a:pPr lvl="0" rtl="0">
              <a:spcBef>
                <a:spcPts val="0"/>
              </a:spcBef>
              <a:buNone/>
            </a:pPr>
            <a:endParaRPr lang="en-GB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FFFFFF"/>
                </a:solidFill>
              </a:rPr>
              <a:t>Unit 3 – Enterprise in the Business World (EGB)</a:t>
            </a:r>
          </a:p>
          <a:p>
            <a:pPr lvl="0" rtl="0">
              <a:spcBef>
                <a:spcPts val="0"/>
              </a:spcBef>
              <a:buNone/>
            </a:pPr>
            <a:endParaRPr lang="en-GB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FFFFFF"/>
                </a:solidFill>
              </a:rPr>
              <a:t>Unit 4 – Promoting a Brand (SON)</a:t>
            </a:r>
          </a:p>
          <a:p>
            <a:pPr lvl="0" algn="ctr" rtl="0">
              <a:spcBef>
                <a:spcPts val="0"/>
              </a:spcBef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sz="2400" dirty="0">
              <a:solidFill>
                <a:srgbClr val="FFFFFF"/>
              </a:solidFill>
            </a:endParaRPr>
          </a:p>
        </p:txBody>
      </p:sp>
      <p:pic>
        <p:nvPicPr>
          <p:cNvPr id="405" name="Shape 405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660" r="16660"/>
          <a:stretch/>
        </p:blipFill>
        <p:spPr>
          <a:xfrm>
            <a:off x="6421808" y="886386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35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4A5C65"/>
                </a:solidFill>
              </a:rPr>
              <a:t>Unit 2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Finance for Business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886100" y="2916251"/>
            <a:ext cx="33717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/>
              <a:t>Everything you will learn!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dirty="0"/>
              <a:t>Ten areas in Total!</a:t>
            </a:r>
            <a:endParaRPr lang="en" dirty="0"/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2809460" y="566105"/>
            <a:ext cx="5582873" cy="415933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571500" indent="-342900"/>
            <a:r>
              <a:rPr lang="en-GB" sz="1800" dirty="0"/>
              <a:t>Costs, Revenue and Profit</a:t>
            </a:r>
          </a:p>
          <a:p>
            <a:pPr marL="571500" indent="-342900"/>
            <a:r>
              <a:rPr lang="en-GB" sz="1800" dirty="0"/>
              <a:t>Break Even</a:t>
            </a:r>
          </a:p>
          <a:p>
            <a:pPr marL="571500" indent="-342900"/>
            <a:r>
              <a:rPr lang="en-GB" sz="1800" dirty="0"/>
              <a:t>Cash Flow Forecasting</a:t>
            </a:r>
          </a:p>
          <a:p>
            <a:pPr marL="571500" indent="-342900"/>
            <a:r>
              <a:rPr lang="en-GB" sz="1800" dirty="0"/>
              <a:t>Sources of Finance</a:t>
            </a:r>
          </a:p>
          <a:p>
            <a:pPr marL="571500" indent="-342900"/>
            <a:r>
              <a:rPr lang="en-GB" sz="1800" dirty="0"/>
              <a:t>Gross &amp; Net Profit</a:t>
            </a:r>
          </a:p>
          <a:p>
            <a:pPr marL="571500" indent="-342900"/>
            <a:r>
              <a:rPr lang="en-GB" sz="1800" dirty="0"/>
              <a:t>Income Statements (Profit &amp; Loss Accounts)</a:t>
            </a:r>
          </a:p>
          <a:p>
            <a:pPr marL="571500" indent="-342900"/>
            <a:r>
              <a:rPr lang="en-GB" sz="1800" dirty="0"/>
              <a:t>Statement of Financial Position (Balance Sheets)</a:t>
            </a:r>
          </a:p>
          <a:p>
            <a:pPr marL="571500" indent="-342900"/>
            <a:r>
              <a:rPr lang="en-GB" sz="1800" dirty="0"/>
              <a:t>Budgeting</a:t>
            </a:r>
          </a:p>
          <a:p>
            <a:pPr marL="571500" indent="-342900"/>
            <a:r>
              <a:rPr lang="en-GB" sz="1800" dirty="0"/>
              <a:t>Ratios</a:t>
            </a:r>
          </a:p>
          <a:p>
            <a:pPr marL="571500" indent="-342900"/>
            <a:r>
              <a:rPr lang="en-GB" sz="1800" dirty="0"/>
              <a:t>Building Financial Success</a:t>
            </a:r>
          </a:p>
          <a:p>
            <a:pPr marL="571500" indent="-342900"/>
            <a:endParaRPr lang="en-GB" sz="1800" dirty="0"/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A565C92-8D16-4A3D-A564-DDF8141B115E}"/>
              </a:ext>
            </a:extLst>
          </p:cNvPr>
          <p:cNvSpPr/>
          <p:nvPr/>
        </p:nvSpPr>
        <p:spPr>
          <a:xfrm>
            <a:off x="1077134" y="3847900"/>
            <a:ext cx="1732326" cy="116607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E32A6-2F15-4AFC-A1ED-ACB18A5B8D91}"/>
              </a:ext>
            </a:extLst>
          </p:cNvPr>
          <p:cNvSpPr txBox="1"/>
          <p:nvPr/>
        </p:nvSpPr>
        <p:spPr>
          <a:xfrm>
            <a:off x="1134148" y="4169325"/>
            <a:ext cx="140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Area for Top 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184" t="14942" r="12237" b="6228"/>
          <a:stretch/>
        </p:blipFill>
        <p:spPr>
          <a:xfrm>
            <a:off x="884627" y="418063"/>
            <a:ext cx="7507706" cy="43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0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68D811-DA80-41AA-A8A9-8FF1BB01F73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</p:spPr>
        <p:txBody>
          <a:bodyPr wrap="square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/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870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ctrTitle" idx="4294967295"/>
          </p:nvPr>
        </p:nvSpPr>
        <p:spPr>
          <a:xfrm>
            <a:off x="2205425" y="2708950"/>
            <a:ext cx="47331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/>
              <a:t>Points mean Prizes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subTitle" idx="4294967295"/>
          </p:nvPr>
        </p:nvSpPr>
        <p:spPr>
          <a:xfrm>
            <a:off x="2205425" y="3640154"/>
            <a:ext cx="47331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Every unit of work gains you points, those points add up to your final grade!</a:t>
            </a:r>
            <a:endParaRPr lang="en" dirty="0"/>
          </a:p>
        </p:txBody>
      </p:sp>
      <p:grpSp>
        <p:nvGrpSpPr>
          <p:cNvPr id="433" name="Shape 433"/>
          <p:cNvGrpSpPr/>
          <p:nvPr/>
        </p:nvGrpSpPr>
        <p:grpSpPr>
          <a:xfrm>
            <a:off x="3940047" y="628007"/>
            <a:ext cx="1447569" cy="1447576"/>
            <a:chOff x="6643075" y="3664250"/>
            <a:chExt cx="407950" cy="407975"/>
          </a:xfrm>
        </p:grpSpPr>
        <p:sp>
          <p:nvSpPr>
            <p:cNvPr id="434" name="Shape 43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6" name="Shape 436"/>
          <p:cNvGrpSpPr/>
          <p:nvPr/>
        </p:nvGrpSpPr>
        <p:grpSpPr>
          <a:xfrm rot="-587344">
            <a:off x="3600928" y="2274182"/>
            <a:ext cx="595166" cy="595132"/>
            <a:chOff x="576250" y="4319400"/>
            <a:chExt cx="442075" cy="442050"/>
          </a:xfrm>
        </p:grpSpPr>
        <p:sp>
          <p:nvSpPr>
            <p:cNvPr id="437" name="Shape 4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1" name="Shape 441"/>
          <p:cNvSpPr/>
          <p:nvPr/>
        </p:nvSpPr>
        <p:spPr>
          <a:xfrm>
            <a:off x="3593939" y="962288"/>
            <a:ext cx="226250" cy="21606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 rot="2697328">
            <a:off x="5346647" y="2148788"/>
            <a:ext cx="343458" cy="3279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/>
          <p:nvPr/>
        </p:nvSpPr>
        <p:spPr>
          <a:xfrm rot="1280404">
            <a:off x="3589574" y="1613970"/>
            <a:ext cx="137563" cy="13139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 build="p"/>
    </p:bld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280</Words>
  <Application>Microsoft Office PowerPoint</Application>
  <PresentationFormat>On-screen Show (16:9)</PresentationFormat>
  <Paragraphs>78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Lato Light</vt:lpstr>
      <vt:lpstr>Roboto Slab Light</vt:lpstr>
      <vt:lpstr>Kent template</vt:lpstr>
      <vt:lpstr>Btec L2 Business</vt:lpstr>
      <vt:lpstr>Hello!</vt:lpstr>
      <vt:lpstr>Expectations</vt:lpstr>
      <vt:lpstr>Units</vt:lpstr>
      <vt:lpstr>Unit 2 Finance for Business</vt:lpstr>
      <vt:lpstr>Ten areas in Total!</vt:lpstr>
      <vt:lpstr>PowerPoint Presentation</vt:lpstr>
      <vt:lpstr>PowerPoint Presentation</vt:lpstr>
      <vt:lpstr>Points mean Prizes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 L2 Business</dc:title>
  <dc:creator>Ellen</dc:creator>
  <cp:lastModifiedBy>Ellen Bateman</cp:lastModifiedBy>
  <cp:revision>23</cp:revision>
  <dcterms:modified xsi:type="dcterms:W3CDTF">2022-09-05T08:44:26Z</dcterms:modified>
</cp:coreProperties>
</file>