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65" r:id="rId3"/>
    <p:sldId id="258" r:id="rId4"/>
    <p:sldId id="259" r:id="rId5"/>
    <p:sldId id="263" r:id="rId6"/>
    <p:sldId id="264" r:id="rId7"/>
    <p:sldId id="261" r:id="rId8"/>
    <p:sldId id="262"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03A96-2CA1-4597-A04B-BA04DB3D214D}" type="datetimeFigureOut">
              <a:rPr lang="en-GB" smtClean="0"/>
              <a:t>06/01/2021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285C1-A2D0-44D4-8FA6-4D5DFA5F471A}" type="slidenum">
              <a:rPr lang="en-GB" smtClean="0"/>
              <a:t>‹#›</a:t>
            </a:fld>
            <a:endParaRPr lang="en-GB"/>
          </a:p>
        </p:txBody>
      </p:sp>
    </p:spTree>
    <p:extLst>
      <p:ext uri="{BB962C8B-B14F-4D97-AF65-F5344CB8AC3E}">
        <p14:creationId xmlns:p14="http://schemas.microsoft.com/office/powerpoint/2010/main" val="122086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Ranked in hierarchical order.</a:t>
            </a:r>
          </a:p>
          <a:p>
            <a:r>
              <a:rPr lang="en-GB" dirty="0" smtClean="0"/>
              <a:t>Brahmin: priests, spiritual education </a:t>
            </a:r>
          </a:p>
          <a:p>
            <a:r>
              <a:rPr lang="en-GB" dirty="0" smtClean="0"/>
              <a:t>Kshatriya: originally defence (warriors </a:t>
            </a:r>
            <a:r>
              <a:rPr lang="en-GB" dirty="0" err="1" smtClean="0"/>
              <a:t>etc</a:t>
            </a:r>
            <a:r>
              <a:rPr lang="en-GB" dirty="0" smtClean="0"/>
              <a:t>)</a:t>
            </a:r>
          </a:p>
          <a:p>
            <a:r>
              <a:rPr lang="en-GB" dirty="0" smtClean="0"/>
              <a:t>Vaishya: businessmen and landowners etc.</a:t>
            </a:r>
          </a:p>
          <a:p>
            <a:r>
              <a:rPr lang="en-GB" dirty="0" smtClean="0"/>
              <a:t>Shudra: range from semi skilled and unskilled labourers</a:t>
            </a:r>
          </a:p>
          <a:p>
            <a:endParaRPr lang="en-GB" dirty="0"/>
          </a:p>
        </p:txBody>
      </p:sp>
      <p:sp>
        <p:nvSpPr>
          <p:cNvPr id="4" name="Slide Number Placeholder 3"/>
          <p:cNvSpPr>
            <a:spLocks noGrp="1"/>
          </p:cNvSpPr>
          <p:nvPr>
            <p:ph type="sldNum" sz="quarter" idx="10"/>
          </p:nvPr>
        </p:nvSpPr>
        <p:spPr/>
        <p:txBody>
          <a:bodyPr/>
          <a:lstStyle/>
          <a:p>
            <a:fld id="{8D5E4518-BA5C-41A5-B5AB-E3CF0BBF4B0C}" type="slidenum">
              <a:rPr lang="en-GB" smtClean="0"/>
              <a:t>5</a:t>
            </a:fld>
            <a:endParaRPr lang="en-GB"/>
          </a:p>
        </p:txBody>
      </p:sp>
      <p:sp>
        <p:nvSpPr>
          <p:cNvPr id="5" name="Footer Placeholder 4"/>
          <p:cNvSpPr>
            <a:spLocks noGrp="1"/>
          </p:cNvSpPr>
          <p:nvPr>
            <p:ph type="ftr" sz="quarter" idx="11"/>
          </p:nvPr>
        </p:nvSpPr>
        <p:spPr/>
        <p:txBody>
          <a:bodyPr/>
          <a:lstStyle/>
          <a:p>
            <a:r>
              <a:rPr lang="en-GB" smtClean="0"/>
              <a:t>Eleshea Williams (0321)</a:t>
            </a:r>
            <a:endParaRPr lang="en-GB"/>
          </a:p>
        </p:txBody>
      </p:sp>
      <p:sp>
        <p:nvSpPr>
          <p:cNvPr id="6" name="Header Placeholder 5"/>
          <p:cNvSpPr>
            <a:spLocks noGrp="1"/>
          </p:cNvSpPr>
          <p:nvPr>
            <p:ph type="hdr" sz="quarter" idx="12"/>
          </p:nvPr>
        </p:nvSpPr>
        <p:spPr/>
        <p:txBody>
          <a:bodyPr/>
          <a:lstStyle/>
          <a:p>
            <a:r>
              <a:rPr lang="en-GB" smtClean="0"/>
              <a:t>“To what extent has the legal abolishment of the caste system hierarchy decreased inequality and lack of opportunity for ‘Scheduled Castes’ in India?”</a:t>
            </a:r>
            <a:endParaRPr lang="en-GB"/>
          </a:p>
        </p:txBody>
      </p:sp>
    </p:spTree>
    <p:extLst>
      <p:ext uri="{BB962C8B-B14F-4D97-AF65-F5344CB8AC3E}">
        <p14:creationId xmlns:p14="http://schemas.microsoft.com/office/powerpoint/2010/main" val="2534979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Ranked in hierarchical order.</a:t>
            </a:r>
          </a:p>
          <a:p>
            <a:r>
              <a:rPr lang="en-GB" dirty="0" smtClean="0"/>
              <a:t>Brahmin: priests, spiritual education </a:t>
            </a:r>
          </a:p>
          <a:p>
            <a:r>
              <a:rPr lang="en-GB" dirty="0" smtClean="0"/>
              <a:t>Kshatriya: originally defence (warriors </a:t>
            </a:r>
            <a:r>
              <a:rPr lang="en-GB" dirty="0" err="1" smtClean="0"/>
              <a:t>etc</a:t>
            </a:r>
            <a:r>
              <a:rPr lang="en-GB" dirty="0" smtClean="0"/>
              <a:t>)</a:t>
            </a:r>
          </a:p>
          <a:p>
            <a:r>
              <a:rPr lang="en-GB" dirty="0" smtClean="0"/>
              <a:t>Vaishya: businessmen and landowners etc.</a:t>
            </a:r>
          </a:p>
          <a:p>
            <a:r>
              <a:rPr lang="en-GB" dirty="0" smtClean="0"/>
              <a:t>Shudra: range from semi skilled and unskilled labourers</a:t>
            </a:r>
          </a:p>
          <a:p>
            <a:endParaRPr lang="en-GB" dirty="0"/>
          </a:p>
        </p:txBody>
      </p:sp>
      <p:sp>
        <p:nvSpPr>
          <p:cNvPr id="4" name="Slide Number Placeholder 3"/>
          <p:cNvSpPr>
            <a:spLocks noGrp="1"/>
          </p:cNvSpPr>
          <p:nvPr>
            <p:ph type="sldNum" sz="quarter" idx="10"/>
          </p:nvPr>
        </p:nvSpPr>
        <p:spPr/>
        <p:txBody>
          <a:bodyPr/>
          <a:lstStyle/>
          <a:p>
            <a:fld id="{8D5E4518-BA5C-41A5-B5AB-E3CF0BBF4B0C}" type="slidenum">
              <a:rPr lang="en-GB" smtClean="0"/>
              <a:t>6</a:t>
            </a:fld>
            <a:endParaRPr lang="en-GB"/>
          </a:p>
        </p:txBody>
      </p:sp>
      <p:sp>
        <p:nvSpPr>
          <p:cNvPr id="5" name="Footer Placeholder 4"/>
          <p:cNvSpPr>
            <a:spLocks noGrp="1"/>
          </p:cNvSpPr>
          <p:nvPr>
            <p:ph type="ftr" sz="quarter" idx="11"/>
          </p:nvPr>
        </p:nvSpPr>
        <p:spPr/>
        <p:txBody>
          <a:bodyPr/>
          <a:lstStyle/>
          <a:p>
            <a:r>
              <a:rPr lang="en-GB" smtClean="0"/>
              <a:t>Eleshea Williams (0321)</a:t>
            </a:r>
            <a:endParaRPr lang="en-GB"/>
          </a:p>
        </p:txBody>
      </p:sp>
      <p:sp>
        <p:nvSpPr>
          <p:cNvPr id="6" name="Header Placeholder 5"/>
          <p:cNvSpPr>
            <a:spLocks noGrp="1"/>
          </p:cNvSpPr>
          <p:nvPr>
            <p:ph type="hdr" sz="quarter" idx="12"/>
          </p:nvPr>
        </p:nvSpPr>
        <p:spPr/>
        <p:txBody>
          <a:bodyPr/>
          <a:lstStyle/>
          <a:p>
            <a:r>
              <a:rPr lang="en-GB" smtClean="0"/>
              <a:t>“To what extent has the legal abolishment of the caste system hierarchy decreased inequality and lack of opportunity for ‘Scheduled Castes’ in India?”</a:t>
            </a:r>
            <a:endParaRPr lang="en-GB"/>
          </a:p>
        </p:txBody>
      </p:sp>
    </p:spTree>
    <p:extLst>
      <p:ext uri="{BB962C8B-B14F-4D97-AF65-F5344CB8AC3E}">
        <p14:creationId xmlns:p14="http://schemas.microsoft.com/office/powerpoint/2010/main" val="133530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Courier New" panose="02070309020205020404" pitchFamily="49" charset="0"/>
              <a:buChar char="o"/>
            </a:pPr>
            <a:r>
              <a:rPr lang="en-US" altLang="en-US" smtClean="0">
                <a:ea typeface="ＭＳ Ｐゴシック" panose="020B0600070205080204" pitchFamily="34" charset="-128"/>
              </a:rPr>
              <a:t>TIME MANAGEMENT</a:t>
            </a:r>
          </a:p>
          <a:p>
            <a:pPr lvl="1" eaLnBrk="1" hangingPunct="1">
              <a:buFont typeface="Courier New" panose="02070309020205020404" pitchFamily="49" charset="0"/>
              <a:buChar char="o"/>
            </a:pPr>
            <a:r>
              <a:rPr lang="en-US" altLang="en-US" smtClean="0">
                <a:solidFill>
                  <a:srgbClr val="FF0000"/>
                </a:solidFill>
                <a:ea typeface="ＭＳ Ｐゴシック" panose="020B0600070205080204" pitchFamily="34" charset="-128"/>
              </a:rPr>
              <a:t>Staying on top of all my tasks and doing all my other work was a challenge, sometimes I didn’t quite make it to the target or I let my other work slip a bit</a:t>
            </a:r>
          </a:p>
          <a:p>
            <a:pPr eaLnBrk="1" hangingPunct="1">
              <a:buFont typeface="Courier New" panose="02070309020205020404" pitchFamily="49" charset="0"/>
              <a:buChar char="o"/>
            </a:pPr>
            <a:r>
              <a:rPr lang="en-US" altLang="en-US" smtClean="0">
                <a:ea typeface="ＭＳ Ｐゴシック" panose="020B0600070205080204" pitchFamily="34" charset="-128"/>
              </a:rPr>
              <a:t>RESEARCH</a:t>
            </a:r>
          </a:p>
          <a:p>
            <a:pPr lvl="1" eaLnBrk="1" hangingPunct="1">
              <a:buFont typeface="Courier New" panose="02070309020205020404" pitchFamily="49" charset="0"/>
              <a:buChar char="o"/>
            </a:pPr>
            <a:r>
              <a:rPr lang="en-US" altLang="en-US" smtClean="0">
                <a:solidFill>
                  <a:srgbClr val="FF0000"/>
                </a:solidFill>
                <a:ea typeface="ＭＳ Ｐゴシック" panose="020B0600070205080204" pitchFamily="34" charset="-128"/>
              </a:rPr>
              <a:t>Doing at various times and not all together made it more difficult than originally planned meaning that I also took much longer than timetabled for </a:t>
            </a:r>
          </a:p>
          <a:p>
            <a:pPr eaLnBrk="1" hangingPunct="1">
              <a:buFont typeface="Courier New" panose="02070309020205020404" pitchFamily="49" charset="0"/>
              <a:buChar char="o"/>
            </a:pPr>
            <a:r>
              <a:rPr lang="en-US" altLang="en-US" smtClean="0">
                <a:ea typeface="ＭＳ Ｐゴシック" panose="020B0600070205080204" pitchFamily="34" charset="-128"/>
              </a:rPr>
              <a:t>EDITING</a:t>
            </a:r>
          </a:p>
          <a:p>
            <a:pPr lvl="1" eaLnBrk="1" hangingPunct="1">
              <a:buFont typeface="Courier New" panose="02070309020205020404" pitchFamily="49" charset="0"/>
              <a:buChar char="o"/>
            </a:pPr>
            <a:r>
              <a:rPr lang="en-US" altLang="en-US" smtClean="0">
                <a:solidFill>
                  <a:srgbClr val="FF0000"/>
                </a:solidFill>
                <a:ea typeface="ＭＳ Ｐゴシック" panose="020B0600070205080204" pitchFamily="34" charset="-128"/>
              </a:rPr>
              <a:t>After reading through so many times I became less aware of grammatical or even factual mistakes in it </a:t>
            </a:r>
          </a:p>
          <a:p>
            <a:pPr eaLnBrk="1" hangingPunct="1">
              <a:buFont typeface="Courier New" panose="02070309020205020404" pitchFamily="49" charset="0"/>
              <a:buChar char="o"/>
            </a:pPr>
            <a:endParaRPr lang="en-US" altLang="en-US" smtClean="0">
              <a:solidFill>
                <a:srgbClr val="FF0000"/>
              </a:solidFill>
              <a:ea typeface="ＭＳ Ｐゴシック" panose="020B0600070205080204" pitchFamily="34" charset="-128"/>
            </a:endParaRPr>
          </a:p>
          <a:p>
            <a:pPr eaLnBrk="1" hangingPunct="1">
              <a:spcBef>
                <a:spcPct val="0"/>
              </a:spcBef>
            </a:pPr>
            <a:endParaRPr lang="en-US" altLang="en-US" smtClean="0">
              <a:ea typeface="ＭＳ Ｐゴシック" panose="020B0600070205080204" pitchFamily="34" charset="-128"/>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0888" indent="-2873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54113" indent="-2301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17663" indent="-2301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79625" indent="-2301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36825" indent="-230188"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94025" indent="-230188"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51225" indent="-230188"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08425" indent="-230188"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4C2A62A-D8AE-49D8-909A-DAC37AC392EE}" type="slidenum">
              <a:rPr lang="en-US" altLang="en-US">
                <a:latin typeface="Arial" panose="020B0604020202020204" pitchFamily="34" charset="0"/>
              </a:rPr>
              <a:pPr>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4092404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DA2293-32AD-431B-9977-50649A269AF2}"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C712FA-96E8-40C5-9E51-A7BE4562CBF0}" type="slidenum">
              <a:rPr lang="en-GB" smtClean="0"/>
              <a:t>‹#›</a:t>
            </a:fld>
            <a:endParaRPr lang="en-GB"/>
          </a:p>
        </p:txBody>
      </p:sp>
    </p:spTree>
    <p:extLst>
      <p:ext uri="{BB962C8B-B14F-4D97-AF65-F5344CB8AC3E}">
        <p14:creationId xmlns:p14="http://schemas.microsoft.com/office/powerpoint/2010/main" val="740916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DA2293-32AD-431B-9977-50649A269AF2}"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C712FA-96E8-40C5-9E51-A7BE4562CBF0}" type="slidenum">
              <a:rPr lang="en-GB" smtClean="0"/>
              <a:t>‹#›</a:t>
            </a:fld>
            <a:endParaRPr lang="en-GB"/>
          </a:p>
        </p:txBody>
      </p:sp>
    </p:spTree>
    <p:extLst>
      <p:ext uri="{BB962C8B-B14F-4D97-AF65-F5344CB8AC3E}">
        <p14:creationId xmlns:p14="http://schemas.microsoft.com/office/powerpoint/2010/main" val="2005331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DA2293-32AD-431B-9977-50649A269AF2}"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C712FA-96E8-40C5-9E51-A7BE4562CBF0}" type="slidenum">
              <a:rPr lang="en-GB" smtClean="0"/>
              <a:t>‹#›</a:t>
            </a:fld>
            <a:endParaRPr lang="en-GB"/>
          </a:p>
        </p:txBody>
      </p:sp>
    </p:spTree>
    <p:extLst>
      <p:ext uri="{BB962C8B-B14F-4D97-AF65-F5344CB8AC3E}">
        <p14:creationId xmlns:p14="http://schemas.microsoft.com/office/powerpoint/2010/main" val="438778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DD526C-74C6-4040-9C37-0FC7D5EFF8D6}"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13D034-BAF7-4E23-BB9C-844E38DA6AB4}" type="slidenum">
              <a:rPr lang="en-GB" smtClean="0"/>
              <a:t>‹#›</a:t>
            </a:fld>
            <a:endParaRPr lang="en-GB"/>
          </a:p>
        </p:txBody>
      </p:sp>
    </p:spTree>
    <p:extLst>
      <p:ext uri="{BB962C8B-B14F-4D97-AF65-F5344CB8AC3E}">
        <p14:creationId xmlns:p14="http://schemas.microsoft.com/office/powerpoint/2010/main" val="227765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DA2293-32AD-431B-9977-50649A269AF2}"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C712FA-96E8-40C5-9E51-A7BE4562CBF0}" type="slidenum">
              <a:rPr lang="en-GB" smtClean="0"/>
              <a:t>‹#›</a:t>
            </a:fld>
            <a:endParaRPr lang="en-GB"/>
          </a:p>
        </p:txBody>
      </p:sp>
    </p:spTree>
    <p:extLst>
      <p:ext uri="{BB962C8B-B14F-4D97-AF65-F5344CB8AC3E}">
        <p14:creationId xmlns:p14="http://schemas.microsoft.com/office/powerpoint/2010/main" val="198312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DA2293-32AD-431B-9977-50649A269AF2}"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C712FA-96E8-40C5-9E51-A7BE4562CBF0}" type="slidenum">
              <a:rPr lang="en-GB" smtClean="0"/>
              <a:t>‹#›</a:t>
            </a:fld>
            <a:endParaRPr lang="en-GB"/>
          </a:p>
        </p:txBody>
      </p:sp>
    </p:spTree>
    <p:extLst>
      <p:ext uri="{BB962C8B-B14F-4D97-AF65-F5344CB8AC3E}">
        <p14:creationId xmlns:p14="http://schemas.microsoft.com/office/powerpoint/2010/main" val="276374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DA2293-32AD-431B-9977-50649A269AF2}"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C712FA-96E8-40C5-9E51-A7BE4562CBF0}" type="slidenum">
              <a:rPr lang="en-GB" smtClean="0"/>
              <a:t>‹#›</a:t>
            </a:fld>
            <a:endParaRPr lang="en-GB"/>
          </a:p>
        </p:txBody>
      </p:sp>
    </p:spTree>
    <p:extLst>
      <p:ext uri="{BB962C8B-B14F-4D97-AF65-F5344CB8AC3E}">
        <p14:creationId xmlns:p14="http://schemas.microsoft.com/office/powerpoint/2010/main" val="4097329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DA2293-32AD-431B-9977-50649A269AF2}" type="datetimeFigureOut">
              <a:rPr lang="en-GB" smtClean="0"/>
              <a:t>06/01/2021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C712FA-96E8-40C5-9E51-A7BE4562CBF0}" type="slidenum">
              <a:rPr lang="en-GB" smtClean="0"/>
              <a:t>‹#›</a:t>
            </a:fld>
            <a:endParaRPr lang="en-GB"/>
          </a:p>
        </p:txBody>
      </p:sp>
    </p:spTree>
    <p:extLst>
      <p:ext uri="{BB962C8B-B14F-4D97-AF65-F5344CB8AC3E}">
        <p14:creationId xmlns:p14="http://schemas.microsoft.com/office/powerpoint/2010/main" val="61897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0DA2293-32AD-431B-9977-50649A269AF2}" type="datetimeFigureOut">
              <a:rPr lang="en-GB" smtClean="0"/>
              <a:t>06/01/2021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C712FA-96E8-40C5-9E51-A7BE4562CBF0}" type="slidenum">
              <a:rPr lang="en-GB" smtClean="0"/>
              <a:t>‹#›</a:t>
            </a:fld>
            <a:endParaRPr lang="en-GB"/>
          </a:p>
        </p:txBody>
      </p:sp>
    </p:spTree>
    <p:extLst>
      <p:ext uri="{BB962C8B-B14F-4D97-AF65-F5344CB8AC3E}">
        <p14:creationId xmlns:p14="http://schemas.microsoft.com/office/powerpoint/2010/main" val="225281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A2293-32AD-431B-9977-50649A269AF2}" type="datetimeFigureOut">
              <a:rPr lang="en-GB" smtClean="0"/>
              <a:t>06/01/2021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C712FA-96E8-40C5-9E51-A7BE4562CBF0}" type="slidenum">
              <a:rPr lang="en-GB" smtClean="0"/>
              <a:t>‹#›</a:t>
            </a:fld>
            <a:endParaRPr lang="en-GB"/>
          </a:p>
        </p:txBody>
      </p:sp>
    </p:spTree>
    <p:extLst>
      <p:ext uri="{BB962C8B-B14F-4D97-AF65-F5344CB8AC3E}">
        <p14:creationId xmlns:p14="http://schemas.microsoft.com/office/powerpoint/2010/main" val="3452555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DA2293-32AD-431B-9977-50649A269AF2}"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C712FA-96E8-40C5-9E51-A7BE4562CBF0}" type="slidenum">
              <a:rPr lang="en-GB" smtClean="0"/>
              <a:t>‹#›</a:t>
            </a:fld>
            <a:endParaRPr lang="en-GB"/>
          </a:p>
        </p:txBody>
      </p:sp>
    </p:spTree>
    <p:extLst>
      <p:ext uri="{BB962C8B-B14F-4D97-AF65-F5344CB8AC3E}">
        <p14:creationId xmlns:p14="http://schemas.microsoft.com/office/powerpoint/2010/main" val="3800195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DA2293-32AD-431B-9977-50649A269AF2}"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C712FA-96E8-40C5-9E51-A7BE4562CBF0}" type="slidenum">
              <a:rPr lang="en-GB" smtClean="0"/>
              <a:t>‹#›</a:t>
            </a:fld>
            <a:endParaRPr lang="en-GB"/>
          </a:p>
        </p:txBody>
      </p:sp>
    </p:spTree>
    <p:extLst>
      <p:ext uri="{BB962C8B-B14F-4D97-AF65-F5344CB8AC3E}">
        <p14:creationId xmlns:p14="http://schemas.microsoft.com/office/powerpoint/2010/main" val="3913719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A2293-32AD-431B-9977-50649A269AF2}" type="datetimeFigureOut">
              <a:rPr lang="en-GB" smtClean="0"/>
              <a:t>06/01/2021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712FA-96E8-40C5-9E51-A7BE4562CBF0}" type="slidenum">
              <a:rPr lang="en-GB" smtClean="0"/>
              <a:t>‹#›</a:t>
            </a:fld>
            <a:endParaRPr lang="en-GB"/>
          </a:p>
        </p:txBody>
      </p:sp>
    </p:spTree>
    <p:extLst>
      <p:ext uri="{BB962C8B-B14F-4D97-AF65-F5344CB8AC3E}">
        <p14:creationId xmlns:p14="http://schemas.microsoft.com/office/powerpoint/2010/main" val="65701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0EBB-6F24-3C48-8EC0-D6BC228CA376}"/>
              </a:ext>
            </a:extLst>
          </p:cNvPr>
          <p:cNvSpPr>
            <a:spLocks noGrp="1"/>
          </p:cNvSpPr>
          <p:nvPr>
            <p:ph type="title"/>
          </p:nvPr>
        </p:nvSpPr>
        <p:spPr/>
        <p:txBody>
          <a:bodyPr/>
          <a:lstStyle/>
          <a:p>
            <a:r>
              <a:rPr lang="en-US" b="1" u="sng" dirty="0"/>
              <a:t>Human error </a:t>
            </a:r>
          </a:p>
        </p:txBody>
      </p:sp>
      <p:sp>
        <p:nvSpPr>
          <p:cNvPr id="3" name="Content Placeholder 2">
            <a:extLst>
              <a:ext uri="{FF2B5EF4-FFF2-40B4-BE49-F238E27FC236}">
                <a16:creationId xmlns:a16="http://schemas.microsoft.com/office/drawing/2014/main" id="{7471FC59-9AE9-E346-BC6D-D66C9131C023}"/>
              </a:ext>
            </a:extLst>
          </p:cNvPr>
          <p:cNvSpPr>
            <a:spLocks noGrp="1"/>
          </p:cNvSpPr>
          <p:nvPr>
            <p:ph idx="1"/>
          </p:nvPr>
        </p:nvSpPr>
        <p:spPr>
          <a:xfrm>
            <a:off x="1371600" y="1548384"/>
            <a:ext cx="9601200" cy="4319016"/>
          </a:xfrm>
        </p:spPr>
        <p:txBody>
          <a:bodyPr>
            <a:normAutofit fontScale="92500" lnSpcReduction="20000"/>
          </a:bodyPr>
          <a:lstStyle/>
          <a:p>
            <a:pPr marL="0" indent="0">
              <a:buNone/>
            </a:pPr>
            <a:r>
              <a:rPr lang="en-US" dirty="0"/>
              <a:t>People felt that the main scientist named </a:t>
            </a:r>
            <a:r>
              <a:rPr lang="en-US" dirty="0" err="1"/>
              <a:t>Dyatlov</a:t>
            </a:r>
            <a:r>
              <a:rPr lang="en-US" dirty="0"/>
              <a:t> was majorly to blame for the incident. It was proclaimed that he had used his powers as a senior to allow the reactor to meltdown. The engineers had not yet done a safety test and had left the reactor on a lower power level for a prolonged period, from midday to 1:15 when the test was scheduled to occur. This was a first issue as the engineers failed to understand as there would be too much Zenon in the reactor leading to an imbalance in the reactor. This was the first error. Next lowering the control rods further caused there to be a very large imbalance. After countless alleged attempts to stop the test by lower ranking officials as they perceived it to be unsafe to proceed with. However </a:t>
            </a:r>
            <a:r>
              <a:rPr lang="en-US" dirty="0" err="1"/>
              <a:t>dyatlov</a:t>
            </a:r>
            <a:r>
              <a:rPr lang="en-US" dirty="0"/>
              <a:t> decided it was not </a:t>
            </a:r>
            <a:r>
              <a:rPr lang="en-US" dirty="0" err="1"/>
              <a:t>nesserry</a:t>
            </a:r>
            <a:r>
              <a:rPr lang="en-US" dirty="0"/>
              <a:t> and would continue. This would prove fatal for many people including himself, 7 years later. People and the soviets felt that the reason why this occurred was </a:t>
            </a:r>
            <a:r>
              <a:rPr lang="en-US" dirty="0" err="1"/>
              <a:t>souly</a:t>
            </a:r>
            <a:r>
              <a:rPr lang="en-US" dirty="0"/>
              <a:t> down to the misjudgment of </a:t>
            </a:r>
            <a:r>
              <a:rPr lang="en-US" dirty="0" err="1"/>
              <a:t>Dyatlov</a:t>
            </a:r>
            <a:r>
              <a:rPr lang="en-US" dirty="0"/>
              <a:t> and his immediate bosses. </a:t>
            </a:r>
          </a:p>
        </p:txBody>
      </p:sp>
      <p:sp>
        <p:nvSpPr>
          <p:cNvPr id="4" name="TextBox 3"/>
          <p:cNvSpPr txBox="1"/>
          <p:nvPr/>
        </p:nvSpPr>
        <p:spPr>
          <a:xfrm>
            <a:off x="939800" y="5867400"/>
            <a:ext cx="10033000" cy="923330"/>
          </a:xfrm>
          <a:prstGeom prst="rect">
            <a:avLst/>
          </a:prstGeom>
          <a:noFill/>
        </p:spPr>
        <p:txBody>
          <a:bodyPr wrap="square" rtlCol="0">
            <a:spAutoFit/>
          </a:bodyPr>
          <a:lstStyle/>
          <a:p>
            <a:r>
              <a:rPr lang="en-GB" dirty="0" smtClean="0">
                <a:solidFill>
                  <a:srgbClr val="FF0000"/>
                </a:solidFill>
              </a:rPr>
              <a:t>MY COMMENT This slide is far too cluttered.  It contains all text the speaker wants to say.  It is also unattractive.  The only part of this that should have appeared is the title.  It formed part of a section on possible causes of the Chernobyl explosion.</a:t>
            </a:r>
            <a:endParaRPr lang="en-GB" dirty="0">
              <a:solidFill>
                <a:srgbClr val="FF0000"/>
              </a:solidFill>
            </a:endParaRPr>
          </a:p>
        </p:txBody>
      </p:sp>
    </p:spTree>
    <p:extLst>
      <p:ext uri="{BB962C8B-B14F-4D97-AF65-F5344CB8AC3E}">
        <p14:creationId xmlns:p14="http://schemas.microsoft.com/office/powerpoint/2010/main" val="647736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006" y="1908969"/>
            <a:ext cx="10168194" cy="1325563"/>
          </a:xfrm>
        </p:spPr>
        <p:txBody>
          <a:bodyPr/>
          <a:lstStyle/>
          <a:p>
            <a:r>
              <a:rPr lang="en-GB" dirty="0" smtClean="0"/>
              <a:t>The Explosion: Possible Reasons</a:t>
            </a:r>
            <a:endParaRPr lang="en-GB" dirty="0"/>
          </a:p>
        </p:txBody>
      </p:sp>
      <p:sp>
        <p:nvSpPr>
          <p:cNvPr id="3" name="Content Placeholder 2"/>
          <p:cNvSpPr>
            <a:spLocks noGrp="1"/>
          </p:cNvSpPr>
          <p:nvPr>
            <p:ph idx="1"/>
          </p:nvPr>
        </p:nvSpPr>
        <p:spPr>
          <a:xfrm>
            <a:off x="1111659" y="3051968"/>
            <a:ext cx="10515600" cy="1131888"/>
          </a:xfrm>
        </p:spPr>
        <p:txBody>
          <a:bodyPr/>
          <a:lstStyle/>
          <a:p>
            <a:r>
              <a:rPr lang="en-GB" dirty="0" smtClean="0"/>
              <a:t>Human Error</a:t>
            </a:r>
          </a:p>
          <a:p>
            <a:r>
              <a:rPr lang="en-GB" dirty="0" smtClean="0"/>
              <a:t>Design Flaws</a:t>
            </a:r>
          </a:p>
          <a:p>
            <a:endParaRPr lang="en-GB" dirty="0"/>
          </a:p>
        </p:txBody>
      </p:sp>
      <p:sp>
        <p:nvSpPr>
          <p:cNvPr id="4" name="Title 1">
            <a:extLst>
              <a:ext uri="{FF2B5EF4-FFF2-40B4-BE49-F238E27FC236}">
                <a16:creationId xmlns:a16="http://schemas.microsoft.com/office/drawing/2014/main" id="{2F08B513-1889-9C4E-9D93-97A9B2778D7F}"/>
              </a:ext>
            </a:extLst>
          </p:cNvPr>
          <p:cNvSpPr txBox="1">
            <a:spLocks/>
          </p:cNvSpPr>
          <p:nvPr/>
        </p:nvSpPr>
        <p:spPr>
          <a:xfrm>
            <a:off x="1084006" y="705143"/>
            <a:ext cx="9969910" cy="820446"/>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smtClean="0">
                <a:ln w="0"/>
                <a:solidFill>
                  <a:schemeClr val="accent1"/>
                </a:solidFill>
                <a:effectLst>
                  <a:outerShdw blurRad="38100" dist="25400" dir="5400000" algn="ctr" rotWithShape="0">
                    <a:srgbClr val="6E747A">
                      <a:alpha val="43000"/>
                    </a:srgbClr>
                  </a:outerShdw>
                </a:effectLst>
              </a:rPr>
              <a:t>Chernobyl</a:t>
            </a:r>
            <a:r>
              <a:rPr lang="en-US" b="1" u="sng" dirty="0" smtClean="0"/>
              <a:t> </a:t>
            </a:r>
            <a:endParaRPr lang="en-US" b="1" u="sng" dirty="0"/>
          </a:p>
        </p:txBody>
      </p:sp>
      <p:sp>
        <p:nvSpPr>
          <p:cNvPr id="6" name="TextBox 5"/>
          <p:cNvSpPr txBox="1"/>
          <p:nvPr/>
        </p:nvSpPr>
        <p:spPr>
          <a:xfrm>
            <a:off x="1084006" y="4856845"/>
            <a:ext cx="9749094" cy="646331"/>
          </a:xfrm>
          <a:prstGeom prst="rect">
            <a:avLst/>
          </a:prstGeom>
          <a:noFill/>
        </p:spPr>
        <p:txBody>
          <a:bodyPr wrap="square" rtlCol="0">
            <a:spAutoFit/>
          </a:bodyPr>
          <a:lstStyle/>
          <a:p>
            <a:r>
              <a:rPr lang="en-GB" dirty="0" smtClean="0">
                <a:solidFill>
                  <a:srgbClr val="FF0000"/>
                </a:solidFill>
              </a:rPr>
              <a:t>MY COMMENT</a:t>
            </a:r>
          </a:p>
          <a:p>
            <a:r>
              <a:rPr lang="en-GB" dirty="0" smtClean="0">
                <a:solidFill>
                  <a:srgbClr val="FF0000"/>
                </a:solidFill>
              </a:rPr>
              <a:t>This is more like what should have been produced.</a:t>
            </a:r>
            <a:endParaRPr lang="en-GB" dirty="0">
              <a:solidFill>
                <a:srgbClr val="FF0000"/>
              </a:solidFill>
            </a:endParaRPr>
          </a:p>
        </p:txBody>
      </p:sp>
      <p:pic>
        <p:nvPicPr>
          <p:cNvPr id="7" name="Picture 6"/>
          <p:cNvPicPr>
            <a:picLocks noChangeAspect="1"/>
          </p:cNvPicPr>
          <p:nvPr/>
        </p:nvPicPr>
        <p:blipFill>
          <a:blip r:embed="rId2"/>
          <a:stretch>
            <a:fillRect/>
          </a:stretch>
        </p:blipFill>
        <p:spPr>
          <a:xfrm>
            <a:off x="8603328" y="1704070"/>
            <a:ext cx="2676525" cy="3152775"/>
          </a:xfrm>
          <a:prstGeom prst="rect">
            <a:avLst/>
          </a:prstGeom>
        </p:spPr>
      </p:pic>
      <p:sp>
        <p:nvSpPr>
          <p:cNvPr id="8" name="TextBox 7"/>
          <p:cNvSpPr txBox="1"/>
          <p:nvPr/>
        </p:nvSpPr>
        <p:spPr>
          <a:xfrm>
            <a:off x="8603328" y="5029200"/>
            <a:ext cx="2676525" cy="338554"/>
          </a:xfrm>
          <a:prstGeom prst="rect">
            <a:avLst/>
          </a:prstGeom>
          <a:noFill/>
        </p:spPr>
        <p:txBody>
          <a:bodyPr wrap="square" rtlCol="0">
            <a:spAutoFit/>
          </a:bodyPr>
          <a:lstStyle/>
          <a:p>
            <a:r>
              <a:rPr lang="en-GB" sz="800" dirty="0" smtClean="0"/>
              <a:t>Image from https</a:t>
            </a:r>
            <a:r>
              <a:rPr lang="en-GB" sz="800" dirty="0"/>
              <a:t>://en.wikipedia.org/wiki/Chernobyl_disaster</a:t>
            </a:r>
          </a:p>
        </p:txBody>
      </p:sp>
    </p:spTree>
    <p:extLst>
      <p:ext uri="{BB962C8B-B14F-4D97-AF65-F5344CB8AC3E}">
        <p14:creationId xmlns:p14="http://schemas.microsoft.com/office/powerpoint/2010/main" val="4038998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C56F-659B-4FA4-B7FD-44AB0697B442}"/>
              </a:ext>
            </a:extLst>
          </p:cNvPr>
          <p:cNvSpPr>
            <a:spLocks noGrp="1"/>
          </p:cNvSpPr>
          <p:nvPr>
            <p:ph type="title"/>
          </p:nvPr>
        </p:nvSpPr>
        <p:spPr>
          <a:xfrm>
            <a:off x="789591" y="1271690"/>
            <a:ext cx="6872112" cy="3268038"/>
          </a:xfrm>
        </p:spPr>
        <p:txBody>
          <a:bodyPr>
            <a:noAutofit/>
          </a:bodyPr>
          <a:lstStyle/>
          <a:p>
            <a:r>
              <a:rPr lang="en-GB" sz="5400" dirty="0">
                <a:solidFill>
                  <a:schemeClr val="accent1"/>
                </a:solidFill>
                <a:latin typeface="Simplified Arabic Fixed" panose="02070309020205020404" pitchFamily="49" charset="-78"/>
                <a:cs typeface="Simplified Arabic Fixed" panose="02070309020205020404" pitchFamily="49" charset="-78"/>
              </a:rPr>
              <a:t>Could other Economic Sectors Reduce their Emissions?</a:t>
            </a:r>
            <a:endParaRPr lang="en-GB" sz="5400" dirty="0"/>
          </a:p>
        </p:txBody>
      </p:sp>
      <p:sp>
        <p:nvSpPr>
          <p:cNvPr id="3" name="Content Placeholder 2">
            <a:extLst>
              <a:ext uri="{FF2B5EF4-FFF2-40B4-BE49-F238E27FC236}">
                <a16:creationId xmlns:a16="http://schemas.microsoft.com/office/drawing/2014/main" id="{B6E8AE53-C53C-4CB6-83DB-6287E8E0A7DC}"/>
              </a:ext>
            </a:extLst>
          </p:cNvPr>
          <p:cNvSpPr>
            <a:spLocks noGrp="1"/>
          </p:cNvSpPr>
          <p:nvPr>
            <p:ph idx="1"/>
          </p:nvPr>
        </p:nvSpPr>
        <p:spPr>
          <a:xfrm>
            <a:off x="7204883" y="4539728"/>
            <a:ext cx="3293533" cy="2652890"/>
          </a:xfrm>
        </p:spPr>
        <p:txBody>
          <a:bodyPr>
            <a:normAutofit/>
          </a:bodyPr>
          <a:lstStyle/>
          <a:p>
            <a:pPr marL="0" indent="0">
              <a:buNone/>
            </a:pPr>
            <a:r>
              <a:rPr lang="en-GB" sz="3200" dirty="0">
                <a:latin typeface="Consolas" panose="020B0609020204030204" pitchFamily="49" charset="0"/>
                <a:cs typeface="Simplified Arabic Fixed" panose="02070309020205020404" pitchFamily="49" charset="-78"/>
              </a:rPr>
              <a:t>Industry</a:t>
            </a:r>
          </a:p>
          <a:p>
            <a:endParaRPr lang="en-GB" sz="3200" dirty="0">
              <a:latin typeface="Consolas" panose="020B0609020204030204" pitchFamily="49" charset="0"/>
              <a:cs typeface="Simplified Arabic Fixed" panose="02070309020205020404" pitchFamily="49" charset="-78"/>
            </a:endParaRPr>
          </a:p>
          <a:p>
            <a:pPr marL="0" indent="0">
              <a:buNone/>
            </a:pPr>
            <a:endParaRPr lang="en-GB" sz="3200" dirty="0">
              <a:latin typeface="Consolas" panose="020B0609020204030204" pitchFamily="49" charset="0"/>
              <a:cs typeface="Simplified Arabic Fixed" panose="02070309020205020404" pitchFamily="49" charset="-78"/>
            </a:endParaRPr>
          </a:p>
        </p:txBody>
      </p:sp>
      <p:sp>
        <p:nvSpPr>
          <p:cNvPr id="4" name="Content Placeholder 2">
            <a:extLst>
              <a:ext uri="{FF2B5EF4-FFF2-40B4-BE49-F238E27FC236}">
                <a16:creationId xmlns:a16="http://schemas.microsoft.com/office/drawing/2014/main" id="{4182A18D-925B-4540-990F-03404474854F}"/>
              </a:ext>
            </a:extLst>
          </p:cNvPr>
          <p:cNvSpPr txBox="1">
            <a:spLocks/>
          </p:cNvSpPr>
          <p:nvPr/>
        </p:nvSpPr>
        <p:spPr>
          <a:xfrm>
            <a:off x="8471667" y="1945222"/>
            <a:ext cx="3448755" cy="26528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a:latin typeface="Consolas" panose="020B0609020204030204" pitchFamily="49" charset="0"/>
                <a:cs typeface="Simplified Arabic Fixed" panose="02070309020205020404" pitchFamily="49" charset="-78"/>
              </a:rPr>
              <a:t>Agriculture</a:t>
            </a:r>
          </a:p>
        </p:txBody>
      </p:sp>
      <p:sp>
        <p:nvSpPr>
          <p:cNvPr id="6" name="Content Placeholder 2">
            <a:extLst>
              <a:ext uri="{FF2B5EF4-FFF2-40B4-BE49-F238E27FC236}">
                <a16:creationId xmlns:a16="http://schemas.microsoft.com/office/drawing/2014/main" id="{4C9E60D7-37C2-4C54-AEB2-996BFFBA5555}"/>
              </a:ext>
            </a:extLst>
          </p:cNvPr>
          <p:cNvSpPr txBox="1">
            <a:spLocks/>
          </p:cNvSpPr>
          <p:nvPr/>
        </p:nvSpPr>
        <p:spPr>
          <a:xfrm>
            <a:off x="1686574" y="5115347"/>
            <a:ext cx="3293533" cy="94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latin typeface="Consolas" panose="020B0609020204030204" pitchFamily="49" charset="0"/>
                <a:cs typeface="Simplified Arabic Fixed" panose="02070309020205020404" pitchFamily="49" charset="-78"/>
              </a:rPr>
              <a:t>Transport</a:t>
            </a:r>
          </a:p>
          <a:p>
            <a:endParaRPr lang="en-GB" sz="3200" dirty="0">
              <a:latin typeface="Consolas" panose="020B0609020204030204" pitchFamily="49" charset="0"/>
              <a:cs typeface="Simplified Arabic Fixed" panose="02070309020205020404" pitchFamily="49" charset="-78"/>
            </a:endParaRPr>
          </a:p>
          <a:p>
            <a:pPr marL="0" indent="0">
              <a:buFont typeface="Arial" panose="020B0604020202020204" pitchFamily="34" charset="0"/>
              <a:buNone/>
            </a:pPr>
            <a:endParaRPr lang="en-GB" sz="3200" dirty="0">
              <a:latin typeface="Consolas" panose="020B0609020204030204" pitchFamily="49" charset="0"/>
              <a:cs typeface="Simplified Arabic Fixed" panose="02070309020205020404" pitchFamily="49" charset="-78"/>
            </a:endParaRPr>
          </a:p>
        </p:txBody>
      </p:sp>
      <p:sp>
        <p:nvSpPr>
          <p:cNvPr id="7" name="Arrow: Chevron 6">
            <a:extLst>
              <a:ext uri="{FF2B5EF4-FFF2-40B4-BE49-F238E27FC236}">
                <a16:creationId xmlns:a16="http://schemas.microsoft.com/office/drawing/2014/main" id="{9D5004A7-E70B-462C-9A10-E37C0B6695F6}"/>
              </a:ext>
            </a:extLst>
          </p:cNvPr>
          <p:cNvSpPr/>
          <p:nvPr/>
        </p:nvSpPr>
        <p:spPr>
          <a:xfrm>
            <a:off x="838200" y="687112"/>
            <a:ext cx="1834341" cy="360218"/>
          </a:xfrm>
          <a:prstGeom prst="chevron">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solidFill>
                  <a:schemeClr val="tx1"/>
                </a:solidFill>
              </a:rPr>
              <a:t>Introduction</a:t>
            </a:r>
          </a:p>
        </p:txBody>
      </p:sp>
      <p:sp>
        <p:nvSpPr>
          <p:cNvPr id="8" name="Arrow: Chevron 7">
            <a:extLst>
              <a:ext uri="{FF2B5EF4-FFF2-40B4-BE49-F238E27FC236}">
                <a16:creationId xmlns:a16="http://schemas.microsoft.com/office/drawing/2014/main" id="{6C3838F8-F35A-4CA9-ADD1-34C79EB093D0}"/>
              </a:ext>
            </a:extLst>
          </p:cNvPr>
          <p:cNvSpPr/>
          <p:nvPr/>
        </p:nvSpPr>
        <p:spPr>
          <a:xfrm>
            <a:off x="9428472" y="687112"/>
            <a:ext cx="1834341" cy="360218"/>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solidFill>
                  <a:schemeClr val="tx1"/>
                </a:solidFill>
              </a:rPr>
              <a:t>Conclusion</a:t>
            </a:r>
          </a:p>
        </p:txBody>
      </p:sp>
      <p:sp>
        <p:nvSpPr>
          <p:cNvPr id="9" name="Arrow: Chevron 8">
            <a:extLst>
              <a:ext uri="{FF2B5EF4-FFF2-40B4-BE49-F238E27FC236}">
                <a16:creationId xmlns:a16="http://schemas.microsoft.com/office/drawing/2014/main" id="{09EB8D87-B821-44BB-BB57-CC343D474836}"/>
              </a:ext>
            </a:extLst>
          </p:cNvPr>
          <p:cNvSpPr/>
          <p:nvPr/>
        </p:nvSpPr>
        <p:spPr>
          <a:xfrm>
            <a:off x="7229315" y="687112"/>
            <a:ext cx="2199157" cy="360218"/>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solidFill>
                  <a:schemeClr val="tx1"/>
                </a:solidFill>
              </a:rPr>
              <a:t>Carbon Capture</a:t>
            </a:r>
          </a:p>
        </p:txBody>
      </p:sp>
      <p:sp>
        <p:nvSpPr>
          <p:cNvPr id="10" name="Arrow: Chevron 9">
            <a:extLst>
              <a:ext uri="{FF2B5EF4-FFF2-40B4-BE49-F238E27FC236}">
                <a16:creationId xmlns:a16="http://schemas.microsoft.com/office/drawing/2014/main" id="{79890506-6576-4190-8983-8AD0EB574288}"/>
              </a:ext>
            </a:extLst>
          </p:cNvPr>
          <p:cNvSpPr/>
          <p:nvPr/>
        </p:nvSpPr>
        <p:spPr>
          <a:xfrm>
            <a:off x="5370542" y="687112"/>
            <a:ext cx="1834341" cy="360218"/>
          </a:xfrm>
          <a:prstGeom prst="chevron">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solidFill>
                  <a:schemeClr val="tx1"/>
                </a:solidFill>
              </a:rPr>
              <a:t>Other Sectors</a:t>
            </a:r>
          </a:p>
        </p:txBody>
      </p:sp>
      <p:sp>
        <p:nvSpPr>
          <p:cNvPr id="11" name="Arrow: Chevron 10">
            <a:extLst>
              <a:ext uri="{FF2B5EF4-FFF2-40B4-BE49-F238E27FC236}">
                <a16:creationId xmlns:a16="http://schemas.microsoft.com/office/drawing/2014/main" id="{40135E47-ACE2-42C9-A428-83306085C491}"/>
              </a:ext>
            </a:extLst>
          </p:cNvPr>
          <p:cNvSpPr/>
          <p:nvPr/>
        </p:nvSpPr>
        <p:spPr>
          <a:xfrm>
            <a:off x="2737223" y="687112"/>
            <a:ext cx="2608888" cy="360218"/>
          </a:xfrm>
          <a:prstGeom prst="chevron">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solidFill>
                  <a:schemeClr val="tx1"/>
                </a:solidFill>
              </a:rPr>
              <a:t>Electricity Generation</a:t>
            </a:r>
          </a:p>
        </p:txBody>
      </p:sp>
      <p:sp>
        <p:nvSpPr>
          <p:cNvPr id="5" name="TextBox 4"/>
          <p:cNvSpPr txBox="1"/>
          <p:nvPr/>
        </p:nvSpPr>
        <p:spPr>
          <a:xfrm>
            <a:off x="5537200" y="5461000"/>
            <a:ext cx="5725613" cy="1200329"/>
          </a:xfrm>
          <a:prstGeom prst="rect">
            <a:avLst/>
          </a:prstGeom>
          <a:noFill/>
        </p:spPr>
        <p:txBody>
          <a:bodyPr wrap="square" rtlCol="0">
            <a:spAutoFit/>
          </a:bodyPr>
          <a:lstStyle/>
          <a:p>
            <a:r>
              <a:rPr lang="en-GB" dirty="0" smtClean="0">
                <a:solidFill>
                  <a:srgbClr val="FF0000"/>
                </a:solidFill>
              </a:rPr>
              <a:t>MY COMMENT</a:t>
            </a:r>
          </a:p>
          <a:p>
            <a:r>
              <a:rPr lang="en-GB" dirty="0" smtClean="0">
                <a:solidFill>
                  <a:srgbClr val="FF0000"/>
                </a:solidFill>
              </a:rPr>
              <a:t>This slide is good because it flags up what areas are going to be discussed, but does not give away what is going to be said about each</a:t>
            </a:r>
            <a:endParaRPr lang="en-GB" dirty="0">
              <a:solidFill>
                <a:srgbClr val="FF0000"/>
              </a:solidFill>
            </a:endParaRPr>
          </a:p>
        </p:txBody>
      </p:sp>
    </p:spTree>
    <p:extLst>
      <p:ext uri="{BB962C8B-B14F-4D97-AF65-F5344CB8AC3E}">
        <p14:creationId xmlns:p14="http://schemas.microsoft.com/office/powerpoint/2010/main" val="137926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2E396-8DFD-4EA8-8363-705A8A5AD527}"/>
              </a:ext>
            </a:extLst>
          </p:cNvPr>
          <p:cNvSpPr>
            <a:spLocks noGrp="1"/>
          </p:cNvSpPr>
          <p:nvPr>
            <p:ph type="title"/>
          </p:nvPr>
        </p:nvSpPr>
        <p:spPr/>
        <p:txBody>
          <a:bodyPr/>
          <a:lstStyle/>
          <a:p>
            <a:r>
              <a:rPr lang="en-GB" dirty="0"/>
              <a:t>How did I chose my subject area?</a:t>
            </a:r>
          </a:p>
        </p:txBody>
      </p:sp>
      <p:sp>
        <p:nvSpPr>
          <p:cNvPr id="3" name="Content Placeholder 2">
            <a:extLst>
              <a:ext uri="{FF2B5EF4-FFF2-40B4-BE49-F238E27FC236}">
                <a16:creationId xmlns:a16="http://schemas.microsoft.com/office/drawing/2014/main" id="{AF7B1B1C-533D-4F33-96B0-8E3252514E0E}"/>
              </a:ext>
            </a:extLst>
          </p:cNvPr>
          <p:cNvSpPr>
            <a:spLocks noGrp="1"/>
          </p:cNvSpPr>
          <p:nvPr>
            <p:ph idx="1"/>
          </p:nvPr>
        </p:nvSpPr>
        <p:spPr>
          <a:xfrm>
            <a:off x="1235963" y="-400929"/>
            <a:ext cx="9720073" cy="4023360"/>
          </a:xfrm>
        </p:spPr>
        <p:txBody>
          <a:bodyPr>
            <a:normAutofit/>
          </a:bodyPr>
          <a:lstStyle/>
          <a:p>
            <a:pPr algn="ctr"/>
            <a:endParaRPr lang="en-GB" sz="6000" dirty="0">
              <a:solidFill>
                <a:srgbClr val="FF0000"/>
              </a:solidFill>
            </a:endParaRPr>
          </a:p>
          <a:p>
            <a:pPr marL="0" indent="0" algn="ctr">
              <a:buNone/>
            </a:pPr>
            <a:endParaRPr lang="en-GB" sz="6000" dirty="0">
              <a:solidFill>
                <a:srgbClr val="FF0000"/>
              </a:solidFill>
            </a:endParaRPr>
          </a:p>
          <a:p>
            <a:pPr marL="0" indent="0" algn="ctr">
              <a:buNone/>
            </a:pPr>
            <a:r>
              <a:rPr lang="en-GB" sz="6000" dirty="0">
                <a:solidFill>
                  <a:srgbClr val="FF0000"/>
                </a:solidFill>
              </a:rPr>
              <a:t>FROM MIDDLE EAST </a:t>
            </a:r>
            <a:r>
              <a:rPr lang="en-GB" sz="3200" dirty="0"/>
              <a:t>to Iraq War? </a:t>
            </a:r>
            <a:endParaRPr lang="en-GB" sz="3600" dirty="0"/>
          </a:p>
        </p:txBody>
      </p:sp>
      <p:pic>
        <p:nvPicPr>
          <p:cNvPr id="5" name="Picture 4" descr="A close up of text on a whiteboard&#10;&#10;Description generated with high confidence">
            <a:extLst>
              <a:ext uri="{FF2B5EF4-FFF2-40B4-BE49-F238E27FC236}">
                <a16:creationId xmlns:a16="http://schemas.microsoft.com/office/drawing/2014/main" id="{BC7B3BCF-4B5D-4DF0-B22F-193B1CD95F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017" b="6445"/>
          <a:stretch/>
        </p:blipFill>
        <p:spPr>
          <a:xfrm rot="5400000">
            <a:off x="3955351" y="1619190"/>
            <a:ext cx="3857625" cy="5866228"/>
          </a:xfrm>
          <a:prstGeom prst="rect">
            <a:avLst/>
          </a:prstGeom>
        </p:spPr>
      </p:pic>
      <p:sp>
        <p:nvSpPr>
          <p:cNvPr id="4" name="TextBox 3"/>
          <p:cNvSpPr txBox="1"/>
          <p:nvPr/>
        </p:nvSpPr>
        <p:spPr>
          <a:xfrm>
            <a:off x="8817278" y="3784600"/>
            <a:ext cx="2828622" cy="1477328"/>
          </a:xfrm>
          <a:prstGeom prst="rect">
            <a:avLst/>
          </a:prstGeom>
          <a:noFill/>
        </p:spPr>
        <p:txBody>
          <a:bodyPr wrap="square" rtlCol="0">
            <a:spAutoFit/>
          </a:bodyPr>
          <a:lstStyle/>
          <a:p>
            <a:r>
              <a:rPr lang="en-GB" dirty="0" smtClean="0">
                <a:solidFill>
                  <a:srgbClr val="FF0000"/>
                </a:solidFill>
              </a:rPr>
              <a:t>MY COMMENT</a:t>
            </a:r>
          </a:p>
          <a:p>
            <a:r>
              <a:rPr lang="en-GB" dirty="0" smtClean="0">
                <a:solidFill>
                  <a:srgbClr val="FF0000"/>
                </a:solidFill>
              </a:rPr>
              <a:t>This slide is good because it gives the points to talk about and is not too cluttered</a:t>
            </a:r>
            <a:endParaRPr lang="en-GB" dirty="0">
              <a:solidFill>
                <a:srgbClr val="FF0000"/>
              </a:solidFill>
            </a:endParaRPr>
          </a:p>
        </p:txBody>
      </p:sp>
    </p:spTree>
    <p:extLst>
      <p:ext uri="{BB962C8B-B14F-4D97-AF65-F5344CB8AC3E}">
        <p14:creationId xmlns:p14="http://schemas.microsoft.com/office/powerpoint/2010/main" val="226844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180"/>
            <a:ext cx="9720072" cy="1499616"/>
          </a:xfrm>
        </p:spPr>
        <p:txBody>
          <a:bodyPr/>
          <a:lstStyle/>
          <a:p>
            <a:r>
              <a:rPr lang="en-GB" dirty="0" smtClean="0">
                <a:solidFill>
                  <a:srgbClr val="FFC000"/>
                </a:solidFill>
                <a:latin typeface="Times New Roman" panose="02020603050405020304" pitchFamily="18" charset="0"/>
                <a:cs typeface="Times New Roman" panose="02020603050405020304" pitchFamily="18" charset="0"/>
              </a:rPr>
              <a:t>WHAT IS THE CASTE SYSTEM?</a:t>
            </a:r>
            <a:endParaRPr lang="en-GB"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5663" y="1315055"/>
            <a:ext cx="9720073" cy="759785"/>
          </a:xfrm>
        </p:spPr>
        <p:txBody>
          <a:bodyPr>
            <a:normAutofit fontScale="25000" lnSpcReduction="20000"/>
          </a:bodyPr>
          <a:lstStyle/>
          <a:p>
            <a:pPr>
              <a:buFont typeface="Wingdings" panose="05000000000000000000" pitchFamily="2" charset="2"/>
              <a:buChar char="v"/>
            </a:pPr>
            <a:r>
              <a:rPr lang="en-GB" sz="8000" dirty="0" smtClean="0">
                <a:latin typeface="Times New Roman" panose="02020603050405020304" pitchFamily="18" charset="0"/>
                <a:cs typeface="Times New Roman" panose="02020603050405020304" pitchFamily="18" charset="0"/>
              </a:rPr>
              <a:t>Hierarchy rooted in religion and supposedly based on a division of labour. </a:t>
            </a:r>
            <a:endParaRPr lang="en-GB" sz="8000" dirty="0">
              <a:latin typeface="Times New Roman" panose="02020603050405020304" pitchFamily="18" charset="0"/>
              <a:cs typeface="Times New Roman" panose="02020603050405020304" pitchFamily="18" charset="0"/>
            </a:endParaRPr>
          </a:p>
          <a:p>
            <a:pPr marL="0" indent="0">
              <a:buNone/>
            </a:pPr>
            <a:endParaRPr lang="en-GB" dirty="0" smtClean="0"/>
          </a:p>
          <a:p>
            <a:pPr>
              <a:buFont typeface="Wingdings" panose="05000000000000000000" pitchFamily="2" charset="2"/>
              <a:buChar char="v"/>
            </a:pPr>
            <a:endParaRPr lang="en-GB" dirty="0"/>
          </a:p>
          <a:p>
            <a:pPr marL="128016" lvl="1" indent="0">
              <a:buNone/>
            </a:pPr>
            <a:r>
              <a:rPr lang="en-GB" dirty="0" smtClean="0"/>
              <a:t>	</a:t>
            </a:r>
            <a:endParaRPr lang="en-GB" dirty="0"/>
          </a:p>
        </p:txBody>
      </p:sp>
      <p:pic>
        <p:nvPicPr>
          <p:cNvPr id="5" name="Picture 4"/>
          <p:cNvPicPr>
            <a:picLocks noChangeAspect="1"/>
          </p:cNvPicPr>
          <p:nvPr/>
        </p:nvPicPr>
        <p:blipFill>
          <a:blip r:embed="rId3"/>
          <a:stretch>
            <a:fillRect/>
          </a:stretch>
        </p:blipFill>
        <p:spPr>
          <a:xfrm>
            <a:off x="105663" y="2117918"/>
            <a:ext cx="4531825" cy="3821921"/>
          </a:xfrm>
          <a:prstGeom prst="rect">
            <a:avLst/>
          </a:prstGeom>
        </p:spPr>
      </p:pic>
      <p:sp>
        <p:nvSpPr>
          <p:cNvPr id="6" name="TextBox 5"/>
          <p:cNvSpPr txBox="1"/>
          <p:nvPr/>
        </p:nvSpPr>
        <p:spPr>
          <a:xfrm>
            <a:off x="3327227" y="2117918"/>
            <a:ext cx="5829300" cy="923330"/>
          </a:xfrm>
          <a:prstGeom prst="rect">
            <a:avLst/>
          </a:prstGeom>
          <a:noFill/>
        </p:spPr>
        <p:txBody>
          <a:bodyPr wrap="square" rtlCol="0">
            <a:spAutoFit/>
          </a:bodyPr>
          <a:lstStyle/>
          <a:p>
            <a:pPr marL="285750" indent="-285750">
              <a:buFont typeface="Wingdings" panose="05000000000000000000" pitchFamily="2" charset="2"/>
              <a:buChar char="v"/>
            </a:pPr>
            <a:r>
              <a:rPr lang="en-GB" dirty="0"/>
              <a:t> </a:t>
            </a:r>
            <a:r>
              <a:rPr lang="en-GB" dirty="0" smtClean="0">
                <a:latin typeface="Times New Roman" panose="02020603050405020304" pitchFamily="18" charset="0"/>
                <a:cs typeface="Times New Roman" panose="02020603050405020304" pitchFamily="18" charset="0"/>
              </a:rPr>
              <a:t>Unable to progress</a:t>
            </a:r>
            <a:r>
              <a:rPr lang="en-GB" dirty="0" smtClean="0">
                <a:solidFill>
                  <a:srgbClr val="002060"/>
                </a:solidFill>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or move up the hierarchy </a:t>
            </a:r>
          </a:p>
          <a:p>
            <a:pPr marL="285750" indent="-285750">
              <a:buFont typeface="Wingdings" panose="05000000000000000000" pitchFamily="2" charset="2"/>
              <a:buChar char="v"/>
            </a:pPr>
            <a:r>
              <a:rPr lang="en-GB" dirty="0" smtClean="0">
                <a:latin typeface="Times New Roman" panose="02020603050405020304" pitchFamily="18" charset="0"/>
                <a:cs typeface="Times New Roman" panose="02020603050405020304" pitchFamily="18" charset="0"/>
              </a:rPr>
              <a:t>E.g. if your ancestors were servants, you would traditionally be prevented from doing anything else </a:t>
            </a:r>
            <a:endParaRPr lang="en-GB" dirty="0">
              <a:latin typeface="Times New Roman" panose="02020603050405020304" pitchFamily="18" charset="0"/>
              <a:cs typeface="Times New Roman" panose="02020603050405020304" pitchFamily="18" charset="0"/>
            </a:endParaRPr>
          </a:p>
        </p:txBody>
      </p:sp>
      <p:cxnSp>
        <p:nvCxnSpPr>
          <p:cNvPr id="8" name="Elbow Connector 7"/>
          <p:cNvCxnSpPr/>
          <p:nvPr/>
        </p:nvCxnSpPr>
        <p:spPr>
          <a:xfrm flipV="1">
            <a:off x="4432300" y="4725084"/>
            <a:ext cx="841158" cy="799416"/>
          </a:xfrm>
          <a:prstGeom prst="bentConnector3">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5123527" y="4725084"/>
            <a:ext cx="5499100" cy="646331"/>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latin typeface="Times New Roman" panose="02020603050405020304" pitchFamily="18" charset="0"/>
                <a:cs typeface="Times New Roman" panose="02020603050405020304" pitchFamily="18" charset="0"/>
              </a:rPr>
              <a:t>Considered ‘outside’ of the system</a:t>
            </a:r>
          </a:p>
          <a:p>
            <a:pPr marL="285750" indent="-285750">
              <a:buFont typeface="Wingdings" panose="05000000000000000000" pitchFamily="2" charset="2"/>
              <a:buChar char="v"/>
            </a:pPr>
            <a:r>
              <a:rPr lang="en-GB" dirty="0" smtClean="0">
                <a:latin typeface="Times New Roman" panose="02020603050405020304" pitchFamily="18" charset="0"/>
                <a:cs typeface="Times New Roman" panose="02020603050405020304" pitchFamily="18" charset="0"/>
              </a:rPr>
              <a:t>Traditionally segregated from society</a:t>
            </a:r>
            <a:endParaRPr lang="en-GB"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9156527" y="820933"/>
            <a:ext cx="2932200" cy="1835181"/>
          </a:xfrm>
          <a:prstGeom prst="rect">
            <a:avLst/>
          </a:prstGeom>
        </p:spPr>
      </p:pic>
      <p:pic>
        <p:nvPicPr>
          <p:cNvPr id="7" name="Picture 6"/>
          <p:cNvPicPr>
            <a:picLocks noChangeAspect="1"/>
          </p:cNvPicPr>
          <p:nvPr/>
        </p:nvPicPr>
        <p:blipFill>
          <a:blip r:embed="rId5"/>
          <a:stretch>
            <a:fillRect/>
          </a:stretch>
        </p:blipFill>
        <p:spPr>
          <a:xfrm>
            <a:off x="9156527" y="2829124"/>
            <a:ext cx="2932200" cy="1572796"/>
          </a:xfrm>
          <a:prstGeom prst="rect">
            <a:avLst/>
          </a:prstGeom>
        </p:spPr>
      </p:pic>
      <p:pic>
        <p:nvPicPr>
          <p:cNvPr id="11" name="Picture 10"/>
          <p:cNvPicPr>
            <a:picLocks noChangeAspect="1"/>
          </p:cNvPicPr>
          <p:nvPr/>
        </p:nvPicPr>
        <p:blipFill>
          <a:blip r:embed="rId6"/>
          <a:stretch>
            <a:fillRect/>
          </a:stretch>
        </p:blipFill>
        <p:spPr>
          <a:xfrm>
            <a:off x="9132000" y="4574930"/>
            <a:ext cx="2956727" cy="1967805"/>
          </a:xfrm>
          <a:prstGeom prst="rect">
            <a:avLst/>
          </a:prstGeom>
        </p:spPr>
      </p:pic>
      <p:sp>
        <p:nvSpPr>
          <p:cNvPr id="10" name="TextBox 9"/>
          <p:cNvSpPr txBox="1"/>
          <p:nvPr/>
        </p:nvSpPr>
        <p:spPr>
          <a:xfrm>
            <a:off x="4140200" y="3307632"/>
            <a:ext cx="4724399" cy="1477328"/>
          </a:xfrm>
          <a:prstGeom prst="rect">
            <a:avLst/>
          </a:prstGeom>
          <a:noFill/>
        </p:spPr>
        <p:txBody>
          <a:bodyPr wrap="square" rtlCol="0">
            <a:spAutoFit/>
          </a:bodyPr>
          <a:lstStyle/>
          <a:p>
            <a:r>
              <a:rPr lang="en-GB" dirty="0" smtClean="0">
                <a:solidFill>
                  <a:srgbClr val="FF0000"/>
                </a:solidFill>
              </a:rPr>
              <a:t>MY COMMENT</a:t>
            </a:r>
          </a:p>
          <a:p>
            <a:r>
              <a:rPr lang="en-GB" dirty="0" smtClean="0">
                <a:solidFill>
                  <a:srgbClr val="FF0000"/>
                </a:solidFill>
              </a:rPr>
              <a:t>This is attractive – which is good - and not too cluttered. However, it would have been better if the bullet points had only been said and not appeared on the slide as here.</a:t>
            </a:r>
            <a:endParaRPr lang="en-GB" dirty="0">
              <a:solidFill>
                <a:srgbClr val="FF0000"/>
              </a:solidFill>
            </a:endParaRPr>
          </a:p>
        </p:txBody>
      </p:sp>
    </p:spTree>
    <p:extLst>
      <p:ext uri="{BB962C8B-B14F-4D97-AF65-F5344CB8AC3E}">
        <p14:creationId xmlns:p14="http://schemas.microsoft.com/office/powerpoint/2010/main" val="2843036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180"/>
            <a:ext cx="9720072" cy="1499616"/>
          </a:xfrm>
        </p:spPr>
        <p:txBody>
          <a:bodyPr/>
          <a:lstStyle/>
          <a:p>
            <a:r>
              <a:rPr lang="en-GB" dirty="0" smtClean="0">
                <a:solidFill>
                  <a:srgbClr val="FFC000"/>
                </a:solidFill>
                <a:latin typeface="Times New Roman" panose="02020603050405020304" pitchFamily="18" charset="0"/>
                <a:cs typeface="Times New Roman" panose="02020603050405020304" pitchFamily="18" charset="0"/>
              </a:rPr>
              <a:t>WHAT IS THE CASTE SYSTEM?</a:t>
            </a:r>
            <a:endParaRPr lang="en-GB" dirty="0">
              <a:solidFill>
                <a:srgbClr val="FFC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774713" y="1256606"/>
            <a:ext cx="4531825" cy="3821921"/>
          </a:xfrm>
          <a:prstGeom prst="rect">
            <a:avLst/>
          </a:prstGeom>
        </p:spPr>
      </p:pic>
      <p:sp>
        <p:nvSpPr>
          <p:cNvPr id="6" name="TextBox 5"/>
          <p:cNvSpPr txBox="1"/>
          <p:nvPr/>
        </p:nvSpPr>
        <p:spPr>
          <a:xfrm>
            <a:off x="613663" y="1967237"/>
            <a:ext cx="5829300" cy="1477328"/>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latin typeface="Times New Roman" panose="02020603050405020304" pitchFamily="18" charset="0"/>
                <a:cs typeface="Times New Roman" panose="02020603050405020304" pitchFamily="18" charset="0"/>
              </a:rPr>
              <a:t> Basis</a:t>
            </a:r>
            <a:endParaRPr lang="en-GB"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GB" dirty="0" smtClean="0"/>
              <a:t> </a:t>
            </a:r>
            <a:r>
              <a:rPr lang="en-GB" dirty="0" smtClean="0">
                <a:latin typeface="Times New Roman" panose="02020603050405020304" pitchFamily="18" charset="0"/>
                <a:cs typeface="Times New Roman" panose="02020603050405020304" pitchFamily="18" charset="0"/>
              </a:rPr>
              <a:t>Movement within it</a:t>
            </a:r>
          </a:p>
          <a:p>
            <a:pPr marL="285750" indent="-285750">
              <a:buFont typeface="Wingdings" panose="05000000000000000000" pitchFamily="2" charset="2"/>
              <a:buChar char="v"/>
            </a:pPr>
            <a:r>
              <a:rPr lang="en-GB" dirty="0" smtClean="0">
                <a:latin typeface="Times New Roman" panose="02020603050405020304" pitchFamily="18" charset="0"/>
                <a:cs typeface="Times New Roman" panose="02020603050405020304" pitchFamily="18" charset="0"/>
              </a:rPr>
              <a:t>What does it determine?</a:t>
            </a:r>
            <a:endParaRPr lang="en-GB"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GB" dirty="0" smtClean="0">
                <a:latin typeface="Times New Roman" panose="02020603050405020304" pitchFamily="18" charset="0"/>
                <a:cs typeface="Times New Roman" panose="02020603050405020304" pitchFamily="18" charset="0"/>
              </a:rPr>
              <a:t>Who is not part of this system?</a:t>
            </a:r>
            <a:endParaRPr lang="en-GB"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GB"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9156527" y="820933"/>
            <a:ext cx="2932200" cy="1835181"/>
          </a:xfrm>
          <a:prstGeom prst="rect">
            <a:avLst/>
          </a:prstGeom>
        </p:spPr>
      </p:pic>
      <p:pic>
        <p:nvPicPr>
          <p:cNvPr id="7" name="Picture 6"/>
          <p:cNvPicPr>
            <a:picLocks noChangeAspect="1"/>
          </p:cNvPicPr>
          <p:nvPr/>
        </p:nvPicPr>
        <p:blipFill>
          <a:blip r:embed="rId5"/>
          <a:stretch>
            <a:fillRect/>
          </a:stretch>
        </p:blipFill>
        <p:spPr>
          <a:xfrm>
            <a:off x="9156527" y="2829124"/>
            <a:ext cx="2932200" cy="1572796"/>
          </a:xfrm>
          <a:prstGeom prst="rect">
            <a:avLst/>
          </a:prstGeom>
        </p:spPr>
      </p:pic>
      <p:pic>
        <p:nvPicPr>
          <p:cNvPr id="11" name="Picture 10"/>
          <p:cNvPicPr>
            <a:picLocks noChangeAspect="1"/>
          </p:cNvPicPr>
          <p:nvPr/>
        </p:nvPicPr>
        <p:blipFill>
          <a:blip r:embed="rId6"/>
          <a:stretch>
            <a:fillRect/>
          </a:stretch>
        </p:blipFill>
        <p:spPr>
          <a:xfrm>
            <a:off x="9132000" y="4574930"/>
            <a:ext cx="2956727" cy="1967805"/>
          </a:xfrm>
          <a:prstGeom prst="rect">
            <a:avLst/>
          </a:prstGeom>
        </p:spPr>
      </p:pic>
      <p:sp>
        <p:nvSpPr>
          <p:cNvPr id="10" name="TextBox 9"/>
          <p:cNvSpPr txBox="1"/>
          <p:nvPr/>
        </p:nvSpPr>
        <p:spPr>
          <a:xfrm>
            <a:off x="613664" y="5078527"/>
            <a:ext cx="8174736" cy="923330"/>
          </a:xfrm>
          <a:prstGeom prst="rect">
            <a:avLst/>
          </a:prstGeom>
          <a:noFill/>
        </p:spPr>
        <p:txBody>
          <a:bodyPr wrap="square" rtlCol="0">
            <a:spAutoFit/>
          </a:bodyPr>
          <a:lstStyle/>
          <a:p>
            <a:r>
              <a:rPr lang="en-GB" dirty="0" smtClean="0">
                <a:solidFill>
                  <a:srgbClr val="FF0000"/>
                </a:solidFill>
              </a:rPr>
              <a:t>MY COMMENT</a:t>
            </a:r>
          </a:p>
          <a:p>
            <a:r>
              <a:rPr lang="en-GB" dirty="0" smtClean="0">
                <a:solidFill>
                  <a:srgbClr val="FF0000"/>
                </a:solidFill>
              </a:rPr>
              <a:t>This my edit of the previous slide.  The other alternative is to have headings only visible at any point and the sub-statements appear in sequence after you say them.</a:t>
            </a:r>
            <a:endParaRPr lang="en-GB" dirty="0">
              <a:solidFill>
                <a:srgbClr val="FF0000"/>
              </a:solidFill>
            </a:endParaRPr>
          </a:p>
        </p:txBody>
      </p:sp>
    </p:spTree>
    <p:extLst>
      <p:ext uri="{BB962C8B-B14F-4D97-AF65-F5344CB8AC3E}">
        <p14:creationId xmlns:p14="http://schemas.microsoft.com/office/powerpoint/2010/main" val="3719395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would I do differently if I did it again?</a:t>
            </a:r>
            <a:endParaRPr lang="en-GB" dirty="0"/>
          </a:p>
        </p:txBody>
      </p:sp>
      <p:sp>
        <p:nvSpPr>
          <p:cNvPr id="3" name="Content Placeholder 2"/>
          <p:cNvSpPr>
            <a:spLocks noGrp="1"/>
          </p:cNvSpPr>
          <p:nvPr>
            <p:ph sz="quarter" idx="13"/>
          </p:nvPr>
        </p:nvSpPr>
        <p:spPr/>
        <p:txBody>
          <a:bodyPr/>
          <a:lstStyle/>
          <a:p>
            <a:r>
              <a:rPr lang="en-GB" dirty="0" smtClean="0"/>
              <a:t>Evaluate my sources as I go along </a:t>
            </a:r>
          </a:p>
          <a:p>
            <a:r>
              <a:rPr lang="en-GB" dirty="0" smtClean="0"/>
              <a:t>Make sure my essay structure and initial research is more comprehensive </a:t>
            </a:r>
          </a:p>
          <a:p>
            <a:r>
              <a:rPr lang="en-GB" dirty="0" smtClean="0"/>
              <a:t>Manage my time better as I could have written more but I did not allow myself enough time to put in these extra ideas</a:t>
            </a:r>
          </a:p>
          <a:p>
            <a:endParaRPr lang="en-GB" dirty="0" smtClean="0"/>
          </a:p>
          <a:p>
            <a:endParaRPr lang="en-GB" dirty="0" smtClean="0"/>
          </a:p>
        </p:txBody>
      </p:sp>
      <p:sp>
        <p:nvSpPr>
          <p:cNvPr id="4" name="Subtitle 2"/>
          <p:cNvSpPr txBox="1">
            <a:spLocks/>
          </p:cNvSpPr>
          <p:nvPr/>
        </p:nvSpPr>
        <p:spPr>
          <a:xfrm>
            <a:off x="1016000" y="4724399"/>
            <a:ext cx="9639300" cy="154940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solidFill>
                  <a:srgbClr val="FF0000"/>
                </a:solidFill>
              </a:rPr>
              <a:t>MY COMMENT</a:t>
            </a:r>
          </a:p>
          <a:p>
            <a:pPr marL="0" indent="0">
              <a:buNone/>
            </a:pPr>
            <a:r>
              <a:rPr lang="en-GB" dirty="0" smtClean="0">
                <a:solidFill>
                  <a:srgbClr val="FF0000"/>
                </a:solidFill>
              </a:rPr>
              <a:t>Although this is not </a:t>
            </a:r>
            <a:r>
              <a:rPr lang="en-GB" dirty="0" err="1" smtClean="0">
                <a:solidFill>
                  <a:srgbClr val="FF0000"/>
                </a:solidFill>
              </a:rPr>
              <a:t>overcluttered</a:t>
            </a:r>
            <a:r>
              <a:rPr lang="en-GB" dirty="0" smtClean="0">
                <a:solidFill>
                  <a:srgbClr val="FF0000"/>
                </a:solidFill>
              </a:rPr>
              <a:t> it still gives away too much of what the speaker intends to say.  See the next slide for how it could have been improved.</a:t>
            </a:r>
            <a:endParaRPr lang="en-GB" dirty="0">
              <a:solidFill>
                <a:srgbClr val="FF0000"/>
              </a:solidFill>
            </a:endParaRPr>
          </a:p>
        </p:txBody>
      </p:sp>
    </p:spTree>
    <p:extLst>
      <p:ext uri="{BB962C8B-B14F-4D97-AF65-F5344CB8AC3E}">
        <p14:creationId xmlns:p14="http://schemas.microsoft.com/office/powerpoint/2010/main" val="823999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would I do differently if I did it again?</a:t>
            </a:r>
            <a:endParaRPr lang="en-GB" dirty="0"/>
          </a:p>
        </p:txBody>
      </p:sp>
      <p:sp>
        <p:nvSpPr>
          <p:cNvPr id="3" name="Content Placeholder 2"/>
          <p:cNvSpPr>
            <a:spLocks noGrp="1"/>
          </p:cNvSpPr>
          <p:nvPr>
            <p:ph sz="quarter" idx="13"/>
          </p:nvPr>
        </p:nvSpPr>
        <p:spPr/>
        <p:txBody>
          <a:bodyPr/>
          <a:lstStyle/>
          <a:p>
            <a:r>
              <a:rPr lang="en-GB" dirty="0" smtClean="0"/>
              <a:t>Source evaluation</a:t>
            </a:r>
            <a:endParaRPr lang="en-GB" dirty="0" smtClean="0"/>
          </a:p>
          <a:p>
            <a:r>
              <a:rPr lang="en-GB" dirty="0" smtClean="0"/>
              <a:t>Essay structure</a:t>
            </a:r>
          </a:p>
          <a:p>
            <a:r>
              <a:rPr lang="en-GB" dirty="0" smtClean="0"/>
              <a:t>Initial Research</a:t>
            </a:r>
          </a:p>
          <a:p>
            <a:r>
              <a:rPr lang="en-GB" dirty="0" smtClean="0"/>
              <a:t>Time Management</a:t>
            </a:r>
            <a:endParaRPr lang="en-GB" dirty="0" smtClean="0"/>
          </a:p>
          <a:p>
            <a:endParaRPr lang="en-GB" dirty="0" smtClean="0"/>
          </a:p>
        </p:txBody>
      </p:sp>
      <p:sp>
        <p:nvSpPr>
          <p:cNvPr id="4" name="Subtitle 2"/>
          <p:cNvSpPr txBox="1">
            <a:spLocks/>
          </p:cNvSpPr>
          <p:nvPr/>
        </p:nvSpPr>
        <p:spPr>
          <a:xfrm>
            <a:off x="5219700" y="2367092"/>
            <a:ext cx="5549900" cy="238601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solidFill>
                  <a:srgbClr val="FF0000"/>
                </a:solidFill>
              </a:rPr>
              <a:t>MY EDIT</a:t>
            </a:r>
          </a:p>
          <a:p>
            <a:pPr marL="0" indent="0">
              <a:buNone/>
            </a:pPr>
            <a:r>
              <a:rPr lang="en-GB" dirty="0" smtClean="0">
                <a:solidFill>
                  <a:srgbClr val="FF0000"/>
                </a:solidFill>
              </a:rPr>
              <a:t>This is how the previous slide would have been done better, with just prompts so that none of what you are going to say appears on the slide as you talk.</a:t>
            </a:r>
            <a:endParaRPr lang="en-GB" dirty="0">
              <a:solidFill>
                <a:srgbClr val="FF0000"/>
              </a:solidFill>
            </a:endParaRPr>
          </a:p>
        </p:txBody>
      </p:sp>
    </p:spTree>
    <p:extLst>
      <p:ext uri="{BB962C8B-B14F-4D97-AF65-F5344CB8AC3E}">
        <p14:creationId xmlns:p14="http://schemas.microsoft.com/office/powerpoint/2010/main" val="1023190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092325" y="803276"/>
            <a:ext cx="3602038" cy="601663"/>
          </a:xfrm>
        </p:spPr>
        <p:txBody>
          <a:bodyPr>
            <a:normAutofit fontScale="90000"/>
          </a:bodyPr>
          <a:lstStyle/>
          <a:p>
            <a:pPr>
              <a:defRPr/>
            </a:pPr>
            <a:r>
              <a:rPr lang="en-US" altLang="en-US" dirty="0" smtClean="0">
                <a:solidFill>
                  <a:schemeClr val="tx1">
                    <a:lumMod val="95000"/>
                    <a:lumOff val="5000"/>
                  </a:schemeClr>
                </a:solidFill>
                <a:ea typeface="ＭＳ Ｐゴシック" panose="020B0600070205080204" pitchFamily="34" charset="-128"/>
              </a:rPr>
              <a:t>AREAS OF DIFFICULTY</a:t>
            </a:r>
          </a:p>
        </p:txBody>
      </p:sp>
      <p:sp>
        <p:nvSpPr>
          <p:cNvPr id="27651" name="Content Placeholder 2"/>
          <p:cNvSpPr>
            <a:spLocks noGrp="1"/>
          </p:cNvSpPr>
          <p:nvPr>
            <p:ph idx="1"/>
          </p:nvPr>
        </p:nvSpPr>
        <p:spPr>
          <a:xfrm>
            <a:off x="2092325" y="1738314"/>
            <a:ext cx="7291388" cy="4022725"/>
          </a:xfrm>
        </p:spPr>
        <p:txBody>
          <a:bodyPr/>
          <a:lstStyle/>
          <a:p>
            <a:pPr eaLnBrk="1" hangingPunct="1">
              <a:buFont typeface="Courier New" panose="02070309020205020404" pitchFamily="49" charset="0"/>
              <a:buChar char="o"/>
            </a:pPr>
            <a:r>
              <a:rPr lang="en-US" altLang="en-US" smtClean="0">
                <a:ea typeface="ＭＳ Ｐゴシック" panose="020B0600070205080204" pitchFamily="34" charset="-128"/>
              </a:rPr>
              <a:t>Time management</a:t>
            </a:r>
          </a:p>
          <a:p>
            <a:pPr eaLnBrk="1" hangingPunct="1">
              <a:buFont typeface="Courier New" panose="02070309020205020404" pitchFamily="49" charset="0"/>
              <a:buChar char="o"/>
            </a:pPr>
            <a:r>
              <a:rPr lang="en-US" altLang="en-US" smtClean="0">
                <a:ea typeface="ＭＳ Ｐゴシック" panose="020B0600070205080204" pitchFamily="34" charset="-128"/>
              </a:rPr>
              <a:t>Research</a:t>
            </a:r>
          </a:p>
          <a:p>
            <a:pPr eaLnBrk="1" hangingPunct="1">
              <a:buFont typeface="Courier New" panose="02070309020205020404" pitchFamily="49" charset="0"/>
              <a:buChar char="o"/>
            </a:pPr>
            <a:r>
              <a:rPr lang="en-US" altLang="en-US" smtClean="0">
                <a:ea typeface="ＭＳ Ｐゴシック" panose="020B0600070205080204" pitchFamily="34" charset="-128"/>
              </a:rPr>
              <a:t>Editing</a:t>
            </a:r>
          </a:p>
        </p:txBody>
      </p:sp>
      <p:pic>
        <p:nvPicPr>
          <p:cNvPr id="16388" name="Picture 4"/>
          <p:cNvPicPr>
            <a:picLocks noChangeAspect="1" noChangeArrowheads="1"/>
          </p:cNvPicPr>
          <p:nvPr/>
        </p:nvPicPr>
        <p:blipFill>
          <a:blip r:embed="rId3"/>
          <a:srcRect/>
          <a:stretch>
            <a:fillRect/>
          </a:stretch>
        </p:blipFill>
        <p:spPr bwMode="auto">
          <a:xfrm>
            <a:off x="5375276" y="1946276"/>
            <a:ext cx="3827463" cy="3827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794178" y="4573410"/>
            <a:ext cx="2828622" cy="1477328"/>
          </a:xfrm>
          <a:prstGeom prst="rect">
            <a:avLst/>
          </a:prstGeom>
          <a:noFill/>
        </p:spPr>
        <p:txBody>
          <a:bodyPr wrap="square" rtlCol="0">
            <a:spAutoFit/>
          </a:bodyPr>
          <a:lstStyle/>
          <a:p>
            <a:r>
              <a:rPr lang="en-GB" dirty="0" smtClean="0">
                <a:solidFill>
                  <a:srgbClr val="FF0000"/>
                </a:solidFill>
              </a:rPr>
              <a:t>MY COMMENT</a:t>
            </a:r>
          </a:p>
          <a:p>
            <a:r>
              <a:rPr lang="en-GB" dirty="0" smtClean="0">
                <a:solidFill>
                  <a:srgbClr val="FF0000"/>
                </a:solidFill>
              </a:rPr>
              <a:t>This slide is good because it gives points to talk about and is not too cluttered.  It is </a:t>
            </a:r>
            <a:r>
              <a:rPr lang="en-GB" smtClean="0">
                <a:solidFill>
                  <a:srgbClr val="FF0000"/>
                </a:solidFill>
              </a:rPr>
              <a:t>reasonably attractive.</a:t>
            </a:r>
            <a:endParaRPr lang="en-GB" dirty="0">
              <a:solidFill>
                <a:srgbClr val="FF0000"/>
              </a:solidFill>
            </a:endParaRPr>
          </a:p>
        </p:txBody>
      </p:sp>
    </p:spTree>
    <p:extLst>
      <p:ext uri="{BB962C8B-B14F-4D97-AF65-F5344CB8AC3E}">
        <p14:creationId xmlns:p14="http://schemas.microsoft.com/office/powerpoint/2010/main" val="335261959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903</Words>
  <Application>Microsoft Office PowerPoint</Application>
  <PresentationFormat>Widescreen</PresentationFormat>
  <Paragraphs>87</Paragraphs>
  <Slides>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ＭＳ Ｐゴシック</vt:lpstr>
      <vt:lpstr>Simplified Arabic Fixed</vt:lpstr>
      <vt:lpstr>Arial</vt:lpstr>
      <vt:lpstr>Calibri</vt:lpstr>
      <vt:lpstr>Calibri Light</vt:lpstr>
      <vt:lpstr>Consolas</vt:lpstr>
      <vt:lpstr>Courier New</vt:lpstr>
      <vt:lpstr>Times New Roman</vt:lpstr>
      <vt:lpstr>Wingdings</vt:lpstr>
      <vt:lpstr>Office Theme</vt:lpstr>
      <vt:lpstr>Human error </vt:lpstr>
      <vt:lpstr>The Explosion: Possible Reasons</vt:lpstr>
      <vt:lpstr>Could other Economic Sectors Reduce their Emissions?</vt:lpstr>
      <vt:lpstr>How did I chose my subject area?</vt:lpstr>
      <vt:lpstr>WHAT IS THE CASTE SYSTEM?</vt:lpstr>
      <vt:lpstr>WHAT IS THE CASTE SYSTEM?</vt:lpstr>
      <vt:lpstr>What would I do differently if I did it again?</vt:lpstr>
      <vt:lpstr>What would I do differently if I did it again?</vt:lpstr>
      <vt:lpstr>AREAS OF DIFFICULTY</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error </dc:title>
  <dc:creator>Anne Lancaster</dc:creator>
  <cp:lastModifiedBy>Anne Lancaster</cp:lastModifiedBy>
  <cp:revision>7</cp:revision>
  <dcterms:created xsi:type="dcterms:W3CDTF">2021-01-06T10:38:25Z</dcterms:created>
  <dcterms:modified xsi:type="dcterms:W3CDTF">2021-01-06T11:27:47Z</dcterms:modified>
</cp:coreProperties>
</file>