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87" r:id="rId2"/>
    <p:sldId id="284" r:id="rId3"/>
    <p:sldId id="288" r:id="rId4"/>
    <p:sldId id="289" r:id="rId5"/>
    <p:sldId id="290" r:id="rId6"/>
    <p:sldId id="291" r:id="rId7"/>
    <p:sldId id="304" r:id="rId8"/>
    <p:sldId id="292" r:id="rId9"/>
    <p:sldId id="293" r:id="rId10"/>
    <p:sldId id="294" r:id="rId11"/>
    <p:sldId id="305" r:id="rId12"/>
    <p:sldId id="295" r:id="rId13"/>
    <p:sldId id="296" r:id="rId14"/>
    <p:sldId id="297" r:id="rId15"/>
    <p:sldId id="298" r:id="rId16"/>
    <p:sldId id="299" r:id="rId17"/>
    <p:sldId id="300" r:id="rId18"/>
    <p:sldId id="302" r:id="rId19"/>
    <p:sldId id="303" r:id="rId20"/>
    <p:sldId id="30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00" autoAdjust="0"/>
  </p:normalViewPr>
  <p:slideViewPr>
    <p:cSldViewPr snapToGrid="0">
      <p:cViewPr varScale="1">
        <p:scale>
          <a:sx n="105" d="100"/>
          <a:sy n="105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6DB8A4-744E-4D27-937F-D18B759B64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1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D2DCC9-A3C2-4A03-AB22-0C47F8F53A5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648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4D24E-6650-456F-B4BE-93CF3A73CA8F}" type="slidenum">
              <a:rPr lang="de-DE"/>
              <a:pPr/>
              <a:t>1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6E800EA1-BB50-428E-B8FD-F07D5DB6C621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6B510-904E-48BB-B4CF-1F291BF35300}" type="slidenum">
              <a:rPr lang="de-DE"/>
              <a:pPr/>
              <a:t>2</a:t>
            </a:fld>
            <a:endParaRPr lang="de-DE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779838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4832350"/>
            <a:ext cx="751046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566738"/>
            <a:ext cx="2130425" cy="5235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566738"/>
            <a:ext cx="6242050" cy="5235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059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566738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1000">
                <a:cs typeface="Arial" charset="0"/>
              </a:rPr>
              <a:t>Page </a:t>
            </a:r>
            <a:r>
              <a:rPr lang="de-DE" sz="1000">
                <a:cs typeface="Arial" charset="0"/>
                <a:sym typeface="Wingdings" pitchFamily="2" charset="2"/>
              </a:rPr>
              <a:t></a:t>
            </a:r>
            <a:r>
              <a:rPr lang="de-DE" sz="1000">
                <a:cs typeface="Arial" charset="0"/>
              </a:rPr>
              <a:t> </a:t>
            </a:r>
            <a:fld id="{6553F6D8-543A-4333-B2A1-6DF450475980}" type="slidenum">
              <a:rPr lang="de-DE" sz="1000">
                <a:cs typeface="Arial" charset="0"/>
              </a:rPr>
              <a:pPr/>
              <a:t>‹#›</a:t>
            </a:fld>
            <a:endParaRPr lang="de-DE" sz="10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88392" y="2965142"/>
            <a:ext cx="8156113" cy="470516"/>
          </a:xfrm>
        </p:spPr>
        <p:txBody>
          <a:bodyPr/>
          <a:lstStyle/>
          <a:p>
            <a:r>
              <a:rPr lang="en-US" sz="6000" noProof="1" smtClean="0"/>
              <a:t>Mise en Scene</a:t>
            </a:r>
            <a:endParaRPr lang="en-US" sz="6000" noProof="1"/>
          </a:p>
        </p:txBody>
      </p:sp>
      <p:sp>
        <p:nvSpPr>
          <p:cNvPr id="116755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579515" y="3349779"/>
            <a:ext cx="7510463" cy="800100"/>
          </a:xfrm>
        </p:spPr>
        <p:txBody>
          <a:bodyPr/>
          <a:lstStyle/>
          <a:p>
            <a:r>
              <a:rPr lang="en-US" noProof="1" smtClean="0"/>
              <a:t>Sometimes written Mise-en-Scène</a:t>
            </a:r>
            <a:endParaRPr lang="en-US" noProof="1"/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Lighting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198485"/>
            <a:ext cx="8524875" cy="5131294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GB" sz="2200" b="1" dirty="0" smtClean="0"/>
              <a:t>Key light- </a:t>
            </a:r>
            <a:r>
              <a:rPr lang="en-GB" sz="2200" dirty="0" smtClean="0"/>
              <a:t>Usually brightest light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200" b="1" dirty="0" smtClean="0"/>
              <a:t>Back light- </a:t>
            </a:r>
            <a:r>
              <a:rPr lang="en-GB" sz="2200" dirty="0" smtClean="0"/>
              <a:t>Lit behind characters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200" b="1" dirty="0" smtClean="0"/>
              <a:t>Filler Light- </a:t>
            </a:r>
            <a:r>
              <a:rPr lang="en-GB" sz="2200" dirty="0" smtClean="0"/>
              <a:t>Helps to soften harsh shadows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200" b="1" dirty="0" smtClean="0"/>
              <a:t>Natural lighting- </a:t>
            </a:r>
            <a:r>
              <a:rPr lang="en-GB" sz="2200" dirty="0" smtClean="0"/>
              <a:t>Location shooting using natural sunlight.</a:t>
            </a:r>
            <a:endParaRPr lang="en-GB" sz="2200" b="1" dirty="0" smtClean="0"/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400" u="sng" dirty="0" smtClean="0"/>
              <a:t>Lighting from different angles can produces a range of effects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200" dirty="0" err="1" smtClean="0"/>
              <a:t>Underlighting</a:t>
            </a:r>
            <a:r>
              <a:rPr lang="en-GB" sz="2200" dirty="0" smtClean="0"/>
              <a:t>, </a:t>
            </a:r>
            <a:r>
              <a:rPr lang="en-GB" sz="2200" dirty="0" err="1" smtClean="0"/>
              <a:t>Toplighting</a:t>
            </a:r>
            <a:r>
              <a:rPr lang="en-GB" sz="2200" dirty="0" smtClean="0"/>
              <a:t> &amp; Backlighting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2200" i="1" u="sng" dirty="0" smtClean="0"/>
              <a:t>.</a:t>
            </a:r>
            <a:endParaRPr lang="en-US" sz="2200" i="1" u="sng" dirty="0" smtClean="0"/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.flickr.com/3085/2385165340_34541072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129" y="1037183"/>
            <a:ext cx="9539785" cy="63534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838" y="532258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Lighting </a:t>
            </a:r>
            <a:r>
              <a:rPr lang="en-GB" sz="2400" dirty="0" smtClean="0">
                <a:solidFill>
                  <a:schemeClr val="bg1"/>
                </a:solidFill>
              </a:rPr>
              <a:t>Film Noir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Props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69506"/>
            <a:ext cx="8524875" cy="4749553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Objects included in a scene are essential in the generation of meaning, historical period, and character.</a:t>
            </a:r>
          </a:p>
          <a:p>
            <a:pPr>
              <a:lnSpc>
                <a:spcPct val="90000"/>
              </a:lnSpc>
              <a:buNone/>
              <a:defRPr/>
            </a:pPr>
            <a:endParaRPr lang="en-GB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a prop is regularly used or show, it can become a symbolic motif.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GB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One way to identify the genre of a film is through props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laytonbailey.com/popgun11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725" y="1887573"/>
            <a:ext cx="5705475" cy="3714750"/>
          </a:xfrm>
          <a:prstGeom prst="rect">
            <a:avLst/>
          </a:prstGeom>
          <a:noFill/>
        </p:spPr>
      </p:pic>
      <p:pic>
        <p:nvPicPr>
          <p:cNvPr id="3076" name="Picture 4" descr="http://www.nzhistory.net.nz/files/images/tho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191" y="1855433"/>
            <a:ext cx="5956632" cy="3693111"/>
          </a:xfrm>
          <a:prstGeom prst="rect">
            <a:avLst/>
          </a:prstGeom>
          <a:noFill/>
        </p:spPr>
      </p:pic>
      <p:pic>
        <p:nvPicPr>
          <p:cNvPr id="3078" name="Picture 6" descr="http://www.americaremembers.com/Products/HCRE/HCRE_cowb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8554" y="1837853"/>
            <a:ext cx="6083929" cy="37300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2863" y="497151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Props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171" y="5752718"/>
            <a:ext cx="718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What type of films do these guns belong to?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57860"/>
            <a:ext cx="8520112" cy="647700"/>
          </a:xfrm>
        </p:spPr>
        <p:txBody>
          <a:bodyPr/>
          <a:lstStyle/>
          <a:p>
            <a:r>
              <a:rPr lang="en-GB" sz="3200" dirty="0" smtClean="0"/>
              <a:t>Costume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GB" sz="3600" dirty="0" smtClean="0"/>
              <a:t>Costumes are important in the creation of characters’ status, psyche, and historical time (setting).</a:t>
            </a:r>
          </a:p>
          <a:p>
            <a:pPr>
              <a:buNone/>
              <a:defRPr/>
            </a:pPr>
            <a:endParaRPr lang="en-GB" sz="3600" dirty="0" smtClean="0"/>
          </a:p>
          <a:p>
            <a:pPr>
              <a:buNone/>
              <a:defRPr/>
            </a:pPr>
            <a:r>
              <a:rPr lang="en-GB" sz="3600" dirty="0" smtClean="0"/>
              <a:t>A change in costume can signal a change in fortune, a change of heart or perhaps a political stance.</a:t>
            </a: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Costume</a:t>
            </a:r>
            <a:endParaRPr lang="en-US" sz="3200" dirty="0"/>
          </a:p>
        </p:txBody>
      </p:sp>
      <p:pic>
        <p:nvPicPr>
          <p:cNvPr id="4" name="Content Placeholder 3" descr="Royal Ten1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18165" y="1053121"/>
            <a:ext cx="9950520" cy="5060600"/>
          </a:xfrm>
        </p:spPr>
      </p:pic>
      <p:sp>
        <p:nvSpPr>
          <p:cNvPr id="5" name="TextBox 4"/>
          <p:cNvSpPr txBox="1"/>
          <p:nvPr/>
        </p:nvSpPr>
        <p:spPr>
          <a:xfrm>
            <a:off x="1658680" y="6347628"/>
            <a:ext cx="5562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‘The Royal </a:t>
            </a:r>
            <a:r>
              <a:rPr lang="en-GB" dirty="0" err="1" smtClean="0"/>
              <a:t>Tenenbaums</a:t>
            </a:r>
            <a:r>
              <a:rPr lang="en-GB" dirty="0" smtClean="0"/>
              <a:t>’ (Wes Anderson, 2001)</a:t>
            </a:r>
            <a:endParaRPr lang="en-US" dirty="0"/>
          </a:p>
        </p:txBody>
      </p:sp>
      <p:pic>
        <p:nvPicPr>
          <p:cNvPr id="6" name="Picture 5" descr="Royal Ten2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0624" y="1041990"/>
            <a:ext cx="9912096" cy="5082363"/>
          </a:xfrm>
          <a:prstGeom prst="rect">
            <a:avLst/>
          </a:prstGeom>
        </p:spPr>
      </p:pic>
      <p:pic>
        <p:nvPicPr>
          <p:cNvPr id="7" name="Picture 6" descr="Royal Ten3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0624" y="1024127"/>
            <a:ext cx="9930384" cy="5102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Make-up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Make-up is an essential tool for all actors, but can also be used to generate particular meanings. Prosthetics can vastly change the appearance of an actor.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8524875" cy="4885092"/>
          </a:xfrm>
        </p:spPr>
        <p:txBody>
          <a:bodyPr/>
          <a:lstStyle/>
          <a:p>
            <a:pPr>
              <a:buNone/>
              <a:defRPr/>
            </a:pP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Performance (body language and movement) can transmit information about attitudes and feelings.</a:t>
            </a:r>
          </a:p>
          <a:p>
            <a:pPr>
              <a:buNone/>
              <a:defRPr/>
            </a:pPr>
            <a:endParaRPr lang="en-GB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way an actor walks, talks, sits, or stands can be symptomatic of his or her state of mind.</a:t>
            </a:r>
            <a:endParaRPr lang="en-U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063256"/>
            <a:ext cx="8524875" cy="5613991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a reminder jot down your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key terms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your note books:</a:t>
            </a:r>
          </a:p>
          <a:p>
            <a:pPr>
              <a:buNone/>
            </a:pP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Mise en Scene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(pronounced </a:t>
            </a:r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meez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ahn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defRPr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Setting/location/Décor</a:t>
            </a:r>
          </a:p>
          <a:p>
            <a:pPr algn="ctr">
              <a:defRPr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Lighting</a:t>
            </a:r>
          </a:p>
          <a:p>
            <a:pPr algn="ctr">
              <a:defRPr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Props</a:t>
            </a:r>
          </a:p>
          <a:p>
            <a:pPr algn="ctr">
              <a:defRPr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Costume</a:t>
            </a:r>
          </a:p>
          <a:p>
            <a:pPr algn="ctr">
              <a:defRPr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Make-up</a:t>
            </a:r>
          </a:p>
          <a:p>
            <a:pPr algn="ctr">
              <a:defRPr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Performance (body language, movement)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038691"/>
            <a:ext cx="8524875" cy="5307518"/>
          </a:xfrm>
        </p:spPr>
        <p:txBody>
          <a:bodyPr/>
          <a:lstStyle/>
          <a:p>
            <a:pPr algn="just">
              <a:buNone/>
              <a:defRPr/>
            </a:pP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Now lets look at the opening of </a:t>
            </a:r>
            <a:r>
              <a:rPr lang="en-GB" sz="3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Funny People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If we consider the elements of Mise en Scene we can further add to our understanding, interpretation and hopefully our enjoyment of films.</a:t>
            </a:r>
          </a:p>
          <a:p>
            <a:pPr>
              <a:buNone/>
              <a:defRPr/>
            </a:pPr>
            <a:endParaRPr lang="en-GB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n-GB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Clip:</a:t>
            </a:r>
          </a:p>
          <a:p>
            <a:pPr marL="0" indent="0">
              <a:buNone/>
            </a:pPr>
            <a:r>
              <a:rPr lang="en-GB" altLang="en-US" sz="36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Funny People </a:t>
            </a:r>
            <a:r>
              <a:rPr lang="en-GB" alt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(Judd </a:t>
            </a:r>
            <a:r>
              <a:rPr lang="en-GB" altLang="en-US" sz="3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Apatow</a:t>
            </a:r>
            <a:r>
              <a:rPr lang="en-GB" alt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2009)</a:t>
            </a:r>
          </a:p>
          <a:p>
            <a:pPr algn="ctr">
              <a:buNone/>
              <a:defRPr/>
            </a:pP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1" smtClean="0"/>
              <a:t>Mise en Scene</a:t>
            </a:r>
            <a:endParaRPr lang="en-US" sz="3200" noProof="1"/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5275" y="1083076"/>
            <a:ext cx="8524875" cy="5308846"/>
          </a:xfrm>
        </p:spPr>
        <p:txBody>
          <a:bodyPr/>
          <a:lstStyle/>
          <a:p>
            <a:pPr>
              <a:buNone/>
            </a:pPr>
            <a:r>
              <a:rPr lang="de-DE" sz="2400" noProof="1" smtClean="0">
                <a:latin typeface="Calibri" panose="020F0502020204030204" pitchFamily="34" charset="0"/>
                <a:cs typeface="Calibri" panose="020F0502020204030204" pitchFamily="34" charset="0"/>
              </a:rPr>
              <a:t>Mise en Scene</a:t>
            </a:r>
          </a:p>
          <a:p>
            <a:pPr>
              <a:buNone/>
            </a:pPr>
            <a:r>
              <a:rPr lang="de-DE" sz="2400" noProof="1" smtClean="0">
                <a:latin typeface="Calibri" panose="020F0502020204030204" pitchFamily="34" charset="0"/>
                <a:cs typeface="Calibri" panose="020F0502020204030204" pitchFamily="34" charset="0"/>
              </a:rPr>
              <a:t>(pronounced </a:t>
            </a:r>
            <a:r>
              <a:rPr lang="de-DE" sz="2400" b="1" noProof="1" smtClean="0">
                <a:latin typeface="Calibri" panose="020F0502020204030204" pitchFamily="34" charset="0"/>
                <a:cs typeface="Calibri" panose="020F0502020204030204" pitchFamily="34" charset="0"/>
              </a:rPr>
              <a:t>meez ahn sen</a:t>
            </a:r>
            <a:r>
              <a:rPr lang="de-DE" sz="2400" noProof="1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None/>
            </a:pPr>
            <a:endParaRPr lang="de-DE" sz="2400" noProof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‘Mise en Scene’ is a French term that originates from the theatre.</a:t>
            </a:r>
          </a:p>
          <a:p>
            <a:pPr>
              <a:buNone/>
              <a:defRPr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literally means everything that is ‘put into the scene’, ‘or the staging of a scene’.</a:t>
            </a:r>
          </a:p>
          <a:p>
            <a:pPr>
              <a:buNone/>
              <a:defRPr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Think about </a:t>
            </a:r>
            <a:r>
              <a:rPr lang="en-GB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elements that have been placed in front of the camera.</a:t>
            </a:r>
          </a:p>
          <a:p>
            <a:pPr>
              <a:buNone/>
            </a:pPr>
            <a:endParaRPr lang="de-DE" sz="2400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Complete an analysis on the opening of ‘</a:t>
            </a:r>
            <a:r>
              <a:rPr lang="en-GB" i="1" dirty="0" smtClean="0"/>
              <a:t>Funny People</a:t>
            </a:r>
            <a:r>
              <a:rPr lang="en-GB" dirty="0" smtClean="0"/>
              <a:t>’, making particular reference to the different aspects of Mise en scene.</a:t>
            </a:r>
          </a:p>
          <a:p>
            <a:pPr>
              <a:buNone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Word processed</a:t>
            </a:r>
          </a:p>
          <a:p>
            <a:pPr>
              <a:buFontTx/>
              <a:buChar char="-"/>
            </a:pPr>
            <a:r>
              <a:rPr lang="en-GB" dirty="0" smtClean="0"/>
              <a:t>with word count (500 words)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1" smtClean="0"/>
              <a:t>Mise en Scene</a:t>
            </a:r>
            <a:endParaRPr lang="en-US" sz="3200" dirty="0"/>
          </a:p>
        </p:txBody>
      </p:sp>
      <p:pic>
        <p:nvPicPr>
          <p:cNvPr id="4" name="Picture 5" descr="Secrets and Li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1044029"/>
            <a:ext cx="95059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537" y="2991774"/>
            <a:ext cx="77893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Think about all the planning that has gone</a:t>
            </a:r>
          </a:p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into the arrangement of this still image?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Mise en Scene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5" y="1083076"/>
            <a:ext cx="8524875" cy="5308846"/>
          </a:xfrm>
        </p:spPr>
        <p:txBody>
          <a:bodyPr/>
          <a:lstStyle/>
          <a:p>
            <a:pPr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Mise en Scene includes:</a:t>
            </a:r>
          </a:p>
          <a:p>
            <a:pPr>
              <a:buNone/>
              <a:defRPr/>
            </a:pPr>
            <a:endParaRPr lang="en-GB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Settings/Location/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Decor</a:t>
            </a:r>
          </a:p>
          <a:p>
            <a:pPr algn="ctr">
              <a:buNone/>
              <a:defRPr/>
            </a:pP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-Lighting</a:t>
            </a:r>
          </a:p>
          <a:p>
            <a:pPr algn="ctr"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Props</a:t>
            </a:r>
          </a:p>
          <a:p>
            <a:pPr algn="ctr"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Costume</a:t>
            </a:r>
          </a:p>
          <a:p>
            <a:pPr algn="ctr"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Make-up</a:t>
            </a:r>
          </a:p>
          <a:p>
            <a:pPr algn="ctr"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Performance/body language/movement</a:t>
            </a:r>
          </a:p>
          <a:p>
            <a:pPr algn="ctr">
              <a:buNone/>
              <a:defRPr/>
            </a:pP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Settings/Location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8524875" cy="1085449"/>
          </a:xfrm>
        </p:spPr>
        <p:txBody>
          <a:bodyPr/>
          <a:lstStyle/>
          <a:p>
            <a:pPr algn="just">
              <a:buNone/>
            </a:pP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Settings within a film can evoke many responses. </a:t>
            </a:r>
          </a:p>
          <a:p>
            <a:pPr algn="just">
              <a:buNone/>
            </a:pP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can mirror the emotions of a character, establish place and time, and offer information about themes within a film.</a:t>
            </a:r>
            <a:endParaRPr lang="en-U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Settings/Location ‘</a:t>
            </a:r>
            <a:r>
              <a:rPr lang="en-GB" b="0" dirty="0" smtClean="0"/>
              <a:t>The Graduate’ (Mike Nichols, 1967)</a:t>
            </a:r>
            <a:endParaRPr lang="en-US" b="0" dirty="0"/>
          </a:p>
        </p:txBody>
      </p:sp>
      <p:pic>
        <p:nvPicPr>
          <p:cNvPr id="4" name="Content Placeholder 3" descr="Graduat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86218" y="1050878"/>
            <a:ext cx="10735329" cy="5213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Settings/Location </a:t>
            </a:r>
            <a:endParaRPr lang="en-US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" y="1214438"/>
            <a:ext cx="8908521" cy="50110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Decor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way a set/location is decorated can also add meaning to an event, and can mirror a characters psychological state. </a:t>
            </a:r>
            <a:endParaRPr lang="en-U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Lighting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Lighting is essential in conveying </a:t>
            </a:r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mood</a:t>
            </a: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atmosphere</a:t>
            </a: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  <a:defRPr/>
            </a:pPr>
            <a:endParaRPr lang="en-GB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are a variety of lighting styles used in cinematography: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840318-template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F0840318-template</Template>
  <TotalTime>454</TotalTime>
  <Words>543</Words>
  <Application>Microsoft Office PowerPoint</Application>
  <PresentationFormat>On-screen Show (4:3)</PresentationFormat>
  <Paragraphs>89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F0840318-template</vt:lpstr>
      <vt:lpstr>Mise en Scene</vt:lpstr>
      <vt:lpstr>Mise en Scene</vt:lpstr>
      <vt:lpstr>Mise en Scene</vt:lpstr>
      <vt:lpstr>Mise en Scene</vt:lpstr>
      <vt:lpstr>Settings/Location</vt:lpstr>
      <vt:lpstr>Settings/Location ‘The Graduate’ (Mike Nichols, 1967)</vt:lpstr>
      <vt:lpstr>Settings/Location </vt:lpstr>
      <vt:lpstr>Decor</vt:lpstr>
      <vt:lpstr>Lighting</vt:lpstr>
      <vt:lpstr>Lighting</vt:lpstr>
      <vt:lpstr>PowerPoint Presentation</vt:lpstr>
      <vt:lpstr>Props</vt:lpstr>
      <vt:lpstr>PowerPoint Presentation</vt:lpstr>
      <vt:lpstr>Costume</vt:lpstr>
      <vt:lpstr>Costume</vt:lpstr>
      <vt:lpstr>Make-up</vt:lpstr>
      <vt:lpstr>Performance</vt:lpstr>
      <vt:lpstr>PowerPoint Presentation</vt:lpstr>
      <vt:lpstr>PowerPoint Presentation</vt:lpstr>
      <vt:lpstr>Analysis Task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Scene</dc:title>
  <dc:creator>Stephen Grantham</dc:creator>
  <dc:description>PresentationLoad.com</dc:description>
  <cp:lastModifiedBy>Gemma Stevens</cp:lastModifiedBy>
  <cp:revision>25</cp:revision>
  <dcterms:created xsi:type="dcterms:W3CDTF">2009-08-26T13:21:57Z</dcterms:created>
  <dcterms:modified xsi:type="dcterms:W3CDTF">2022-09-07T10:44:20Z</dcterms:modified>
</cp:coreProperties>
</file>