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4"/>
  </p:handout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  <p:sldId id="270" r:id="rId16"/>
    <p:sldId id="268" r:id="rId17"/>
    <p:sldId id="269" r:id="rId18"/>
    <p:sldId id="271" r:id="rId19"/>
    <p:sldId id="272" r:id="rId20"/>
    <p:sldId id="273" r:id="rId21"/>
    <p:sldId id="274" r:id="rId22"/>
    <p:sldId id="275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17E82-14EE-4152-9F73-E315C085C39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C5D53-D49C-430A-8A6F-6EB7833E0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844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meo.com/5861006?lite=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mentsofcinema.com/editing/types-of-transition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HRLX8jRjq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rtofthetitle.com/title/arlington-road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CAE0t6KwJ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EDITING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AS Media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68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Non-Continuity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Montage</a:t>
            </a:r>
            <a:r>
              <a:rPr lang="en-GB" dirty="0" smtClean="0"/>
              <a:t> – giving information in compressed form – can come under…</a:t>
            </a:r>
          </a:p>
          <a:p>
            <a:r>
              <a:rPr lang="en-GB" b="1" dirty="0" smtClean="0"/>
              <a:t>Non-continuity editing </a:t>
            </a:r>
            <a:r>
              <a:rPr lang="en-GB" dirty="0" smtClean="0"/>
              <a:t>– continuity is broken and construction is more apparent. Meaning often created through juxtaposition and metaphor shot inserts.</a:t>
            </a:r>
          </a:p>
          <a:p>
            <a:r>
              <a:rPr lang="en-GB" dirty="0" smtClean="0"/>
              <a:t>For example the </a:t>
            </a:r>
            <a:r>
              <a:rPr lang="en-GB" i="1" dirty="0" smtClean="0"/>
              <a:t>Six Feet Under </a:t>
            </a:r>
            <a:r>
              <a:rPr lang="en-GB" dirty="0" smtClean="0"/>
              <a:t>opening sequence.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881535"/>
            <a:ext cx="3477208" cy="26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Transitions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process of cutting from one shot to another usually involves a simple </a:t>
            </a:r>
            <a:r>
              <a:rPr lang="en-GB" b="1" dirty="0" smtClean="0"/>
              <a:t>straight cut</a:t>
            </a:r>
            <a:r>
              <a:rPr lang="en-GB" dirty="0" smtClean="0"/>
              <a:t>. However, there are other means of transition available to film editors such as:</a:t>
            </a:r>
          </a:p>
          <a:p>
            <a:pPr lvl="1"/>
            <a:r>
              <a:rPr lang="en-GB" dirty="0" smtClean="0"/>
              <a:t>Fade to black</a:t>
            </a:r>
          </a:p>
          <a:p>
            <a:pPr lvl="1"/>
            <a:r>
              <a:rPr lang="en-GB" dirty="0" smtClean="0"/>
              <a:t>Dissolve/cross fade</a:t>
            </a:r>
          </a:p>
          <a:p>
            <a:pPr lvl="1"/>
            <a:r>
              <a:rPr lang="en-GB" dirty="0" smtClean="0"/>
              <a:t>Wipe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1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09" y="116632"/>
            <a:ext cx="8826759" cy="66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30628"/>
            <a:ext cx="8969829" cy="67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04" y="46652"/>
            <a:ext cx="9081796" cy="68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88" y="88640"/>
            <a:ext cx="9025812" cy="67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32656"/>
            <a:ext cx="9100457" cy="68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04" y="46652"/>
            <a:ext cx="9081796" cy="68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Transitions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meaning could be created by the use of the transitions we have just looked at?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Transitions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well as simply moving to another shot, transitions can:</a:t>
            </a:r>
          </a:p>
          <a:p>
            <a:pPr lvl="1"/>
            <a:r>
              <a:rPr lang="en-GB" dirty="0" smtClean="0"/>
              <a:t>Imply a passage of time</a:t>
            </a:r>
          </a:p>
          <a:p>
            <a:pPr lvl="1"/>
            <a:r>
              <a:rPr lang="en-GB" dirty="0" smtClean="0"/>
              <a:t>Connote a change in location</a:t>
            </a:r>
          </a:p>
          <a:p>
            <a:pPr lvl="1"/>
            <a:r>
              <a:rPr lang="en-GB" dirty="0" smtClean="0"/>
              <a:t>Emphasise a connection, perhaps what a character is thinking, remembering or dreaming about (dissolve/cross fade).</a:t>
            </a:r>
          </a:p>
          <a:p>
            <a:pPr lvl="1"/>
            <a:endParaRPr lang="en-GB" dirty="0" smtClean="0"/>
          </a:p>
          <a:p>
            <a:pPr lvl="1"/>
            <a:endParaRPr lang="en-GB" i="0" dirty="0">
              <a:hlinkClick r:id="rId2"/>
            </a:endParaRPr>
          </a:p>
          <a:p>
            <a:pPr lvl="1"/>
            <a:r>
              <a:rPr lang="en-GB" i="0" dirty="0" smtClean="0">
                <a:hlinkClick r:id="rId2"/>
              </a:rPr>
              <a:t>Click here for more information on transitions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2426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do we mean by the term: </a:t>
            </a:r>
            <a:r>
              <a:rPr lang="en-GB" altLang="en-US" b="1" dirty="0"/>
              <a:t>Editing</a:t>
            </a:r>
            <a:r>
              <a:rPr lang="en-GB" altLang="en-US" dirty="0"/>
              <a:t>?</a:t>
            </a:r>
            <a:br>
              <a:rPr lang="en-GB" alt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15440"/>
            <a:ext cx="9601200" cy="4815840"/>
          </a:xfrm>
        </p:spPr>
        <p:txBody>
          <a:bodyPr/>
          <a:lstStyle/>
          <a:p>
            <a:pPr>
              <a:buNone/>
            </a:pPr>
            <a:r>
              <a:rPr lang="en-GB" altLang="en-US" dirty="0">
                <a:solidFill>
                  <a:schemeClr val="bg2"/>
                </a:solidFill>
              </a:rPr>
              <a:t>When someone refers to the editing in a film, what do they mean?</a:t>
            </a:r>
          </a:p>
          <a:p>
            <a:pPr>
              <a:buNone/>
            </a:pPr>
            <a:endParaRPr lang="en-GB" altLang="en-US" dirty="0"/>
          </a:p>
          <a:p>
            <a:pPr>
              <a:buNone/>
            </a:pPr>
            <a:endParaRPr lang="en-GB" altLang="en-US" dirty="0"/>
          </a:p>
          <a:p>
            <a:pPr>
              <a:buNone/>
            </a:pPr>
            <a:r>
              <a:rPr lang="en-GB" altLang="en-US" dirty="0"/>
              <a:t>Take 2 minutes to discuss it with the person next to you.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71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Shot Duration/Pace &amp; Rhythm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duration of a shot will usually reflect the narrative context.</a:t>
            </a:r>
          </a:p>
          <a:p>
            <a:r>
              <a:rPr lang="en-GB" dirty="0" smtClean="0"/>
              <a:t>Generally speaking short shot duration conveys action and urgency (say in a chase sequence) such as this one from </a:t>
            </a:r>
            <a:r>
              <a:rPr lang="en-GB" dirty="0" smtClean="0">
                <a:hlinkClick r:id="rId2"/>
              </a:rPr>
              <a:t>Skyfall</a:t>
            </a:r>
            <a:r>
              <a:rPr lang="en-GB" dirty="0" smtClean="0"/>
              <a:t>. See if you can count the number of shots!</a:t>
            </a:r>
          </a:p>
          <a:p>
            <a:r>
              <a:rPr lang="en-GB" dirty="0" smtClean="0"/>
              <a:t>Long shot duration creates a slower pace and conveys intensity and intimacy within the narrative, it allows us to focus upon facial expression and other aspects of mise-en-scene which would otherwise be missed.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Special Effects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Special effects can be used to further manipulate the mise-en-scene of a sequence.</a:t>
            </a:r>
          </a:p>
          <a:p>
            <a:r>
              <a:rPr lang="en-GB" dirty="0" smtClean="0"/>
              <a:t>Look at this example from </a:t>
            </a:r>
            <a:r>
              <a:rPr lang="en-GB" i="1" dirty="0" smtClean="0"/>
              <a:t>Arlington Road</a:t>
            </a:r>
            <a:endParaRPr lang="en-GB" i="1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526" y="2840005"/>
            <a:ext cx="2540552" cy="37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Task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42197"/>
            <a:ext cx="9601200" cy="4980523"/>
          </a:xfrm>
        </p:spPr>
        <p:txBody>
          <a:bodyPr>
            <a:normAutofit/>
          </a:bodyPr>
          <a:lstStyle/>
          <a:p>
            <a:r>
              <a:rPr lang="en-GB" dirty="0" smtClean="0"/>
              <a:t>Watch three trailers on </a:t>
            </a:r>
            <a:r>
              <a:rPr lang="en-GB" dirty="0" err="1" smtClean="0"/>
              <a:t>youtube</a:t>
            </a:r>
            <a:r>
              <a:rPr lang="en-GB" dirty="0" smtClean="0"/>
              <a:t> and take notes on the editing techniques used to create genre and give the audience information about the film. </a:t>
            </a:r>
          </a:p>
          <a:p>
            <a:r>
              <a:rPr lang="en-GB" i="0" dirty="0" smtClean="0"/>
              <a:t>One romance</a:t>
            </a:r>
          </a:p>
          <a:p>
            <a:r>
              <a:rPr lang="en-GB" dirty="0" smtClean="0"/>
              <a:t>One action/adventure</a:t>
            </a:r>
          </a:p>
          <a:p>
            <a:r>
              <a:rPr lang="en-GB" i="0" dirty="0" smtClean="0"/>
              <a:t>One horror</a:t>
            </a:r>
            <a:endParaRPr lang="en-GB" dirty="0"/>
          </a:p>
          <a:p>
            <a:pPr marL="0" indent="0">
              <a:buNone/>
            </a:pPr>
            <a:endParaRPr lang="en-GB" i="0" dirty="0" smtClean="0"/>
          </a:p>
          <a:p>
            <a:pPr marL="0" indent="0">
              <a:buNone/>
            </a:pPr>
            <a:endParaRPr lang="en-GB" i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800128"/>
              </p:ext>
            </p:extLst>
          </p:nvPr>
        </p:nvGraphicFramePr>
        <p:xfrm>
          <a:off x="1514898" y="3527945"/>
          <a:ext cx="8830104" cy="3330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526">
                  <a:extLst>
                    <a:ext uri="{9D8B030D-6E8A-4147-A177-3AD203B41FA5}">
                      <a16:colId xmlns:a16="http://schemas.microsoft.com/office/drawing/2014/main" val="3857856551"/>
                    </a:ext>
                  </a:extLst>
                </a:gridCol>
                <a:gridCol w="2207526">
                  <a:extLst>
                    <a:ext uri="{9D8B030D-6E8A-4147-A177-3AD203B41FA5}">
                      <a16:colId xmlns:a16="http://schemas.microsoft.com/office/drawing/2014/main" val="309939090"/>
                    </a:ext>
                  </a:extLst>
                </a:gridCol>
                <a:gridCol w="2207526">
                  <a:extLst>
                    <a:ext uri="{9D8B030D-6E8A-4147-A177-3AD203B41FA5}">
                      <a16:colId xmlns:a16="http://schemas.microsoft.com/office/drawing/2014/main" val="3916262843"/>
                    </a:ext>
                  </a:extLst>
                </a:gridCol>
                <a:gridCol w="2207526">
                  <a:extLst>
                    <a:ext uri="{9D8B030D-6E8A-4147-A177-3AD203B41FA5}">
                      <a16:colId xmlns:a16="http://schemas.microsoft.com/office/drawing/2014/main" val="1939268567"/>
                    </a:ext>
                  </a:extLst>
                </a:gridCol>
              </a:tblGrid>
              <a:tr h="743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Film Title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Film Title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Film Title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004195"/>
                  </a:ext>
                </a:extLst>
              </a:tr>
              <a:tr h="431018">
                <a:tc>
                  <a:txBody>
                    <a:bodyPr/>
                    <a:lstStyle/>
                    <a:p>
                      <a:r>
                        <a:rPr lang="en-GB" dirty="0" smtClean="0"/>
                        <a:t>Order of shots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038740"/>
                  </a:ext>
                </a:extLst>
              </a:tr>
              <a:tr h="431018">
                <a:tc>
                  <a:txBody>
                    <a:bodyPr/>
                    <a:lstStyle/>
                    <a:p>
                      <a:r>
                        <a:rPr lang="en-GB" dirty="0" smtClean="0"/>
                        <a:t>Transitions used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26815"/>
                  </a:ext>
                </a:extLst>
              </a:tr>
              <a:tr h="431018">
                <a:tc>
                  <a:txBody>
                    <a:bodyPr/>
                    <a:lstStyle/>
                    <a:p>
                      <a:r>
                        <a:rPr lang="en-GB" dirty="0" smtClean="0"/>
                        <a:t>Pace and rhythm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88987"/>
                  </a:ext>
                </a:extLst>
              </a:tr>
              <a:tr h="431018">
                <a:tc>
                  <a:txBody>
                    <a:bodyPr/>
                    <a:lstStyle/>
                    <a:p>
                      <a:r>
                        <a:rPr lang="en-GB" dirty="0" smtClean="0"/>
                        <a:t>Text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001190"/>
                  </a:ext>
                </a:extLst>
              </a:tr>
              <a:tr h="431018">
                <a:tc>
                  <a:txBody>
                    <a:bodyPr/>
                    <a:lstStyle/>
                    <a:p>
                      <a:r>
                        <a:rPr lang="en-GB" dirty="0" smtClean="0"/>
                        <a:t>Special effects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030934"/>
                  </a:ext>
                </a:extLst>
              </a:tr>
              <a:tr h="4310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9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7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Editing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dirty="0"/>
              <a:t>The unedited footage is known as </a:t>
            </a:r>
            <a:r>
              <a:rPr lang="en-GB" altLang="en-US" dirty="0" smtClean="0"/>
              <a:t>‘the rushes’. </a:t>
            </a:r>
            <a:endParaRPr lang="en-US" altLang="en-US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Film editing</a:t>
            </a:r>
            <a:r>
              <a:rPr lang="en-US" altLang="en-US" dirty="0">
                <a:solidFill>
                  <a:schemeClr val="bg2"/>
                </a:solidFill>
              </a:rPr>
              <a:t> is part of the post-production process of filmmaking.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It involves the </a:t>
            </a:r>
            <a:r>
              <a:rPr lang="en-US" altLang="en-US" b="1" dirty="0"/>
              <a:t>selecting</a:t>
            </a:r>
            <a:r>
              <a:rPr lang="en-US" altLang="en-US" dirty="0"/>
              <a:t> and </a:t>
            </a:r>
            <a:r>
              <a:rPr lang="en-US" altLang="en-US" b="1" dirty="0"/>
              <a:t>joining</a:t>
            </a:r>
            <a:r>
              <a:rPr lang="en-US" altLang="en-US" dirty="0"/>
              <a:t> together of </a:t>
            </a:r>
            <a:r>
              <a:rPr lang="en-US" altLang="en-US" i="1" dirty="0"/>
              <a:t>shots</a:t>
            </a:r>
            <a:r>
              <a:rPr lang="en-US" altLang="en-US" dirty="0"/>
              <a:t>, connecting the resulting </a:t>
            </a:r>
            <a:r>
              <a:rPr lang="en-US" altLang="en-US" i="1" dirty="0"/>
              <a:t>scenes</a:t>
            </a:r>
            <a:r>
              <a:rPr lang="en-US" altLang="en-US" dirty="0"/>
              <a:t>, </a:t>
            </a:r>
            <a:r>
              <a:rPr lang="en-US" altLang="en-US" i="1" dirty="0"/>
              <a:t>sequences</a:t>
            </a:r>
            <a:r>
              <a:rPr lang="en-US" altLang="en-US" dirty="0"/>
              <a:t>, and ultimately creating a </a:t>
            </a:r>
            <a:r>
              <a:rPr lang="en-US" altLang="en-US" i="1" dirty="0"/>
              <a:t>finished film</a:t>
            </a:r>
            <a:r>
              <a:rPr lang="en-US" altLang="en-US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15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are we looking for when analysing editing in a clip?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Task 1: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Write down as many elements that you can think of that may come under 	editing (2 mins)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12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0" y="2285999"/>
            <a:ext cx="3402106" cy="2272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are we looking for when analysing editing in a clip?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Order of shots/shot choices</a:t>
            </a:r>
          </a:p>
          <a:p>
            <a:r>
              <a:rPr lang="en-GB" dirty="0" smtClean="0"/>
              <a:t>Continuity</a:t>
            </a:r>
          </a:p>
          <a:p>
            <a:r>
              <a:rPr lang="en-GB" dirty="0" smtClean="0"/>
              <a:t>Transitions			</a:t>
            </a:r>
          </a:p>
          <a:p>
            <a:r>
              <a:rPr lang="en-GB" dirty="0" smtClean="0"/>
              <a:t>Shot duration</a:t>
            </a:r>
          </a:p>
          <a:p>
            <a:r>
              <a:rPr lang="en-GB" dirty="0" smtClean="0"/>
              <a:t>Pace and rhythm</a:t>
            </a:r>
          </a:p>
          <a:p>
            <a:r>
              <a:rPr lang="en-GB" dirty="0" smtClean="0"/>
              <a:t>Special  effects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2272551"/>
            <a:ext cx="3402495" cy="2286002"/>
          </a:xfrm>
        </p:spPr>
        <p:txBody>
          <a:bodyPr/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You need to be able to discuss how these technical elements help create meaning.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6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Order of shots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meaning of a clip can change depending on the order the shots are cut together</a:t>
            </a:r>
          </a:p>
          <a:p>
            <a:r>
              <a:rPr lang="en-GB" i="1" dirty="0" smtClean="0"/>
              <a:t>Hitchcock Loves Bikinis </a:t>
            </a:r>
            <a:r>
              <a:rPr lang="en-GB" i="1" dirty="0">
                <a:hlinkClick r:id="rId2"/>
              </a:rPr>
              <a:t>https://</a:t>
            </a:r>
            <a:r>
              <a:rPr lang="en-GB" i="1" dirty="0" smtClean="0">
                <a:hlinkClick r:id="rId2"/>
              </a:rPr>
              <a:t>www.youtube.com/watch?v=hCAE0t6KwJY</a:t>
            </a:r>
            <a:endParaRPr lang="en-GB" i="1" dirty="0" smtClean="0"/>
          </a:p>
          <a:p>
            <a:r>
              <a:rPr lang="en-GB" dirty="0" smtClean="0"/>
              <a:t>Putting two shots together can suggest a connection or emphasise contrast (juxtaposition).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Order of shots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6000"/>
            <a:ext cx="9792269" cy="4087504"/>
          </a:xfrm>
        </p:spPr>
        <p:txBody>
          <a:bodyPr/>
          <a:lstStyle/>
          <a:p>
            <a:r>
              <a:rPr lang="en-GB" dirty="0" smtClean="0"/>
              <a:t>The order of shots can reveal who motivates the edit.</a:t>
            </a:r>
          </a:p>
          <a:p>
            <a:r>
              <a:rPr lang="en-GB" b="1" dirty="0" smtClean="0"/>
              <a:t>Screen time </a:t>
            </a:r>
            <a:r>
              <a:rPr lang="en-GB" dirty="0" smtClean="0"/>
              <a:t>is also part of this – which character do we see most, or which character do we see the perspective of most, i.e. point-of-view shots.</a:t>
            </a:r>
          </a:p>
          <a:p>
            <a:r>
              <a:rPr lang="en-GB" dirty="0" smtClean="0"/>
              <a:t>This tells us which characters are most important in a scene or at a particular point in the narrative.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2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Continuity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Continuity editing:</a:t>
            </a:r>
          </a:p>
          <a:p>
            <a:pPr lvl="1"/>
            <a:r>
              <a:rPr lang="en-GB" sz="2400" i="0" dirty="0" smtClean="0"/>
              <a:t>Cutting shots to tell a </a:t>
            </a:r>
            <a:r>
              <a:rPr lang="en-GB" sz="2400" b="1" i="0" dirty="0" smtClean="0"/>
              <a:t>story with narrative continuity</a:t>
            </a:r>
          </a:p>
          <a:p>
            <a:pPr lvl="1"/>
            <a:r>
              <a:rPr lang="en-GB" sz="2400" i="0" dirty="0" smtClean="0"/>
              <a:t>Helping the viewer make sense of the action by </a:t>
            </a:r>
            <a:r>
              <a:rPr lang="en-GB" sz="2400" b="1" i="0" dirty="0" smtClean="0"/>
              <a:t>ensuring smooth flow from shot to shot</a:t>
            </a:r>
            <a:r>
              <a:rPr lang="en-GB" sz="2400" i="0" dirty="0" smtClean="0"/>
              <a:t>.</a:t>
            </a:r>
          </a:p>
          <a:p>
            <a:pPr lvl="1"/>
            <a:r>
              <a:rPr lang="en-GB" sz="2400" i="0" dirty="0" smtClean="0"/>
              <a:t>Creates </a:t>
            </a:r>
            <a:r>
              <a:rPr lang="en-GB" sz="2400" b="1" i="0" dirty="0" smtClean="0"/>
              <a:t>realism</a:t>
            </a:r>
            <a:r>
              <a:rPr lang="en-GB" sz="2400" i="0" dirty="0" smtClean="0"/>
              <a:t> – edit is invisible so action appears real rather than constructed</a:t>
            </a:r>
            <a:endParaRPr lang="en-GB" sz="2400" i="0" dirty="0"/>
          </a:p>
        </p:txBody>
      </p:sp>
    </p:spTree>
    <p:extLst>
      <p:ext uri="{BB962C8B-B14F-4D97-AF65-F5344CB8AC3E}">
        <p14:creationId xmlns:p14="http://schemas.microsoft.com/office/powerpoint/2010/main" val="32913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Continuity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Continuity techniques:</a:t>
            </a:r>
          </a:p>
          <a:p>
            <a:pPr lvl="1"/>
            <a:r>
              <a:rPr lang="en-GB" b="1" i="0" dirty="0" smtClean="0"/>
              <a:t>Establishing shot </a:t>
            </a:r>
            <a:r>
              <a:rPr lang="en-GB" i="0" dirty="0" smtClean="0"/>
              <a:t>(establishes the space in which action is to happen)</a:t>
            </a:r>
          </a:p>
          <a:p>
            <a:pPr lvl="1"/>
            <a:r>
              <a:rPr lang="en-GB" b="1" i="0" dirty="0" smtClean="0"/>
              <a:t>The 180</a:t>
            </a:r>
            <a:r>
              <a:rPr lang="en-GB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̊  rule </a:t>
            </a:r>
            <a:r>
              <a:rPr lang="en-GB" i="0" dirty="0" smtClean="0">
                <a:latin typeface="Arial" panose="020B0604020202020204" pitchFamily="34" charset="0"/>
                <a:cs typeface="Arial" panose="020B0604020202020204" pitchFamily="34" charset="0"/>
              </a:rPr>
              <a:t>(ensures that the same space is described in each shot)</a:t>
            </a:r>
          </a:p>
          <a:p>
            <a:pPr lvl="1"/>
            <a:r>
              <a:rPr lang="en-GB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Shot/reverse shot</a:t>
            </a:r>
          </a:p>
          <a:p>
            <a:pPr lvl="1"/>
            <a:r>
              <a:rPr lang="en-GB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Eye-line match </a:t>
            </a:r>
            <a:r>
              <a:rPr lang="en-GB" i="0" dirty="0" smtClean="0">
                <a:latin typeface="Arial" panose="020B0604020202020204" pitchFamily="34" charset="0"/>
                <a:cs typeface="Arial" panose="020B0604020202020204" pitchFamily="34" charset="0"/>
              </a:rPr>
              <a:t>(e.g. character looks off-screen, next shot shows us what they see)</a:t>
            </a:r>
          </a:p>
          <a:p>
            <a:pPr lvl="1"/>
            <a:r>
              <a:rPr lang="en-GB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Match on action </a:t>
            </a:r>
            <a:r>
              <a:rPr lang="en-GB" i="0" dirty="0" smtClean="0">
                <a:latin typeface="Arial" panose="020B0604020202020204" pitchFamily="34" charset="0"/>
                <a:cs typeface="Arial" panose="020B0604020202020204" pitchFamily="34" charset="0"/>
              </a:rPr>
              <a:t>(character begins to move in one shot, we see continuation of the same movement in the next shot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6525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250</TotalTime>
  <Words>696</Words>
  <Application>Microsoft Office PowerPoint</Application>
  <PresentationFormat>Widescreen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Franklin Gothic Book</vt:lpstr>
      <vt:lpstr>Wingdings</vt:lpstr>
      <vt:lpstr>Crop</vt:lpstr>
      <vt:lpstr>EDITING</vt:lpstr>
      <vt:lpstr>What do we mean by the term: Editing? </vt:lpstr>
      <vt:lpstr>Editing</vt:lpstr>
      <vt:lpstr>What are we looking for when analysing editing in a clip?</vt:lpstr>
      <vt:lpstr>What are we looking for when analysing editing in a clip?</vt:lpstr>
      <vt:lpstr> Order of shots</vt:lpstr>
      <vt:lpstr>Order of shots</vt:lpstr>
      <vt:lpstr>Continuity</vt:lpstr>
      <vt:lpstr>Continuity</vt:lpstr>
      <vt:lpstr>Non-Continuity</vt:lpstr>
      <vt:lpstr>Transitions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Transitions</vt:lpstr>
      <vt:lpstr>Transitions</vt:lpstr>
      <vt:lpstr>Shot Duration/Pace &amp; Rhythm</vt:lpstr>
      <vt:lpstr>Special Effects</vt:lpstr>
      <vt:lpstr>Task 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EDITING</dc:title>
  <dc:creator>Tina Donnelly</dc:creator>
  <cp:lastModifiedBy>Gemma Stevens</cp:lastModifiedBy>
  <cp:revision>19</cp:revision>
  <cp:lastPrinted>2016-06-21T14:00:27Z</cp:lastPrinted>
  <dcterms:created xsi:type="dcterms:W3CDTF">2016-06-20T13:26:12Z</dcterms:created>
  <dcterms:modified xsi:type="dcterms:W3CDTF">2022-09-07T10:46:48Z</dcterms:modified>
</cp:coreProperties>
</file>