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52" r:id="rId5"/>
  </p:sldMasterIdLst>
  <p:handoutMasterIdLst>
    <p:handoutMasterId r:id="rId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797675" cy="9926638"/>
  <p:embeddedFontLst>
    <p:embeddedFont>
      <p:font charset="0" panose="02020503060305020303" pitchFamily="18" typeface="Bell MT"/>
      <p:regular r:id="rId18"/>
      <p:bold r:id="rId19"/>
      <p:italic r:id="rId20"/>
    </p:embeddedFont>
    <p:embeddedFont>
      <p:font charset="0" panose="020F0502020204030204" pitchFamily="34" typeface="Calibri"/>
      <p:regular r:id="rId21"/>
      <p:bold r:id="rId22"/>
      <p:italic r:id="rId23"/>
      <p:boldItalic r:id="rId24"/>
    </p:embeddedFont>
    <p:embeddedFont>
      <p:font charset="0" panose="02040503050406030204" pitchFamily="18" typeface="Cambria"/>
      <p:regular r:id="rId25"/>
      <p:bold r:id="rId26"/>
      <p:italic r:id="rId27"/>
      <p:boldItalic r:id="rId28"/>
    </p:embeddedFont>
    <p:embeddedFont>
      <p:font charset="0" panose="020B0502020202020204" pitchFamily="34" typeface="Century Gothic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21A"/>
    <a:srgbClr val="EFE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20000"/>
    <p:restoredTop sz="94660"/>
  </p:normalViewPr>
  <p:slideViewPr>
    <p:cSldViewPr snapToGrid="0">
      <p:cViewPr varScale="1">
        <p:scale>
          <a:sx d="100" n="90"/>
          <a:sy d="100" n="90"/>
        </p:scale>
        <p:origin x="336" y="90"/>
      </p:cViewPr>
      <p:guideLst/>
    </p:cSldViewPr>
  </p:slideViewPr>
  <p:notesTextViewPr>
    <p:cViewPr>
      <p:scale>
        <a:sx d="2" n="3"/>
        <a:sy d="2" n="3"/>
      </p:scale>
      <p:origin x="0" y="0"/>
    </p:cViewPr>
  </p:notesTextViewPr>
  <p:notesViewPr>
    <p:cSldViewPr snapToGrid="0">
      <p:cViewPr varScale="1">
        <p:scale>
          <a:sx d="100" n="98"/>
          <a:sy d="100" n="98"/>
        </p:scale>
        <p:origin x="2556" y="78"/>
      </p:cViewPr>
      <p:guideLst/>
    </p:cSldViewPr>
  </p:notesViewPr>
  <p:gridSpacing cx="72008" cy="72008"/>
</p:viewPr>
</file>

<file path=ppt/_rels/presentation.xml.rels><?xml version="1.0" encoding="UTF-8" standalone="yes"?><Relationships xmlns="http://schemas.openxmlformats.org/package/2006/relationships"><Relationship Id="rId32" Target="fonts/font15.fntdata" Type="http://schemas.openxmlformats.org/officeDocument/2006/relationships/font"/><Relationship Id="rId31" Target="fonts/font14.fntdata" Type="http://schemas.openxmlformats.org/officeDocument/2006/relationships/font"/><Relationship Id="rId30" Target="fonts/font13.fntdata" Type="http://schemas.openxmlformats.org/officeDocument/2006/relationships/font"/><Relationship Id="rId27" Target="fonts/font10.fntdata" Type="http://schemas.openxmlformats.org/officeDocument/2006/relationships/font"/><Relationship Id="rId26" Target="fonts/font9.fntdata" Type="http://schemas.openxmlformats.org/officeDocument/2006/relationships/font"/><Relationship Id="rId25" Target="fonts/font8.fntdata" Type="http://schemas.openxmlformats.org/officeDocument/2006/relationships/font"/><Relationship Id="rId24" Target="fonts/font7.fntdata" Type="http://schemas.openxmlformats.org/officeDocument/2006/relationships/font"/><Relationship Id="rId21" Target="fonts/font4.fntdata" Type="http://schemas.openxmlformats.org/officeDocument/2006/relationships/font"/><Relationship Id="rId19" Target="fonts/font2.fntdata" Type="http://schemas.openxmlformats.org/officeDocument/2006/relationships/font"/><Relationship Id="rId20" Target="fonts/font3.fntdata" Type="http://schemas.openxmlformats.org/officeDocument/2006/relationships/font"/><Relationship Id="rId18" Target="fonts/font1.fntdata" Type="http://schemas.openxmlformats.org/officeDocument/2006/relationships/font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9" Target="slides/slide3.xml" Type="http://schemas.openxmlformats.org/officeDocument/2006/relationships/slide"/><Relationship Id="rId10" Target="slides/slide4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handoutMasters/handoutMaster1.xml" Type="http://schemas.openxmlformats.org/officeDocument/2006/relationships/handout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fonts/font6.fntdata" Type="http://schemas.openxmlformats.org/officeDocument/2006/relationships/font"/><Relationship Id="rId29" Target="fonts/font12.fntdata" Type="http://schemas.openxmlformats.org/officeDocument/2006/relationships/font"/><Relationship Id="rId2" Target="viewProps.xml" Type="http://schemas.openxmlformats.org/officeDocument/2006/relationships/viewProps"/><Relationship Id="rId22" Target="fonts/font5.fntdata" Type="http://schemas.openxmlformats.org/officeDocument/2006/relationships/font"/><Relationship Id="rId28" Target="fonts/font11.fntdata" Type="http://schemas.openxmlformats.org/officeDocument/2006/relationships/font"/><Relationship Id="rId1" Target="theme/theme1.xml" Type="http://schemas.openxmlformats.org/officeDocument/2006/relationships/theme"/></Relationships>
</file>

<file path=ppt/handoutMasters/_rels/handout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r>
              <a:rPr altLang="en-GB" dirty="0" lang="en-GB"/>
              <a:t>Lesson 21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" sz="quarter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r>
              <a:rPr altLang="en-GB" dirty="0" lang="en-GB"/>
              <a:t>Page </a:t>
            </a:r>
            <a:fld id="{87EEAF8B-3AD3-4961-A43D-89384FAF75A3}" type="slidenum">
              <a:rPr altLang="en-GB" lang="en-GB"/>
              <a:pPr/>
              <a:t>‹#›</a:t>
            </a:fld>
            <a:r>
              <a:rPr altLang="en-GB" dirty="0" lang="en-GB"/>
              <a:t> of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idx="2" sz="quarter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r>
              <a:rPr altLang="en-GB" dirty="0" lang="en-GB"/>
              <a:t>GCSE (9-1) Eduqas Teaching Pack: Component 1, Section A: Tab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idx="3" sz="quarter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r>
              <a:rPr altLang="en-GB" dirty="0" lang="en-GB"/>
              <a:t>© ZigZag Education 2017</a:t>
            </a:r>
          </a:p>
        </p:txBody>
      </p:sp>
    </p:spTree>
    <p:extLst>
      <p:ext uri="{BB962C8B-B14F-4D97-AF65-F5344CB8AC3E}">
        <p14:creationId xmlns:p14="http://schemas.microsoft.com/office/powerpoint/2010/main" val="449332828"/>
      </p:ext>
    </p:extLst>
  </p:cSld>
  <p:clrMap accent1="accent1" accent2="accent2" accent3="accent3" accent4="accent4" accent5="accent5" accent6="accent6" bg1="lt1" bg2="lt2" folHlink="folHlink" hlink="hlink" tx1="dk1" tx2="dk2"/>
</p:handoutMaster>
</file>

<file path=ppt/slideLayouts/_rels/slideLayout1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6" Target="../media/image2.png" Type="http://schemas.openxmlformats.org/officeDocument/2006/relationships/image"/><Relationship Id="rId5" Target="../media/image5.jpg" Type="http://schemas.openxmlformats.org/officeDocument/2006/relationships/image"/><Relationship Id="rId4" Target="../media/hdphoto1.wdp" Type="http://schemas.microsoft.com/office/2007/relationships/hdphoto"/><Relationship Id="rId3" Target="../media/image4.pn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4" Target="../media/image2.png" Type="http://schemas.openxmlformats.org/officeDocument/2006/relationships/image"/><Relationship Id="rId3" Target="../media/image5.jp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72286"/>
            <a:ext cx="12192000" cy="4562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2192" y="-15367"/>
            <a:ext cx="12204192" cy="6918071"/>
            <a:chOff x="-12192" y="-15367"/>
            <a:chExt cx="12204192" cy="691807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0160"/>
              <a:ext cx="5337050" cy="691286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 userDrawn="1"/>
        </p:nvSpPr>
        <p:spPr>
          <a:xfrm>
            <a:off x="0" y="6004560"/>
            <a:ext cx="12192000" cy="853440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303018" y="1034166"/>
            <a:ext cx="9585964" cy="4444229"/>
            <a:chOff x="1371599" y="822510"/>
            <a:chExt cx="9585964" cy="387143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0" name="Group 19"/>
            <p:cNvGrpSpPr/>
            <p:nvPr userDrawn="1"/>
          </p:nvGrpSpPr>
          <p:grpSpPr>
            <a:xfrm>
              <a:off x="1371599" y="822510"/>
              <a:ext cx="9585964" cy="3871434"/>
              <a:chOff x="1371599" y="1430866"/>
              <a:chExt cx="9585964" cy="3262296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371599" y="1430866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371600" y="1430866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1371600" y="4449532"/>
                <a:ext cx="9585963" cy="239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10622283" y="1435058"/>
                <a:ext cx="335280" cy="3258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numCol="1" rtlCol="0"/>
            <a:lstStyle/>
            <a:p>
              <a:pPr algn="ctr"/>
              <a:endParaRPr altLang="en-GB" dirty="0"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hasCustomPrompt="1" type="ctrTitle"/>
          </p:nvPr>
        </p:nvSpPr>
        <p:spPr>
          <a:xfrm>
            <a:off x="1635248" y="1486413"/>
            <a:ext cx="8915403" cy="1825096"/>
          </a:xfrm>
        </p:spPr>
        <p:txBody>
          <a:bodyPr anchor="b" numCol="1">
            <a:normAutofit/>
          </a:bodyPr>
          <a:lstStyle>
            <a:lvl1pPr algn="ctr">
              <a:defRPr b="1" sz="600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dirty="0" lang="en-US"/>
              <a:t>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hasCustomPrompt="1" idx="1" type="subTitle"/>
          </p:nvPr>
        </p:nvSpPr>
        <p:spPr>
          <a:xfrm>
            <a:off x="1641348" y="3315209"/>
            <a:ext cx="8909303" cy="685800"/>
          </a:xfrm>
        </p:spPr>
        <p:txBody>
          <a:bodyPr numCol="1">
            <a:normAutofit/>
          </a:bodyPr>
          <a:lstStyle>
            <a:lvl1pPr algn="ctr" indent="0" marL="0">
              <a:buNone/>
              <a:defRPr baseline="0" sz="3200">
                <a:latin charset="0" panose="02040503050406030204" pitchFamily="18" typeface="Cambria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dirty="0" lang="en-US"/>
              <a:t>Introducing Print Advertising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0" y="6492875"/>
            <a:ext cx="6400800" cy="365125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lang="en-US"/>
              <a:t>© ZigZag Education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9428480" y="6480989"/>
            <a:ext cx="2743200" cy="365125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35040"/>
            <a:ext cx="12192000" cy="4578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b="1" dirty="0"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72286"/>
              <a:ext cx="12192000" cy="53857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altLang="en-GB"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14722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altLang="en-GB" lang="en-GB"/>
            </a:p>
          </p:txBody>
        </p:sp>
        <p:pic>
          <p:nvPicPr>
            <p:cNvPr descr="C2-HD-BTM.png" id="21" name="Picture 20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75150"/>
              <a:ext cx="12192000" cy="24828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0" y="-3786"/>
            <a:ext cx="12192000" cy="6851626"/>
            <a:chOff x="0" y="-3786"/>
            <a:chExt cx="12192000" cy="6851626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786"/>
              <a:ext cx="6849900" cy="68499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3030" y="-2060"/>
              <a:ext cx="5458970" cy="68499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-12192" y="-15367"/>
            <a:ext cx="12204192" cy="6918071"/>
            <a:chOff x="-12192" y="-15367"/>
            <a:chExt cx="12204192" cy="6918071"/>
          </a:xfrm>
        </p:grpSpPr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0160"/>
              <a:ext cx="5337050" cy="691286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 userDrawn="1"/>
        </p:nvSpPr>
        <p:spPr>
          <a:xfrm>
            <a:off x="-1470" y="6491816"/>
            <a:ext cx="12192000" cy="354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4709"/>
            <a:ext cx="12192000" cy="620907"/>
          </a:xfrm>
          <a:solidFill>
            <a:schemeClr val="tx1"/>
          </a:solidFill>
          <a:effectLst/>
        </p:spPr>
        <p:txBody>
          <a:bodyPr numCol="1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baseline="0" cap="all" dirty="0" kern="1200" lang="en-US"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0" y="6492875"/>
            <a:ext cx="6400800" cy="365125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lang="en-US"/>
              <a:t>© ZigZag Education 2017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00032" y="6475027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defPPr>
              <a:defRPr lang="en-US"/>
            </a:defPPr>
            <a:lvl1pPr algn="r" defTabSz="457200" eaLnBrk="1" hangingPunct="1" latinLnBrk="0" marL="0" rtl="0">
              <a:defRPr kern="1200"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dirty="0"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643466" y="1684348"/>
            <a:ext cx="11032501" cy="3983428"/>
            <a:chOff x="1552893" y="971443"/>
            <a:chExt cx="9227986" cy="35661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26" name="Group 25"/>
            <p:cNvGrpSpPr/>
            <p:nvPr userDrawn="1"/>
          </p:nvGrpSpPr>
          <p:grpSpPr>
            <a:xfrm>
              <a:off x="1552893" y="971443"/>
              <a:ext cx="9227986" cy="3566100"/>
              <a:chOff x="1552893" y="1556366"/>
              <a:chExt cx="9227986" cy="3005004"/>
            </a:xfrm>
          </p:grpSpPr>
          <p:sp>
            <p:nvSpPr>
              <p:cNvPr id="28" name="Rectangle 27"/>
              <p:cNvSpPr/>
              <p:nvPr userDrawn="1"/>
            </p:nvSpPr>
            <p:spPr>
              <a:xfrm>
                <a:off x="1552893" y="1559156"/>
                <a:ext cx="150936" cy="30022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1552894" y="1559155"/>
                <a:ext cx="9227985" cy="9916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1588303" y="4449533"/>
                <a:ext cx="9192576" cy="1118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10622284" y="1556366"/>
                <a:ext cx="158595" cy="3005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</p:grpSp>
        <p:sp>
          <p:nvSpPr>
            <p:cNvPr id="27" name="Rectangle 26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numCol="1" rtlCol="0"/>
            <a:lstStyle/>
            <a:p>
              <a:pPr algn="ctr"/>
              <a:endParaRPr altLang="en-GB" dirty="0"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10" y="1823192"/>
            <a:ext cx="10651500" cy="3690025"/>
          </a:xfrm>
          <a:ln>
            <a:noFill/>
          </a:ln>
          <a:effectLst/>
        </p:spPr>
        <p:txBody>
          <a:bodyPr numCol="1">
            <a:normAutofit/>
          </a:bodyPr>
          <a:lstStyle>
            <a:lvl1pPr indent="0" marL="0">
              <a:buNone/>
              <a:defRPr sz="3200">
                <a:latin charset="0" panose="02040503050406030204" pitchFamily="18" typeface="Cambria"/>
              </a:defRPr>
            </a:lvl1pPr>
            <a:lvl2pPr>
              <a:defRPr sz="3200">
                <a:latin charset="0" panose="02040503050406030204" pitchFamily="18" typeface="Cambria"/>
              </a:defRPr>
            </a:lvl2pPr>
            <a:lvl3pPr>
              <a:defRPr sz="2800">
                <a:latin charset="0" panose="02040503050406030204" pitchFamily="18" typeface="Cambria"/>
              </a:defRPr>
            </a:lvl3pPr>
            <a:lvl4pPr>
              <a:defRPr sz="2400">
                <a:latin charset="0" panose="02040503050406030204" pitchFamily="18" typeface="Cambria"/>
              </a:defRPr>
            </a:lvl4pPr>
            <a:lvl5pPr>
              <a:defRPr sz="2400">
                <a:latin charset="0" panose="02040503050406030204" pitchFamily="18" typeface="Cambria"/>
              </a:defRPr>
            </a:lvl5pPr>
          </a:lstStyle>
          <a:p>
            <a:pPr lvl="0"/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1472286"/>
              <a:ext cx="12192000" cy="53857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altLang="en-GB" lang="en-GB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2000" cy="14722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endParaRPr altLang="en-GB" lang="en-GB"/>
            </a:p>
          </p:txBody>
        </p:sp>
        <p:pic>
          <p:nvPicPr>
            <p:cNvPr descr="C2-HD-BTM.png" id="26" name="Picture 25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75150"/>
              <a:ext cx="12192000" cy="24828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 numCol="1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3786"/>
            <a:ext cx="12192000" cy="6851626"/>
            <a:chOff x="0" y="-3786"/>
            <a:chExt cx="12192000" cy="6851626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786"/>
              <a:ext cx="6849900" cy="68499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3030" y="-2060"/>
              <a:ext cx="5458970" cy="68499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 userDrawn="1"/>
        </p:nvGrpSpPr>
        <p:grpSpPr>
          <a:xfrm>
            <a:off x="0" y="-62660"/>
            <a:ext cx="12204192" cy="6916039"/>
            <a:chOff x="-12192" y="-15367"/>
            <a:chExt cx="12204192" cy="6916039"/>
          </a:xfrm>
        </p:grpSpPr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2192"/>
              <a:ext cx="5337050" cy="6912864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1024467" y="3641725"/>
            <a:ext cx="10490200" cy="955675"/>
          </a:xfrm>
        </p:spPr>
        <p:txBody>
          <a:bodyPr numCol="1">
            <a:normAutofit/>
          </a:bodyPr>
          <a:lstStyle>
            <a:lvl1pPr algn="r" indent="0" marL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-12192" y="-15367"/>
            <a:ext cx="12204192" cy="6918071"/>
            <a:chOff x="-12192" y="-15367"/>
            <a:chExt cx="12204192" cy="6918071"/>
          </a:xfrm>
        </p:grpSpPr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" y="-15367"/>
              <a:ext cx="6912864" cy="691286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95"/>
            <a:stretch/>
          </p:blipFill>
          <p:spPr>
            <a:xfrm>
              <a:off x="6854950" y="-10160"/>
              <a:ext cx="5337050" cy="6912864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 userDrawn="1"/>
        </p:nvSpPr>
        <p:spPr>
          <a:xfrm>
            <a:off x="-3927" y="6506525"/>
            <a:ext cx="12192000" cy="354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GB"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43466" y="1684348"/>
            <a:ext cx="11032501" cy="3983428"/>
            <a:chOff x="1552893" y="971443"/>
            <a:chExt cx="9227986" cy="35661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" name="Group 9"/>
            <p:cNvGrpSpPr/>
            <p:nvPr userDrawn="1"/>
          </p:nvGrpSpPr>
          <p:grpSpPr>
            <a:xfrm>
              <a:off x="1552893" y="971443"/>
              <a:ext cx="9227986" cy="3566100"/>
              <a:chOff x="1552893" y="1556366"/>
              <a:chExt cx="9227986" cy="3005004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1552893" y="1559156"/>
                <a:ext cx="150936" cy="30022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1552894" y="1559155"/>
                <a:ext cx="9227985" cy="9916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1588303" y="4449533"/>
                <a:ext cx="9192576" cy="1118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10622284" y="1556366"/>
                <a:ext cx="158595" cy="30050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numCol="1" rtlCol="0"/>
              <a:lstStyle/>
              <a:p>
                <a:pPr algn="ctr"/>
                <a:endParaRPr altLang="en-GB" lang="en-GB"/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1706880" y="1097280"/>
              <a:ext cx="8912352" cy="33018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numCol="1" rtlCol="0"/>
            <a:lstStyle/>
            <a:p>
              <a:pPr algn="ctr"/>
              <a:endParaRPr altLang="en-GB" dirty="0" lang="en-GB"/>
            </a:p>
          </p:txBody>
        </p:sp>
      </p:grp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0" y="6492875"/>
            <a:ext cx="6400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defPPr>
              <a:defRPr lang="en-US"/>
            </a:defPPr>
            <a:lvl1pPr algn="l" defTabSz="457200" eaLnBrk="1" hangingPunct="1" latinLnBrk="0" marL="0" rtl="0">
              <a:defRPr kern="1200"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solidFill>
                  <a:schemeClr val="bg1"/>
                </a:solidFill>
              </a:rPr>
              <a:t>© ZigZag Education 2017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9448800" y="6487457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defPPr>
              <a:defRPr lang="en-US"/>
            </a:defPPr>
            <a:lvl1pPr algn="r" defTabSz="457200" eaLnBrk="1" hangingPunct="1" latinLnBrk="0" marL="0" rtl="0">
              <a:defRPr kern="1200" sz="10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831210" y="1823192"/>
            <a:ext cx="10651500" cy="3690025"/>
          </a:xfrm>
        </p:spPr>
        <p:txBody>
          <a:bodyPr numCol="1">
            <a:normAutofit/>
          </a:bodyPr>
          <a:lstStyle>
            <a:lvl1pPr>
              <a:defRPr sz="3200">
                <a:latin charset="0" panose="02040503050406030204" pitchFamily="18" typeface="Cambria"/>
              </a:defRPr>
            </a:lvl1pPr>
            <a:lvl2pPr>
              <a:defRPr sz="3200">
                <a:latin charset="0" panose="02040503050406030204" pitchFamily="18" typeface="Cambria"/>
              </a:defRPr>
            </a:lvl2pPr>
            <a:lvl3pPr>
              <a:defRPr sz="2800">
                <a:latin charset="0" panose="02040503050406030204" pitchFamily="18" typeface="Cambria"/>
              </a:defRPr>
            </a:lvl3pPr>
            <a:lvl4pPr>
              <a:defRPr sz="2400">
                <a:latin charset="0" panose="02040503050406030204" pitchFamily="18" typeface="Cambria"/>
              </a:defRPr>
            </a:lvl4pPr>
            <a:lvl5pPr>
              <a:defRPr sz="2400">
                <a:latin charset="0" panose="02040503050406030204" pitchFamily="18" typeface="Cambria"/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-12192" y="474709"/>
            <a:ext cx="12204192" cy="620907"/>
          </a:xfrm>
          <a:prstGeom prst="rect">
            <a:avLst/>
          </a:prstGeom>
          <a:solidFill>
            <a:schemeClr val="tx1"/>
          </a:solidFill>
          <a:effectLst/>
        </p:spPr>
        <p:txBody>
          <a:bodyPr anchor="ctr" bIns="45720" lIns="91440" numCol="1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baseline="0" cap="all" dirty="0" kern="1200" lang="en-US"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GB" dirty="0" lang="en-GB">
                <a:solidFill>
                  <a:schemeClr val="bg1"/>
                </a:solidFill>
                <a:latin typeface="+mj-lt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85800" y="2194559"/>
            <a:ext cx="5334000" cy="4024125"/>
          </a:xfrm>
        </p:spPr>
        <p:txBody>
          <a:bodyPr numCol="1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2194559"/>
            <a:ext cx="5334000" cy="4024125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8A87A34-81AB-432B-8DAE-1953F412C126}" type="datetimeFigureOut">
              <a:rPr dirty="0" lang="en-US"/>
              <a:t>9/3/2021</a:t>
            </a:fld>
            <a:endParaRPr dirty="0"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6D22F896-40B5-4ADD-8801-0D06FADFA09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TOP.png"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dirty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dirty="0" lang="en-US"/>
              <a:pPr/>
              <a:t>9/3/2021</a:t>
            </a:fld>
            <a:endParaRPr dirty="0"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  <a:pPr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</p:sldLayoutIdLst>
  <p:txStyles>
    <p:titleStyle>
      <a:lvl1pPr algn="r" defTabSz="914400" eaLnBrk="1" hangingPunct="1" latinLnBrk="0" rtl="0">
        <a:lnSpc>
          <a:spcPct val="90000"/>
        </a:lnSpc>
        <a:spcBef>
          <a:spcPct val="0"/>
        </a:spcBef>
        <a:buNone/>
        <a:defRPr baseline="0" cap="all" kern="1200"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8" Target="https://www.youtube.com/watch?v=MR1xo1tLyBk" TargetMode="External" Type="http://schemas.openxmlformats.org/officeDocument/2006/relationships/hyperlink"/><Relationship Id="rId7" Target="https://www.youtube.com/watch?v=ZQ6klONCq4s" TargetMode="External" Type="http://schemas.openxmlformats.org/officeDocument/2006/relationships/hyperlink"/><Relationship Id="rId6" Target="https://www.youtube.com/watch?v=ZQ6klONCq4s" TargetMode="External" Type="http://schemas.openxmlformats.org/officeDocument/2006/relationships/hyperlink"/><Relationship Id="rId5" Target="https://www.youtube.com/watch?v=ZQ6klONCq4s" TargetMode="External" Type="http://schemas.openxmlformats.org/officeDocument/2006/relationships/hyperlink"/><Relationship Id="rId4" Target="https://www.youtube.com/watch?v=ZQ6klONCq4s" TargetMode="External" Type="http://schemas.openxmlformats.org/officeDocument/2006/relationships/hyperlink"/><Relationship Id="rId3" Target="https://www.youtube.com/watch?v=ZQ6klONCq4s" TargetMode="External" Type="http://schemas.openxmlformats.org/officeDocument/2006/relationships/hyperlink"/><Relationship Id="rId2" Target="https://www.youtube.com/watch?v=fZ_JOBCLF-I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https://www.youtube.com/watch?v=VNugTWHnSfw" TargetMode="External" Type="http://schemas.openxmlformats.org/officeDocument/2006/relationships/hyperlink"/><Relationship Id="rId2" Target="https://www.youtube.com/watch?v=U0D3AOldjMU" TargetMode="External" Type="http://schemas.openxmlformats.org/officeDocument/2006/relationships/hyperlink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348" y="1642506"/>
            <a:ext cx="8915403" cy="1825096"/>
          </a:xfrm>
        </p:spPr>
        <p:txBody>
          <a:bodyPr numCol="1"/>
          <a:lstStyle/>
          <a:p>
            <a:r>
              <a:rPr altLang="en-GB" dirty="0" lang="en-GB">
                <a:latin typeface="+mj-lt"/>
              </a:rPr>
              <a:t>Lesson </a:t>
            </a:r>
            <a:r>
              <a:rPr altLang="en-GB" dirty="0" lang="en-GB"/>
              <a:t>1</a:t>
            </a:r>
            <a:endParaRPr altLang="en-GB" dirty="0" lang="en-GB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 numCol="1">
            <a:noAutofit/>
          </a:bodyPr>
          <a:lstStyle/>
          <a:p>
            <a:r>
              <a:rPr altLang="en-GB" dirty="0" lang="en-GB"/>
              <a:t>Introduction to Film</a:t>
            </a:r>
          </a:p>
        </p:txBody>
      </p:sp>
    </p:spTree>
    <p:extLst>
      <p:ext uri="{BB962C8B-B14F-4D97-AF65-F5344CB8AC3E}">
        <p14:creationId xmlns:p14="http://schemas.microsoft.com/office/powerpoint/2010/main" val="421843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>
                <a:latin typeface="+mj-lt"/>
              </a:rPr>
              <a:t>Film 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3BA75-0CEB-784D-B3C4-332343CF242D}"/>
              </a:ext>
            </a:extLst>
          </p:cNvPr>
          <p:cNvSpPr txBox="1"/>
          <p:nvPr/>
        </p:nvSpPr>
        <p:spPr>
          <a:xfrm>
            <a:off x="903848" y="5062716"/>
            <a:ext cx="184731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endParaRPr dirty="0" lang="en-US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E8829-BC58-6240-B59F-88CB7B66FE9A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71" y="1095616"/>
            <a:ext cx="7177657" cy="53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/>
              <a:t>PLENARY</a:t>
            </a:r>
            <a:endParaRPr altLang="en-GB" dirty="0" lang="en-GB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3BA75-0CEB-784D-B3C4-332343CF242D}"/>
              </a:ext>
            </a:extLst>
          </p:cNvPr>
          <p:cNvSpPr txBox="1"/>
          <p:nvPr/>
        </p:nvSpPr>
        <p:spPr>
          <a:xfrm>
            <a:off x="903848" y="5062716"/>
            <a:ext cx="184731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2AC080-CE1C-7440-8092-DDC84FB341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1210" y="1823192"/>
            <a:ext cx="10651500" cy="289925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/>
            <a:r>
              <a:rPr altLang="en-GB" dirty="0" lang="en-GB" sz="3200" u="sng">
                <a:latin charset="0" panose="02040503050406030204" pitchFamily="18" typeface="Cambria"/>
              </a:rPr>
              <a:t>Film Challenge</a:t>
            </a:r>
          </a:p>
          <a:p>
            <a:pPr algn="ctr"/>
            <a:endParaRPr altLang="en-GB" dirty="0" lang="en-GB" sz="3200">
              <a:latin charset="0" panose="02040503050406030204" pitchFamily="18" typeface="Cambria"/>
            </a:endParaRPr>
          </a:p>
          <a:p>
            <a:pPr algn="ctr"/>
            <a:r>
              <a:rPr altLang="en-GB" dirty="0" lang="en-GB" sz="3000"/>
              <a:t>Using your iPads, I’d like you to make a short information video explaining what you have just learnt about studying film. You can make and present your film however you want – be as creative as possible! It needs to be between 1-2 minutes long.</a:t>
            </a:r>
          </a:p>
        </p:txBody>
      </p:sp>
    </p:spTree>
    <p:extLst>
      <p:ext uri="{BB962C8B-B14F-4D97-AF65-F5344CB8AC3E}">
        <p14:creationId xmlns:p14="http://schemas.microsoft.com/office/powerpoint/2010/main" val="393737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>
                <a:latin typeface="+mj-lt"/>
              </a:rPr>
              <a:t>Learning </a:t>
            </a:r>
            <a:r>
              <a:rPr altLang="en-GB" dirty="0" err="1" lang="en-GB">
                <a:latin typeface="+mj-lt"/>
              </a:rPr>
              <a:t>OutComes</a:t>
            </a:r>
            <a:endParaRPr altLang="en-GB" dirty="0" lang="en-GB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69" y="2515716"/>
            <a:ext cx="10651500" cy="3410097"/>
          </a:xfrm>
        </p:spPr>
        <p:txBody>
          <a:bodyPr numCol="1"/>
          <a:lstStyle/>
          <a:p>
            <a:pPr algn="ctr" indent="-514350" marL="514350">
              <a:buAutoNum type="arabicPeriod"/>
            </a:pPr>
            <a:r>
              <a:rPr altLang="en-GB" dirty="0" lang="en-GB"/>
              <a:t>Understand why we study film.</a:t>
            </a:r>
          </a:p>
          <a:p>
            <a:pPr algn="ctr"/>
            <a:r>
              <a:rPr altLang="en-GB" dirty="0" lang="en-GB"/>
              <a:t>2. Look at the key elements of film form</a:t>
            </a:r>
            <a:r>
              <a:rPr altLang="en-GB" dirty="0" lang="en-GB">
                <a:latin charset="0" panose="02020503060305020303" pitchFamily="18" typeface="Bell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0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>
                <a:latin typeface="+mj-lt"/>
              </a:rPr>
              <a:t>Do it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658C4-6153-4F4E-8F24-A75998D4703C}"/>
              </a:ext>
            </a:extLst>
          </p:cNvPr>
          <p:cNvSpPr txBox="1"/>
          <p:nvPr/>
        </p:nvSpPr>
        <p:spPr>
          <a:xfrm>
            <a:off x="3095498" y="2402518"/>
            <a:ext cx="6001003" cy="2246769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pPr algn="ctr"/>
            <a:r>
              <a:rPr altLang="en-GB" dirty="0" lang="en-GB" sz="2800">
                <a:latin charset="0" panose="02040503050406030204" pitchFamily="18" typeface="Cambria"/>
              </a:rPr>
              <a:t>Please find out and write down the following: </a:t>
            </a:r>
          </a:p>
          <a:p>
            <a:pPr algn="ctr" indent="-514350" marL="514350">
              <a:buAutoNum type="arabicPeriod"/>
            </a:pPr>
            <a:r>
              <a:rPr altLang="en-GB" dirty="0" lang="en-GB" sz="2800">
                <a:latin charset="0" panose="02040503050406030204" pitchFamily="18" typeface="Cambria"/>
              </a:rPr>
              <a:t>Who you are sitting next to</a:t>
            </a:r>
          </a:p>
          <a:p>
            <a:pPr algn="ctr" indent="-514350" marL="514350">
              <a:buAutoNum type="arabicPeriod"/>
            </a:pPr>
            <a:r>
              <a:rPr altLang="en-GB" dirty="0" lang="en-GB" sz="2800">
                <a:latin charset="0" panose="02040503050406030204" pitchFamily="18" typeface="Cambria"/>
              </a:rPr>
              <a:t>Why they chose Film</a:t>
            </a:r>
          </a:p>
          <a:p>
            <a:pPr algn="ctr" indent="-514350" marL="514350">
              <a:buAutoNum type="arabicPeriod"/>
            </a:pPr>
            <a:r>
              <a:rPr altLang="en-GB" dirty="0" lang="en-GB" sz="2800">
                <a:latin charset="0" panose="02040503050406030204" pitchFamily="18" typeface="Cambria"/>
              </a:rPr>
              <a:t>What their favourite film (s) is/are</a:t>
            </a:r>
          </a:p>
          <a:p>
            <a:pPr algn="ctr" indent="-514350" marL="514350">
              <a:buAutoNum type="arabicPeriod"/>
            </a:pPr>
            <a:r>
              <a:rPr altLang="en-GB" dirty="0" lang="en-GB" sz="2800" u="sng">
                <a:latin charset="0" panose="02040503050406030204" pitchFamily="18" typeface="Cambria"/>
              </a:rPr>
              <a:t>Why</a:t>
            </a:r>
            <a:r>
              <a:rPr altLang="en-GB" dirty="0" lang="en-GB" sz="2800">
                <a:latin charset="0" panose="02040503050406030204" pitchFamily="18" typeface="Cambria"/>
              </a:rPr>
              <a:t> is that their favourite film (s)</a:t>
            </a:r>
          </a:p>
        </p:txBody>
      </p:sp>
    </p:spTree>
    <p:extLst>
      <p:ext uri="{BB962C8B-B14F-4D97-AF65-F5344CB8AC3E}">
        <p14:creationId xmlns:p14="http://schemas.microsoft.com/office/powerpoint/2010/main" val="375537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>
                <a:latin typeface="+mj-lt"/>
              </a:rPr>
              <a:t>Why do we study film?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F4E39-A810-0744-BE49-EB4DF2759623}"/>
              </a:ext>
            </a:extLst>
          </p:cNvPr>
          <p:cNvSpPr/>
          <p:nvPr/>
        </p:nvSpPr>
        <p:spPr>
          <a:xfrm>
            <a:off x="3047999" y="2227330"/>
            <a:ext cx="6096000" cy="1569660"/>
          </a:xfrm>
          <a:prstGeom prst="rect">
            <a:avLst/>
          </a:prstGeom>
        </p:spPr>
        <p:txBody>
          <a:bodyPr numCol="1">
            <a:spAutoFit/>
          </a:bodyPr>
          <a:lstStyle/>
          <a:p>
            <a:pPr algn="ctr"/>
            <a:r>
              <a:rPr altLang="en-GB" dirty="0" lang="en-GB" sz="3200">
                <a:latin charset="0" panose="02040503050406030204" pitchFamily="18" typeface="Cambria"/>
              </a:rPr>
              <a:t>Studying film is not simply </a:t>
            </a:r>
          </a:p>
          <a:p>
            <a:pPr algn="ctr"/>
            <a:r>
              <a:rPr altLang="en-GB" dirty="0" lang="en-GB" sz="3200">
                <a:latin charset="0" panose="02040503050406030204" pitchFamily="18" typeface="Cambria"/>
              </a:rPr>
              <a:t>watching a film and saying what</a:t>
            </a:r>
          </a:p>
          <a:p>
            <a:pPr algn="ctr"/>
            <a:r>
              <a:rPr altLang="en-GB" dirty="0" lang="en-GB" sz="3200">
                <a:latin charset="0" panose="02040503050406030204" pitchFamily="18" typeface="Cambria"/>
              </a:rPr>
              <a:t>we liked or didn’t like about it.</a:t>
            </a:r>
          </a:p>
        </p:txBody>
      </p:sp>
    </p:spTree>
    <p:extLst>
      <p:ext uri="{BB962C8B-B14F-4D97-AF65-F5344CB8AC3E}">
        <p14:creationId xmlns:p14="http://schemas.microsoft.com/office/powerpoint/2010/main" val="97282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DC3BA75-0CEB-784D-B3C4-332343CF242D}"/>
              </a:ext>
            </a:extLst>
          </p:cNvPr>
          <p:cNvSpPr txBox="1"/>
          <p:nvPr/>
        </p:nvSpPr>
        <p:spPr>
          <a:xfrm>
            <a:off x="903848" y="5062716"/>
            <a:ext cx="184731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6D3E9-6556-A24F-9E7B-C5D23FEB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" y="1853533"/>
            <a:ext cx="11828398" cy="3690025"/>
          </a:xfrm>
        </p:spPr>
        <p:txBody>
          <a:bodyPr numCol="1">
            <a:noAutofit/>
          </a:bodyPr>
          <a:lstStyle/>
          <a:p>
            <a:pPr algn="ctr"/>
            <a:r>
              <a:rPr altLang="en-GB" dirty="0" lang="en-GB" sz="2400"/>
              <a:t>Analysing film means searching</a:t>
            </a:r>
          </a:p>
          <a:p>
            <a:pPr algn="ctr"/>
            <a:r>
              <a:rPr altLang="en-GB" dirty="0" lang="en-GB" sz="2400"/>
              <a:t>for meaning, messages or ideas</a:t>
            </a:r>
          </a:p>
          <a:p>
            <a:pPr algn="ctr"/>
            <a:r>
              <a:rPr altLang="en-GB" dirty="0" lang="en-GB" sz="2400"/>
              <a:t>that are not immediately obvious. </a:t>
            </a:r>
          </a:p>
          <a:p>
            <a:pPr algn="ctr"/>
            <a:endParaRPr altLang="en-GB" dirty="0" lang="en-GB" sz="2400"/>
          </a:p>
          <a:p>
            <a:pPr algn="ctr"/>
            <a:r>
              <a:rPr altLang="en-GB" dirty="0" lang="en-GB" sz="2400"/>
              <a:t>We use a range of tools to consider</a:t>
            </a:r>
          </a:p>
          <a:p>
            <a:pPr algn="ctr"/>
            <a:r>
              <a:rPr altLang="en-GB" dirty="0" lang="en-GB" sz="2400"/>
              <a:t>what a film may be trying to ‘say’; </a:t>
            </a:r>
          </a:p>
          <a:p>
            <a:pPr algn="ctr"/>
            <a:r>
              <a:rPr altLang="en-GB" dirty="0" lang="en-GB" sz="2400"/>
              <a:t>what meaning or message it might</a:t>
            </a:r>
          </a:p>
          <a:p>
            <a:pPr algn="ctr"/>
            <a:r>
              <a:rPr altLang="en-GB" dirty="0" lang="en-GB" sz="2400"/>
              <a:t>want to </a:t>
            </a:r>
            <a:r>
              <a:rPr altLang="en-GB" dirty="0" lang="en-GB" sz="2400" u="sng"/>
              <a:t>convey.</a:t>
            </a:r>
          </a:p>
          <a:p>
            <a:endParaRPr dirty="0" lang="en-US" sz="2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5838B-D8F1-E949-A549-028BF2D1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835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/>
              <a:t>GENRE</a:t>
            </a:r>
            <a:endParaRPr altLang="en-GB" dirty="0" lang="en-GB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3BA75-0CEB-784D-B3C4-332343CF242D}"/>
              </a:ext>
            </a:extLst>
          </p:cNvPr>
          <p:cNvSpPr txBox="1"/>
          <p:nvPr/>
        </p:nvSpPr>
        <p:spPr>
          <a:xfrm>
            <a:off x="903848" y="5062716"/>
            <a:ext cx="184731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6D3E9-6556-A24F-9E7B-C5D23FEB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579" y="1959810"/>
            <a:ext cx="9807053" cy="2938379"/>
          </a:xfrm>
        </p:spPr>
        <p:txBody>
          <a:bodyPr numCol="1">
            <a:noAutofit/>
          </a:bodyPr>
          <a:lstStyle/>
          <a:p>
            <a:pPr algn="ctr"/>
            <a:r>
              <a:rPr altLang="en-GB" dirty="0" lang="en-GB" sz="2800"/>
              <a:t>Film Studies uses many specific</a:t>
            </a:r>
          </a:p>
          <a:p>
            <a:pPr algn="ctr"/>
            <a:r>
              <a:rPr altLang="en-GB" dirty="0" lang="en-GB" sz="2800"/>
              <a:t>terms which you will need to learn.</a:t>
            </a:r>
          </a:p>
          <a:p>
            <a:pPr algn="ctr"/>
            <a:endParaRPr altLang="en-GB" dirty="0" lang="en-GB" sz="2800"/>
          </a:p>
          <a:p>
            <a:pPr algn="ctr"/>
            <a:r>
              <a:rPr altLang="en-GB" dirty="0" lang="en-GB" sz="2800" u="sng"/>
              <a:t>Genre. </a:t>
            </a:r>
          </a:p>
          <a:p>
            <a:pPr algn="ctr"/>
            <a:r>
              <a:rPr altLang="en-GB" dirty="0" lang="en-GB" sz="2800"/>
              <a:t>This is also, of course, used in</a:t>
            </a:r>
          </a:p>
          <a:p>
            <a:pPr algn="ctr"/>
            <a:r>
              <a:rPr altLang="en-GB" dirty="0" lang="en-GB" sz="2800"/>
              <a:t>English, usually when describing </a:t>
            </a:r>
          </a:p>
          <a:p>
            <a:pPr algn="ctr"/>
            <a:r>
              <a:rPr altLang="en-GB" dirty="0" lang="en-GB" sz="2800"/>
              <a:t>books. It also relates to music.</a:t>
            </a:r>
          </a:p>
          <a:p>
            <a:pPr algn="ctr"/>
            <a:endParaRPr altLang="en-GB" dirty="0" lang="en-GB" sz="2800">
              <a:latin charset="0" panose="02020503060305020303" pitchFamily="18" typeface="Bell MT"/>
            </a:endParaRPr>
          </a:p>
          <a:p>
            <a:endParaRPr dirty="0" lang="en-US" sz="2800"/>
          </a:p>
        </p:txBody>
      </p:sp>
    </p:spTree>
    <p:extLst>
      <p:ext uri="{BB962C8B-B14F-4D97-AF65-F5344CB8AC3E}">
        <p14:creationId xmlns:p14="http://schemas.microsoft.com/office/powerpoint/2010/main" val="278131988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8201" y="1476476"/>
            <a:ext cx="1235595" cy="1569660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pPr algn="ctr"/>
            <a:r>
              <a:rPr altLang="en-GB" dirty="0" lang="en-GB" sz="3200" u="sng">
                <a:latin charset="0" panose="02040503050406030204" pitchFamily="18" typeface="Cambria"/>
                <a:cs charset="0" panose="020F0502020204030204" pitchFamily="34" typeface="Calibri"/>
              </a:rPr>
              <a:t>Genre</a:t>
            </a:r>
          </a:p>
          <a:p>
            <a:pPr algn="ctr"/>
            <a:endParaRPr altLang="en-GB" dirty="0" lang="en-GB" sz="3200" u="sng">
              <a:latin charset="0" panose="02020503060305020303" pitchFamily="18" typeface="Bell MT"/>
            </a:endParaRPr>
          </a:p>
          <a:p>
            <a:endParaRPr altLang="en-GB" dirty="0" lang="en-GB" sz="3200">
              <a:latin charset="0" panose="02020503060305020303" pitchFamily="18" typeface="Bell MT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387587" y="2261306"/>
            <a:ext cx="7416824" cy="4525963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dirty="0" lang="en-US" sz="2000">
                <a:latin charset="0" panose="02040503050406030204" pitchFamily="18" typeface="Cambria"/>
                <a:cs charset="0" panose="020F0502020204030204" pitchFamily="34" typeface="Calibri"/>
              </a:rPr>
              <a:t>Watch these trailers and identify the different </a:t>
            </a:r>
          </a:p>
          <a:p>
            <a:pPr algn="ctr" indent="0" marL="0">
              <a:buNone/>
            </a:pPr>
            <a:r>
              <a:rPr dirty="0" lang="en-US" sz="2000">
                <a:latin charset="0" panose="02040503050406030204" pitchFamily="18" typeface="Cambria"/>
                <a:cs charset="0" panose="020F0502020204030204" pitchFamily="34" typeface="Calibri"/>
              </a:rPr>
              <a:t>  genres they belong to</a:t>
            </a:r>
            <a:r>
              <a:rPr dirty="0" lang="en-US" sz="2000">
                <a:latin charset="0" panose="02040503050406030204" pitchFamily="18" typeface="Cambria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1664" y="3297207"/>
            <a:ext cx="7632848" cy="369332"/>
          </a:xfrm>
          <a:prstGeom prst="rect">
            <a:avLst/>
          </a:prstGeom>
        </p:spPr>
        <p:txBody>
          <a:bodyPr numCol="1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hlinkClick r:id="rId2"/>
              </a:rPr>
              <a:t>https://www.youtube.com/watch?v=fZ_JOBCLF-I</a:t>
            </a:r>
            <a:endParaRPr dirty="0" lang="en-US"/>
          </a:p>
        </p:txBody>
      </p:sp>
      <p:sp>
        <p:nvSpPr>
          <p:cNvPr id="12" name="Rectangle 11"/>
          <p:cNvSpPr/>
          <p:nvPr/>
        </p:nvSpPr>
        <p:spPr>
          <a:xfrm>
            <a:off x="3071664" y="3807132"/>
            <a:ext cx="7416824" cy="369332"/>
          </a:xfrm>
          <a:prstGeom prst="rect">
            <a:avLst/>
          </a:prstGeom>
        </p:spPr>
        <p:txBody>
          <a:bodyPr numCol="1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hlinkClick r:id="rId3"/>
              </a:rPr>
              <a:t>https://</a:t>
            </a:r>
            <a:r>
              <a:rPr dirty="0" err="1" lang="en-US">
                <a:hlinkClick r:id="rId4"/>
              </a:rPr>
              <a:t>www.youtube.com</a:t>
            </a:r>
            <a:r>
              <a:rPr dirty="0" lang="en-US">
                <a:hlinkClick r:id="rId5"/>
              </a:rPr>
              <a:t>/</a:t>
            </a:r>
            <a:r>
              <a:rPr dirty="0" err="1" lang="en-US">
                <a:hlinkClick r:id="rId6"/>
              </a:rPr>
              <a:t>watch?v</a:t>
            </a:r>
            <a:r>
              <a:rPr dirty="0" lang="en-US">
                <a:hlinkClick r:id="rId7"/>
              </a:rPr>
              <a:t>=ZQ6klONCq4s</a:t>
            </a:r>
            <a:endParaRPr dirty="0" lang="en-US"/>
          </a:p>
        </p:txBody>
      </p:sp>
      <p:sp>
        <p:nvSpPr>
          <p:cNvPr id="13" name="Rectangle 12"/>
          <p:cNvSpPr/>
          <p:nvPr/>
        </p:nvSpPr>
        <p:spPr>
          <a:xfrm>
            <a:off x="3071664" y="4339622"/>
            <a:ext cx="7848872" cy="369332"/>
          </a:xfrm>
          <a:prstGeom prst="rect">
            <a:avLst/>
          </a:prstGeom>
        </p:spPr>
        <p:txBody>
          <a:bodyPr numCol="1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>
                <a:hlinkClick r:id="rId8"/>
              </a:rPr>
              <a:t>https://www.youtube.com/watch?v=MR1xo1tLyBk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422703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7808" y="3198167"/>
            <a:ext cx="4464496" cy="46166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2400">
                <a:hlinkClick r:id="rId2"/>
              </a:rPr>
              <a:t>Spider-Man: Homecoming</a:t>
            </a:r>
            <a:endParaRPr altLang="en-GB" dirty="0" lang="en-GB" sz="2400"/>
          </a:p>
        </p:txBody>
      </p:sp>
      <p:sp>
        <p:nvSpPr>
          <p:cNvPr id="6" name="TextBox 5"/>
          <p:cNvSpPr txBox="1"/>
          <p:nvPr/>
        </p:nvSpPr>
        <p:spPr>
          <a:xfrm>
            <a:off x="4453615" y="4197436"/>
            <a:ext cx="3960440" cy="461665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r>
              <a:rPr altLang="en-GB" dirty="0" lang="en-GB" sz="2400">
                <a:hlinkClick r:id="rId3"/>
              </a:rPr>
              <a:t>Wizard of Oz 1939 trailer</a:t>
            </a:r>
            <a:endParaRPr altLang="en-GB" dirty="0" lang="en-GB" sz="2400"/>
          </a:p>
        </p:txBody>
      </p:sp>
      <p:sp>
        <p:nvSpPr>
          <p:cNvPr id="2" name="Rectangle 1"/>
          <p:cNvSpPr/>
          <p:nvPr/>
        </p:nvSpPr>
        <p:spPr>
          <a:xfrm>
            <a:off x="3810000" y="1700809"/>
            <a:ext cx="4572000" cy="1200329"/>
          </a:xfrm>
          <a:prstGeom prst="rect">
            <a:avLst/>
          </a:prstGeom>
        </p:spPr>
        <p:txBody>
          <a:bodyPr numCol="1">
            <a:spAutoFit/>
          </a:bodyPr>
          <a:lstStyle/>
          <a:p>
            <a:pPr algn="ctr"/>
            <a:r>
              <a:rPr altLang="en-GB" b="1" dirty="0" lang="en-GB" sz="2400">
                <a:latin charset="0" panose="02040503050406030204" pitchFamily="18" typeface="Cambria"/>
                <a:cs charset="0" panose="020F0502020204030204" pitchFamily="34" typeface="Calibri"/>
              </a:rPr>
              <a:t>Watch these two clips and think: what else do we need to consider when studying film?  </a:t>
            </a:r>
          </a:p>
        </p:txBody>
      </p:sp>
    </p:spTree>
    <p:extLst>
      <p:ext uri="{BB962C8B-B14F-4D97-AF65-F5344CB8AC3E}">
        <p14:creationId xmlns:p14="http://schemas.microsoft.com/office/powerpoint/2010/main" val="283495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GB" dirty="0" lang="en-GB"/>
              <a:t>We need to consider</a:t>
            </a:r>
            <a:endParaRPr altLang="en-GB" dirty="0" lang="en-GB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C3BA75-0CEB-784D-B3C4-332343CF242D}"/>
              </a:ext>
            </a:extLst>
          </p:cNvPr>
          <p:cNvSpPr txBox="1"/>
          <p:nvPr/>
        </p:nvSpPr>
        <p:spPr>
          <a:xfrm>
            <a:off x="903848" y="5062716"/>
            <a:ext cx="184731" cy="369332"/>
          </a:xfrm>
          <a:prstGeom prst="rect">
            <a:avLst/>
          </a:prstGeom>
          <a:noFill/>
        </p:spPr>
        <p:txBody>
          <a:bodyPr numCol="1" rtlCol="0" wrap="none">
            <a:spAutoFit/>
          </a:bodyPr>
          <a:lstStyle/>
          <a:p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6D3E9-6556-A24F-9E7B-C5D23FEB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46" y="2037862"/>
            <a:ext cx="10230091" cy="2938379"/>
          </a:xfrm>
        </p:spPr>
        <p:txBody>
          <a:bodyPr numCol="1">
            <a:noAutofit/>
          </a:bodyPr>
          <a:lstStyle/>
          <a:p>
            <a:r>
              <a:rPr altLang="en-GB" dirty="0" lang="en-GB" sz="2000"/>
              <a:t>-    Who directed the film (and what else they have directed)  </a:t>
            </a:r>
          </a:p>
          <a:p>
            <a:pPr indent="-342900" marL="342900">
              <a:buFontTx/>
              <a:buChar char="-"/>
            </a:pPr>
            <a:r>
              <a:rPr altLang="en-GB" dirty="0" lang="en-GB" sz="2000"/>
              <a:t>Who stars in the film</a:t>
            </a:r>
          </a:p>
          <a:p>
            <a:pPr indent="-342900" marL="342900">
              <a:buFontTx/>
              <a:buChar char="-"/>
            </a:pPr>
            <a:r>
              <a:rPr altLang="en-GB" dirty="0" lang="en-GB" sz="2000"/>
              <a:t>What studio made the film </a:t>
            </a:r>
          </a:p>
          <a:p>
            <a:pPr indent="-342900" marL="342900">
              <a:buFontTx/>
              <a:buChar char="-"/>
            </a:pPr>
            <a:r>
              <a:rPr altLang="en-GB" dirty="0" lang="en-GB" sz="2000"/>
              <a:t>What was/is happening at the time the film is made. This is called </a:t>
            </a:r>
            <a:r>
              <a:rPr altLang="en-GB" b="1" dirty="0" lang="en-GB" sz="2000" u="sng"/>
              <a:t>context.</a:t>
            </a:r>
          </a:p>
          <a:p>
            <a:pPr indent="-342900" marL="342900">
              <a:buFontTx/>
              <a:buChar char="-"/>
            </a:pPr>
            <a:endParaRPr altLang="en-GB" b="1" dirty="0" lang="en-GB" sz="2000" u="sng"/>
          </a:p>
          <a:p>
            <a:r>
              <a:rPr altLang="en-GB" dirty="0" lang="en-GB" sz="2000" u="sng"/>
              <a:t>Film Form – which includes:</a:t>
            </a:r>
          </a:p>
          <a:p>
            <a:pPr indent="-342900" marL="342900">
              <a:buFontTx/>
              <a:buChar char="-"/>
            </a:pPr>
            <a:r>
              <a:rPr altLang="en-GB" b="1" dirty="0" lang="en-GB" sz="2000" u="sng"/>
              <a:t>Micro Elements (including theory) </a:t>
            </a:r>
            <a:r>
              <a:rPr altLang="en-GB" dirty="0" lang="en-GB" sz="2000"/>
              <a:t>– you will study this in term 1 </a:t>
            </a:r>
          </a:p>
          <a:p>
            <a:pPr indent="-342900" marL="342900">
              <a:buFontTx/>
              <a:buChar char="-"/>
            </a:pPr>
            <a:r>
              <a:rPr altLang="en-GB" b="1" dirty="0" lang="en-GB" sz="2000" u="sng"/>
              <a:t>Macro Elements </a:t>
            </a:r>
            <a:r>
              <a:rPr altLang="en-GB" dirty="0" lang="en-GB" sz="2000"/>
              <a:t>– you will study this in term 2</a:t>
            </a:r>
          </a:p>
          <a:p>
            <a:pPr indent="-342900" marL="342900">
              <a:buFontTx/>
              <a:buChar char="-"/>
            </a:pPr>
            <a:endParaRPr altLang="en-GB" b="1" dirty="0" lang="en-GB" sz="2400" u="sng"/>
          </a:p>
          <a:p>
            <a:endParaRPr dirty="0" lang="en-US" sz="2800"/>
          </a:p>
        </p:txBody>
      </p:sp>
    </p:spTree>
    <p:extLst>
      <p:ext uri="{BB962C8B-B14F-4D97-AF65-F5344CB8AC3E}">
        <p14:creationId xmlns:p14="http://schemas.microsoft.com/office/powerpoint/2010/main" val="32226440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6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lastClr="000000" val="windowText"/>
      </a:dk1>
      <a:lt1>
        <a:sysClr lastClr="FFFFFF" val="window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panose="020B0502020202020204"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B0502020202020204"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127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dir="t" rig="threePt"/>
          </a:scene3d>
          <a:sp3d>
            <a:bevelT h="12700" w="25400"/>
          </a:sp3d>
        </a:effectStyle>
        <a:effectStyle>
          <a:effectLst>
            <a:outerShdw algn="ctr" blurRad="57150" dir="5400000" dist="1905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>
            <a:bevelT h="25400" w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4FDF2955-7D9C-493C-B9F9-C205151B46CD}" name="Vapor Trail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Words>379</Words>
  <Paragraphs>54</Paragraphs>
  <Slides>11</Slides>
  <Notes>0</Notes>
  <TotalTime>292</TotalTime>
  <HiddenSlides>0</HiddenSlides>
  <MMClips>0</MMClips>
  <ScaleCrop>false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Bell MT</vt:lpstr>
      <vt:lpstr>Arial</vt:lpstr>
      <vt:lpstr>Calibri</vt:lpstr>
      <vt:lpstr>Cambria</vt:lpstr>
      <vt:lpstr>Century Gothic</vt:lpstr>
      <vt:lpstr>Vapor Trail</vt:lpstr>
      <vt:lpstr>Lesson 1</vt:lpstr>
      <vt:lpstr>Learning OutComes</vt:lpstr>
      <vt:lpstr>Do it now</vt:lpstr>
      <vt:lpstr>Why do we study film?</vt:lpstr>
      <vt:lpstr>PowerPoint Presentation</vt:lpstr>
      <vt:lpstr>GENRE</vt:lpstr>
      <vt:lpstr>PowerPoint Presentation</vt:lpstr>
      <vt:lpstr>PowerPoint Presentation</vt:lpstr>
      <vt:lpstr>We need to consider</vt:lpstr>
      <vt:lpstr>Film form</vt:lpstr>
      <vt:lpstr>PLENARY</vt:lpstr>
    </vt:vector>
  </TitlesOfParts>
  <LinksUpToDate>false</LinksUpToDate>
  <SharedDoc>false</SharedDoc>
  <HyperlinksChanged>false</HyperlinksChanged>
  <Application>Microsoft Office PowerPoint</Application>
  <AppVersion>16.0000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2017-05-04T08:41:34Z</dcterms:created>
  <dc:creator>Holly Ice</dc:creator>
  <cp:lastModifiedBy>Paul Barker</cp:lastModifiedBy>
  <cp:lastPrinted>2017-11-16T11:23:48Z</cp:lastPrinted>
  <dcterms:modified xsi:type="dcterms:W3CDTF">2021-09-03T12:44:54Z</dcterms:modified>
  <cp:revision>72</cp:revision>
  <dc:title>PowerPoint Presentation</dc:title>
</cp:coreProperties>
</file>