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81" r:id="rId4"/>
    <p:sldId id="283" r:id="rId5"/>
    <p:sldId id="284" r:id="rId6"/>
    <p:sldId id="258" r:id="rId7"/>
    <p:sldId id="282" r:id="rId8"/>
    <p:sldId id="286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4" r:id="rId17"/>
    <p:sldId id="295" r:id="rId18"/>
    <p:sldId id="296" r:id="rId19"/>
    <p:sldId id="297" r:id="rId20"/>
    <p:sldId id="263" r:id="rId21"/>
  </p:sldIdLst>
  <p:sldSz cx="12192000" cy="6858000"/>
  <p:notesSz cx="6797675" cy="9926638"/>
  <p:embeddedFontLst>
    <p:embeddedFont>
      <p:font typeface="Bell MT" panose="02020503060305020303" pitchFamily="18" charset="77"/>
      <p:regular r:id="rId23"/>
      <p:bold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021A"/>
    <a:srgbClr val="EFE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9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0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5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Lesson 21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Page </a:t>
            </a:r>
            <a:fld id="{87EEAF8B-3AD3-4961-A43D-89384FAF75A3}" type="slidenum">
              <a:rPr lang="en-GB"/>
              <a:pPr/>
              <a:t>‹#›</a:t>
            </a:fld>
            <a:r>
              <a:rPr lang="en-GB" dirty="0"/>
              <a:t> of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GCSE (9-1) Eduqas Teaching Pack: Component 1, Section A: Tab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GB" dirty="0"/>
              <a:t>© ZigZag Education 2017</a:t>
            </a:r>
          </a:p>
        </p:txBody>
      </p:sp>
    </p:spTree>
    <p:extLst>
      <p:ext uri="{BB962C8B-B14F-4D97-AF65-F5344CB8AC3E}">
        <p14:creationId xmlns:p14="http://schemas.microsoft.com/office/powerpoint/2010/main" val="44933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72286"/>
            <a:ext cx="12192000" cy="45627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2192" y="-15367"/>
            <a:ext cx="12204192" cy="6918071"/>
            <a:chOff x="-12192" y="-15367"/>
            <a:chExt cx="12204192" cy="6918071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2" y="-15367"/>
              <a:ext cx="6912864" cy="691286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95"/>
            <a:stretch/>
          </p:blipFill>
          <p:spPr>
            <a:xfrm>
              <a:off x="6854950" y="-10160"/>
              <a:ext cx="5337050" cy="691286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 userDrawn="1"/>
        </p:nvSpPr>
        <p:spPr>
          <a:xfrm>
            <a:off x="0" y="6004560"/>
            <a:ext cx="12192000" cy="853440"/>
          </a:xfrm>
          <a:prstGeom prst="rect">
            <a:avLst/>
          </a:prstGeom>
          <a:solidFill>
            <a:schemeClr val="dk1">
              <a:alpha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303018" y="1034166"/>
            <a:ext cx="9585964" cy="4444229"/>
            <a:chOff x="1371599" y="822510"/>
            <a:chExt cx="9585964" cy="387143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20" name="Group 19"/>
            <p:cNvGrpSpPr/>
            <p:nvPr userDrawn="1"/>
          </p:nvGrpSpPr>
          <p:grpSpPr>
            <a:xfrm>
              <a:off x="1371599" y="822510"/>
              <a:ext cx="9585964" cy="3871434"/>
              <a:chOff x="1371599" y="1430866"/>
              <a:chExt cx="9585964" cy="3262296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1371599" y="1430866"/>
                <a:ext cx="335280" cy="32581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1371600" y="1430866"/>
                <a:ext cx="9585963" cy="239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1371600" y="4449532"/>
                <a:ext cx="9585963" cy="239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10622283" y="1435058"/>
                <a:ext cx="335280" cy="32581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Rectangle 21"/>
            <p:cNvSpPr/>
            <p:nvPr userDrawn="1"/>
          </p:nvSpPr>
          <p:spPr>
            <a:xfrm>
              <a:off x="1706880" y="1097280"/>
              <a:ext cx="8912352" cy="33018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5248" y="1486413"/>
            <a:ext cx="8915403" cy="1825096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41348" y="3315209"/>
            <a:ext cx="8909303" cy="6858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Introducing Print Advertising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ZigZag Education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8480" y="648098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35040"/>
            <a:ext cx="12192000" cy="4578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72286"/>
              <a:ext cx="12192000" cy="53857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0"/>
              <a:ext cx="12192000" cy="14722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C2-HD-BTM.png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75150"/>
              <a:ext cx="12192000" cy="248285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>
            <a:off x="0" y="-3786"/>
            <a:ext cx="12192000" cy="6851626"/>
            <a:chOff x="0" y="-3786"/>
            <a:chExt cx="12192000" cy="6851626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8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786"/>
              <a:ext cx="6849900" cy="68499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33030" y="-2060"/>
              <a:ext cx="5458970" cy="68499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-12192" y="-15367"/>
            <a:ext cx="12204192" cy="6918071"/>
            <a:chOff x="-12192" y="-15367"/>
            <a:chExt cx="12204192" cy="6918071"/>
          </a:xfrm>
        </p:grpSpPr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2" y="-15367"/>
              <a:ext cx="6912864" cy="691286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95"/>
            <a:stretch/>
          </p:blipFill>
          <p:spPr>
            <a:xfrm>
              <a:off x="6854950" y="-10160"/>
              <a:ext cx="5337050" cy="691286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 userDrawn="1"/>
        </p:nvSpPr>
        <p:spPr>
          <a:xfrm>
            <a:off x="-1470" y="6491816"/>
            <a:ext cx="12192000" cy="354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4709"/>
            <a:ext cx="12192000" cy="620907"/>
          </a:xfrm>
          <a:solidFill>
            <a:schemeClr val="tx1"/>
          </a:solidFill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ZigZag Education 2017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400032" y="64750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643466" y="1684348"/>
            <a:ext cx="11032501" cy="3983428"/>
            <a:chOff x="1552893" y="971443"/>
            <a:chExt cx="9227986" cy="35661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26" name="Group 25"/>
            <p:cNvGrpSpPr/>
            <p:nvPr userDrawn="1"/>
          </p:nvGrpSpPr>
          <p:grpSpPr>
            <a:xfrm>
              <a:off x="1552893" y="971443"/>
              <a:ext cx="9227986" cy="3566100"/>
              <a:chOff x="1552893" y="1556366"/>
              <a:chExt cx="9227986" cy="3005004"/>
            </a:xfrm>
          </p:grpSpPr>
          <p:sp>
            <p:nvSpPr>
              <p:cNvPr id="28" name="Rectangle 27"/>
              <p:cNvSpPr/>
              <p:nvPr userDrawn="1"/>
            </p:nvSpPr>
            <p:spPr>
              <a:xfrm>
                <a:off x="1552893" y="1559156"/>
                <a:ext cx="150936" cy="300221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 userDrawn="1"/>
            </p:nvSpPr>
            <p:spPr>
              <a:xfrm>
                <a:off x="1552894" y="1559155"/>
                <a:ext cx="9227985" cy="9916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1588303" y="4449533"/>
                <a:ext cx="9192576" cy="11183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10622284" y="1556366"/>
                <a:ext cx="158595" cy="3005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Rectangle 26"/>
            <p:cNvSpPr/>
            <p:nvPr userDrawn="1"/>
          </p:nvSpPr>
          <p:spPr>
            <a:xfrm>
              <a:off x="1706880" y="1097280"/>
              <a:ext cx="8912352" cy="33018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10" y="1823192"/>
            <a:ext cx="10651500" cy="3690025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>
                <a:latin typeface="Cambria" panose="02040503050406030204" pitchFamily="18" charset="0"/>
              </a:defRPr>
            </a:lvl1pPr>
            <a:lvl2pPr>
              <a:defRPr sz="3200">
                <a:latin typeface="Cambria" panose="02040503050406030204" pitchFamily="18" charset="0"/>
              </a:defRPr>
            </a:lvl2pPr>
            <a:lvl3pPr>
              <a:defRPr sz="28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1472286"/>
              <a:ext cx="12192000" cy="53857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0"/>
              <a:ext cx="12192000" cy="14722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 descr="C2-HD-BTM.png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75150"/>
              <a:ext cx="12192000" cy="24828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-3786"/>
            <a:ext cx="12192000" cy="6851626"/>
            <a:chOff x="0" y="-3786"/>
            <a:chExt cx="12192000" cy="6851626"/>
          </a:xfrm>
        </p:grpSpPr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786"/>
              <a:ext cx="6849900" cy="68499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33030" y="-2060"/>
              <a:ext cx="5458970" cy="68499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 userDrawn="1"/>
        </p:nvGrpSpPr>
        <p:grpSpPr>
          <a:xfrm>
            <a:off x="0" y="-62660"/>
            <a:ext cx="12204192" cy="6916039"/>
            <a:chOff x="-12192" y="-15367"/>
            <a:chExt cx="12204192" cy="6916039"/>
          </a:xfrm>
        </p:grpSpPr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2" y="-15367"/>
              <a:ext cx="6912864" cy="691286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95"/>
            <a:stretch/>
          </p:blipFill>
          <p:spPr>
            <a:xfrm>
              <a:off x="6854950" y="-12192"/>
              <a:ext cx="5337050" cy="6912864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-12192" y="-15367"/>
            <a:ext cx="12204192" cy="6918071"/>
            <a:chOff x="-12192" y="-15367"/>
            <a:chExt cx="12204192" cy="6918071"/>
          </a:xfrm>
        </p:grpSpPr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2" y="-15367"/>
              <a:ext cx="6912864" cy="691286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95"/>
            <a:stretch/>
          </p:blipFill>
          <p:spPr>
            <a:xfrm>
              <a:off x="6854950" y="-10160"/>
              <a:ext cx="5337050" cy="6912864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 userDrawn="1"/>
        </p:nvSpPr>
        <p:spPr>
          <a:xfrm>
            <a:off x="-3927" y="6506525"/>
            <a:ext cx="12192000" cy="354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43466" y="1684348"/>
            <a:ext cx="11032501" cy="3983428"/>
            <a:chOff x="1552893" y="971443"/>
            <a:chExt cx="9227986" cy="35661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0" name="Group 9"/>
            <p:cNvGrpSpPr/>
            <p:nvPr userDrawn="1"/>
          </p:nvGrpSpPr>
          <p:grpSpPr>
            <a:xfrm>
              <a:off x="1552893" y="971443"/>
              <a:ext cx="9227986" cy="3566100"/>
              <a:chOff x="1552893" y="1556366"/>
              <a:chExt cx="9227986" cy="3005004"/>
            </a:xfrm>
          </p:grpSpPr>
          <p:sp>
            <p:nvSpPr>
              <p:cNvPr id="12" name="Rectangle 11"/>
              <p:cNvSpPr/>
              <p:nvPr userDrawn="1"/>
            </p:nvSpPr>
            <p:spPr>
              <a:xfrm>
                <a:off x="1552893" y="1559156"/>
                <a:ext cx="150936" cy="300221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1552894" y="1559155"/>
                <a:ext cx="9227985" cy="9916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1588303" y="4449533"/>
                <a:ext cx="9192576" cy="11183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10622284" y="1556366"/>
                <a:ext cx="158595" cy="3005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Rectangle 10"/>
            <p:cNvSpPr/>
            <p:nvPr userDrawn="1"/>
          </p:nvSpPr>
          <p:spPr>
            <a:xfrm>
              <a:off x="1706880" y="1097280"/>
              <a:ext cx="8912352" cy="33018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0" y="6492875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ZigZag Education 2017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9448800" y="6487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831210" y="1823192"/>
            <a:ext cx="10651500" cy="3690025"/>
          </a:xfrm>
        </p:spPr>
        <p:txBody>
          <a:bodyPr>
            <a:normAutofit/>
          </a:bodyPr>
          <a:lstStyle>
            <a:lvl1pPr>
              <a:defRPr sz="3200">
                <a:latin typeface="Cambria" panose="02040503050406030204" pitchFamily="18" charset="0"/>
              </a:defRPr>
            </a:lvl1pPr>
            <a:lvl2pPr>
              <a:defRPr sz="3200">
                <a:latin typeface="Cambria" panose="02040503050406030204" pitchFamily="18" charset="0"/>
              </a:defRPr>
            </a:lvl2pPr>
            <a:lvl3pPr>
              <a:defRPr sz="28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-12192" y="474709"/>
            <a:ext cx="12204192" cy="620907"/>
          </a:xfrm>
          <a:prstGeom prst="rect">
            <a:avLst/>
          </a:prstGeom>
          <a:solidFill>
            <a:schemeClr val="tx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+mj-lt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wbUMyCnJg" TargetMode="External"/><Relationship Id="rId2" Type="http://schemas.openxmlformats.org/officeDocument/2006/relationships/hyperlink" Target="https://www.youtube.com/watch?v=H_4hOY-9nK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9gr6dDlIt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qApXdc1WP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UUIC4wC4W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JZ-gPQ0ew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mwOYj4uqf0" TargetMode="External"/><Relationship Id="rId2" Type="http://schemas.openxmlformats.org/officeDocument/2006/relationships/hyperlink" Target="https://www.youtube.com/watch?v=JgSxn-TLrC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bum" TargetMode="External"/><Relationship Id="rId2" Type="http://schemas.openxmlformats.org/officeDocument/2006/relationships/hyperlink" Target="https://en.wikipedia.org/wiki/Musi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acorzSwf0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348" y="1642506"/>
            <a:ext cx="8915403" cy="1825096"/>
          </a:xfrm>
        </p:spPr>
        <p:txBody>
          <a:bodyPr/>
          <a:lstStyle/>
          <a:p>
            <a:r>
              <a:rPr lang="en-GB" dirty="0">
                <a:latin typeface="+mj-lt"/>
              </a:rPr>
              <a:t>Lesson </a:t>
            </a:r>
            <a:r>
              <a:rPr lang="en-GB" dirty="0"/>
              <a:t>10</a:t>
            </a:r>
            <a:endParaRPr lang="en-GB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Introduction to sound </a:t>
            </a:r>
          </a:p>
        </p:txBody>
      </p:sp>
    </p:spTree>
    <p:extLst>
      <p:ext uri="{BB962C8B-B14F-4D97-AF65-F5344CB8AC3E}">
        <p14:creationId xmlns:p14="http://schemas.microsoft.com/office/powerpoint/2010/main" val="421843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0EDC-86F6-AD40-A10F-7915691B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Diagetic</a:t>
            </a:r>
            <a:r>
              <a:rPr lang="en-US" dirty="0"/>
              <a:t>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B2DE8-6590-2741-B4B9-A9DADFE5D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u="sng" dirty="0"/>
              <a:t>Diegetic sound</a:t>
            </a:r>
            <a:r>
              <a:rPr lang="en-GB" dirty="0"/>
              <a:t>: any </a:t>
            </a:r>
            <a:r>
              <a:rPr lang="en-GB" b="1" dirty="0"/>
              <a:t>sound</a:t>
            </a:r>
            <a:r>
              <a:rPr lang="en-GB" dirty="0"/>
              <a:t> that originates </a:t>
            </a:r>
            <a:r>
              <a:rPr lang="en-GB" u="sng" dirty="0"/>
              <a:t>from within the film’s world. </a:t>
            </a:r>
            <a:r>
              <a:rPr lang="en-GB" dirty="0"/>
              <a:t>Diegetic </a:t>
            </a:r>
            <a:r>
              <a:rPr lang="en-GB" b="1" dirty="0"/>
              <a:t>sound</a:t>
            </a:r>
            <a:r>
              <a:rPr lang="en-GB" dirty="0"/>
              <a:t> can be either on screen or off screen. For example, dialogue, in-world music, in-world sound effects (Spidey-Sense in Spider-man for example).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9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0EDC-86F6-AD40-A10F-7915691B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Diagetic</a:t>
            </a:r>
            <a:r>
              <a:rPr lang="en-US" dirty="0"/>
              <a:t>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B2DE8-6590-2741-B4B9-A9DADFE5D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u="sng" dirty="0"/>
              <a:t>Non-diegetic sound: </a:t>
            </a:r>
            <a:r>
              <a:rPr lang="en-GB" dirty="0"/>
              <a:t>a noise which </a:t>
            </a:r>
            <a:r>
              <a:rPr lang="en-GB" u="sng" dirty="0"/>
              <a:t>does not</a:t>
            </a:r>
            <a:r>
              <a:rPr lang="en-GB" dirty="0"/>
              <a:t> have a source on-screen, they have been added in. For example  music, voiceover, sound effects. Non-diegetic sounds are often used to add drama to moments that would be silent without it.</a:t>
            </a:r>
          </a:p>
          <a:p>
            <a:r>
              <a:rPr lang="en-GB" dirty="0">
                <a:hlinkClick r:id="rId2"/>
              </a:rPr>
              <a:t>https://www.youtube.com/watch?v=H_4hOY-9nKA</a:t>
            </a:r>
            <a:endParaRPr lang="en-GB" dirty="0"/>
          </a:p>
          <a:p>
            <a:r>
              <a:rPr lang="en-GB" dirty="0">
                <a:hlinkClick r:id="rId3"/>
              </a:rPr>
              <a:t>https://www.youtube.com/watch?v=DhwbUMyCnJg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0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0EDC-86F6-AD40-A10F-7915691B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B2DE8-6590-2741-B4B9-A9DADFE5D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Watch this clip from Despicable Me. Identify the various elements of sounds we have looked at this lesson (bullet point if you are able to) and comment on </a:t>
            </a:r>
            <a:r>
              <a:rPr lang="en-GB" u="sng" dirty="0"/>
              <a:t>3 ways </a:t>
            </a:r>
            <a:r>
              <a:rPr lang="en-GB" dirty="0"/>
              <a:t>the sounds contribute towards the narrative? Think about atmosphere and developments in characterisation.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https://www.youtube.com/watch?v=89gr6dDlItE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1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348" y="1642506"/>
            <a:ext cx="8915403" cy="1825096"/>
          </a:xfrm>
        </p:spPr>
        <p:txBody>
          <a:bodyPr/>
          <a:lstStyle/>
          <a:p>
            <a:r>
              <a:rPr lang="en-GB" dirty="0">
                <a:latin typeface="+mj-lt"/>
              </a:rPr>
              <a:t>Lesson </a:t>
            </a:r>
            <a:r>
              <a:rPr lang="en-GB" dirty="0"/>
              <a:t>11</a:t>
            </a:r>
            <a:endParaRPr lang="en-GB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Introduction to sound </a:t>
            </a:r>
          </a:p>
        </p:txBody>
      </p:sp>
    </p:spTree>
    <p:extLst>
      <p:ext uri="{BB962C8B-B14F-4D97-AF65-F5344CB8AC3E}">
        <p14:creationId xmlns:p14="http://schemas.microsoft.com/office/powerpoint/2010/main" val="406365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0EDC-86F6-AD40-A10F-7915691B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B2DE8-6590-2741-B4B9-A9DADFE5D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Define each of these to your neighbour, taking turns on each word:</a:t>
            </a:r>
          </a:p>
          <a:p>
            <a:r>
              <a:rPr lang="en-GB" dirty="0"/>
              <a:t>Ambient sound</a:t>
            </a:r>
          </a:p>
          <a:p>
            <a:r>
              <a:rPr lang="en-GB" dirty="0"/>
              <a:t>Soundtrack</a:t>
            </a:r>
          </a:p>
          <a:p>
            <a:r>
              <a:rPr lang="en-GB" dirty="0"/>
              <a:t>Dialogue</a:t>
            </a:r>
          </a:p>
          <a:p>
            <a:r>
              <a:rPr lang="en-GB" dirty="0"/>
              <a:t>Sound effects</a:t>
            </a:r>
          </a:p>
          <a:p>
            <a:r>
              <a:rPr lang="en-GB" dirty="0"/>
              <a:t>Music</a:t>
            </a:r>
          </a:p>
          <a:p>
            <a:r>
              <a:rPr lang="en-GB" dirty="0"/>
              <a:t>Diegetic sound</a:t>
            </a:r>
          </a:p>
          <a:p>
            <a:r>
              <a:rPr lang="en-GB" dirty="0"/>
              <a:t>Non-diegetic sound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02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0EDC-86F6-AD40-A10F-7915691B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B2DE8-6590-2741-B4B9-A9DADFE5D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u="sng" dirty="0"/>
              <a:t>Here are your keywords for this lesson:</a:t>
            </a:r>
          </a:p>
          <a:p>
            <a:r>
              <a:rPr lang="en-GB" dirty="0"/>
              <a:t>Parallel sound</a:t>
            </a:r>
          </a:p>
          <a:p>
            <a:r>
              <a:rPr lang="en-GB" dirty="0"/>
              <a:t>Contrapuntal sound </a:t>
            </a:r>
          </a:p>
          <a:p>
            <a:r>
              <a:rPr lang="en-GB" dirty="0"/>
              <a:t>Sound bridge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52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List the sounds you would associate with…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8810"/>
              </p:ext>
            </p:extLst>
          </p:nvPr>
        </p:nvGraphicFramePr>
        <p:xfrm>
          <a:off x="1572399" y="1968334"/>
          <a:ext cx="9047202" cy="3329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5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662">
                <a:tc>
                  <a:txBody>
                    <a:bodyPr/>
                    <a:lstStyle/>
                    <a:p>
                      <a:r>
                        <a:rPr lang="en-GB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Associated</a:t>
                      </a:r>
                      <a:r>
                        <a:rPr lang="en-GB" baseline="0" dirty="0"/>
                        <a:t> sounds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Leave</a:t>
                      </a:r>
                      <a:r>
                        <a:rPr lang="en-GB" baseline="0" dirty="0"/>
                        <a:t> this blank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18">
                <a:tc>
                  <a:txBody>
                    <a:bodyPr/>
                    <a:lstStyle/>
                    <a:p>
                      <a:r>
                        <a:rPr lang="en-GB" dirty="0"/>
                        <a:t>The seaside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18">
                <a:tc>
                  <a:txBody>
                    <a:bodyPr/>
                    <a:lstStyle/>
                    <a:p>
                      <a:r>
                        <a:rPr lang="en-GB" dirty="0"/>
                        <a:t>The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18">
                <a:tc>
                  <a:txBody>
                    <a:bodyPr/>
                    <a:lstStyle/>
                    <a:p>
                      <a:r>
                        <a:rPr lang="en-GB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662">
                <a:tc>
                  <a:txBody>
                    <a:bodyPr/>
                    <a:lstStyle/>
                    <a:p>
                      <a:r>
                        <a:rPr lang="en-GB" dirty="0"/>
                        <a:t>A birthday party…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7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Watch the trailer for </a:t>
            </a:r>
            <a:r>
              <a:rPr lang="en-GB" dirty="0" err="1"/>
              <a:t>tim</a:t>
            </a:r>
            <a:r>
              <a:rPr lang="en-GB" dirty="0"/>
              <a:t> burton’s ‘9’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10" y="1779650"/>
            <a:ext cx="10651500" cy="3690025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https://www.youtube.com/watch?v=_qApXdc1WPY</a:t>
            </a:r>
            <a:endParaRPr lang="en-GB" dirty="0"/>
          </a:p>
          <a:p>
            <a:r>
              <a:rPr lang="en-GB" u="sng" dirty="0"/>
              <a:t>Parallel sounds </a:t>
            </a:r>
            <a:r>
              <a:rPr lang="en-GB" dirty="0"/>
              <a:t>are sounds that we expect to hear to accompany the images we are seeing. These add to realism.</a:t>
            </a:r>
          </a:p>
          <a:p>
            <a:r>
              <a:rPr lang="en-GB" u="sng" dirty="0"/>
              <a:t>Contrapuntal sounds </a:t>
            </a:r>
            <a:r>
              <a:rPr lang="en-GB" dirty="0"/>
              <a:t>are sounds that do not match what we are seeing in order to create nuanced meaning.</a:t>
            </a:r>
          </a:p>
          <a:p>
            <a:endParaRPr lang="en-GB" dirty="0"/>
          </a:p>
          <a:p>
            <a:r>
              <a:rPr lang="en-GB" u="sng" dirty="0"/>
              <a:t>Can you identify any examples from the trailer?</a:t>
            </a:r>
          </a:p>
        </p:txBody>
      </p:sp>
    </p:spTree>
    <p:extLst>
      <p:ext uri="{BB962C8B-B14F-4D97-AF65-F5344CB8AC3E}">
        <p14:creationId xmlns:p14="http://schemas.microsoft.com/office/powerpoint/2010/main" val="23138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Guardians of the galaxy 2 (opening scene)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https://www.youtube.com/watch?v=4UUIC4wC4WU</a:t>
            </a:r>
            <a:endParaRPr lang="en-GB" dirty="0"/>
          </a:p>
          <a:p>
            <a:endParaRPr lang="en-GB" dirty="0"/>
          </a:p>
          <a:p>
            <a:r>
              <a:rPr lang="en-GB" dirty="0"/>
              <a:t>How about now? Does this openings primarily use contrapuntal or parallel sound? What is the effect?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726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3326-6003-1848-BA58-37F54393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Sounds bridges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C7F9-9497-0241-A506-B2D71A583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sound bridge is when the sound continues from one scene to the next even though the images have changed. This helps keep the transition smooth.</a:t>
            </a:r>
          </a:p>
          <a:p>
            <a:endParaRPr lang="en-GB" dirty="0"/>
          </a:p>
          <a:p>
            <a:r>
              <a:rPr lang="en-GB" dirty="0"/>
              <a:t>Watch this example from ‘The Matrix’</a:t>
            </a:r>
          </a:p>
          <a:p>
            <a:r>
              <a:rPr lang="en-GB" dirty="0">
                <a:hlinkClick r:id="rId2"/>
              </a:rPr>
              <a:t>https://www.youtube.com/watch?v=zJZ-gPQ0ew8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96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Learning </a:t>
            </a:r>
            <a:r>
              <a:rPr lang="en-GB" dirty="0" err="1">
                <a:latin typeface="+mj-lt"/>
              </a:rPr>
              <a:t>OutComes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69" y="2515716"/>
            <a:ext cx="10651500" cy="3410097"/>
          </a:xfrm>
        </p:spPr>
        <p:txBody>
          <a:bodyPr/>
          <a:lstStyle/>
          <a:p>
            <a:pPr marL="514350" indent="-514350" algn="ctr">
              <a:buAutoNum type="arabicPeriod"/>
            </a:pPr>
            <a:endParaRPr lang="en-GB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08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Plenary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Revisit the table you started at the beginning of the lesson. Change the second column heading to use the precise terminology. Add your ideas for CONTRAPUNTAL sounds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2655"/>
              </p:ext>
            </p:extLst>
          </p:nvPr>
        </p:nvGraphicFramePr>
        <p:xfrm>
          <a:off x="2902857" y="2889718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trike="sngStrike" dirty="0"/>
                        <a:t>Associated</a:t>
                      </a:r>
                      <a:r>
                        <a:rPr lang="en-GB" strike="sngStrike" baseline="0" dirty="0"/>
                        <a:t> sounds</a:t>
                      </a:r>
                      <a:endParaRPr lang="en-GB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Contrapuntal sounds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seaside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 birthday party…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65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u="sng" dirty="0"/>
              <a:t>Here are your keywords for this lesson:</a:t>
            </a:r>
          </a:p>
          <a:p>
            <a:r>
              <a:rPr lang="en-GB" dirty="0"/>
              <a:t>Ambient sound</a:t>
            </a:r>
          </a:p>
          <a:p>
            <a:r>
              <a:rPr lang="en-GB" dirty="0"/>
              <a:t>Soundtrack</a:t>
            </a:r>
          </a:p>
          <a:p>
            <a:r>
              <a:rPr lang="en-GB" dirty="0"/>
              <a:t>Dialogue</a:t>
            </a:r>
          </a:p>
          <a:p>
            <a:r>
              <a:rPr lang="en-GB" dirty="0"/>
              <a:t>Sound effects</a:t>
            </a:r>
          </a:p>
          <a:p>
            <a:r>
              <a:rPr lang="en-GB" dirty="0"/>
              <a:t>Music</a:t>
            </a:r>
          </a:p>
          <a:p>
            <a:r>
              <a:rPr lang="en-GB" dirty="0"/>
              <a:t>Diegetic sound</a:t>
            </a:r>
          </a:p>
          <a:p>
            <a:r>
              <a:rPr lang="en-GB" dirty="0"/>
              <a:t>Non-diegetic sound</a:t>
            </a:r>
          </a:p>
        </p:txBody>
      </p:sp>
    </p:spTree>
    <p:extLst>
      <p:ext uri="{BB962C8B-B14F-4D97-AF65-F5344CB8AC3E}">
        <p14:creationId xmlns:p14="http://schemas.microsoft.com/office/powerpoint/2010/main" val="21340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sound important to film?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u="sng" dirty="0"/>
          </a:p>
          <a:p>
            <a:pPr algn="ctr"/>
            <a:r>
              <a:rPr lang="en-GB" dirty="0"/>
              <a:t>Watch this clip of ‘Friends’, what do you notice?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=4BFSZ8XzWOM  </a:t>
            </a:r>
          </a:p>
        </p:txBody>
      </p:sp>
    </p:spTree>
    <p:extLst>
      <p:ext uri="{BB962C8B-B14F-4D97-AF65-F5344CB8AC3E}">
        <p14:creationId xmlns:p14="http://schemas.microsoft.com/office/powerpoint/2010/main" val="91494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14F8-0ABA-4847-ADB2-C40D3DE8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sound important to film?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0D95E-56B5-D848-83E9-7152A1BE3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Watch the next series of clips, what do you notice about the impact the sound has on the film and the audience?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=I8znuHwF490&amp;t=80s </a:t>
            </a:r>
          </a:p>
        </p:txBody>
      </p:sp>
    </p:spTree>
    <p:extLst>
      <p:ext uri="{BB962C8B-B14F-4D97-AF65-F5344CB8AC3E}">
        <p14:creationId xmlns:p14="http://schemas.microsoft.com/office/powerpoint/2010/main" val="278820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AMBIENT SOUND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F4E39-A810-0744-BE49-EB4DF2759623}"/>
              </a:ext>
            </a:extLst>
          </p:cNvPr>
          <p:cNvSpPr/>
          <p:nvPr/>
        </p:nvSpPr>
        <p:spPr>
          <a:xfrm>
            <a:off x="992459" y="1984918"/>
            <a:ext cx="104263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/>
              <a:t>Ambient sound </a:t>
            </a:r>
            <a:r>
              <a:rPr lang="en-GB" sz="2400" dirty="0"/>
              <a:t>AKA atmosphere, </a:t>
            </a:r>
            <a:r>
              <a:rPr lang="en-GB" sz="2400" dirty="0" err="1"/>
              <a:t>atmos</a:t>
            </a:r>
            <a:r>
              <a:rPr lang="en-GB" sz="2400" dirty="0"/>
              <a:t> or background </a:t>
            </a:r>
            <a:r>
              <a:rPr lang="en-GB" sz="2400" b="1" dirty="0"/>
              <a:t>noise</a:t>
            </a:r>
            <a:r>
              <a:rPr lang="en-GB" sz="2400" dirty="0"/>
              <a:t>: means background </a:t>
            </a:r>
            <a:r>
              <a:rPr lang="en-GB" sz="2400" b="1" dirty="0"/>
              <a:t>sounds</a:t>
            </a:r>
            <a:r>
              <a:rPr lang="en-GB" sz="2400" dirty="0"/>
              <a:t> which are present in a scene or location. Common </a:t>
            </a:r>
            <a:r>
              <a:rPr lang="en-GB" sz="2400" b="1" dirty="0"/>
              <a:t>ambient sounds</a:t>
            </a:r>
            <a:r>
              <a:rPr lang="en-GB" sz="2400" dirty="0"/>
              <a:t> include wind, water, birds, crowds, office noises, traffic, etc.</a:t>
            </a:r>
          </a:p>
          <a:p>
            <a:r>
              <a:rPr lang="en-GB" sz="2400" dirty="0">
                <a:hlinkClick r:id="rId2"/>
              </a:rPr>
              <a:t>https://www.youtube.com/watch?v=JgSxn-TLrCM</a:t>
            </a:r>
            <a:endParaRPr lang="en-GB" sz="2400" dirty="0"/>
          </a:p>
          <a:p>
            <a:r>
              <a:rPr lang="en-GB" sz="2400" dirty="0">
                <a:hlinkClick r:id="rId3"/>
              </a:rPr>
              <a:t>https://www.youtube.com/watch?v=0mwOYj4uqf0</a:t>
            </a:r>
            <a:endParaRPr lang="en-GB" sz="2400" dirty="0"/>
          </a:p>
          <a:p>
            <a:endParaRPr lang="en-GB" sz="2000" dirty="0"/>
          </a:p>
          <a:p>
            <a:pPr algn="ctr"/>
            <a:r>
              <a:rPr lang="en-GB" sz="3200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282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994C-8AFE-0F42-9147-383FF21C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Soundtrack, dialogue, sound effects (FX)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E42FF-CA56-1448-BFA8-69006A9D7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u="sng" dirty="0"/>
              <a:t>Soundtrack: </a:t>
            </a:r>
            <a:r>
              <a:rPr lang="en-GB" sz="2400" dirty="0"/>
              <a:t>refers to the </a:t>
            </a:r>
            <a:r>
              <a:rPr lang="en-GB" sz="2400" dirty="0">
                <a:hlinkClick r:id="rId2" tooltip="Music"/>
              </a:rPr>
              <a:t>music</a:t>
            </a:r>
            <a:r>
              <a:rPr lang="en-GB" sz="2400" dirty="0"/>
              <a:t> used in a movie (or television show), or to an </a:t>
            </a:r>
            <a:r>
              <a:rPr lang="en-GB" sz="2400" dirty="0">
                <a:hlinkClick r:id="rId3" tooltip="Album"/>
              </a:rPr>
              <a:t>album</a:t>
            </a:r>
            <a:r>
              <a:rPr lang="en-GB" sz="2400" dirty="0"/>
              <a:t> sold containing that music. </a:t>
            </a:r>
            <a:r>
              <a:rPr lang="en-GB" sz="2400" dirty="0">
                <a:hlinkClick r:id="rId4"/>
              </a:rPr>
              <a:t>https://www.youtube.com/watch?v=NacorzSwf0M</a:t>
            </a:r>
            <a:endParaRPr lang="en-GB" sz="2400" dirty="0"/>
          </a:p>
          <a:p>
            <a:endParaRPr lang="en-GB" sz="2400" dirty="0"/>
          </a:p>
          <a:p>
            <a:r>
              <a:rPr lang="en-GB" sz="2400" b="1" u="sng" dirty="0"/>
              <a:t>Dialogue: </a:t>
            </a:r>
            <a:r>
              <a:rPr lang="en-GB" sz="2400" dirty="0"/>
              <a:t>the things that are said by the characters in a story, </a:t>
            </a:r>
            <a:r>
              <a:rPr lang="en-GB" sz="2400" b="1" dirty="0"/>
              <a:t>movie</a:t>
            </a:r>
            <a:r>
              <a:rPr lang="en-GB" sz="2400" dirty="0"/>
              <a:t>, play, etc.</a:t>
            </a:r>
          </a:p>
          <a:p>
            <a:endParaRPr lang="en-GB" sz="2400" dirty="0"/>
          </a:p>
          <a:p>
            <a:r>
              <a:rPr lang="en-GB" sz="2400" b="1" u="sng" dirty="0"/>
              <a:t>Sound effects: </a:t>
            </a:r>
            <a:r>
              <a:rPr lang="en-GB" sz="2400" dirty="0"/>
              <a:t>a sound other than speech or music made artificially for use in a film.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4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994C-8AFE-0F42-9147-383FF21C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E42FF-CA56-1448-BFA8-69006A9D7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u="sng" dirty="0"/>
              <a:t>Music: </a:t>
            </a:r>
            <a:r>
              <a:rPr lang="en-GB" sz="2400" dirty="0"/>
              <a:t>this is different to soundtrack. It is original </a:t>
            </a:r>
            <a:r>
              <a:rPr lang="en-GB" sz="2400" b="1" dirty="0"/>
              <a:t>music</a:t>
            </a:r>
            <a:r>
              <a:rPr lang="en-GB" sz="2400" dirty="0"/>
              <a:t> written specifically to accompany a </a:t>
            </a:r>
            <a:r>
              <a:rPr lang="en-GB" sz="2400" b="1" dirty="0"/>
              <a:t>film</a:t>
            </a:r>
            <a:r>
              <a:rPr lang="en-GB" sz="2400" dirty="0"/>
              <a:t>. It is often used in the background and sometimes recognised as incidental music. It is designed to:</a:t>
            </a:r>
          </a:p>
          <a:p>
            <a:r>
              <a:rPr lang="en-GB" sz="2400" dirty="0"/>
              <a:t>establish atmosphere, time and place</a:t>
            </a:r>
          </a:p>
          <a:p>
            <a:r>
              <a:rPr lang="en-GB" sz="2400" dirty="0"/>
              <a:t>move the action forward</a:t>
            </a:r>
          </a:p>
          <a:p>
            <a:r>
              <a:rPr lang="en-GB" sz="2400" dirty="0"/>
              <a:t>describe character</a:t>
            </a:r>
          </a:p>
          <a:p>
            <a:r>
              <a:rPr lang="en-GB" sz="2400" dirty="0"/>
              <a:t>accompany scene changes</a:t>
            </a:r>
          </a:p>
          <a:p>
            <a:r>
              <a:rPr lang="en-GB" sz="2400" dirty="0"/>
              <a:t>add to the dramatic 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4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14F8-0ABA-4847-ADB2-C40D3DE8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sound important to film?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0D95E-56B5-D848-83E9-7152A1BE3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Watch the clip, what do you notice about the impact the music has on the film and the audience?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KTmgGC_x_ng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5774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331</TotalTime>
  <Words>538</Words>
  <Application>Microsoft Macintosh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Arial</vt:lpstr>
      <vt:lpstr>Bell MT</vt:lpstr>
      <vt:lpstr>Century Gothic</vt:lpstr>
      <vt:lpstr>Cambria</vt:lpstr>
      <vt:lpstr>Vapor Trail</vt:lpstr>
      <vt:lpstr>Lesson 10</vt:lpstr>
      <vt:lpstr>Learning OutComes</vt:lpstr>
      <vt:lpstr>KEYWORDS</vt:lpstr>
      <vt:lpstr>WHY is sound important to film?</vt:lpstr>
      <vt:lpstr>WHY is sound important to film?</vt:lpstr>
      <vt:lpstr>AMBIENT SOUND</vt:lpstr>
      <vt:lpstr>Soundtrack, dialogue, sound effects (FX)</vt:lpstr>
      <vt:lpstr>music</vt:lpstr>
      <vt:lpstr>WHY is sound important to film?</vt:lpstr>
      <vt:lpstr>Diagetic sound</vt:lpstr>
      <vt:lpstr>Non-Diagetic sound</vt:lpstr>
      <vt:lpstr>plenary</vt:lpstr>
      <vt:lpstr>Lesson 11</vt:lpstr>
      <vt:lpstr>Do it now</vt:lpstr>
      <vt:lpstr>keywords</vt:lpstr>
      <vt:lpstr>List the sounds you would associate with…</vt:lpstr>
      <vt:lpstr>Watch the trailer for tim burton’s ‘9’</vt:lpstr>
      <vt:lpstr>Guardians of the galaxy 2 (opening scene)</vt:lpstr>
      <vt:lpstr>Sounds bridges</vt:lpstr>
      <vt:lpstr>Plenary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Ice</dc:creator>
  <cp:lastModifiedBy>Microsoft Office User</cp:lastModifiedBy>
  <cp:revision>86</cp:revision>
  <cp:lastPrinted>2017-11-16T11:23:48Z</cp:lastPrinted>
  <dcterms:created xsi:type="dcterms:W3CDTF">2017-05-04T08:41:34Z</dcterms:created>
  <dcterms:modified xsi:type="dcterms:W3CDTF">2021-06-21T13:50:40Z</dcterms:modified>
</cp:coreProperties>
</file>