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7" r:id="rId5"/>
  </p:sldMasterIdLst>
  <p:notesMasterIdLst>
    <p:notesMasterId r:id="rId15"/>
  </p:notesMasterIdLst>
  <p:handoutMasterIdLst>
    <p:handoutMasterId r:id="rId16"/>
  </p:handoutMasterIdLst>
  <p:sldIdLst>
    <p:sldId id="276" r:id="rId6"/>
    <p:sldId id="258" r:id="rId7"/>
    <p:sldId id="282" r:id="rId8"/>
    <p:sldId id="277" r:id="rId9"/>
    <p:sldId id="283" r:id="rId10"/>
    <p:sldId id="280" r:id="rId11"/>
    <p:sldId id="285" r:id="rId12"/>
    <p:sldId id="266" r:id="rId13"/>
    <p:sldId id="275" r:id="rId14"/>
  </p:sldIdLst>
  <p:sldSz cx="9144000" cy="6858000" type="screen4x3"/>
  <p:notesSz cx="6805613" cy="99393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1BC9"/>
    <a:srgbClr val="300ED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C35C33-E092-C2E0-E48C-51721B263969}" v="9" dt="2022-09-08T15:26:16.3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6296" autoAdjust="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E Lomas" userId="S::annelomas@godalming.ac.uk::9fc1332d-c77d-4275-9928-6384c0ed19f0" providerId="AD" clId="Web-{ABC35C33-E092-C2E0-E48C-51721B263969}"/>
    <pc:docChg chg="modSld">
      <pc:chgData name="Anne E Lomas" userId="S::annelomas@godalming.ac.uk::9fc1332d-c77d-4275-9928-6384c0ed19f0" providerId="AD" clId="Web-{ABC35C33-E092-C2E0-E48C-51721B263969}" dt="2022-09-08T15:26:16.118" v="7" actId="20577"/>
      <pc:docMkLst>
        <pc:docMk/>
      </pc:docMkLst>
      <pc:sldChg chg="modSp">
        <pc:chgData name="Anne E Lomas" userId="S::annelomas@godalming.ac.uk::9fc1332d-c77d-4275-9928-6384c0ed19f0" providerId="AD" clId="Web-{ABC35C33-E092-C2E0-E48C-51721B263969}" dt="2022-09-08T15:26:16.118" v="7" actId="20577"/>
        <pc:sldMkLst>
          <pc:docMk/>
          <pc:sldMk cId="0" sldId="285"/>
        </pc:sldMkLst>
        <pc:spChg chg="mod">
          <ac:chgData name="Anne E Lomas" userId="S::annelomas@godalming.ac.uk::9fc1332d-c77d-4275-9928-6384c0ed19f0" providerId="AD" clId="Web-{ABC35C33-E092-C2E0-E48C-51721B263969}" dt="2022-09-08T15:26:16.118" v="7" actId="20577"/>
          <ac:spMkLst>
            <pc:docMk/>
            <pc:sldMk cId="0" sldId="285"/>
            <ac:spMk id="16387" creationId="{D59C2800-88D7-5F4E-F7CA-87932FC5F22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070F437-D409-4F2B-B564-F560BE32DE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30FA660-1AD1-D8A5-E780-52414D18AE8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56A0AA28-420C-CB99-FAB1-E043C139BCB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3CEA316A-7044-0A07-488E-E173C8DD57D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B0C326A-47EE-4EAA-A4F4-6EC86EDD75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64CBF14-791B-C35E-9C85-2B9A94E34E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55E9B95-9CA6-ED7D-0D91-730E7DE36F4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DBC6FEB6-CFFA-6852-DBBB-0355A435214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728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A10DF05-1CC9-24BF-CDE0-BD892287B25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DC7DD3D-4661-B5A4-9C84-87B74EB938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48D3AC7E-2212-ACF9-DF87-0747983192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1BAC332-A8C6-4717-9EBE-E0C3BB39C2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D4AD072-E926-4A74-4AD0-1D55CA57ED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F137D41-D4DF-4339-B5B1-0917A2A05710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5A42B9F8-7DFA-3295-CA7A-91616890EA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87BC69B0-64C9-EA86-C03C-901C21F81B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8A64919-D788-01D1-5A06-B63714CCD8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50A884C-77F7-41DD-9E92-BC1BCE34A5C0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701FB15E-4DE6-27D9-655C-715EFDE558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27026112-444F-9480-3FEC-41BB5D0CA1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8F39FDED-D99A-2ABF-87DF-B2D34D6E28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9EA9228-CBC7-4CE0-AFCB-C700357571C1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5D7BE66-4CCF-3EE4-8AC0-0C76A02A56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8C08C5D9-180C-03A4-F30B-BCD50AA37F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8693137-1B4D-6273-B83C-9121C8EE02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5034E1-0D1C-460F-B111-3E0839E37225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C76B708D-37DE-9464-A0F3-C86E6B0BF5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9DD3F4F-52E2-48D7-02C3-8C8A87426B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BD50E-0770-E7AE-15B0-CB0D4695F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8BC3C-8F65-F2F5-0F80-58DB8FC13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287D3-FAD9-D5CC-77E3-A2F687C8B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049D0-9C19-4045-8B5F-30D3917C87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7734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EB6D3C-5687-833B-EF47-5C5604EB0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F59BB9D-80AF-4DA1-EBA3-F1785E6F9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461CFFE-ED93-FC1D-BD82-A5F8CA122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DF6F2-9164-4EB6-8410-F7D15DAA75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472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D799470-E8AC-7F72-FEFC-4F35A08F0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856A8B5-B63D-6939-AC0D-56C4F35A0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19A76E7-63A9-2DFF-7B49-AD7711318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88B2D-D8FE-4001-AD96-51510A43FF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5600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867ACC-BC93-44F4-4A85-EF8F96C3CB7E}"/>
              </a:ext>
            </a:extLst>
          </p:cNvPr>
          <p:cNvSpPr txBox="1"/>
          <p:nvPr/>
        </p:nvSpPr>
        <p:spPr>
          <a:xfrm>
            <a:off x="674688" y="971550"/>
            <a:ext cx="6000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/>
              <a:t>“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55EC49-9121-CA81-04EF-EC105A425C91}"/>
              </a:ext>
            </a:extLst>
          </p:cNvPr>
          <p:cNvSpPr txBox="1"/>
          <p:nvPr/>
        </p:nvSpPr>
        <p:spPr>
          <a:xfrm>
            <a:off x="6999288" y="2613025"/>
            <a:ext cx="601662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364196-4EB3-B0E1-3663-E10BD349C81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AF90D5C-08F2-86BD-8CF7-7BBA6D993C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0238C9E-6928-5E42-5AD8-F58C8561228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6794277-44D2-402C-A850-A129C83248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0814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338E0-719B-8640-2A41-55F009CEE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7F06E-7B4F-FD13-98EB-80A880D01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3B215-250E-1D8F-61A4-1E196B938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B611C-B8F5-4205-8200-BA52324BDE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4641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FF8F49D-BC74-0018-99DB-7CADEAC8A7B5}"/>
              </a:ext>
            </a:extLst>
          </p:cNvPr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AE1E8F-4E58-2634-F182-FA87AF5E9874}"/>
              </a:ext>
            </a:extLst>
          </p:cNvPr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903218D-F357-5020-190A-2C156B6C673D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3565D64-3A31-CCC3-EE89-DC1BC0C4CF02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24C359E-8459-D8DD-81D6-1153C546043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A6D10E4-C548-407B-9A12-80FC14CE1C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0680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5397FE4-EB26-22C2-0A8E-87542B503CFD}"/>
              </a:ext>
            </a:extLst>
          </p:cNvPr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E880AF9-BEFF-216F-1E36-27665AF5356B}"/>
              </a:ext>
            </a:extLst>
          </p:cNvPr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027D57D-FE49-B599-FA12-E710D0B5E4C5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0E7C31A-5FC6-D1F4-9886-51A49A304589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9933779-F27A-0D6D-098F-178906DFA418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B06A13-A479-4470-BA9C-2652A6D25D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9239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0DE68-E813-E7A4-FF7F-F38A5DA53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572DA-1A91-99DF-AABD-615DC441A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275C0-3C70-139C-83F1-523D9DB94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62E96-29EC-430C-BDA9-96EC9DC8BE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68516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B0F2E-8864-1390-610F-46DA3DE55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B04BC-202E-865C-A02E-D47E633AC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8D1AA3-9786-DEC7-EC01-BC9CD6633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C8A55-37C0-46B6-B3A1-B7E1883EAA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2599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60913" y="2362200"/>
            <a:ext cx="3770312" cy="3724275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5F5446-B32E-AF89-3CE9-024E37EE40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9802DA-5A33-99FE-A2C9-DBB0E8655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C38696-264B-BF3A-00B1-0833D3A6C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9D42A3F-4312-4283-A052-8043E1BF2F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539361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771BF-BCEC-F663-2222-93DC19361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B76BE-9375-B873-FF04-E18A3234A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AB4A0-AD7D-2788-0508-B8AE24998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0DBD6-4AFC-4BBA-B33D-A13C48A63F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893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7724D-85FD-A925-D6C6-583A5F2C7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2F6D8-57D7-92BF-217C-2045774B5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CB33F-0BD0-40A9-2A48-460B1DAF6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89792-F6ED-4B6E-883E-782BBBFA4A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150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4289AE-9D31-0F0B-7A13-3D5F222EC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AB5B06E-F7ED-C027-BF3F-C9B03E9C0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DEA7D65-5B85-B940-48C0-CBCB39BA7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03C37-AFFB-4455-8FC5-DA2D0AEEAA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383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9F93E30-554A-8FC1-8C75-85BC8EE66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BDE2DD9-86D3-21FD-2E84-8F5B67A83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41F3DBD-BAAE-94A4-6198-4B1C13D68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4AB40-10C5-4512-AC9E-FD0528F8C0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5964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DDE0517-AA38-DC29-0CE9-EE057F976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C858926-F784-4A81-0FF7-595901828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EB39390-7905-00A7-2413-760A59C8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CBC48-1D80-4948-93EA-265631DD48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881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A2BB791-AD8B-A21D-510A-5E5322AAB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1D96AA7-600C-CDA7-0920-0C31C9364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C0684DA-3815-6875-83D3-5054598FF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A5937-3CF5-47C2-9039-AAD6A82AAE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316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74FCA37-86EA-C2EA-AA8E-9425D3CF6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BC1F232-DA68-F117-48E8-594865CDF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2E1CCF-326B-D0FE-C2AA-F9E554ED0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839C0-B2C8-4244-AE17-65320C09BD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588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A6523BA-FF8E-50C5-532A-34C3AEC2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DE9484-75A7-975E-40CA-C474185CE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22D8EFC-8FB8-5641-4ACD-D26B1660C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A6DD5-1B14-4906-B9B1-3E549BEF3E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062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C7D9269-54F6-CC52-41B7-867DA49616C0}"/>
              </a:ext>
            </a:extLst>
          </p:cNvPr>
          <p:cNvSpPr/>
          <p:nvPr/>
        </p:nvSpPr>
        <p:spPr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8028EF05-9A58-5786-4659-2F3E0E4EF2F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84188" y="452438"/>
            <a:ext cx="7056437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B18FC303-98CF-7DE3-AEF0-4D2F030444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27088" y="2052638"/>
            <a:ext cx="6711950" cy="419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309D9-EC58-B271-CBE5-49E6115539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7494588" y="1828800"/>
            <a:ext cx="990600" cy="228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5AC9D-936D-906A-9093-CAF06FB2FA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6233318" y="3263107"/>
            <a:ext cx="3859213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9CABA-7A47-181A-7B9C-355262A38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66050" y="295275"/>
            <a:ext cx="62865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2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127A71D-8329-4B9F-8758-225BE5E56E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572" r:id="rId1"/>
    <p:sldLayoutId id="2147484573" r:id="rId2"/>
    <p:sldLayoutId id="2147484574" r:id="rId3"/>
    <p:sldLayoutId id="2147484575" r:id="rId4"/>
    <p:sldLayoutId id="2147484576" r:id="rId5"/>
    <p:sldLayoutId id="2147484577" r:id="rId6"/>
    <p:sldLayoutId id="2147484578" r:id="rId7"/>
    <p:sldLayoutId id="2147484579" r:id="rId8"/>
    <p:sldLayoutId id="2147484580" r:id="rId9"/>
    <p:sldLayoutId id="2147484581" r:id="rId10"/>
    <p:sldLayoutId id="2147484582" r:id="rId11"/>
    <p:sldLayoutId id="2147484586" r:id="rId12"/>
    <p:sldLayoutId id="2147484583" r:id="rId13"/>
    <p:sldLayoutId id="2147484587" r:id="rId14"/>
    <p:sldLayoutId id="2147484588" r:id="rId15"/>
    <p:sldLayoutId id="2147484584" r:id="rId16"/>
    <p:sldLayoutId id="2147484585" r:id="rId17"/>
    <p:sldLayoutId id="2147484589" r:id="rId18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1026">
            <a:extLst>
              <a:ext uri="{FF2B5EF4-FFF2-40B4-BE49-F238E27FC236}">
                <a16:creationId xmlns:a16="http://schemas.microsoft.com/office/drawing/2014/main" id="{C3813C4B-80C3-338E-4C3C-545F8FBABE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313" y="620713"/>
            <a:ext cx="8229600" cy="1223962"/>
          </a:xfrm>
        </p:spPr>
        <p:txBody>
          <a:bodyPr/>
          <a:lstStyle/>
          <a:p>
            <a:pPr eaLnBrk="1" hangingPunct="1"/>
            <a:r>
              <a:rPr lang="en-GB" altLang="en-US" sz="2800"/>
              <a:t>A Level Business</a:t>
            </a:r>
          </a:p>
        </p:txBody>
      </p:sp>
      <p:sp>
        <p:nvSpPr>
          <p:cNvPr id="2051" name="Rectangle 1027">
            <a:extLst>
              <a:ext uri="{FF2B5EF4-FFF2-40B4-BE49-F238E27FC236}">
                <a16:creationId xmlns:a16="http://schemas.microsoft.com/office/drawing/2014/main" id="{9736403C-04A5-27E8-3B33-7C7801A289D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2636838"/>
            <a:ext cx="7775575" cy="2879725"/>
          </a:xfrm>
        </p:spPr>
        <p:txBody>
          <a:bodyPr rtlCol="0">
            <a:normAutofit/>
          </a:bodyPr>
          <a:lstStyle/>
          <a:p>
            <a:pPr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2"/>
              <a:buNone/>
              <a:defRPr/>
            </a:pPr>
            <a:endParaRPr lang="en-GB" sz="3200" dirty="0">
              <a:solidFill>
                <a:schemeClr val="tx1"/>
              </a:solidFill>
            </a:endParaRPr>
          </a:p>
          <a:p>
            <a:pPr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2"/>
              <a:buNone/>
              <a:defRPr/>
            </a:pPr>
            <a:endParaRPr lang="en-GB" sz="3200" dirty="0">
              <a:solidFill>
                <a:schemeClr val="tx1"/>
              </a:solidFill>
            </a:endParaRPr>
          </a:p>
          <a:p>
            <a:pPr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2"/>
              <a:buNone/>
              <a:defRPr/>
            </a:pPr>
            <a:r>
              <a:rPr lang="en-GB" sz="3200" dirty="0">
                <a:solidFill>
                  <a:schemeClr val="tx1"/>
                </a:solidFill>
              </a:rPr>
              <a:t>You have made a good choice in selecting this course and hope you will enjoy your time with us.</a:t>
            </a:r>
          </a:p>
        </p:txBody>
      </p:sp>
      <p:grpSp>
        <p:nvGrpSpPr>
          <p:cNvPr id="8196" name="Group 1028">
            <a:extLst>
              <a:ext uri="{FF2B5EF4-FFF2-40B4-BE49-F238E27FC236}">
                <a16:creationId xmlns:a16="http://schemas.microsoft.com/office/drawing/2014/main" id="{8F025183-6859-F0B7-0F94-5202803BC87C}"/>
              </a:ext>
            </a:extLst>
          </p:cNvPr>
          <p:cNvGrpSpPr>
            <a:grpSpLocks/>
          </p:cNvGrpSpPr>
          <p:nvPr/>
        </p:nvGrpSpPr>
        <p:grpSpPr bwMode="auto">
          <a:xfrm>
            <a:off x="7162800" y="304800"/>
            <a:ext cx="1982788" cy="841375"/>
            <a:chOff x="4512" y="192"/>
            <a:chExt cx="1249" cy="530"/>
          </a:xfrm>
        </p:grpSpPr>
        <p:pic>
          <p:nvPicPr>
            <p:cNvPr id="8198" name="Picture 1029" descr="Logo">
              <a:extLst>
                <a:ext uri="{FF2B5EF4-FFF2-40B4-BE49-F238E27FC236}">
                  <a16:creationId xmlns:a16="http://schemas.microsoft.com/office/drawing/2014/main" id="{5CF0673B-4A98-80E0-F89E-EDDDA04228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2" y="192"/>
              <a:ext cx="1008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199" name="Rectangle 1030">
              <a:extLst>
                <a:ext uri="{FF2B5EF4-FFF2-40B4-BE49-F238E27FC236}">
                  <a16:creationId xmlns:a16="http://schemas.microsoft.com/office/drawing/2014/main" id="{1A4147A7-2E6A-3310-E8FE-43E289773F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528"/>
              <a:ext cx="124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400" b="1">
                  <a:cs typeface="Arial" panose="020B0604020202020204" pitchFamily="34" charset="0"/>
                </a:rPr>
                <a:t>Business Department</a:t>
              </a:r>
            </a:p>
          </p:txBody>
        </p:sp>
      </p:grpSp>
      <p:pic>
        <p:nvPicPr>
          <p:cNvPr id="8197" name="Picture 1">
            <a:extLst>
              <a:ext uri="{FF2B5EF4-FFF2-40B4-BE49-F238E27FC236}">
                <a16:creationId xmlns:a16="http://schemas.microsoft.com/office/drawing/2014/main" id="{C08EB65A-3BDA-E134-4F27-06189A20FE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060575"/>
            <a:ext cx="2916238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extLst>
              <a:ext uri="{FF2B5EF4-FFF2-40B4-BE49-F238E27FC236}">
                <a16:creationId xmlns:a16="http://schemas.microsoft.com/office/drawing/2014/main" id="{A00DDA0B-98DE-5943-6F13-C5A76097C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260350"/>
            <a:ext cx="7924800" cy="762000"/>
          </a:xfrm>
        </p:spPr>
        <p:txBody>
          <a:bodyPr/>
          <a:lstStyle/>
          <a:p>
            <a:pPr eaLnBrk="1" hangingPunct="1"/>
            <a:r>
              <a:rPr lang="en-GB" altLang="en-US" sz="2800" b="1">
                <a:solidFill>
                  <a:srgbClr val="7B9899"/>
                </a:solidFill>
              </a:rPr>
              <a:t>Course Outline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FAA884C-F44E-09DA-2A82-FE14C558EB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1989138"/>
            <a:ext cx="8504238" cy="4572000"/>
          </a:xfrm>
        </p:spPr>
        <p:txBody>
          <a:bodyPr rtlCol="0">
            <a:normAutofit/>
          </a:bodyPr>
          <a:lstStyle/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r>
              <a:rPr lang="en-GB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A Level in Business is a </a:t>
            </a:r>
            <a:r>
              <a:rPr lang="en-GB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two year course</a:t>
            </a:r>
            <a:r>
              <a:rPr lang="en-GB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r>
              <a:rPr lang="en-GB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It has 3 components: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r>
              <a:rPr lang="en-GB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COMP 1: 	Business Opportunities &amp; Functions		Studied in </a:t>
            </a:r>
            <a:r>
              <a:rPr lang="en-GB" alt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yr</a:t>
            </a:r>
            <a:r>
              <a:rPr lang="en-GB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r>
              <a:rPr lang="en-GB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		33.3% of qualification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endParaRPr lang="en-GB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r>
              <a:rPr lang="en-GB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COMP 2:	Business Analysis and Strategy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r>
              <a:rPr lang="en-GB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		33.3% of qualification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r>
              <a:rPr lang="en-GB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													Studied in </a:t>
            </a:r>
            <a:r>
              <a:rPr lang="en-GB" alt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yr</a:t>
            </a:r>
            <a:r>
              <a:rPr lang="en-GB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r>
              <a:rPr lang="en-GB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COMP 3:	Business in a Changing World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r>
              <a:rPr lang="en-GB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		33.3% of qualification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endParaRPr lang="en-GB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endParaRPr lang="en-GB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0244" name="Group 4">
            <a:extLst>
              <a:ext uri="{FF2B5EF4-FFF2-40B4-BE49-F238E27FC236}">
                <a16:creationId xmlns:a16="http://schemas.microsoft.com/office/drawing/2014/main" id="{123ABC6C-6B01-5EC1-F517-1E9CC4E0BB4F}"/>
              </a:ext>
            </a:extLst>
          </p:cNvPr>
          <p:cNvGrpSpPr>
            <a:grpSpLocks/>
          </p:cNvGrpSpPr>
          <p:nvPr/>
        </p:nvGrpSpPr>
        <p:grpSpPr bwMode="auto">
          <a:xfrm>
            <a:off x="7162800" y="304800"/>
            <a:ext cx="1897063" cy="841375"/>
            <a:chOff x="4512" y="192"/>
            <a:chExt cx="1195" cy="530"/>
          </a:xfrm>
        </p:grpSpPr>
        <p:pic>
          <p:nvPicPr>
            <p:cNvPr id="10247" name="Picture 5" descr="Logo">
              <a:extLst>
                <a:ext uri="{FF2B5EF4-FFF2-40B4-BE49-F238E27FC236}">
                  <a16:creationId xmlns:a16="http://schemas.microsoft.com/office/drawing/2014/main" id="{A823EE9F-59B1-3D12-884B-8E7C5530C9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2" y="192"/>
              <a:ext cx="1008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8" name="Rectangle 6">
              <a:extLst>
                <a:ext uri="{FF2B5EF4-FFF2-40B4-BE49-F238E27FC236}">
                  <a16:creationId xmlns:a16="http://schemas.microsoft.com/office/drawing/2014/main" id="{FE3E285F-4FEE-C3D1-D662-C0F1F521D0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528"/>
              <a:ext cx="119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400">
                  <a:latin typeface="Arial" panose="020B0604020202020204" pitchFamily="34" charset="0"/>
                  <a:cs typeface="Arial" panose="020B0604020202020204" pitchFamily="34" charset="0"/>
                </a:rPr>
                <a:t>Business Department</a:t>
              </a:r>
            </a:p>
          </p:txBody>
        </p:sp>
      </p:grpSp>
      <p:sp>
        <p:nvSpPr>
          <p:cNvPr id="2" name="Right Brace 1">
            <a:extLst>
              <a:ext uri="{FF2B5EF4-FFF2-40B4-BE49-F238E27FC236}">
                <a16:creationId xmlns:a16="http://schemas.microsoft.com/office/drawing/2014/main" id="{25D9178A-85DC-BFFF-3D2C-7B14C42C4462}"/>
              </a:ext>
            </a:extLst>
          </p:cNvPr>
          <p:cNvSpPr/>
          <p:nvPr/>
        </p:nvSpPr>
        <p:spPr>
          <a:xfrm>
            <a:off x="6416675" y="2855913"/>
            <a:ext cx="144463" cy="93662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BC347019-F306-DE82-01D5-A580616DED6B}"/>
              </a:ext>
            </a:extLst>
          </p:cNvPr>
          <p:cNvSpPr/>
          <p:nvPr/>
        </p:nvSpPr>
        <p:spPr>
          <a:xfrm>
            <a:off x="6424613" y="4248150"/>
            <a:ext cx="171450" cy="203358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FBF7584F-8E23-A604-C8C7-837370D6F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Exams: </a:t>
            </a:r>
            <a:r>
              <a:rPr lang="en-GB" altLang="en-US" sz="2400"/>
              <a:t>You MUST sit all exams for your course to get your qualification. </a:t>
            </a:r>
            <a:endParaRPr lang="en-GB" alt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8C5764-DAB6-DE61-6770-4175D7A340A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71550" y="1557338"/>
          <a:ext cx="6337300" cy="4464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44516">
                <a:tc>
                  <a:txBody>
                    <a:bodyPr/>
                    <a:lstStyle/>
                    <a:p>
                      <a:r>
                        <a:rPr lang="en-GB" sz="1800" dirty="0"/>
                        <a:t>A Level Business (2 </a:t>
                      </a:r>
                      <a:r>
                        <a:rPr lang="en-GB" sz="1800" dirty="0" err="1"/>
                        <a:t>yr</a:t>
                      </a:r>
                      <a:r>
                        <a:rPr lang="en-GB" sz="1800" dirty="0"/>
                        <a:t> course)</a:t>
                      </a:r>
                    </a:p>
                  </a:txBody>
                  <a:tcPr marL="91448" marR="91448"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511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C00000"/>
                          </a:solidFill>
                        </a:rPr>
                        <a:t>COMP1</a:t>
                      </a:r>
                      <a:r>
                        <a:rPr lang="en-GB" sz="1800" dirty="0"/>
                        <a:t>: 2 hours 15 </a:t>
                      </a:r>
                      <a:r>
                        <a:rPr lang="en-GB" sz="1800" dirty="0" err="1"/>
                        <a:t>mins</a:t>
                      </a:r>
                      <a:endParaRPr lang="en-GB" sz="1800" dirty="0"/>
                    </a:p>
                    <a:p>
                      <a:r>
                        <a:rPr lang="en-GB" sz="1800" dirty="0"/>
                        <a:t>End of year 2</a:t>
                      </a:r>
                    </a:p>
                    <a:p>
                      <a:r>
                        <a:rPr lang="en-GB" sz="1800" dirty="0"/>
                        <a:t>33.3%</a:t>
                      </a:r>
                      <a:r>
                        <a:rPr lang="en-GB" sz="1800" baseline="0" dirty="0"/>
                        <a:t> of A Level qualification</a:t>
                      </a:r>
                      <a:endParaRPr lang="en-GB" sz="1800" dirty="0"/>
                    </a:p>
                  </a:txBody>
                  <a:tcPr marL="91448" marR="91448" marT="45714" marB="45714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6511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C00000"/>
                          </a:solidFill>
                        </a:rPr>
                        <a:t>COMP2</a:t>
                      </a:r>
                      <a:r>
                        <a:rPr lang="en-GB" sz="1800" dirty="0"/>
                        <a:t>: 2 hours 15 </a:t>
                      </a:r>
                      <a:r>
                        <a:rPr lang="en-GB" sz="1800" dirty="0" err="1"/>
                        <a:t>mins</a:t>
                      </a:r>
                      <a:endParaRPr lang="en-GB" sz="1800" dirty="0"/>
                    </a:p>
                    <a:p>
                      <a:r>
                        <a:rPr lang="en-GB" sz="1800" dirty="0"/>
                        <a:t>End of year 2</a:t>
                      </a:r>
                    </a:p>
                    <a:p>
                      <a:r>
                        <a:rPr lang="en-GB" sz="1800" dirty="0"/>
                        <a:t>33.3%</a:t>
                      </a:r>
                      <a:r>
                        <a:rPr lang="en-GB" sz="1800" baseline="0" dirty="0"/>
                        <a:t> of A Level qualification</a:t>
                      </a:r>
                      <a:endParaRPr lang="en-GB" sz="1800" dirty="0"/>
                    </a:p>
                  </a:txBody>
                  <a:tcPr marL="91448" marR="91448" marT="45714" marB="45714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6511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C00000"/>
                          </a:solidFill>
                        </a:rPr>
                        <a:t>COMP3</a:t>
                      </a:r>
                      <a:r>
                        <a:rPr lang="en-GB" sz="1800" dirty="0"/>
                        <a:t>: 2 hours 15 </a:t>
                      </a:r>
                      <a:r>
                        <a:rPr lang="en-GB" sz="1800" dirty="0" err="1"/>
                        <a:t>mins</a:t>
                      </a:r>
                      <a:endParaRPr lang="en-GB" sz="1800" dirty="0"/>
                    </a:p>
                    <a:p>
                      <a:r>
                        <a:rPr lang="en-GB" sz="1800" dirty="0"/>
                        <a:t>End of year 2</a:t>
                      </a:r>
                    </a:p>
                    <a:p>
                      <a:r>
                        <a:rPr lang="en-GB" sz="1800" dirty="0"/>
                        <a:t>33.3%</a:t>
                      </a:r>
                      <a:r>
                        <a:rPr lang="en-GB" sz="1800" baseline="0" dirty="0"/>
                        <a:t> of A Level qualification</a:t>
                      </a:r>
                      <a:endParaRPr lang="en-GB" sz="1800" dirty="0"/>
                    </a:p>
                  </a:txBody>
                  <a:tcPr marL="91448" marR="91448" marT="45714" marB="45714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E778C0EF-3F8A-4D7C-0065-E5C006B5D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Benchmarks: They are </a:t>
            </a:r>
            <a:r>
              <a:rPr lang="en-GB" altLang="en-US" b="1" u="sng"/>
              <a:t>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58606-0F02-A338-A203-22537F555E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7088" y="2060575"/>
            <a:ext cx="3298825" cy="4195763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GB" dirty="0"/>
              <a:t>You will be given benchmarks throughout the year:</a:t>
            </a:r>
          </a:p>
          <a:p>
            <a:pPr lvl="1">
              <a:defRPr/>
            </a:pPr>
            <a:r>
              <a:rPr lang="en-GB" dirty="0"/>
              <a:t>October</a:t>
            </a:r>
          </a:p>
          <a:p>
            <a:pPr lvl="1">
              <a:defRPr/>
            </a:pPr>
            <a:r>
              <a:rPr lang="en-GB" dirty="0"/>
              <a:t>November (mock exam)</a:t>
            </a:r>
          </a:p>
          <a:p>
            <a:pPr lvl="1">
              <a:defRPr/>
            </a:pPr>
            <a:r>
              <a:rPr lang="en-GB" dirty="0"/>
              <a:t>April</a:t>
            </a:r>
          </a:p>
          <a:p>
            <a:pPr lvl="1">
              <a:defRPr/>
            </a:pPr>
            <a:r>
              <a:rPr lang="en-GB" dirty="0"/>
              <a:t>June (Mid-Course Assessment if on A Level course. </a:t>
            </a:r>
          </a:p>
          <a:p>
            <a:pPr lvl="1">
              <a:defRPr/>
            </a:pPr>
            <a:r>
              <a:rPr lang="en-GB" dirty="0">
                <a:solidFill>
                  <a:srgbClr val="FFFF00"/>
                </a:solidFill>
              </a:rPr>
              <a:t>Teachers, Head of Dept., senior management and senior tutors regularly look at the benchmark results to monitor your performance. If there is a problem, your place on the course may be in jeopardy. </a:t>
            </a:r>
          </a:p>
        </p:txBody>
      </p:sp>
      <p:pic>
        <p:nvPicPr>
          <p:cNvPr id="13316" name="Content Placeholder 4">
            <a:extLst>
              <a:ext uri="{FF2B5EF4-FFF2-40B4-BE49-F238E27FC236}">
                <a16:creationId xmlns:a16="http://schemas.microsoft.com/office/drawing/2014/main" id="{8675F4F6-B3CF-D734-3203-D8F006F5CF7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73538" y="2997200"/>
            <a:ext cx="3711575" cy="250507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872826E9-1358-9C57-1795-436C719B8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Annual Review Grade (ARG)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9383B-478F-7B6B-640C-73FEBB29A1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7088" y="2060575"/>
            <a:ext cx="7200900" cy="419576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GB" dirty="0"/>
              <a:t>All 2 year A Level students will be given an ARG at the end of year one. </a:t>
            </a:r>
          </a:p>
          <a:p>
            <a:pPr>
              <a:defRPr/>
            </a:pPr>
            <a:r>
              <a:rPr lang="en-GB" dirty="0"/>
              <a:t>This grade will represent your performance over the first year of the course.</a:t>
            </a:r>
          </a:p>
          <a:p>
            <a:pPr>
              <a:defRPr/>
            </a:pPr>
            <a:r>
              <a:rPr lang="en-GB" dirty="0"/>
              <a:t>Benchmarks, especially the Mid-Course Assessment at the end of year one, will influence this decision, alongside your overall ‘Approach to Learning’.</a:t>
            </a:r>
          </a:p>
          <a:p>
            <a:pPr>
              <a:defRPr/>
            </a:pPr>
            <a:r>
              <a:rPr lang="en-GB" dirty="0"/>
              <a:t>Your ARG will largely determine your predicted grade, which will be used when applying for university. </a:t>
            </a:r>
          </a:p>
          <a:p>
            <a:pPr>
              <a:defRPr/>
            </a:pPr>
            <a:r>
              <a:rPr lang="en-GB" dirty="0"/>
              <a:t>You cannot negotiate a higher ARG or predicted grade if you are disappointed.</a:t>
            </a:r>
          </a:p>
          <a:p>
            <a:pPr>
              <a:defRPr/>
            </a:pPr>
            <a:endParaRPr lang="en-GB" dirty="0"/>
          </a:p>
          <a:p>
            <a:pPr marL="0" indent="0" algn="ctr">
              <a:buFont typeface="Wingdings 3" panose="05040102010807070707" pitchFamily="18" charset="2"/>
              <a:buNone/>
              <a:defRPr/>
            </a:pPr>
            <a:r>
              <a:rPr lang="en-GB" sz="2400" dirty="0">
                <a:solidFill>
                  <a:srgbClr val="FFFF00"/>
                </a:solidFill>
              </a:rPr>
              <a:t>ARGs are important. Your 1</a:t>
            </a:r>
            <a:r>
              <a:rPr lang="en-GB" sz="2400" baseline="30000" dirty="0">
                <a:solidFill>
                  <a:srgbClr val="FFFF00"/>
                </a:solidFill>
              </a:rPr>
              <a:t>st</a:t>
            </a:r>
            <a:r>
              <a:rPr lang="en-GB" sz="2400" dirty="0">
                <a:solidFill>
                  <a:srgbClr val="FFFF00"/>
                </a:solidFill>
              </a:rPr>
              <a:t> year is important.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968C6E3A-C198-91F1-9F31-F55DC3195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50/50 Ethos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6F6C3-B0C7-01A8-634F-8472C06C27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7088" y="2060575"/>
            <a:ext cx="3298825" cy="4195763"/>
          </a:xfrm>
        </p:spPr>
        <p:txBody>
          <a:bodyPr/>
          <a:lstStyle/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GB" dirty="0"/>
              <a:t>Spend at least as much time studying Business independently outside class time as you do in class….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That means at least 4.5 hours per week in class and 4.5 hours per week of independent study.</a:t>
            </a:r>
          </a:p>
          <a:p>
            <a:pPr>
              <a:defRPr/>
            </a:pPr>
            <a:endParaRPr lang="en-GB" dirty="0"/>
          </a:p>
        </p:txBody>
      </p:sp>
      <p:pic>
        <p:nvPicPr>
          <p:cNvPr id="15364" name="Content Placeholder 4">
            <a:extLst>
              <a:ext uri="{FF2B5EF4-FFF2-40B4-BE49-F238E27FC236}">
                <a16:creationId xmlns:a16="http://schemas.microsoft.com/office/drawing/2014/main" id="{9C037279-4E26-BF0C-C536-E31B453BED8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0563" y="2997200"/>
            <a:ext cx="3325812" cy="149542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8C5848-284F-10C3-039A-74B11F6C0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288" y="1868488"/>
            <a:ext cx="7899400" cy="4440237"/>
          </a:xfrm>
        </p:spPr>
        <p:txBody>
          <a:bodyPr>
            <a:normAutofit fontScale="25000" lnSpcReduction="20000"/>
          </a:bodyPr>
          <a:lstStyle/>
          <a:p>
            <a:pPr>
              <a:defRPr/>
            </a:pPr>
            <a:endParaRPr lang="en-GB" sz="1950" dirty="0"/>
          </a:p>
          <a:p>
            <a:pPr>
              <a:defRPr/>
            </a:pPr>
            <a:r>
              <a:rPr lang="en-GB" sz="4300" dirty="0"/>
              <a:t>Keep a log of business news stories that you read – this will help you prepare for Comp 3 where you will need to illustrate your essays with ‘real world’ examples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GB" sz="4300" dirty="0"/>
          </a:p>
          <a:p>
            <a:pPr>
              <a:defRPr/>
            </a:pPr>
            <a:r>
              <a:rPr lang="en-GB" sz="4300" dirty="0"/>
              <a:t>Use a page to log data throughout the year for interest rates, unemployment, inflation, Economic Growth (GDP) this will be useful to refer to in your Comp 3 exam </a:t>
            </a:r>
          </a:p>
          <a:p>
            <a:pPr>
              <a:defRPr/>
            </a:pPr>
            <a:endParaRPr lang="en-GB" sz="4300" dirty="0"/>
          </a:p>
          <a:p>
            <a:pPr>
              <a:defRPr/>
            </a:pPr>
            <a:r>
              <a:rPr lang="en-GB" sz="4300" dirty="0"/>
              <a:t>Log all your useful formulae for each of your Comps</a:t>
            </a:r>
          </a:p>
          <a:p>
            <a:pPr>
              <a:defRPr/>
            </a:pPr>
            <a:endParaRPr lang="en-GB" sz="4300" dirty="0"/>
          </a:p>
          <a:p>
            <a:pPr>
              <a:defRPr/>
            </a:pPr>
            <a:r>
              <a:rPr lang="en-GB" sz="4300" dirty="0"/>
              <a:t>Log strategies for exam technique for each of your three papers so this information is all in one handy place to refer to when you revise for your exams</a:t>
            </a:r>
          </a:p>
          <a:p>
            <a:pPr>
              <a:defRPr/>
            </a:pPr>
            <a:endParaRPr lang="en-GB" sz="4300" dirty="0"/>
          </a:p>
          <a:p>
            <a:pPr>
              <a:defRPr/>
            </a:pPr>
            <a:r>
              <a:rPr lang="en-GB" sz="4300" dirty="0"/>
              <a:t>Use a couple of pages for Planning/logging revision activities.  This can include a list of your urgent/important topic areas.  You could also use it to log questions that arise as you are undertaking your revision so that you remember to ask them in lessons.</a:t>
            </a:r>
          </a:p>
          <a:p>
            <a:pPr>
              <a:defRPr/>
            </a:pPr>
            <a:endParaRPr lang="en-GB" sz="4300" dirty="0"/>
          </a:p>
          <a:p>
            <a:pPr>
              <a:defRPr/>
            </a:pPr>
            <a:r>
              <a:rPr lang="en-GB" sz="4300" dirty="0"/>
              <a:t>This is your Purple Business Book – it is yours to customise to make it as useful for you.  Before you make a start on it you need to plan how you will divide it up and use it to get the most out of it.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D59C2800-88D7-5F4E-F7CA-87932FC5F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Keep a log of your extra reading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>
            <a:extLst>
              <a:ext uri="{FF2B5EF4-FFF2-40B4-BE49-F238E27FC236}">
                <a16:creationId xmlns:a16="http://schemas.microsoft.com/office/drawing/2014/main" id="{11FC6788-34A4-51C5-C7D7-FCDE7ACE1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188913"/>
            <a:ext cx="7924800" cy="779462"/>
          </a:xfrm>
        </p:spPr>
        <p:txBody>
          <a:bodyPr/>
          <a:lstStyle/>
          <a:p>
            <a:pPr eaLnBrk="1" hangingPunct="1"/>
            <a:r>
              <a:rPr lang="en-GB" altLang="en-US" sz="2400"/>
              <a:t>The First Term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0455BE1-7CA2-05EA-B0D7-C76F22D079C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 rtlCol="0">
            <a:normAutofit/>
          </a:bodyPr>
          <a:lstStyle/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en-GB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Targets: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en-GB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Good performance through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GB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Attendance 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GB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Punctuality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GB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Positive approach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GB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Good notes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GB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Good understanding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GB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Practice techniques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GB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Pro-active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en-GB" alt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B9B37D6D-C9D9-82D6-864B-45A0AEB2E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55938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2850"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latin typeface="Times New Roman" panose="02020603050405020304" pitchFamily="18" charset="0"/>
              </a:rPr>
              <a:t> </a:t>
            </a:r>
            <a:endParaRPr lang="en-GB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17413" name="Group 9">
            <a:extLst>
              <a:ext uri="{FF2B5EF4-FFF2-40B4-BE49-F238E27FC236}">
                <a16:creationId xmlns:a16="http://schemas.microsoft.com/office/drawing/2014/main" id="{25D6DB85-7117-BB5C-1A7E-B2BBA3BCF458}"/>
              </a:ext>
            </a:extLst>
          </p:cNvPr>
          <p:cNvGrpSpPr>
            <a:grpSpLocks/>
          </p:cNvGrpSpPr>
          <p:nvPr/>
        </p:nvGrpSpPr>
        <p:grpSpPr bwMode="auto">
          <a:xfrm>
            <a:off x="7162800" y="304800"/>
            <a:ext cx="1897063" cy="841375"/>
            <a:chOff x="4512" y="192"/>
            <a:chExt cx="1195" cy="530"/>
          </a:xfrm>
        </p:grpSpPr>
        <p:pic>
          <p:nvPicPr>
            <p:cNvPr id="17415" name="Picture 10" descr="Logo">
              <a:extLst>
                <a:ext uri="{FF2B5EF4-FFF2-40B4-BE49-F238E27FC236}">
                  <a16:creationId xmlns:a16="http://schemas.microsoft.com/office/drawing/2014/main" id="{645480C8-5EB1-0CBA-26D2-3F279222F0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2" y="192"/>
              <a:ext cx="1008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16" name="Rectangle 11">
              <a:extLst>
                <a:ext uri="{FF2B5EF4-FFF2-40B4-BE49-F238E27FC236}">
                  <a16:creationId xmlns:a16="http://schemas.microsoft.com/office/drawing/2014/main" id="{653ED5D2-3E15-EE1C-A8A8-6B1B3915F6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528"/>
              <a:ext cx="119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400">
                  <a:latin typeface="Arial" panose="020B0604020202020204" pitchFamily="34" charset="0"/>
                  <a:cs typeface="Arial" panose="020B0604020202020204" pitchFamily="34" charset="0"/>
                </a:rPr>
                <a:t>Business Department</a:t>
              </a:r>
            </a:p>
          </p:txBody>
        </p:sp>
      </p:grpSp>
      <p:pic>
        <p:nvPicPr>
          <p:cNvPr id="17414" name="Picture 1">
            <a:extLst>
              <a:ext uri="{FF2B5EF4-FFF2-40B4-BE49-F238E27FC236}">
                <a16:creationId xmlns:a16="http://schemas.microsoft.com/office/drawing/2014/main" id="{E82EFE91-00C4-2CB9-019E-D031788D3A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311400"/>
            <a:ext cx="4283075" cy="284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>
            <a:extLst>
              <a:ext uri="{FF2B5EF4-FFF2-40B4-BE49-F238E27FC236}">
                <a16:creationId xmlns:a16="http://schemas.microsoft.com/office/drawing/2014/main" id="{32E5B061-DC72-2EAD-5D05-C766AFC53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188913"/>
            <a:ext cx="7924800" cy="779462"/>
          </a:xfrm>
        </p:spPr>
        <p:txBody>
          <a:bodyPr/>
          <a:lstStyle/>
          <a:p>
            <a:pPr eaLnBrk="1" hangingPunct="1"/>
            <a:r>
              <a:rPr lang="en-GB" altLang="en-US" sz="2400"/>
              <a:t>The First Week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D6DE6C59-D0CE-E099-B29F-44E909E784A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341438"/>
            <a:ext cx="4357688" cy="4745037"/>
          </a:xfrm>
        </p:spPr>
        <p:txBody>
          <a:bodyPr rtlCol="0">
            <a:normAutofit/>
          </a:bodyPr>
          <a:lstStyle/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en-GB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At A Level, you are assessed on your SKILLS: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en-GB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AO1, AO2, AO3 and AO4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en-GB" altLang="en-US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en-GB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 do well, you need to be resourceful, resilient and self-motivated.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en-GB" altLang="en-US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en-GB" altLang="en-US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en-GB" altLang="en-US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None/>
              <a:defRPr/>
            </a:pPr>
            <a:r>
              <a:rPr lang="en-GB" altLang="en-US" dirty="0">
                <a:solidFill>
                  <a:schemeClr val="hlink"/>
                </a:solidFill>
              </a:rPr>
              <a:t>Get it right from the start!</a:t>
            </a:r>
          </a:p>
          <a:p>
            <a:pPr marL="91440" indent="-9144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en-GB" altLang="en-US" dirty="0">
              <a:solidFill>
                <a:schemeClr val="hlink"/>
              </a:solidFill>
            </a:endParaRPr>
          </a:p>
        </p:txBody>
      </p:sp>
      <p:sp>
        <p:nvSpPr>
          <p:cNvPr id="19460" name="Rectangle 7">
            <a:extLst>
              <a:ext uri="{FF2B5EF4-FFF2-40B4-BE49-F238E27FC236}">
                <a16:creationId xmlns:a16="http://schemas.microsoft.com/office/drawing/2014/main" id="{C789C00E-AF6B-C66B-7D14-00BE9CC01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55938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2850"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latin typeface="Times New Roman" panose="02020603050405020304" pitchFamily="18" charset="0"/>
              </a:rPr>
              <a:t> </a:t>
            </a:r>
            <a:endParaRPr lang="en-GB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19461" name="Group 9">
            <a:extLst>
              <a:ext uri="{FF2B5EF4-FFF2-40B4-BE49-F238E27FC236}">
                <a16:creationId xmlns:a16="http://schemas.microsoft.com/office/drawing/2014/main" id="{7B06E184-3CE5-9728-B4A7-285A13253A35}"/>
              </a:ext>
            </a:extLst>
          </p:cNvPr>
          <p:cNvGrpSpPr>
            <a:grpSpLocks/>
          </p:cNvGrpSpPr>
          <p:nvPr/>
        </p:nvGrpSpPr>
        <p:grpSpPr bwMode="auto">
          <a:xfrm>
            <a:off x="7162800" y="304800"/>
            <a:ext cx="1897063" cy="841375"/>
            <a:chOff x="4512" y="192"/>
            <a:chExt cx="1195" cy="530"/>
          </a:xfrm>
        </p:grpSpPr>
        <p:pic>
          <p:nvPicPr>
            <p:cNvPr id="19463" name="Picture 10" descr="Logo">
              <a:extLst>
                <a:ext uri="{FF2B5EF4-FFF2-40B4-BE49-F238E27FC236}">
                  <a16:creationId xmlns:a16="http://schemas.microsoft.com/office/drawing/2014/main" id="{EE32AC34-18FB-9FEC-C735-9B6BBE643A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2" y="192"/>
              <a:ext cx="1008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64" name="Rectangle 11">
              <a:extLst>
                <a:ext uri="{FF2B5EF4-FFF2-40B4-BE49-F238E27FC236}">
                  <a16:creationId xmlns:a16="http://schemas.microsoft.com/office/drawing/2014/main" id="{67F115DC-BECB-2365-ACDE-793BB2E986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528"/>
              <a:ext cx="119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rgbClr val="8AD0D6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400">
                  <a:latin typeface="Arial" panose="020B0604020202020204" pitchFamily="34" charset="0"/>
                  <a:cs typeface="Arial" panose="020B0604020202020204" pitchFamily="34" charset="0"/>
                </a:rPr>
                <a:t>Business Department</a:t>
              </a:r>
            </a:p>
          </p:txBody>
        </p:sp>
      </p:grpSp>
      <p:pic>
        <p:nvPicPr>
          <p:cNvPr id="19462" name="Picture 1">
            <a:extLst>
              <a:ext uri="{FF2B5EF4-FFF2-40B4-BE49-F238E27FC236}">
                <a16:creationId xmlns:a16="http://schemas.microsoft.com/office/drawing/2014/main" id="{F4E18ABD-CEA2-E4A3-A627-528EA1E174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3" y="2046288"/>
            <a:ext cx="3778250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73A93E8F4DE75F47A7610BA2082C5FAF" ma:contentTypeVersion="5" ma:contentTypeDescription="Create a new PowerPoint document" ma:contentTypeScope="" ma:versionID="5712bc9fe64d84d9a7f9a1c0512253f9">
  <xsd:schema xmlns:xsd="http://www.w3.org/2001/XMLSchema" xmlns:xs="http://www.w3.org/2001/XMLSchema" xmlns:p="http://schemas.microsoft.com/office/2006/metadata/properties" xmlns:ns2="5064729a-6e59-49a6-8c0d-c64baa7a262e" xmlns:ns3="332b4832-fe63-48a7-8b93-807f3b6e9f20" targetNamespace="http://schemas.microsoft.com/office/2006/metadata/properties" ma:root="true" ma:fieldsID="b0b8507a8360459c4be84c7a259aff49" ns2:_="" ns3:_="">
    <xsd:import namespace="5064729a-6e59-49a6-8c0d-c64baa7a262e"/>
    <xsd:import namespace="332b4832-fe63-48a7-8b93-807f3b6e9f20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displayName="Image Tags_0" ma:hidden="true" ma:internalName="lcf76f155ced4ddcb4097134ff3c332f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EDEE51-0DE5-411A-A330-3F329916B2B6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24183043-7417-49B3-ADB7-0A5594393D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3450B9-EBBD-4D5C-92CF-82A068DC64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4729a-6e59-49a6-8c0d-c64baa7a262e"/>
    <ds:schemaRef ds:uri="332b4832-fe63-48a7-8b93-807f3b6e9f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9CDFF8B-A4E1-4571-99E7-D37B674186A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1190</TotalTime>
  <Words>689</Words>
  <Application>Microsoft Office PowerPoint</Application>
  <PresentationFormat>On-screen Show (4:3)</PresentationFormat>
  <Paragraphs>85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Ion</vt:lpstr>
      <vt:lpstr>A Level Business</vt:lpstr>
      <vt:lpstr>Course Outline</vt:lpstr>
      <vt:lpstr>Exams: You MUST sit all exams for your course to get your qualification. </vt:lpstr>
      <vt:lpstr>Benchmarks: They are important</vt:lpstr>
      <vt:lpstr>The Annual Review Grade (ARG)</vt:lpstr>
      <vt:lpstr>50/50 Ethos</vt:lpstr>
      <vt:lpstr>Keep a log of your extra reading</vt:lpstr>
      <vt:lpstr>The First Term</vt:lpstr>
      <vt:lpstr>The First Week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Trade Cycle</dc:title>
  <dc:creator>I.T User</dc:creator>
  <cp:lastModifiedBy>annelomas@godalming.ac.uk</cp:lastModifiedBy>
  <cp:revision>112</cp:revision>
  <dcterms:created xsi:type="dcterms:W3CDTF">2004-06-10T10:35:31Z</dcterms:created>
  <dcterms:modified xsi:type="dcterms:W3CDTF">2022-09-08T15:26:17Z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Anne E Lomas</vt:lpwstr>
  </property>
  <property fmtid="{D5CDD505-2E9C-101B-9397-08002B2CF9AE}" pid="3" name="display_urn:schemas-microsoft-com:office:office#Author">
    <vt:lpwstr>Anne E Lomas</vt:lpwstr>
  </property>
  <property fmtid="{D5CDD505-2E9C-101B-9397-08002B2CF9AE}" pid="4" name="PublishingExpirationDate">
    <vt:lpwstr/>
  </property>
  <property fmtid="{D5CDD505-2E9C-101B-9397-08002B2CF9AE}" pid="5" name="PublishingStartDate">
    <vt:lpwstr/>
  </property>
  <property fmtid="{D5CDD505-2E9C-101B-9397-08002B2CF9AE}" pid="6" name="ContentTypeId">
    <vt:lpwstr>0x010100EA90949D6391244A906844C304818D4E00ED74B73EA9ED4C4C8C2F8846BE81B58F</vt:lpwstr>
  </property>
  <property fmtid="{D5CDD505-2E9C-101B-9397-08002B2CF9AE}" pid="7" name="Title">
    <vt:lpwstr>The Trade Cycle</vt:lpwstr>
  </property>
  <property fmtid="{D5CDD505-2E9C-101B-9397-08002B2CF9AE}" pid="8" name="Order">
    <vt:lpwstr>1975400.00000000</vt:lpwstr>
  </property>
</Properties>
</file>