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94" d="100"/>
          <a:sy n="94" d="100"/>
        </p:scale>
        <p:origin x="9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8BF029-29A7-4799-9AEE-90EDBC642415}"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247880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8BF029-29A7-4799-9AEE-90EDBC642415}"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397049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8BF029-29A7-4799-9AEE-90EDBC642415}"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410719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8BF029-29A7-4799-9AEE-90EDBC642415}"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400290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8BF029-29A7-4799-9AEE-90EDBC642415}" type="datetimeFigureOut">
              <a:rPr lang="en-GB" smtClean="0"/>
              <a:t>11/09/2022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69189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8BF029-29A7-4799-9AEE-90EDBC642415}" type="datetimeFigureOut">
              <a:rPr lang="en-GB" smtClean="0"/>
              <a:t>11/09/2022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293538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8BF029-29A7-4799-9AEE-90EDBC642415}" type="datetimeFigureOut">
              <a:rPr lang="en-GB" smtClean="0"/>
              <a:t>11/09/2022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423216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8BF029-29A7-4799-9AEE-90EDBC642415}" type="datetimeFigureOut">
              <a:rPr lang="en-GB" smtClean="0"/>
              <a:t>11/09/2022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195652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BF029-29A7-4799-9AEE-90EDBC642415}" type="datetimeFigureOut">
              <a:rPr lang="en-GB" smtClean="0"/>
              <a:t>11/09/2022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266710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8BF029-29A7-4799-9AEE-90EDBC642415}" type="datetimeFigureOut">
              <a:rPr lang="en-GB" smtClean="0"/>
              <a:t>11/09/2022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184533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8BF029-29A7-4799-9AEE-90EDBC642415}" type="datetimeFigureOut">
              <a:rPr lang="en-GB" smtClean="0"/>
              <a:t>11/09/2022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87679B-62F5-42DB-9BEA-F96EF1033853}" type="slidenum">
              <a:rPr lang="en-GB" smtClean="0"/>
              <a:t>‹#›</a:t>
            </a:fld>
            <a:endParaRPr lang="en-GB"/>
          </a:p>
        </p:txBody>
      </p:sp>
    </p:spTree>
    <p:extLst>
      <p:ext uri="{BB962C8B-B14F-4D97-AF65-F5344CB8AC3E}">
        <p14:creationId xmlns:p14="http://schemas.microsoft.com/office/powerpoint/2010/main" val="119902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BF029-29A7-4799-9AEE-90EDBC642415}" type="datetimeFigureOut">
              <a:rPr lang="en-GB" smtClean="0"/>
              <a:t>11/09/2022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679B-62F5-42DB-9BEA-F96EF1033853}" type="slidenum">
              <a:rPr lang="en-GB" smtClean="0"/>
              <a:t>‹#›</a:t>
            </a:fld>
            <a:endParaRPr lang="en-GB"/>
          </a:p>
        </p:txBody>
      </p:sp>
    </p:spTree>
    <p:extLst>
      <p:ext uri="{BB962C8B-B14F-4D97-AF65-F5344CB8AC3E}">
        <p14:creationId xmlns:p14="http://schemas.microsoft.com/office/powerpoint/2010/main" val="1774220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Person Writing on Notebook · Free Stock Phot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767" y="133216"/>
            <a:ext cx="10406465" cy="6937643"/>
          </a:xfrm>
          <a:prstGeom prst="rect">
            <a:avLst/>
          </a:prstGeom>
        </p:spPr>
      </p:pic>
      <p:sp>
        <p:nvSpPr>
          <p:cNvPr id="2" name="Title 1"/>
          <p:cNvSpPr>
            <a:spLocks noGrp="1"/>
          </p:cNvSpPr>
          <p:nvPr>
            <p:ph type="ctrTitle"/>
          </p:nvPr>
        </p:nvSpPr>
        <p:spPr>
          <a:xfrm>
            <a:off x="3988231" y="542440"/>
            <a:ext cx="9144000" cy="921746"/>
          </a:xfrm>
        </p:spPr>
        <p:txBody>
          <a:bodyPr/>
          <a:lstStyle/>
          <a:p>
            <a:r>
              <a:rPr lang="en-GB" dirty="0" smtClean="0"/>
              <a:t>Creative Writing</a:t>
            </a:r>
            <a:endParaRPr lang="en-GB" dirty="0"/>
          </a:p>
        </p:txBody>
      </p:sp>
      <p:sp>
        <p:nvSpPr>
          <p:cNvPr id="3" name="Subtitle 2"/>
          <p:cNvSpPr>
            <a:spLocks noGrp="1"/>
          </p:cNvSpPr>
          <p:nvPr>
            <p:ph type="subTitle" idx="1"/>
          </p:nvPr>
        </p:nvSpPr>
        <p:spPr>
          <a:xfrm>
            <a:off x="5212597" y="4268466"/>
            <a:ext cx="9144000" cy="1655762"/>
          </a:xfrm>
        </p:spPr>
        <p:txBody>
          <a:bodyPr/>
          <a:lstStyle/>
          <a:p>
            <a:r>
              <a:rPr lang="en-GB" dirty="0" smtClean="0"/>
              <a:t>Session 2</a:t>
            </a:r>
          </a:p>
          <a:p>
            <a:r>
              <a:rPr lang="en-GB" dirty="0" smtClean="0"/>
              <a:t>Point of View</a:t>
            </a:r>
            <a:endParaRPr lang="en-GB" dirty="0"/>
          </a:p>
        </p:txBody>
      </p:sp>
    </p:spTree>
    <p:extLst>
      <p:ext uri="{BB962C8B-B14F-4D97-AF65-F5344CB8AC3E}">
        <p14:creationId xmlns:p14="http://schemas.microsoft.com/office/powerpoint/2010/main" val="358997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that in your creative writing, you need to note down your choices regarding:  </a:t>
            </a:r>
            <a:endParaRPr lang="en-GB" dirty="0"/>
          </a:p>
        </p:txBody>
      </p:sp>
      <p:sp>
        <p:nvSpPr>
          <p:cNvPr id="3" name="Content Placeholder 2"/>
          <p:cNvSpPr>
            <a:spLocks noGrp="1"/>
          </p:cNvSpPr>
          <p:nvPr>
            <p:ph idx="1"/>
          </p:nvPr>
        </p:nvSpPr>
        <p:spPr/>
        <p:txBody>
          <a:bodyPr/>
          <a:lstStyle/>
          <a:p>
            <a:r>
              <a:rPr lang="en-GB" dirty="0" smtClean="0"/>
              <a:t>Perspective and voice</a:t>
            </a:r>
          </a:p>
          <a:p>
            <a:r>
              <a:rPr lang="en-GB" dirty="0" smtClean="0"/>
              <a:t>Character function and role</a:t>
            </a:r>
          </a:p>
          <a:p>
            <a:r>
              <a:rPr lang="en-GB" dirty="0" smtClean="0"/>
              <a:t>Structure</a:t>
            </a:r>
          </a:p>
          <a:p>
            <a:r>
              <a:rPr lang="en-GB" dirty="0" smtClean="0"/>
              <a:t>Time</a:t>
            </a:r>
          </a:p>
          <a:p>
            <a:r>
              <a:rPr lang="en-GB" dirty="0" smtClean="0"/>
              <a:t>Setting function and contribution.</a:t>
            </a:r>
          </a:p>
          <a:p>
            <a:endParaRPr lang="en-GB" dirty="0"/>
          </a:p>
        </p:txBody>
      </p:sp>
    </p:spTree>
    <p:extLst>
      <p:ext uri="{BB962C8B-B14F-4D97-AF65-F5344CB8AC3E}">
        <p14:creationId xmlns:p14="http://schemas.microsoft.com/office/powerpoint/2010/main" val="2698246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 of view – perspective from which the narrative unfolds</a:t>
            </a:r>
            <a:endParaRPr lang="en-GB" dirty="0"/>
          </a:p>
        </p:txBody>
      </p:sp>
      <p:sp>
        <p:nvSpPr>
          <p:cNvPr id="3" name="Content Placeholder 2"/>
          <p:cNvSpPr>
            <a:spLocks noGrp="1"/>
          </p:cNvSpPr>
          <p:nvPr>
            <p:ph idx="1"/>
          </p:nvPr>
        </p:nvSpPr>
        <p:spPr>
          <a:xfrm>
            <a:off x="526942" y="1825624"/>
            <a:ext cx="10826858" cy="4869643"/>
          </a:xfrm>
        </p:spPr>
        <p:txBody>
          <a:bodyPr>
            <a:normAutofit fontScale="85000" lnSpcReduction="10000"/>
          </a:bodyPr>
          <a:lstStyle/>
          <a:p>
            <a:r>
              <a:rPr lang="en-GB" b="1" dirty="0" err="1" smtClean="0"/>
              <a:t>Homodiegetic</a:t>
            </a:r>
            <a:r>
              <a:rPr lang="en-GB" b="1" dirty="0" smtClean="0"/>
              <a:t> narrative </a:t>
            </a:r>
            <a:r>
              <a:rPr lang="en-GB" dirty="0" smtClean="0"/>
              <a:t>– first person narrative where the narrator is a character in the story-world</a:t>
            </a:r>
          </a:p>
          <a:p>
            <a:r>
              <a:rPr lang="en-GB" b="1" dirty="0" smtClean="0"/>
              <a:t>External </a:t>
            </a:r>
            <a:r>
              <a:rPr lang="en-GB" b="1" dirty="0" err="1"/>
              <a:t>h</a:t>
            </a:r>
            <a:r>
              <a:rPr lang="en-GB" b="1" dirty="0" err="1" smtClean="0"/>
              <a:t>eterodiegetic</a:t>
            </a:r>
            <a:r>
              <a:rPr lang="en-GB" b="1" dirty="0" smtClean="0"/>
              <a:t> narrative </a:t>
            </a:r>
            <a:r>
              <a:rPr lang="en-GB" dirty="0" smtClean="0"/>
              <a:t>– third person narrative where the narrator is outside the events of the story world.</a:t>
            </a:r>
          </a:p>
          <a:p>
            <a:r>
              <a:rPr lang="en-GB" b="1" dirty="0" smtClean="0"/>
              <a:t>Internal </a:t>
            </a:r>
            <a:r>
              <a:rPr lang="en-GB" b="1" dirty="0" err="1"/>
              <a:t>h</a:t>
            </a:r>
            <a:r>
              <a:rPr lang="en-GB" b="1" dirty="0" err="1" smtClean="0"/>
              <a:t>eterodiegetic</a:t>
            </a:r>
            <a:r>
              <a:rPr lang="en-GB" b="1" dirty="0" smtClean="0"/>
              <a:t> narrative </a:t>
            </a:r>
            <a:r>
              <a:rPr lang="en-GB" dirty="0" smtClean="0"/>
              <a:t>– third person narrative where the narrative is filtered through a specific character.</a:t>
            </a:r>
          </a:p>
          <a:p>
            <a:r>
              <a:rPr lang="en-GB" dirty="0" smtClean="0"/>
              <a:t>Which is which?</a:t>
            </a:r>
          </a:p>
          <a:p>
            <a:r>
              <a:rPr lang="en-GB" dirty="0" smtClean="0"/>
              <a:t>Okonkwo was well known throughout the nine villages and even beyond.  His fame rested on solid personal achievements.  (</a:t>
            </a:r>
            <a:r>
              <a:rPr lang="en-GB" i="1" dirty="0" smtClean="0"/>
              <a:t>Things Fall Apart</a:t>
            </a:r>
            <a:r>
              <a:rPr lang="en-GB" dirty="0" smtClean="0"/>
              <a:t>, Chinua Achebe, 1958)</a:t>
            </a:r>
          </a:p>
          <a:p>
            <a:r>
              <a:rPr lang="en-GB" dirty="0" smtClean="0"/>
              <a:t>She lay very still, trying not to let the sound of the singing slip away.  It was so vivid, yet so distant.  This kept happening.  She could never make out the words, if there were any, nor even quite a tune.  She wasn’t sure, really, whether it could properly be called singing.  (“The Singing”, Jon McGregor, 2012)</a:t>
            </a:r>
          </a:p>
          <a:p>
            <a:endParaRPr lang="en-GB" dirty="0" smtClean="0"/>
          </a:p>
        </p:txBody>
      </p:sp>
    </p:spTree>
    <p:extLst>
      <p:ext uri="{BB962C8B-B14F-4D97-AF65-F5344CB8AC3E}">
        <p14:creationId xmlns:p14="http://schemas.microsoft.com/office/powerpoint/2010/main" val="12930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perspectives/points of view</a:t>
            </a:r>
            <a:endParaRPr lang="en-GB" dirty="0"/>
          </a:p>
        </p:txBody>
      </p:sp>
      <p:pic>
        <p:nvPicPr>
          <p:cNvPr id="2050" name="Picture 2" descr="Person On Beach Pictures | Download Free Images on Unspla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010" y="1952786"/>
            <a:ext cx="4086575" cy="3283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0487" y="1317356"/>
            <a:ext cx="7377193" cy="5355312"/>
          </a:xfrm>
          <a:prstGeom prst="rect">
            <a:avLst/>
          </a:prstGeom>
          <a:noFill/>
        </p:spPr>
        <p:txBody>
          <a:bodyPr wrap="square" rtlCol="0">
            <a:spAutoFit/>
          </a:bodyPr>
          <a:lstStyle/>
          <a:p>
            <a:pPr marL="342900" indent="-342900">
              <a:buFont typeface="+mj-lt"/>
              <a:buAutoNum type="arabicPeriod"/>
            </a:pPr>
            <a:r>
              <a:rPr lang="en-GB" dirty="0" smtClean="0"/>
              <a:t>He stood alone.  The water eddied around his feet.  He looked out at where the sea met the sky.</a:t>
            </a:r>
          </a:p>
          <a:p>
            <a:endParaRPr lang="en-GB" dirty="0" smtClean="0"/>
          </a:p>
          <a:p>
            <a:r>
              <a:rPr lang="en-GB" dirty="0" smtClean="0">
                <a:solidFill>
                  <a:srgbClr val="FF0000"/>
                </a:solidFill>
              </a:rPr>
              <a:t>The choice of a third-person narrator who is outside the events of the story, is useful in terms of creating a sense of control, and transparency.  The reader is not so aware of the narrative voice.</a:t>
            </a:r>
          </a:p>
          <a:p>
            <a:endParaRPr lang="en-GB" dirty="0"/>
          </a:p>
          <a:p>
            <a:pPr marL="342900" indent="-342900">
              <a:buFont typeface="+mj-lt"/>
              <a:buAutoNum type="arabicPeriod"/>
            </a:pPr>
            <a:r>
              <a:rPr lang="en-GB" dirty="0" smtClean="0"/>
              <a:t>He wondered where he would be in a week’s or a month’s time.  He could feel his feet sinking slowly into the sand, and thought about the way that events disappear, obscured and disguised by the layers and layers of time.</a:t>
            </a:r>
          </a:p>
          <a:p>
            <a:endParaRPr lang="en-GB" dirty="0" smtClean="0"/>
          </a:p>
          <a:p>
            <a:r>
              <a:rPr lang="en-GB" dirty="0" smtClean="0">
                <a:solidFill>
                  <a:srgbClr val="FF0000"/>
                </a:solidFill>
              </a:rPr>
              <a:t>The choice of the third-person internal or focalised narrator enables the writer to withhold information, and thus creates a sense of uncertainty and tension.  The use of the verbs “wondered”  and “feel” position the character as the perceiver of the events, and as such the reader becomes aware that this is a limited viewpoint.  The reference to events “disappearing” suggests a past, as does the reference to the future at the start, and by mentioning both, the reader is aware that there are questions that need to be answered later in the story.    </a:t>
            </a:r>
            <a:endParaRPr lang="en-GB" dirty="0">
              <a:solidFill>
                <a:srgbClr val="FF0000"/>
              </a:solidFill>
            </a:endParaRPr>
          </a:p>
        </p:txBody>
      </p:sp>
    </p:spTree>
    <p:extLst>
      <p:ext uri="{BB962C8B-B14F-4D97-AF65-F5344CB8AC3E}">
        <p14:creationId xmlns:p14="http://schemas.microsoft.com/office/powerpoint/2010/main" val="5260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turn:   choose two perspectives/points of view, and write a commentary.</a:t>
            </a:r>
            <a:endParaRPr lang="en-GB" dirty="0"/>
          </a:p>
        </p:txBody>
      </p:sp>
      <p:pic>
        <p:nvPicPr>
          <p:cNvPr id="4" name="Content Placeholder 3"/>
          <p:cNvPicPr>
            <a:picLocks noGrp="1" noChangeAspect="1"/>
          </p:cNvPicPr>
          <p:nvPr>
            <p:ph idx="1"/>
          </p:nvPr>
        </p:nvPicPr>
        <p:blipFill>
          <a:blip r:embed="rId2"/>
          <a:stretch>
            <a:fillRect/>
          </a:stretch>
        </p:blipFill>
        <p:spPr>
          <a:xfrm>
            <a:off x="698715" y="2061274"/>
            <a:ext cx="5193626" cy="3456122"/>
          </a:xfrm>
          <a:prstGeom prst="rect">
            <a:avLst/>
          </a:prstGeom>
        </p:spPr>
      </p:pic>
      <p:sp>
        <p:nvSpPr>
          <p:cNvPr id="5" name="TextBox 4"/>
          <p:cNvSpPr txBox="1"/>
          <p:nvPr/>
        </p:nvSpPr>
        <p:spPr>
          <a:xfrm>
            <a:off x="6540285" y="2061274"/>
            <a:ext cx="4494508" cy="3539430"/>
          </a:xfrm>
          <a:prstGeom prst="rect">
            <a:avLst/>
          </a:prstGeom>
          <a:noFill/>
        </p:spPr>
        <p:txBody>
          <a:bodyPr wrap="square" rtlCol="0">
            <a:spAutoFit/>
          </a:bodyPr>
          <a:lstStyle/>
          <a:p>
            <a:r>
              <a:rPr lang="en-GB" sz="2800" dirty="0" smtClean="0"/>
              <a:t>Think:</a:t>
            </a:r>
          </a:p>
          <a:p>
            <a:endParaRPr lang="en-GB" sz="2800" dirty="0" smtClean="0"/>
          </a:p>
          <a:p>
            <a:r>
              <a:rPr lang="en-GB" sz="2800" dirty="0" smtClean="0"/>
              <a:t>Internal or external narrative, and why?</a:t>
            </a:r>
          </a:p>
          <a:p>
            <a:r>
              <a:rPr lang="en-GB" sz="2800" dirty="0" smtClean="0"/>
              <a:t>First or third person narrator, and why?</a:t>
            </a:r>
          </a:p>
          <a:p>
            <a:r>
              <a:rPr lang="en-GB" sz="2800" dirty="0" smtClean="0"/>
              <a:t>Focalised or limited or omniscient, and why?</a:t>
            </a:r>
            <a:endParaRPr lang="en-GB" sz="2800" dirty="0"/>
          </a:p>
        </p:txBody>
      </p:sp>
    </p:spTree>
    <p:extLst>
      <p:ext uri="{BB962C8B-B14F-4D97-AF65-F5344CB8AC3E}">
        <p14:creationId xmlns:p14="http://schemas.microsoft.com/office/powerpoint/2010/main" val="3829648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464</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Creative Writing</vt:lpstr>
      <vt:lpstr>Remember that in your creative writing, you need to note down your choices regarding:  </vt:lpstr>
      <vt:lpstr>Point of view – perspective from which the narrative unfolds</vt:lpstr>
      <vt:lpstr>Two perspectives/points of view</vt:lpstr>
      <vt:lpstr>Your turn:   choose two perspectives/points of view, and write a commentary.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dc:title>
  <dc:creator>Juliet Harrison</dc:creator>
  <cp:lastModifiedBy>David Kinder</cp:lastModifiedBy>
  <cp:revision>8</cp:revision>
  <dcterms:created xsi:type="dcterms:W3CDTF">2022-09-07T10:47:49Z</dcterms:created>
  <dcterms:modified xsi:type="dcterms:W3CDTF">2022-09-11T16:40:15Z</dcterms:modified>
</cp:coreProperties>
</file>