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8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71DF6-45BA-4772-B2F1-F0E823A15424}" type="datetimeFigureOut">
              <a:rPr lang="en-GB" smtClean="0"/>
              <a:t>07/09/2022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3FEE9-910C-411E-839E-E0D419CF4F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751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71DF6-45BA-4772-B2F1-F0E823A15424}" type="datetimeFigureOut">
              <a:rPr lang="en-GB" smtClean="0"/>
              <a:t>07/09/2022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3FEE9-910C-411E-839E-E0D419CF4F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8831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71DF6-45BA-4772-B2F1-F0E823A15424}" type="datetimeFigureOut">
              <a:rPr lang="en-GB" smtClean="0"/>
              <a:t>07/09/2022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3FEE9-910C-411E-839E-E0D419CF4F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183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71DF6-45BA-4772-B2F1-F0E823A15424}" type="datetimeFigureOut">
              <a:rPr lang="en-GB" smtClean="0"/>
              <a:t>07/09/2022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3FEE9-910C-411E-839E-E0D419CF4F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345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71DF6-45BA-4772-B2F1-F0E823A15424}" type="datetimeFigureOut">
              <a:rPr lang="en-GB" smtClean="0"/>
              <a:t>07/09/2022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3FEE9-910C-411E-839E-E0D419CF4F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909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71DF6-45BA-4772-B2F1-F0E823A15424}" type="datetimeFigureOut">
              <a:rPr lang="en-GB" smtClean="0"/>
              <a:t>07/09/2022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3FEE9-910C-411E-839E-E0D419CF4F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906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71DF6-45BA-4772-B2F1-F0E823A15424}" type="datetimeFigureOut">
              <a:rPr lang="en-GB" smtClean="0"/>
              <a:t>07/09/2022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3FEE9-910C-411E-839E-E0D419CF4F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600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71DF6-45BA-4772-B2F1-F0E823A15424}" type="datetimeFigureOut">
              <a:rPr lang="en-GB" smtClean="0"/>
              <a:t>07/09/2022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3FEE9-910C-411E-839E-E0D419CF4F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4585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71DF6-45BA-4772-B2F1-F0E823A15424}" type="datetimeFigureOut">
              <a:rPr lang="en-GB" smtClean="0"/>
              <a:t>07/09/2022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3FEE9-910C-411E-839E-E0D419CF4F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3839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71DF6-45BA-4772-B2F1-F0E823A15424}" type="datetimeFigureOut">
              <a:rPr lang="en-GB" smtClean="0"/>
              <a:t>07/09/2022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3FEE9-910C-411E-839E-E0D419CF4F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4063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71DF6-45BA-4772-B2F1-F0E823A15424}" type="datetimeFigureOut">
              <a:rPr lang="en-GB" smtClean="0"/>
              <a:t>07/09/2022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3FEE9-910C-411E-839E-E0D419CF4F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920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71DF6-45BA-4772-B2F1-F0E823A15424}" type="datetimeFigureOut">
              <a:rPr lang="en-GB" smtClean="0"/>
              <a:t>07/09/2022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3FEE9-910C-411E-839E-E0D419CF4F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598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riting | It's all about inspiration | Alan Cleaver | Flickr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685" y="96926"/>
            <a:ext cx="10927830" cy="655847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48853" y="1150636"/>
            <a:ext cx="9144000" cy="655169"/>
          </a:xfrm>
        </p:spPr>
        <p:txBody>
          <a:bodyPr/>
          <a:lstStyle/>
          <a:p>
            <a:r>
              <a:rPr lang="en-GB" dirty="0" smtClean="0"/>
              <a:t>Session 3 – What the examiners have said, Structure and the Opening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9685" y="0"/>
            <a:ext cx="8449456" cy="1006606"/>
          </a:xfrm>
        </p:spPr>
        <p:txBody>
          <a:bodyPr/>
          <a:lstStyle/>
          <a:p>
            <a:r>
              <a:rPr lang="en-GB" dirty="0" smtClean="0"/>
              <a:t>Creative Writing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487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Report on June 2022 Series Paper 3 Q 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Need to go beyond descriptions – merely re-presenting the narrative of the prompts is limiting as it does not demonstrate </a:t>
            </a:r>
            <a:r>
              <a:rPr lang="en-GB" dirty="0" smtClean="0">
                <a:solidFill>
                  <a:srgbClr val="0070C0"/>
                </a:solidFill>
              </a:rPr>
              <a:t>manipulation of story</a:t>
            </a:r>
          </a:p>
          <a:p>
            <a:r>
              <a:rPr lang="en-GB" dirty="0" smtClean="0"/>
              <a:t>Repeated advice to avoid relying too heavily on description as opposed to </a:t>
            </a:r>
            <a:r>
              <a:rPr lang="en-GB" dirty="0" smtClean="0">
                <a:solidFill>
                  <a:srgbClr val="0070C0"/>
                </a:solidFill>
              </a:rPr>
              <a:t>narrative construction.</a:t>
            </a:r>
          </a:p>
          <a:p>
            <a:r>
              <a:rPr lang="en-GB" dirty="0" smtClean="0"/>
              <a:t>Praise offered for "useful" attempts to write from </a:t>
            </a:r>
            <a:r>
              <a:rPr lang="en-GB" dirty="0" smtClean="0">
                <a:solidFill>
                  <a:srgbClr val="0070C0"/>
                </a:solidFill>
              </a:rPr>
              <a:t>different perspectives</a:t>
            </a:r>
          </a:p>
          <a:p>
            <a:r>
              <a:rPr lang="en-GB" dirty="0" smtClean="0">
                <a:solidFill>
                  <a:srgbClr val="0070C0"/>
                </a:solidFill>
              </a:rPr>
              <a:t>Avoid writing in the horror or gothic genre </a:t>
            </a:r>
            <a:r>
              <a:rPr lang="en-GB" dirty="0" smtClean="0"/>
              <a:t>– it’s difficult to be creative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124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Remember that in your creative writing, you need to create your story with these in mind: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Perspective and voice</a:t>
            </a:r>
          </a:p>
          <a:p>
            <a:r>
              <a:rPr lang="en-GB" dirty="0" smtClean="0"/>
              <a:t>Character function and role</a:t>
            </a:r>
          </a:p>
          <a:p>
            <a:r>
              <a:rPr lang="en-GB" dirty="0" smtClean="0"/>
              <a:t>Structure</a:t>
            </a:r>
          </a:p>
          <a:p>
            <a:r>
              <a:rPr lang="en-GB" dirty="0" smtClean="0"/>
              <a:t>Time</a:t>
            </a:r>
          </a:p>
          <a:p>
            <a:r>
              <a:rPr lang="en-GB" dirty="0" smtClean="0"/>
              <a:t>Setting function and contribution.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79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Thinking about “manipulation of story” – could be termed “Structure”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Your key question:  </a:t>
            </a:r>
            <a:r>
              <a:rPr lang="en-GB" b="1" dirty="0" smtClean="0"/>
              <a:t>how will you create a story that really engages your reader, and keeps them interested?</a:t>
            </a:r>
          </a:p>
          <a:p>
            <a:r>
              <a:rPr lang="en-GB" dirty="0" smtClean="0"/>
              <a:t>Chekov’s advice to an aspiring writer:  “If in the first chapter you say that a gun hung on the wall, in the second, or third chapter it must without fail be discharged.”</a:t>
            </a:r>
          </a:p>
          <a:p>
            <a:r>
              <a:rPr lang="en-GB" u="sng" dirty="0" smtClean="0"/>
              <a:t>What does this mean?</a:t>
            </a:r>
          </a:p>
          <a:p>
            <a:r>
              <a:rPr lang="en-GB" dirty="0" smtClean="0"/>
              <a:t>Create a sense of imbalance or tension, and don’t resolve it too quickly.</a:t>
            </a:r>
          </a:p>
          <a:p>
            <a:r>
              <a:rPr lang="en-GB" dirty="0" smtClean="0"/>
              <a:t>Your aim is to raise questions at the start (you may hint at events in the past or the future), or leave gaps in the narrative.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1558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this writer </a:t>
            </a:r>
            <a:r>
              <a:rPr lang="en-GB" b="1" dirty="0" smtClean="0"/>
              <a:t>not </a:t>
            </a:r>
            <a:r>
              <a:rPr lang="en-GB" dirty="0" smtClean="0"/>
              <a:t>telling the reader?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“Hale knew they meant to murder him before he had been in Brighton three hours.”</a:t>
            </a:r>
          </a:p>
          <a:p>
            <a:pPr marL="0" indent="0">
              <a:buNone/>
            </a:pPr>
            <a:r>
              <a:rPr lang="en-GB" dirty="0" smtClean="0"/>
              <a:t>(The opening sentence of </a:t>
            </a:r>
            <a:r>
              <a:rPr lang="en-GB" i="1" dirty="0" smtClean="0"/>
              <a:t>Brighton Rock</a:t>
            </a:r>
            <a:r>
              <a:rPr lang="en-GB" dirty="0" smtClean="0"/>
              <a:t>, by Graham Greene)</a:t>
            </a:r>
          </a:p>
          <a:p>
            <a:pPr marL="0" indent="0">
              <a:buNone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How Hale knew this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Who “they” are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Why they “meant to murder him”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What will actually happen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820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Here is your story line.  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690688"/>
            <a:ext cx="6726304" cy="435133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89954" y="365125"/>
            <a:ext cx="3897443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</a:rPr>
              <a:t>Decide where you will start in the story.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</a:rPr>
              <a:t>Decide whether you will have a linear narrative.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</a:rPr>
              <a:t>Decide on your perspective and point of view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</a:rPr>
              <a:t>Decide what you will NOT tell your reader at the start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</a:rPr>
              <a:t>Decide on what you will imply at the start.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 smtClean="0">
                <a:solidFill>
                  <a:schemeClr val="accent1">
                    <a:lumMod val="50000"/>
                  </a:schemeClr>
                </a:solidFill>
              </a:rPr>
              <a:t>Compare as a class</a:t>
            </a:r>
            <a:endParaRPr lang="en-GB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35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Now write your opening three sentences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3985" y="1690688"/>
            <a:ext cx="6726304" cy="435133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180289" y="1244183"/>
            <a:ext cx="4856813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Think:</a:t>
            </a:r>
          </a:p>
          <a:p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You need to get your reader interested from the first line.</a:t>
            </a:r>
          </a:p>
          <a:p>
            <a:endParaRPr lang="en-GB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Will you plunge them into the middle of the story?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Will you include something that is incongruous and inexplicable unless you read on?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Will you use an intriguing narrator who doesn’t know the answers themselves?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Will you hint at the future, or at the past (</a:t>
            </a:r>
            <a:r>
              <a:rPr lang="en-GB" sz="2400" dirty="0" err="1" smtClean="0">
                <a:solidFill>
                  <a:schemeClr val="accent1">
                    <a:lumMod val="50000"/>
                  </a:schemeClr>
                </a:solidFill>
              </a:rPr>
              <a:t>proleptic</a:t>
            </a:r>
            <a:r>
              <a:rPr lang="en-GB" sz="2400" dirty="0" smtClean="0">
                <a:solidFill>
                  <a:schemeClr val="accent1">
                    <a:lumMod val="50000"/>
                  </a:schemeClr>
                </a:solidFill>
              </a:rPr>
              <a:t> or analeptic references)?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35084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432</Words>
  <Application>Microsoft Office PowerPoint</Application>
  <PresentationFormat>Widescreen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Creative Writing</vt:lpstr>
      <vt:lpstr>Report on June 2022 Series Paper 3 Q 3</vt:lpstr>
      <vt:lpstr>Remember that in your creative writing, you need to create your story with these in mind:  </vt:lpstr>
      <vt:lpstr>Thinking about “manipulation of story” – could be termed “Structure”</vt:lpstr>
      <vt:lpstr>What is this writer not telling the reader?</vt:lpstr>
      <vt:lpstr>Here is your story line.  </vt:lpstr>
      <vt:lpstr>Now write your opening three sentences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Creative Writing</dc:title>
  <dc:creator>Juliet Harrison</dc:creator>
  <cp:lastModifiedBy>Juliet Harrison</cp:lastModifiedBy>
  <cp:revision>5</cp:revision>
  <dcterms:created xsi:type="dcterms:W3CDTF">2022-09-07T12:01:01Z</dcterms:created>
  <dcterms:modified xsi:type="dcterms:W3CDTF">2022-09-07T13:46:59Z</dcterms:modified>
</cp:coreProperties>
</file>