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8" r:id="rId6"/>
    <p:sldId id="264" r:id="rId7"/>
    <p:sldId id="262" r:id="rId8"/>
    <p:sldId id="266" r:id="rId9"/>
    <p:sldId id="268" r:id="rId10"/>
    <p:sldId id="267" r:id="rId11"/>
    <p:sldId id="269" r:id="rId12"/>
    <p:sldId id="270" r:id="rId13"/>
    <p:sldId id="271" r:id="rId14"/>
    <p:sldId id="273" r:id="rId15"/>
    <p:sldId id="272" r:id="rId16"/>
    <p:sldId id="274" r:id="rId17"/>
    <p:sldId id="275" r:id="rId18"/>
    <p:sldId id="276" r:id="rId19"/>
    <p:sldId id="278" r:id="rId20"/>
    <p:sldId id="279" r:id="rId21"/>
    <p:sldId id="281" r:id="rId22"/>
    <p:sldId id="257" r:id="rId23"/>
    <p:sldId id="284" r:id="rId24"/>
    <p:sldId id="285" r:id="rId25"/>
    <p:sldId id="286" r:id="rId26"/>
    <p:sldId id="282" r:id="rId27"/>
    <p:sldId id="287" r:id="rId28"/>
    <p:sldId id="283" r:id="rId29"/>
    <p:sldId id="289" r:id="rId30"/>
    <p:sldId id="290" r:id="rId31"/>
    <p:sldId id="288"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782001-6397-4A49-AC1B-B4A59EAE8C7C}"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244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82001-6397-4A49-AC1B-B4A59EAE8C7C}"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34432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82001-6397-4A49-AC1B-B4A59EAE8C7C}"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234563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82001-6397-4A49-AC1B-B4A59EAE8C7C}"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6054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782001-6397-4A49-AC1B-B4A59EAE8C7C}" type="datetimeFigureOut">
              <a:rPr lang="en-GB" smtClean="0"/>
              <a:t>10/09/2022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395543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782001-6397-4A49-AC1B-B4A59EAE8C7C}" type="datetimeFigureOut">
              <a:rPr lang="en-GB" smtClean="0"/>
              <a:t>10/09/2022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17488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782001-6397-4A49-AC1B-B4A59EAE8C7C}" type="datetimeFigureOut">
              <a:rPr lang="en-GB" smtClean="0"/>
              <a:t>10/09/2022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91876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782001-6397-4A49-AC1B-B4A59EAE8C7C}" type="datetimeFigureOut">
              <a:rPr lang="en-GB" smtClean="0"/>
              <a:t>10/09/2022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163715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82001-6397-4A49-AC1B-B4A59EAE8C7C}" type="datetimeFigureOut">
              <a:rPr lang="en-GB" smtClean="0"/>
              <a:t>10/09/2022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335565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782001-6397-4A49-AC1B-B4A59EAE8C7C}" type="datetimeFigureOut">
              <a:rPr lang="en-GB" smtClean="0"/>
              <a:t>10/09/2022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142144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782001-6397-4A49-AC1B-B4A59EAE8C7C}" type="datetimeFigureOut">
              <a:rPr lang="en-GB" smtClean="0"/>
              <a:t>10/09/2022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0FE1A-5F15-47BA-B29F-15B268AE01FE}" type="slidenum">
              <a:rPr lang="en-GB" smtClean="0"/>
              <a:t>‹#›</a:t>
            </a:fld>
            <a:endParaRPr lang="en-GB"/>
          </a:p>
        </p:txBody>
      </p:sp>
    </p:spTree>
    <p:extLst>
      <p:ext uri="{BB962C8B-B14F-4D97-AF65-F5344CB8AC3E}">
        <p14:creationId xmlns:p14="http://schemas.microsoft.com/office/powerpoint/2010/main" val="244083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82001-6397-4A49-AC1B-B4A59EAE8C7C}" type="datetimeFigureOut">
              <a:rPr lang="en-GB" smtClean="0"/>
              <a:t>10/09/2022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0FE1A-5F15-47BA-B29F-15B268AE01FE}" type="slidenum">
              <a:rPr lang="en-GB" smtClean="0"/>
              <a:t>‹#›</a:t>
            </a:fld>
            <a:endParaRPr lang="en-GB"/>
          </a:p>
        </p:txBody>
      </p:sp>
    </p:spTree>
    <p:extLst>
      <p:ext uri="{BB962C8B-B14F-4D97-AF65-F5344CB8AC3E}">
        <p14:creationId xmlns:p14="http://schemas.microsoft.com/office/powerpoint/2010/main" val="3691098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xels.com/photo/photo-of-people-talking-to-each-other-3182765/"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xels.com/photo/creative-concept-of-calligraphy-writing-of-letter-3932734/"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unrealhawaii.com/2011/05/bodysurfing-at-sandy-beach/"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s://pxhere.com/en/photo/1050878" TargetMode="External"/><Relationship Id="rId5" Type="http://schemas.openxmlformats.org/officeDocument/2006/relationships/image" Target="../media/image8.jpeg"/><Relationship Id="rId4" Type="http://schemas.openxmlformats.org/officeDocument/2006/relationships/hyperlink" Target="https://creativecommons.org/licenses/by-nc-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ritetoexpress.commons.gc.cuny.edu/technical-description-1/"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foto.wuestenigel.com/women-writing-on-paper/"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net/product/free-illustrated-character-sample-pack-0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Images : white, leather, isolated, background, stationery, lin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788" y="399949"/>
            <a:ext cx="9642424" cy="6404177"/>
          </a:xfrm>
          <a:prstGeom prst="rect">
            <a:avLst/>
          </a:prstGeom>
        </p:spPr>
      </p:pic>
      <p:sp>
        <p:nvSpPr>
          <p:cNvPr id="2" name="Title 1"/>
          <p:cNvSpPr>
            <a:spLocks noGrp="1"/>
          </p:cNvSpPr>
          <p:nvPr>
            <p:ph type="ctrTitle"/>
          </p:nvPr>
        </p:nvSpPr>
        <p:spPr>
          <a:xfrm>
            <a:off x="0" y="782650"/>
            <a:ext cx="9144000" cy="1156507"/>
          </a:xfrm>
        </p:spPr>
        <p:txBody>
          <a:bodyPr/>
          <a:lstStyle/>
          <a:p>
            <a:r>
              <a:rPr lang="en-GB" b="1" dirty="0">
                <a:solidFill>
                  <a:schemeClr val="bg1"/>
                </a:solidFill>
              </a:rPr>
              <a:t>Creative Writing</a:t>
            </a:r>
          </a:p>
        </p:txBody>
      </p:sp>
      <p:sp>
        <p:nvSpPr>
          <p:cNvPr id="3" name="Subtitle 2"/>
          <p:cNvSpPr>
            <a:spLocks noGrp="1"/>
          </p:cNvSpPr>
          <p:nvPr>
            <p:ph type="subTitle" idx="1"/>
          </p:nvPr>
        </p:nvSpPr>
        <p:spPr>
          <a:xfrm>
            <a:off x="4686924" y="5202238"/>
            <a:ext cx="9144000" cy="1655762"/>
          </a:xfrm>
        </p:spPr>
        <p:txBody>
          <a:bodyPr/>
          <a:lstStyle/>
          <a:p>
            <a:r>
              <a:rPr lang="en-GB" dirty="0"/>
              <a:t>Session 4 – Time </a:t>
            </a:r>
          </a:p>
        </p:txBody>
      </p:sp>
    </p:spTree>
    <p:extLst>
      <p:ext uri="{BB962C8B-B14F-4D97-AF65-F5344CB8AC3E}">
        <p14:creationId xmlns:p14="http://schemas.microsoft.com/office/powerpoint/2010/main" val="1673482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FDCF1-4D36-240A-B65A-D3510090BBF6}"/>
              </a:ext>
            </a:extLst>
          </p:cNvPr>
          <p:cNvSpPr>
            <a:spLocks noGrp="1"/>
          </p:cNvSpPr>
          <p:nvPr>
            <p:ph type="title"/>
          </p:nvPr>
        </p:nvSpPr>
        <p:spPr>
          <a:xfrm>
            <a:off x="1043631" y="809898"/>
            <a:ext cx="9942716" cy="1554480"/>
          </a:xfrm>
        </p:spPr>
        <p:txBody>
          <a:bodyPr anchor="ctr">
            <a:normAutofit/>
          </a:bodyPr>
          <a:lstStyle/>
          <a:p>
            <a:r>
              <a:rPr lang="en-GB" sz="4800" dirty="0"/>
              <a:t>How is character created here, for example?</a:t>
            </a:r>
          </a:p>
        </p:txBody>
      </p:sp>
      <p:sp>
        <p:nvSpPr>
          <p:cNvPr id="3" name="Content Placeholder 2">
            <a:extLst>
              <a:ext uri="{FF2B5EF4-FFF2-40B4-BE49-F238E27FC236}">
                <a16:creationId xmlns:a16="http://schemas.microsoft.com/office/drawing/2014/main" id="{8120EE1A-6EC2-411A-B188-D28C9064310C}"/>
              </a:ext>
            </a:extLst>
          </p:cNvPr>
          <p:cNvSpPr>
            <a:spLocks noGrp="1"/>
          </p:cNvSpPr>
          <p:nvPr>
            <p:ph idx="1"/>
          </p:nvPr>
        </p:nvSpPr>
        <p:spPr>
          <a:xfrm>
            <a:off x="1045028" y="3017522"/>
            <a:ext cx="9941319" cy="3124658"/>
          </a:xfrm>
        </p:spPr>
        <p:txBody>
          <a:bodyPr anchor="ctr">
            <a:normAutofit/>
          </a:bodyPr>
          <a:lstStyle/>
          <a:p>
            <a:pPr marL="0" indent="0">
              <a:buNone/>
            </a:pPr>
            <a:r>
              <a:rPr lang="en-GB" sz="2400" dirty="0"/>
              <a:t>The only completely stationary object in the room was an enormous couch on which two women were buoyed up as though upon an anchored balloon.  They were both in white, and their dresses were rippling and fluttering as it they had just been blown back in after a short flight around the house.</a:t>
            </a:r>
          </a:p>
          <a:p>
            <a:r>
              <a:rPr lang="en-GB" sz="2400" dirty="0"/>
              <a:t>Through association with specific imagery (of nature)</a:t>
            </a:r>
          </a:p>
          <a:p>
            <a:r>
              <a:rPr lang="en-GB" sz="2400" dirty="0"/>
              <a:t>Through repeated lexical clusters (“rippling” “fluttering” “buoyed up”)</a:t>
            </a:r>
          </a:p>
          <a:p>
            <a:r>
              <a:rPr lang="en-GB" sz="2400" dirty="0"/>
              <a:t>Through symbolism (“white”)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13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082C6-19AE-96A9-86BE-82B7F206A842}"/>
              </a:ext>
            </a:extLst>
          </p:cNvPr>
          <p:cNvSpPr>
            <a:spLocks noGrp="1"/>
          </p:cNvSpPr>
          <p:nvPr>
            <p:ph type="title"/>
          </p:nvPr>
        </p:nvSpPr>
        <p:spPr>
          <a:xfrm>
            <a:off x="1043631" y="809898"/>
            <a:ext cx="9942716" cy="1554480"/>
          </a:xfrm>
        </p:spPr>
        <p:txBody>
          <a:bodyPr anchor="ctr">
            <a:normAutofit/>
          </a:bodyPr>
          <a:lstStyle/>
          <a:p>
            <a:r>
              <a:rPr lang="en-GB" sz="4800" dirty="0"/>
              <a:t>And here?</a:t>
            </a:r>
          </a:p>
        </p:txBody>
      </p:sp>
      <p:sp>
        <p:nvSpPr>
          <p:cNvPr id="3" name="Content Placeholder 2">
            <a:extLst>
              <a:ext uri="{FF2B5EF4-FFF2-40B4-BE49-F238E27FC236}">
                <a16:creationId xmlns:a16="http://schemas.microsoft.com/office/drawing/2014/main" id="{3E531FFF-C997-AEE7-45CC-7FBB04E2ACAF}"/>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en-GB" sz="1700" dirty="0"/>
              <a:t>He paused.  “I see you’re looking at my cuff buttons.”</a:t>
            </a:r>
          </a:p>
          <a:p>
            <a:pPr marL="0" indent="0">
              <a:buNone/>
            </a:pPr>
            <a:r>
              <a:rPr lang="en-GB" sz="1700" dirty="0"/>
              <a:t>I hadn’t been looking at them, but I did now.  They were composed of oddly familiar pieces of ivory.</a:t>
            </a:r>
          </a:p>
          <a:p>
            <a:pPr marL="0" indent="0">
              <a:buNone/>
            </a:pPr>
            <a:r>
              <a:rPr lang="en-GB" sz="1700" dirty="0"/>
              <a:t>“Finest specimens of human molars,” he informed me.</a:t>
            </a:r>
          </a:p>
          <a:p>
            <a:pPr marL="0" indent="0">
              <a:buNone/>
            </a:pPr>
            <a:r>
              <a:rPr lang="en-GB" sz="1700" dirty="0"/>
              <a:t>“Well!” I inspected them.  “that’s a very interesting idea.”</a:t>
            </a:r>
          </a:p>
          <a:p>
            <a:pPr marL="0" indent="0">
              <a:buNone/>
            </a:pPr>
            <a:r>
              <a:rPr lang="en-GB" sz="1700" dirty="0"/>
              <a:t>“Yeah.” He flipped his sleeves up under his coat.</a:t>
            </a:r>
          </a:p>
          <a:p>
            <a:r>
              <a:rPr lang="en-GB" sz="1700" dirty="0"/>
              <a:t>Through inanimate objects</a:t>
            </a:r>
          </a:p>
          <a:p>
            <a:r>
              <a:rPr lang="en-GB" sz="1700" dirty="0"/>
              <a:t>Through the verbs (“informed” “inspected”) that indicate the power balance between the two characters. “Flipped” suggests a casual attitude.</a:t>
            </a:r>
          </a:p>
          <a:p>
            <a:r>
              <a:rPr lang="en-GB" sz="1700" dirty="0"/>
              <a:t>Through the actions (“I did now”), again indicating the power balance</a:t>
            </a:r>
          </a:p>
          <a:p>
            <a:r>
              <a:rPr lang="en-GB" sz="1700" dirty="0"/>
              <a:t>Through dialogue (use of hyperbole “finest”, politeness features “interesting idea”)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6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874422-2F40-56A2-0908-2CBC03F545C0}"/>
              </a:ext>
            </a:extLst>
          </p:cNvPr>
          <p:cNvSpPr>
            <a:spLocks noGrp="1"/>
          </p:cNvSpPr>
          <p:nvPr>
            <p:ph type="title"/>
          </p:nvPr>
        </p:nvSpPr>
        <p:spPr>
          <a:xfrm>
            <a:off x="1043631" y="809898"/>
            <a:ext cx="9942716" cy="1554480"/>
          </a:xfrm>
        </p:spPr>
        <p:txBody>
          <a:bodyPr anchor="ctr">
            <a:normAutofit/>
          </a:bodyPr>
          <a:lstStyle/>
          <a:p>
            <a:r>
              <a:rPr lang="en-GB" sz="4800"/>
              <a:t>Choose your character function</a:t>
            </a:r>
          </a:p>
        </p:txBody>
      </p:sp>
      <p:sp>
        <p:nvSpPr>
          <p:cNvPr id="3" name="Content Placeholder 2">
            <a:extLst>
              <a:ext uri="{FF2B5EF4-FFF2-40B4-BE49-F238E27FC236}">
                <a16:creationId xmlns:a16="http://schemas.microsoft.com/office/drawing/2014/main" id="{8D0BF9EC-94BB-0135-5EE1-F189331D05A2}"/>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r>
              <a:rPr lang="en-GB" sz="2400" dirty="0"/>
              <a:t>Do they function as a protagonist?</a:t>
            </a:r>
          </a:p>
          <a:p>
            <a:pPr marL="0" indent="0">
              <a:buNone/>
            </a:pPr>
            <a:r>
              <a:rPr lang="en-GB" sz="2400" dirty="0"/>
              <a:t>Do they function as an antagonist?</a:t>
            </a:r>
          </a:p>
          <a:p>
            <a:pPr marL="0" indent="0">
              <a:buNone/>
            </a:pPr>
            <a:r>
              <a:rPr lang="en-GB" sz="2400" dirty="0"/>
              <a:t>Do they function as a major or as a minor character?</a:t>
            </a:r>
          </a:p>
          <a:p>
            <a:pPr marL="0" indent="0">
              <a:buNone/>
            </a:pPr>
            <a:r>
              <a:rPr lang="en-GB" sz="2400" dirty="0"/>
              <a:t>Do they function as a foil?</a:t>
            </a:r>
          </a:p>
          <a:p>
            <a:pPr marL="0" indent="0">
              <a:buNone/>
            </a:pPr>
            <a:r>
              <a:rPr lang="en-GB" sz="2400" dirty="0"/>
              <a:t>Do they function to illustrate a theme?</a:t>
            </a:r>
          </a:p>
          <a:p>
            <a:pPr marL="0" indent="0">
              <a:buNone/>
            </a:pPr>
            <a:r>
              <a:rPr lang="en-GB" sz="2400" dirty="0"/>
              <a:t>Do they function to further the plot?</a:t>
            </a:r>
          </a:p>
          <a:p>
            <a:pPr marL="0" indent="0">
              <a:buNone/>
            </a:pPr>
            <a:r>
              <a:rPr lang="en-GB" sz="2400" dirty="0"/>
              <a:t>Does their name have a function?</a:t>
            </a:r>
          </a:p>
          <a:p>
            <a:pPr marL="0" indent="0">
              <a:buNone/>
            </a:pPr>
            <a:r>
              <a:rPr lang="en-GB" sz="2400" dirty="0"/>
              <a:t>Do they function as a symbol?</a:t>
            </a:r>
          </a:p>
          <a:p>
            <a:pPr marL="0" indent="0">
              <a:buNone/>
            </a:pPr>
            <a:endParaRPr lang="en-GB"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53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BD98-E441-9136-FE94-C2F23CB4AE19}"/>
              </a:ext>
            </a:extLst>
          </p:cNvPr>
          <p:cNvSpPr>
            <a:spLocks noGrp="1"/>
          </p:cNvSpPr>
          <p:nvPr>
            <p:ph type="title"/>
          </p:nvPr>
        </p:nvSpPr>
        <p:spPr>
          <a:xfrm>
            <a:off x="361949" y="95250"/>
            <a:ext cx="11572875" cy="1180703"/>
          </a:xfrm>
        </p:spPr>
        <p:txBody>
          <a:bodyPr>
            <a:normAutofit fontScale="90000"/>
          </a:bodyPr>
          <a:lstStyle/>
          <a:p>
            <a:br>
              <a:rPr lang="en-GB" sz="3600" dirty="0"/>
            </a:br>
            <a:r>
              <a:rPr lang="en-GB" sz="3600" dirty="0"/>
              <a:t>Your task:  pick one of these characters.   First decide on their function within your imagined story.</a:t>
            </a:r>
            <a:br>
              <a:rPr lang="en-GB" dirty="0"/>
            </a:br>
            <a:endParaRPr lang="en-GB" dirty="0"/>
          </a:p>
        </p:txBody>
      </p:sp>
      <p:sp>
        <p:nvSpPr>
          <p:cNvPr id="3" name="Content Placeholder 2">
            <a:extLst>
              <a:ext uri="{FF2B5EF4-FFF2-40B4-BE49-F238E27FC236}">
                <a16:creationId xmlns:a16="http://schemas.microsoft.com/office/drawing/2014/main" id="{36F34039-5AC9-2A9F-3CC1-A800C96907EC}"/>
              </a:ext>
            </a:extLst>
          </p:cNvPr>
          <p:cNvSpPr>
            <a:spLocks noGrp="1"/>
          </p:cNvSpPr>
          <p:nvPr>
            <p:ph idx="1"/>
          </p:nvPr>
        </p:nvSpPr>
        <p:spPr>
          <a:xfrm>
            <a:off x="762000" y="1253331"/>
            <a:ext cx="10515600" cy="4351338"/>
          </a:xfrm>
        </p:spPr>
        <p:txBody>
          <a:bodyPr/>
          <a:lstStyle/>
          <a:p>
            <a:r>
              <a:rPr lang="en-GB" b="1" dirty="0"/>
              <a:t>Then, write 3 sentences.  </a:t>
            </a:r>
            <a:r>
              <a:rPr lang="en-GB" sz="2400" dirty="0"/>
              <a:t>Create your character through choice of verb, choice of image, choice of name, choice of lexical clusters, association with inanimate object or with setting, by dialogue.</a:t>
            </a:r>
          </a:p>
        </p:txBody>
      </p:sp>
      <p:pic>
        <p:nvPicPr>
          <p:cNvPr id="5" name="Picture 4" descr="A group of people standing around a table&#10;&#10;Description automatically generated with medium confidence">
            <a:extLst>
              <a:ext uri="{FF2B5EF4-FFF2-40B4-BE49-F238E27FC236}">
                <a16:creationId xmlns:a16="http://schemas.microsoft.com/office/drawing/2014/main" id="{20CDB89F-0A1F-8FD7-D98E-1E10E95F0B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9308" y="2339974"/>
            <a:ext cx="7598785" cy="4708525"/>
          </a:xfrm>
          <a:prstGeom prst="rect">
            <a:avLst/>
          </a:prstGeom>
        </p:spPr>
      </p:pic>
      <p:sp>
        <p:nvSpPr>
          <p:cNvPr id="6" name="TextBox 5">
            <a:extLst>
              <a:ext uri="{FF2B5EF4-FFF2-40B4-BE49-F238E27FC236}">
                <a16:creationId xmlns:a16="http://schemas.microsoft.com/office/drawing/2014/main" id="{C85FC1FD-955D-5905-9A0E-04FD7F5402B6}"/>
              </a:ext>
            </a:extLst>
          </p:cNvPr>
          <p:cNvSpPr txBox="1"/>
          <p:nvPr/>
        </p:nvSpPr>
        <p:spPr>
          <a:xfrm>
            <a:off x="8772525" y="4295775"/>
            <a:ext cx="3419475" cy="461665"/>
          </a:xfrm>
          <a:prstGeom prst="rect">
            <a:avLst/>
          </a:prstGeom>
          <a:noFill/>
        </p:spPr>
        <p:txBody>
          <a:bodyPr wrap="square" rtlCol="0">
            <a:spAutoFit/>
          </a:bodyPr>
          <a:lstStyle/>
          <a:p>
            <a:r>
              <a:rPr lang="en-GB" sz="2400" dirty="0"/>
              <a:t>Compare as a class</a:t>
            </a:r>
          </a:p>
        </p:txBody>
      </p:sp>
    </p:spTree>
    <p:extLst>
      <p:ext uri="{BB962C8B-B14F-4D97-AF65-F5344CB8AC3E}">
        <p14:creationId xmlns:p14="http://schemas.microsoft.com/office/powerpoint/2010/main" val="34095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442354F-85CF-DD4B-B45E-16079461010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876" b="10855"/>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90DE8-440B-0EBA-EF54-D0330047D820}"/>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GB" sz="5200">
                <a:solidFill>
                  <a:srgbClr val="FFFFFF"/>
                </a:solidFill>
              </a:rPr>
              <a:t>Creative Writing</a:t>
            </a:r>
          </a:p>
        </p:txBody>
      </p:sp>
      <p:sp>
        <p:nvSpPr>
          <p:cNvPr id="3" name="Subtitle 2">
            <a:extLst>
              <a:ext uri="{FF2B5EF4-FFF2-40B4-BE49-F238E27FC236}">
                <a16:creationId xmlns:a16="http://schemas.microsoft.com/office/drawing/2014/main" id="{9C57A68E-A921-8F8B-DEBE-93BDC96D168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a:solidFill>
                  <a:srgbClr val="FFFFFF"/>
                </a:solidFill>
              </a:rPr>
              <a:t>Setting  Session 6</a:t>
            </a:r>
          </a:p>
        </p:txBody>
      </p:sp>
    </p:spTree>
    <p:extLst>
      <p:ext uri="{BB962C8B-B14F-4D97-AF65-F5344CB8AC3E}">
        <p14:creationId xmlns:p14="http://schemas.microsoft.com/office/powerpoint/2010/main" val="295622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D4C2C4-FEC3-D29A-715C-168A2EE0A1DB}"/>
              </a:ext>
            </a:extLst>
          </p:cNvPr>
          <p:cNvSpPr>
            <a:spLocks noGrp="1"/>
          </p:cNvSpPr>
          <p:nvPr>
            <p:ph type="title"/>
          </p:nvPr>
        </p:nvSpPr>
        <p:spPr>
          <a:xfrm>
            <a:off x="1043631" y="809898"/>
            <a:ext cx="9942716" cy="1554480"/>
          </a:xfrm>
        </p:spPr>
        <p:txBody>
          <a:bodyPr anchor="ctr">
            <a:normAutofit/>
          </a:bodyPr>
          <a:lstStyle/>
          <a:p>
            <a:r>
              <a:rPr lang="en-GB" sz="4800" dirty="0"/>
              <a:t>Setting can play which functions?</a:t>
            </a:r>
          </a:p>
        </p:txBody>
      </p:sp>
      <p:sp>
        <p:nvSpPr>
          <p:cNvPr id="3" name="Content Placeholder 2">
            <a:extLst>
              <a:ext uri="{FF2B5EF4-FFF2-40B4-BE49-F238E27FC236}">
                <a16:creationId xmlns:a16="http://schemas.microsoft.com/office/drawing/2014/main" id="{9291FC80-2E0E-F12C-B672-2B8191452156}"/>
              </a:ext>
            </a:extLst>
          </p:cNvPr>
          <p:cNvSpPr>
            <a:spLocks noGrp="1"/>
          </p:cNvSpPr>
          <p:nvPr>
            <p:ph idx="1"/>
          </p:nvPr>
        </p:nvSpPr>
        <p:spPr>
          <a:xfrm>
            <a:off x="1045028" y="3017522"/>
            <a:ext cx="9941319" cy="3124658"/>
          </a:xfrm>
        </p:spPr>
        <p:txBody>
          <a:bodyPr anchor="ctr">
            <a:normAutofit/>
          </a:bodyPr>
          <a:lstStyle/>
          <a:p>
            <a:r>
              <a:rPr lang="en-GB" sz="2400" dirty="0"/>
              <a:t>SYMBOLIC FUNCTION:  representing a particular idea</a:t>
            </a:r>
          </a:p>
          <a:p>
            <a:r>
              <a:rPr lang="en-GB" sz="2400" dirty="0"/>
              <a:t>REFERENTIAL FUNCTION:  to help to create a fully convincing world within the novel</a:t>
            </a:r>
          </a:p>
          <a:p>
            <a:r>
              <a:rPr lang="en-GB" sz="2400" dirty="0"/>
              <a:t>ANALOGICAL FUNCTION:  to capture the mood of a character</a:t>
            </a:r>
          </a:p>
          <a:p>
            <a:r>
              <a:rPr lang="en-GB" sz="2400" dirty="0"/>
              <a:t>SYMBOLIC FUNCTION:  to convey a message</a:t>
            </a:r>
          </a:p>
          <a:p>
            <a:r>
              <a:rPr lang="en-GB" sz="2400" dirty="0"/>
              <a:t>It can also:  act as a back drop to events, signal a genre, create expectations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ABE9-BF2F-A06B-88AE-4C43750E9D83}"/>
              </a:ext>
            </a:extLst>
          </p:cNvPr>
          <p:cNvSpPr>
            <a:spLocks noGrp="1"/>
          </p:cNvSpPr>
          <p:nvPr>
            <p:ph type="title"/>
          </p:nvPr>
        </p:nvSpPr>
        <p:spPr/>
        <p:txBody>
          <a:bodyPr/>
          <a:lstStyle/>
          <a:p>
            <a:r>
              <a:rPr lang="en-GB" dirty="0"/>
              <a:t>Here is the setting</a:t>
            </a:r>
          </a:p>
        </p:txBody>
      </p:sp>
      <p:pic>
        <p:nvPicPr>
          <p:cNvPr id="5" name="Content Placeholder 4" descr="Waves crashing on a beach&#10;&#10;Description automatically generated with medium confidence">
            <a:extLst>
              <a:ext uri="{FF2B5EF4-FFF2-40B4-BE49-F238E27FC236}">
                <a16:creationId xmlns:a16="http://schemas.microsoft.com/office/drawing/2014/main" id="{8A991100-E4AF-5543-1F21-AA8CE59B731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1690688"/>
            <a:ext cx="4359059" cy="4351338"/>
          </a:xfrm>
        </p:spPr>
      </p:pic>
      <p:sp>
        <p:nvSpPr>
          <p:cNvPr id="6" name="TextBox 5">
            <a:extLst>
              <a:ext uri="{FF2B5EF4-FFF2-40B4-BE49-F238E27FC236}">
                <a16:creationId xmlns:a16="http://schemas.microsoft.com/office/drawing/2014/main" id="{BAC0F276-A142-1C83-83FC-CC4D7F13AB41}"/>
              </a:ext>
            </a:extLst>
          </p:cNvPr>
          <p:cNvSpPr txBox="1"/>
          <p:nvPr/>
        </p:nvSpPr>
        <p:spPr>
          <a:xfrm>
            <a:off x="838200" y="6042026"/>
            <a:ext cx="4359059" cy="230832"/>
          </a:xfrm>
          <a:prstGeom prst="rect">
            <a:avLst/>
          </a:prstGeom>
          <a:noFill/>
        </p:spPr>
        <p:txBody>
          <a:bodyPr wrap="square" rtlCol="0">
            <a:spAutoFit/>
          </a:bodyPr>
          <a:lstStyle/>
          <a:p>
            <a:r>
              <a:rPr lang="en-GB" sz="900">
                <a:hlinkClick r:id="rId3" tooltip="https://www.unrealhawaii.com/2011/05/bodysurfing-at-sandy-beach/"/>
              </a:rPr>
              <a:t>This Photo</a:t>
            </a:r>
            <a:r>
              <a:rPr lang="en-GB" sz="900"/>
              <a:t> by Unknown Author is licensed under </a:t>
            </a:r>
            <a:r>
              <a:rPr lang="en-GB" sz="900">
                <a:hlinkClick r:id="rId4" tooltip="https://creativecommons.org/licenses/by-nc-nd/3.0/"/>
              </a:rPr>
              <a:t>CC BY-NC-ND</a:t>
            </a:r>
            <a:endParaRPr lang="en-GB" sz="900"/>
          </a:p>
        </p:txBody>
      </p:sp>
      <p:sp>
        <p:nvSpPr>
          <p:cNvPr id="7" name="TextBox 6">
            <a:extLst>
              <a:ext uri="{FF2B5EF4-FFF2-40B4-BE49-F238E27FC236}">
                <a16:creationId xmlns:a16="http://schemas.microsoft.com/office/drawing/2014/main" id="{BC490F7E-FBFB-7018-EEED-8983B8F9B7C4}"/>
              </a:ext>
            </a:extLst>
          </p:cNvPr>
          <p:cNvSpPr txBox="1"/>
          <p:nvPr/>
        </p:nvSpPr>
        <p:spPr>
          <a:xfrm>
            <a:off x="5672923" y="1501717"/>
            <a:ext cx="3955551" cy="369332"/>
          </a:xfrm>
          <a:prstGeom prst="rect">
            <a:avLst/>
          </a:prstGeom>
          <a:noFill/>
        </p:spPr>
        <p:txBody>
          <a:bodyPr wrap="square" rtlCol="0">
            <a:spAutoFit/>
          </a:bodyPr>
          <a:lstStyle/>
          <a:p>
            <a:r>
              <a:rPr lang="en-GB" dirty="0"/>
              <a:t>And the protagonist character</a:t>
            </a:r>
          </a:p>
        </p:txBody>
      </p:sp>
      <p:pic>
        <p:nvPicPr>
          <p:cNvPr id="9" name="Picture 8" descr="A person wearing a head scarf&#10;&#10;Description automatically generated with medium confidence">
            <a:extLst>
              <a:ext uri="{FF2B5EF4-FFF2-40B4-BE49-F238E27FC236}">
                <a16:creationId xmlns:a16="http://schemas.microsoft.com/office/drawing/2014/main" id="{68DC5BA2-8BE5-B5BC-208F-3A0D2C8DB6D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02157" y="1899594"/>
            <a:ext cx="4685016" cy="3123344"/>
          </a:xfrm>
          <a:prstGeom prst="rect">
            <a:avLst/>
          </a:prstGeom>
        </p:spPr>
      </p:pic>
      <p:sp>
        <p:nvSpPr>
          <p:cNvPr id="10" name="TextBox 9">
            <a:extLst>
              <a:ext uri="{FF2B5EF4-FFF2-40B4-BE49-F238E27FC236}">
                <a16:creationId xmlns:a16="http://schemas.microsoft.com/office/drawing/2014/main" id="{636CA110-C456-C59F-D7E0-6BA470A55BFB}"/>
              </a:ext>
            </a:extLst>
          </p:cNvPr>
          <p:cNvSpPr txBox="1"/>
          <p:nvPr/>
        </p:nvSpPr>
        <p:spPr>
          <a:xfrm>
            <a:off x="5455578" y="5231844"/>
            <a:ext cx="6000107" cy="923330"/>
          </a:xfrm>
          <a:prstGeom prst="rect">
            <a:avLst/>
          </a:prstGeom>
          <a:noFill/>
        </p:spPr>
        <p:txBody>
          <a:bodyPr wrap="square" rtlCol="0">
            <a:spAutoFit/>
          </a:bodyPr>
          <a:lstStyle/>
          <a:p>
            <a:r>
              <a:rPr lang="en-GB" b="1" dirty="0"/>
              <a:t>Write the first three sentences</a:t>
            </a:r>
            <a:r>
              <a:rPr lang="en-GB" dirty="0"/>
              <a:t>, creating the setting.</a:t>
            </a:r>
          </a:p>
          <a:p>
            <a:r>
              <a:rPr lang="en-GB" dirty="0"/>
              <a:t>As a class, decide how the setting is functioning within the story.</a:t>
            </a:r>
          </a:p>
        </p:txBody>
      </p:sp>
    </p:spTree>
    <p:extLst>
      <p:ext uri="{BB962C8B-B14F-4D97-AF65-F5344CB8AC3E}">
        <p14:creationId xmlns:p14="http://schemas.microsoft.com/office/powerpoint/2010/main" val="251463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tationary, pen, writing implement, indoor&#10;&#10;Description automatically generated">
            <a:extLst>
              <a:ext uri="{FF2B5EF4-FFF2-40B4-BE49-F238E27FC236}">
                <a16:creationId xmlns:a16="http://schemas.microsoft.com/office/drawing/2014/main" id="{EF16FE36-3706-DF0A-B0CE-ADEC1F1657A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428"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1E534E-C142-9EFE-1B47-CC662A0B505D}"/>
              </a:ext>
            </a:extLst>
          </p:cNvPr>
          <p:cNvSpPr>
            <a:spLocks noGrp="1"/>
          </p:cNvSpPr>
          <p:nvPr>
            <p:ph type="ctrTitle"/>
          </p:nvPr>
        </p:nvSpPr>
        <p:spPr>
          <a:xfrm>
            <a:off x="477981" y="1122363"/>
            <a:ext cx="4023360" cy="3204134"/>
          </a:xfrm>
        </p:spPr>
        <p:txBody>
          <a:bodyPr anchor="b">
            <a:normAutofit/>
          </a:bodyPr>
          <a:lstStyle/>
          <a:p>
            <a:pPr algn="l"/>
            <a:r>
              <a:rPr lang="en-GB" sz="4800"/>
              <a:t>Creative Writing</a:t>
            </a:r>
          </a:p>
        </p:txBody>
      </p:sp>
      <p:sp>
        <p:nvSpPr>
          <p:cNvPr id="3" name="Subtitle 2">
            <a:extLst>
              <a:ext uri="{FF2B5EF4-FFF2-40B4-BE49-F238E27FC236}">
                <a16:creationId xmlns:a16="http://schemas.microsoft.com/office/drawing/2014/main" id="{68AF354E-A2E2-CBF1-33FD-A7A209C1DFF0}"/>
              </a:ext>
            </a:extLst>
          </p:cNvPr>
          <p:cNvSpPr>
            <a:spLocks noGrp="1"/>
          </p:cNvSpPr>
          <p:nvPr>
            <p:ph type="subTitle" idx="1"/>
          </p:nvPr>
        </p:nvSpPr>
        <p:spPr>
          <a:xfrm>
            <a:off x="477980" y="4872922"/>
            <a:ext cx="4023359" cy="1208141"/>
          </a:xfrm>
        </p:spPr>
        <p:txBody>
          <a:bodyPr>
            <a:normAutofit/>
          </a:bodyPr>
          <a:lstStyle/>
          <a:p>
            <a:pPr algn="l"/>
            <a:r>
              <a:rPr lang="en-GB" sz="2000" dirty="0"/>
              <a:t>Bringing it all together, and writing the commentary:  Session 7</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15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D286-5E39-3B4C-8548-2CAB31377A66}"/>
              </a:ext>
            </a:extLst>
          </p:cNvPr>
          <p:cNvSpPr>
            <a:spLocks noGrp="1"/>
          </p:cNvSpPr>
          <p:nvPr>
            <p:ph type="title"/>
          </p:nvPr>
        </p:nvSpPr>
        <p:spPr/>
        <p:txBody>
          <a:bodyPr/>
          <a:lstStyle/>
          <a:p>
            <a:r>
              <a:rPr lang="en-GB" dirty="0"/>
              <a:t>The Commentary</a:t>
            </a:r>
          </a:p>
        </p:txBody>
      </p:sp>
      <p:sp>
        <p:nvSpPr>
          <p:cNvPr id="3" name="Content Placeholder 2">
            <a:extLst>
              <a:ext uri="{FF2B5EF4-FFF2-40B4-BE49-F238E27FC236}">
                <a16:creationId xmlns:a16="http://schemas.microsoft.com/office/drawing/2014/main" id="{05B6CACF-2CF3-CB4F-5D43-D4262A147EBB}"/>
              </a:ext>
            </a:extLst>
          </p:cNvPr>
          <p:cNvSpPr>
            <a:spLocks noGrp="1"/>
          </p:cNvSpPr>
          <p:nvPr>
            <p:ph idx="1"/>
          </p:nvPr>
        </p:nvSpPr>
        <p:spPr/>
        <p:txBody>
          <a:bodyPr>
            <a:normAutofit fontScale="92500"/>
          </a:bodyPr>
          <a:lstStyle/>
          <a:p>
            <a:r>
              <a:rPr lang="en-GB" dirty="0"/>
              <a:t>You need to write a commentary of 250 words.</a:t>
            </a:r>
          </a:p>
          <a:p>
            <a:endParaRPr lang="en-GB" dirty="0"/>
          </a:p>
          <a:p>
            <a:r>
              <a:rPr lang="en-GB" dirty="0"/>
              <a:t>In your commentary you need to explain choices you have made regarding </a:t>
            </a:r>
          </a:p>
          <a:p>
            <a:r>
              <a:rPr lang="en-GB" dirty="0"/>
              <a:t>structure</a:t>
            </a:r>
          </a:p>
          <a:p>
            <a:r>
              <a:rPr lang="en-GB" dirty="0"/>
              <a:t>narrative voice and point of view</a:t>
            </a:r>
          </a:p>
          <a:p>
            <a:r>
              <a:rPr lang="en-GB" dirty="0"/>
              <a:t>lexis and syntax</a:t>
            </a:r>
          </a:p>
          <a:p>
            <a:r>
              <a:rPr lang="en-GB" dirty="0"/>
              <a:t>setting function</a:t>
            </a:r>
          </a:p>
          <a:p>
            <a:r>
              <a:rPr lang="en-GB" dirty="0"/>
              <a:t>characterisation</a:t>
            </a:r>
          </a:p>
          <a:p>
            <a:r>
              <a:rPr lang="en-GB" dirty="0"/>
              <a:t>time manipulation.  </a:t>
            </a:r>
          </a:p>
        </p:txBody>
      </p:sp>
    </p:spTree>
    <p:extLst>
      <p:ext uri="{BB962C8B-B14F-4D97-AF65-F5344CB8AC3E}">
        <p14:creationId xmlns:p14="http://schemas.microsoft.com/office/powerpoint/2010/main" val="66785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the examiners said: </a:t>
            </a:r>
          </a:p>
        </p:txBody>
      </p:sp>
      <p:sp>
        <p:nvSpPr>
          <p:cNvPr id="3" name="Content Placeholder 2"/>
          <p:cNvSpPr>
            <a:spLocks noGrp="1"/>
          </p:cNvSpPr>
          <p:nvPr>
            <p:ph idx="1"/>
          </p:nvPr>
        </p:nvSpPr>
        <p:spPr/>
        <p:txBody>
          <a:bodyPr>
            <a:normAutofit fontScale="92500" lnSpcReduction="10000"/>
          </a:bodyPr>
          <a:lstStyle/>
          <a:p>
            <a:r>
              <a:rPr lang="en-GB" dirty="0"/>
              <a:t>You should </a:t>
            </a:r>
            <a:r>
              <a:rPr lang="en-GB" dirty="0">
                <a:solidFill>
                  <a:srgbClr val="FF0000"/>
                </a:solidFill>
              </a:rPr>
              <a:t>NOT list the features they used in your creative writing</a:t>
            </a:r>
          </a:p>
          <a:p>
            <a:r>
              <a:rPr lang="en-GB" dirty="0"/>
              <a:t>Need for the </a:t>
            </a:r>
            <a:r>
              <a:rPr lang="en-GB" dirty="0">
                <a:solidFill>
                  <a:srgbClr val="FF0000"/>
                </a:solidFill>
              </a:rPr>
              <a:t>commentary to </a:t>
            </a:r>
            <a:r>
              <a:rPr lang="en-GB" b="1" dirty="0">
                <a:solidFill>
                  <a:srgbClr val="FF0000"/>
                </a:solidFill>
              </a:rPr>
              <a:t>follow</a:t>
            </a:r>
            <a:r>
              <a:rPr lang="en-GB" dirty="0">
                <a:solidFill>
                  <a:srgbClr val="FF0000"/>
                </a:solidFill>
              </a:rPr>
              <a:t> the narrative rather than drive it</a:t>
            </a:r>
          </a:p>
          <a:p>
            <a:r>
              <a:rPr lang="en-GB" dirty="0"/>
              <a:t>It should </a:t>
            </a:r>
            <a:r>
              <a:rPr lang="en-GB" dirty="0">
                <a:solidFill>
                  <a:srgbClr val="FF0000"/>
                </a:solidFill>
              </a:rPr>
              <a:t>NOT be a box-ticking exercise.</a:t>
            </a:r>
          </a:p>
          <a:p>
            <a:r>
              <a:rPr lang="en-GB" dirty="0"/>
              <a:t>Less successful are the those which offer rehearsed claims regarding language features – e.g. pathetic fallacy always creates a moody atmosphere.  </a:t>
            </a:r>
            <a:r>
              <a:rPr lang="en-GB" dirty="0">
                <a:solidFill>
                  <a:srgbClr val="FF0000"/>
                </a:solidFill>
              </a:rPr>
              <a:t>In other words, don’t decide what you are going to write before you’ve even seen the exam paper!</a:t>
            </a:r>
          </a:p>
          <a:p>
            <a:r>
              <a:rPr lang="en-GB" dirty="0"/>
              <a:t>Both story and commentary are marked separately and a mark is always given to Q3 before the commentary is marked.  </a:t>
            </a:r>
            <a:r>
              <a:rPr lang="en-GB" dirty="0">
                <a:solidFill>
                  <a:srgbClr val="FF0000"/>
                </a:solidFill>
              </a:rPr>
              <a:t>In other words, do not expect your commentary to explain what’s going on in your creative writing!</a:t>
            </a:r>
          </a:p>
          <a:p>
            <a:endParaRPr lang="en-GB" dirty="0"/>
          </a:p>
        </p:txBody>
      </p:sp>
    </p:spTree>
    <p:extLst>
      <p:ext uri="{BB962C8B-B14F-4D97-AF65-F5344CB8AC3E}">
        <p14:creationId xmlns:p14="http://schemas.microsoft.com/office/powerpoint/2010/main" val="26780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a:t>
            </a:r>
          </a:p>
        </p:txBody>
      </p:sp>
      <p:sp>
        <p:nvSpPr>
          <p:cNvPr id="3" name="Content Placeholder 2"/>
          <p:cNvSpPr>
            <a:spLocks noGrp="1"/>
          </p:cNvSpPr>
          <p:nvPr>
            <p:ph idx="1"/>
          </p:nvPr>
        </p:nvSpPr>
        <p:spPr/>
        <p:txBody>
          <a:bodyPr/>
          <a:lstStyle/>
          <a:p>
            <a:r>
              <a:rPr lang="en-GB" dirty="0"/>
              <a:t>Two types:</a:t>
            </a:r>
          </a:p>
          <a:p>
            <a:r>
              <a:rPr lang="en-GB" dirty="0"/>
              <a:t>Chronological time:  the time in which the events in the novel took place</a:t>
            </a:r>
          </a:p>
          <a:p>
            <a:r>
              <a:rPr lang="en-GB" dirty="0"/>
              <a:t>Narrative time:  the order in which plot unfolds, and in which the reader encounters each event.</a:t>
            </a:r>
          </a:p>
          <a:p>
            <a:endParaRPr lang="en-GB" dirty="0"/>
          </a:p>
        </p:txBody>
      </p:sp>
    </p:spTree>
    <p:extLst>
      <p:ext uri="{BB962C8B-B14F-4D97-AF65-F5344CB8AC3E}">
        <p14:creationId xmlns:p14="http://schemas.microsoft.com/office/powerpoint/2010/main" val="75129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1A4B-18E7-4EB1-B3A6-A2755B1A9B26}"/>
              </a:ext>
            </a:extLst>
          </p:cNvPr>
          <p:cNvSpPr>
            <a:spLocks noGrp="1"/>
          </p:cNvSpPr>
          <p:nvPr>
            <p:ph type="title"/>
          </p:nvPr>
        </p:nvSpPr>
        <p:spPr/>
        <p:txBody>
          <a:bodyPr/>
          <a:lstStyle/>
          <a:p>
            <a:r>
              <a:rPr lang="en-GB" dirty="0"/>
              <a:t>Which is the best commentary here and why?</a:t>
            </a:r>
          </a:p>
        </p:txBody>
      </p:sp>
      <p:sp>
        <p:nvSpPr>
          <p:cNvPr id="3" name="Content Placeholder 2">
            <a:extLst>
              <a:ext uri="{FF2B5EF4-FFF2-40B4-BE49-F238E27FC236}">
                <a16:creationId xmlns:a16="http://schemas.microsoft.com/office/drawing/2014/main" id="{FF3633A0-F2B5-06DA-06E9-AD4A2E0D1A30}"/>
              </a:ext>
            </a:extLst>
          </p:cNvPr>
          <p:cNvSpPr>
            <a:spLocks noGrp="1"/>
          </p:cNvSpPr>
          <p:nvPr>
            <p:ph idx="1"/>
          </p:nvPr>
        </p:nvSpPr>
        <p:spPr>
          <a:xfrm>
            <a:off x="556591" y="1825625"/>
            <a:ext cx="10797209" cy="4726250"/>
          </a:xfrm>
        </p:spPr>
        <p:txBody>
          <a:bodyPr>
            <a:normAutofit fontScale="70000" lnSpcReduction="20000"/>
          </a:bodyPr>
          <a:lstStyle/>
          <a:p>
            <a:pPr marL="514350" indent="-514350">
              <a:buFont typeface="+mj-lt"/>
              <a:buAutoNum type="arabicPeriod"/>
            </a:pPr>
            <a:r>
              <a:rPr lang="en-GB" dirty="0"/>
              <a:t>I’ve chosen to write my narrative using a first person narrative voice, from the perspective of the student.  Rather than setting the scene, I’ve launched straight into the story, in media res, at a point after the incident with the car driver.  I wanted to create suspense, so that the reader wonders why the narrator has all the signs of having been beaten up.  I’ve used language features that suggest a spoken discourse, such as minor sentences, rhetorical questions, starting sentences with “And” and colloquial lexis, such as “big fat purple bruise”, “mate” and “pasting” to give an impression of the narrator’s conversational tone.  However, the voice is generally conventional, and does not directly address the reader, or comment on the narration of the story.</a:t>
            </a:r>
          </a:p>
          <a:p>
            <a:pPr marL="514350" indent="-514350">
              <a:buFont typeface="+mj-lt"/>
              <a:buAutoNum type="arabicPeriod"/>
            </a:pPr>
            <a:r>
              <a:rPr lang="en-GB" dirty="0"/>
              <a:t>One of the most important things about how I have written this story is that I have used flashback.  I start from the end, and then explain how the event happened, and this keeps the reader interested.  I also used similes as this creates a vivid picture in the reader’s head, and makes them want to read on.  I wanted to make it rain in my story, as I wanted the pathetic fallacy to create a gloomy mood, to show how the main character was feeling.  </a:t>
            </a:r>
          </a:p>
          <a:p>
            <a:pPr marL="514350" indent="-514350">
              <a:buFont typeface="+mj-lt"/>
              <a:buAutoNum type="arabicPeriod"/>
            </a:pPr>
            <a:r>
              <a:rPr lang="en-GB" dirty="0"/>
              <a:t>I spent a lot of my opening setting the scene, with long descriptive passages, because the place is really important.  I used lots of minor sentences, with noun phrases and no verbs, so that I could create an impression quickly.  Using the dialogue made it easier for the reader to hear the voices of the characters and to see how they interact with one another.  I made the protagonist speak more than the foil because I wanted it to be clear that he was the focalisation.</a:t>
            </a:r>
          </a:p>
        </p:txBody>
      </p:sp>
    </p:spTree>
    <p:extLst>
      <p:ext uri="{BB962C8B-B14F-4D97-AF65-F5344CB8AC3E}">
        <p14:creationId xmlns:p14="http://schemas.microsoft.com/office/powerpoint/2010/main" val="320609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51A4B-18E7-4EB1-B3A6-A2755B1A9B26}"/>
              </a:ext>
            </a:extLst>
          </p:cNvPr>
          <p:cNvSpPr>
            <a:spLocks noGrp="1"/>
          </p:cNvSpPr>
          <p:nvPr>
            <p:ph type="title"/>
          </p:nvPr>
        </p:nvSpPr>
        <p:spPr/>
        <p:txBody>
          <a:bodyPr/>
          <a:lstStyle/>
          <a:p>
            <a:r>
              <a:rPr lang="en-GB" dirty="0"/>
              <a:t>Which is the best commentary here and why?</a:t>
            </a:r>
          </a:p>
        </p:txBody>
      </p:sp>
      <p:sp>
        <p:nvSpPr>
          <p:cNvPr id="3" name="Content Placeholder 2">
            <a:extLst>
              <a:ext uri="{FF2B5EF4-FFF2-40B4-BE49-F238E27FC236}">
                <a16:creationId xmlns:a16="http://schemas.microsoft.com/office/drawing/2014/main" id="{FF3633A0-F2B5-06DA-06E9-AD4A2E0D1A30}"/>
              </a:ext>
            </a:extLst>
          </p:cNvPr>
          <p:cNvSpPr>
            <a:spLocks noGrp="1"/>
          </p:cNvSpPr>
          <p:nvPr>
            <p:ph idx="1"/>
          </p:nvPr>
        </p:nvSpPr>
        <p:spPr>
          <a:xfrm>
            <a:off x="556591" y="1359673"/>
            <a:ext cx="4683319" cy="5133202"/>
          </a:xfrm>
        </p:spPr>
        <p:txBody>
          <a:bodyPr>
            <a:normAutofit fontScale="47500" lnSpcReduction="20000"/>
          </a:bodyPr>
          <a:lstStyle/>
          <a:p>
            <a:pPr marL="514350" indent="-514350">
              <a:buFont typeface="+mj-lt"/>
              <a:buAutoNum type="arabicPeriod"/>
            </a:pPr>
            <a:r>
              <a:rPr lang="en-GB" dirty="0"/>
              <a:t>I’ve chosen to write my narrative using a first person narrative voice, from the perspective of the student.  Rather than setting the scene, I’ve launched straight into the story, in media res, at a point after the incident with the car driver.  I wanted to create suspense, so that the reader wonders why the narrator has all the signs of having been beaten up.  I’ve used language features that suggest a spoken discourse, such as minor sentences, rhetorical questions, starting sentences with “And” and colloquial lexis, such as “big fat purple bruise”, “mate” and “pasting” to give an impression of the narrator’s conversational tone.  However, the voice is generally conventional, and does not directly address the reader, or comment on the narration of the story.</a:t>
            </a:r>
          </a:p>
          <a:p>
            <a:pPr marL="514350" indent="-514350">
              <a:buFont typeface="+mj-lt"/>
              <a:buAutoNum type="arabicPeriod"/>
            </a:pPr>
            <a:r>
              <a:rPr lang="en-GB" dirty="0"/>
              <a:t>One of the most important things about how I have written this story is that I have used flashback.  I start from the end, and then explain how the event happened, and this keeps the reader interested.  I also used similes as this creates a vivid picture in the reader’s head, and makes them want to read on.  I wanted to make it rain in my story, as I wanted the pathetic fallacy to create a gloomy mood, to show how the main character was feeling.  </a:t>
            </a:r>
          </a:p>
          <a:p>
            <a:pPr marL="514350" indent="-514350">
              <a:buFont typeface="+mj-lt"/>
              <a:buAutoNum type="arabicPeriod"/>
            </a:pPr>
            <a:r>
              <a:rPr lang="en-GB" dirty="0"/>
              <a:t>I spent a lot of my opening setting the scene, with long descriptive passages, because the place is really important.  I used lots of minor sentences, with noun phrases and no verbs, so that I could create an impression quickly.  Using the dialogue made it easier for the reader to hear the voices of the characters and to see how they interact with one another.  I made the protagonist speak more than the foil because I wanted it to be clear that he was the focalisation.</a:t>
            </a:r>
          </a:p>
        </p:txBody>
      </p:sp>
      <p:sp>
        <p:nvSpPr>
          <p:cNvPr id="4" name="TextBox 3">
            <a:extLst>
              <a:ext uri="{FF2B5EF4-FFF2-40B4-BE49-F238E27FC236}">
                <a16:creationId xmlns:a16="http://schemas.microsoft.com/office/drawing/2014/main" id="{69F9C440-1086-309E-1FB5-EF14FCD22B31}"/>
              </a:ext>
            </a:extLst>
          </p:cNvPr>
          <p:cNvSpPr txBox="1"/>
          <p:nvPr/>
        </p:nvSpPr>
        <p:spPr>
          <a:xfrm>
            <a:off x="6035040" y="1415332"/>
            <a:ext cx="5740842" cy="4801314"/>
          </a:xfrm>
          <a:prstGeom prst="rect">
            <a:avLst/>
          </a:prstGeom>
          <a:noFill/>
        </p:spPr>
        <p:txBody>
          <a:bodyPr wrap="square" rtlCol="0">
            <a:spAutoFit/>
          </a:bodyPr>
          <a:lstStyle/>
          <a:p>
            <a:r>
              <a:rPr lang="en-GB" dirty="0"/>
              <a:t>Number 1 is specific to the story that has been written, and there are no generalisations.  The points are supported with evidence from the creative writing piece, and the candidate uses terminology accurately and securely. </a:t>
            </a:r>
            <a:r>
              <a:rPr lang="en-GB" dirty="0">
                <a:solidFill>
                  <a:srgbClr val="FF0000"/>
                </a:solidFill>
              </a:rPr>
              <a:t>TOP</a:t>
            </a:r>
          </a:p>
          <a:p>
            <a:endParaRPr lang="en-GB" dirty="0"/>
          </a:p>
          <a:p>
            <a:endParaRPr lang="en-GB" dirty="0"/>
          </a:p>
          <a:p>
            <a:r>
              <a:rPr lang="en-GB" dirty="0"/>
              <a:t>Number 2 has a tendency to use rehearsed arguments from GCSE (“keeps the reader interested”, “creates a vivid picture), and the commentary could be applied to almost any piece of creative writing. </a:t>
            </a:r>
            <a:r>
              <a:rPr lang="en-GB" dirty="0">
                <a:solidFill>
                  <a:srgbClr val="FF0000"/>
                </a:solidFill>
              </a:rPr>
              <a:t>BOTTOM</a:t>
            </a:r>
          </a:p>
          <a:p>
            <a:endParaRPr lang="en-GB" dirty="0"/>
          </a:p>
          <a:p>
            <a:r>
              <a:rPr lang="en-GB" dirty="0"/>
              <a:t>Number 3 is clear, and does offer specific reasons for the choices made.   A couple of the points could be further developed (“an impression” of what, for example?  Why is it important that the reader knows how the characters interact?), but generally accurate and fluently expressed.  </a:t>
            </a:r>
            <a:r>
              <a:rPr lang="en-GB" dirty="0">
                <a:solidFill>
                  <a:srgbClr val="FF0000"/>
                </a:solidFill>
              </a:rPr>
              <a:t>MIDDLE</a:t>
            </a:r>
          </a:p>
        </p:txBody>
      </p:sp>
    </p:spTree>
    <p:extLst>
      <p:ext uri="{BB962C8B-B14F-4D97-AF65-F5344CB8AC3E}">
        <p14:creationId xmlns:p14="http://schemas.microsoft.com/office/powerpoint/2010/main" val="2603402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Your turn to write the commentary for this story</a:t>
            </a:r>
          </a:p>
        </p:txBody>
      </p:sp>
      <p:pic>
        <p:nvPicPr>
          <p:cNvPr id="5" name="Content Placeholder 4">
            <a:extLst>
              <a:ext uri="{FF2B5EF4-FFF2-40B4-BE49-F238E27FC236}">
                <a16:creationId xmlns:a16="http://schemas.microsoft.com/office/drawing/2014/main" id="{CE29A466-79D3-09D6-77DC-B19AFB067E10}"/>
              </a:ext>
            </a:extLst>
          </p:cNvPr>
          <p:cNvPicPr>
            <a:picLocks noGrp="1" noChangeAspect="1"/>
          </p:cNvPicPr>
          <p:nvPr>
            <p:ph idx="1"/>
          </p:nvPr>
        </p:nvPicPr>
        <p:blipFill>
          <a:blip r:embed="rId2"/>
          <a:stretch>
            <a:fillRect/>
          </a:stretch>
        </p:blipFill>
        <p:spPr>
          <a:xfrm>
            <a:off x="5065304" y="643466"/>
            <a:ext cx="6204723" cy="5568739"/>
          </a:xfrm>
          <a:prstGeom prst="rect">
            <a:avLst/>
          </a:prstGeom>
        </p:spPr>
      </p:pic>
    </p:spTree>
    <p:extLst>
      <p:ext uri="{BB962C8B-B14F-4D97-AF65-F5344CB8AC3E}">
        <p14:creationId xmlns:p14="http://schemas.microsoft.com/office/powerpoint/2010/main" val="317072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D9D6-074C-9D06-14FC-2C01BE0A3A9E}"/>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01334AB-96B5-5C37-8B8F-3923BE6759E1}"/>
              </a:ext>
            </a:extLst>
          </p:cNvPr>
          <p:cNvPicPr>
            <a:picLocks noGrp="1" noChangeAspect="1"/>
          </p:cNvPicPr>
          <p:nvPr>
            <p:ph idx="1"/>
          </p:nvPr>
        </p:nvPicPr>
        <p:blipFill>
          <a:blip r:embed="rId2"/>
          <a:stretch>
            <a:fillRect/>
          </a:stretch>
        </p:blipFill>
        <p:spPr>
          <a:xfrm>
            <a:off x="3191411" y="785510"/>
            <a:ext cx="5171754" cy="905178"/>
          </a:xfrm>
        </p:spPr>
      </p:pic>
      <p:pic>
        <p:nvPicPr>
          <p:cNvPr id="7" name="Picture 6">
            <a:extLst>
              <a:ext uri="{FF2B5EF4-FFF2-40B4-BE49-F238E27FC236}">
                <a16:creationId xmlns:a16="http://schemas.microsoft.com/office/drawing/2014/main" id="{E02A86C7-D588-4173-E873-B2A2F78EB68B}"/>
              </a:ext>
            </a:extLst>
          </p:cNvPr>
          <p:cNvPicPr>
            <a:picLocks noChangeAspect="1"/>
          </p:cNvPicPr>
          <p:nvPr/>
        </p:nvPicPr>
        <p:blipFill>
          <a:blip r:embed="rId3"/>
          <a:stretch>
            <a:fillRect/>
          </a:stretch>
        </p:blipFill>
        <p:spPr>
          <a:xfrm>
            <a:off x="2417737" y="1769791"/>
            <a:ext cx="5945428" cy="4753709"/>
          </a:xfrm>
          <a:prstGeom prst="rect">
            <a:avLst/>
          </a:prstGeom>
        </p:spPr>
      </p:pic>
    </p:spTree>
    <p:extLst>
      <p:ext uri="{BB962C8B-B14F-4D97-AF65-F5344CB8AC3E}">
        <p14:creationId xmlns:p14="http://schemas.microsoft.com/office/powerpoint/2010/main" val="5989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87B5-6622-F99B-28CC-CD127E00340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A671919-25DA-7E91-FDAB-355848F4ECFA}"/>
              </a:ext>
            </a:extLst>
          </p:cNvPr>
          <p:cNvPicPr>
            <a:picLocks noGrp="1" noChangeAspect="1"/>
          </p:cNvPicPr>
          <p:nvPr>
            <p:ph idx="1"/>
          </p:nvPr>
        </p:nvPicPr>
        <p:blipFill>
          <a:blip r:embed="rId2"/>
          <a:stretch>
            <a:fillRect/>
          </a:stretch>
        </p:blipFill>
        <p:spPr>
          <a:xfrm>
            <a:off x="2836052" y="1825625"/>
            <a:ext cx="6519896" cy="4351338"/>
          </a:xfrm>
        </p:spPr>
      </p:pic>
    </p:spTree>
    <p:extLst>
      <p:ext uri="{BB962C8B-B14F-4D97-AF65-F5344CB8AC3E}">
        <p14:creationId xmlns:p14="http://schemas.microsoft.com/office/powerpoint/2010/main" val="424520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04D2-9BD3-DD12-2000-E275CDE6972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F5A71B6-62F1-174A-3B88-FFA00655CDD9}"/>
              </a:ext>
            </a:extLst>
          </p:cNvPr>
          <p:cNvPicPr>
            <a:picLocks noGrp="1" noChangeAspect="1"/>
          </p:cNvPicPr>
          <p:nvPr>
            <p:ph idx="1"/>
          </p:nvPr>
        </p:nvPicPr>
        <p:blipFill>
          <a:blip r:embed="rId2"/>
          <a:stretch>
            <a:fillRect/>
          </a:stretch>
        </p:blipFill>
        <p:spPr>
          <a:xfrm>
            <a:off x="2265827" y="437044"/>
            <a:ext cx="7660346" cy="5811838"/>
          </a:xfrm>
        </p:spPr>
      </p:pic>
    </p:spTree>
    <p:extLst>
      <p:ext uri="{BB962C8B-B14F-4D97-AF65-F5344CB8AC3E}">
        <p14:creationId xmlns:p14="http://schemas.microsoft.com/office/powerpoint/2010/main" val="205262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2649-51DC-5B1E-950F-0637F40732C9}"/>
              </a:ext>
            </a:extLst>
          </p:cNvPr>
          <p:cNvSpPr>
            <a:spLocks noGrp="1"/>
          </p:cNvSpPr>
          <p:nvPr>
            <p:ph type="title"/>
          </p:nvPr>
        </p:nvSpPr>
        <p:spPr/>
        <p:txBody>
          <a:bodyPr/>
          <a:lstStyle/>
          <a:p>
            <a:r>
              <a:rPr lang="en-GB" dirty="0"/>
              <a:t>Now compare yours to the original.  </a:t>
            </a:r>
          </a:p>
        </p:txBody>
      </p:sp>
      <p:sp>
        <p:nvSpPr>
          <p:cNvPr id="3" name="Content Placeholder 2">
            <a:extLst>
              <a:ext uri="{FF2B5EF4-FFF2-40B4-BE49-F238E27FC236}">
                <a16:creationId xmlns:a16="http://schemas.microsoft.com/office/drawing/2014/main" id="{62932BB9-E232-2771-92C2-EEC8792FAF9F}"/>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329FE444-4EB8-9866-1AD5-1032CC3834BE}"/>
              </a:ext>
            </a:extLst>
          </p:cNvPr>
          <p:cNvPicPr>
            <a:picLocks noChangeAspect="1"/>
          </p:cNvPicPr>
          <p:nvPr/>
        </p:nvPicPr>
        <p:blipFill>
          <a:blip r:embed="rId2"/>
          <a:stretch>
            <a:fillRect/>
          </a:stretch>
        </p:blipFill>
        <p:spPr>
          <a:xfrm>
            <a:off x="3218885" y="1233659"/>
            <a:ext cx="5754230" cy="5429132"/>
          </a:xfrm>
          <a:prstGeom prst="rect">
            <a:avLst/>
          </a:prstGeom>
        </p:spPr>
      </p:pic>
    </p:spTree>
    <p:extLst>
      <p:ext uri="{BB962C8B-B14F-4D97-AF65-F5344CB8AC3E}">
        <p14:creationId xmlns:p14="http://schemas.microsoft.com/office/powerpoint/2010/main" val="213864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12F1-CBC4-F3F2-D70C-33E3BB208D49}"/>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F942F54B-4872-3C07-44E3-418721025635}"/>
              </a:ext>
            </a:extLst>
          </p:cNvPr>
          <p:cNvPicPr>
            <a:picLocks noGrp="1" noChangeAspect="1"/>
          </p:cNvPicPr>
          <p:nvPr>
            <p:ph idx="1"/>
          </p:nvPr>
        </p:nvPicPr>
        <p:blipFill>
          <a:blip r:embed="rId2"/>
          <a:stretch>
            <a:fillRect/>
          </a:stretch>
        </p:blipFill>
        <p:spPr>
          <a:xfrm>
            <a:off x="5022600" y="823404"/>
            <a:ext cx="6763749" cy="5211192"/>
          </a:xfrm>
        </p:spPr>
      </p:pic>
      <p:pic>
        <p:nvPicPr>
          <p:cNvPr id="7" name="Picture 6">
            <a:extLst>
              <a:ext uri="{FF2B5EF4-FFF2-40B4-BE49-F238E27FC236}">
                <a16:creationId xmlns:a16="http://schemas.microsoft.com/office/drawing/2014/main" id="{F76D6ACF-734D-5D77-CA16-7DF3E02F277A}"/>
              </a:ext>
            </a:extLst>
          </p:cNvPr>
          <p:cNvPicPr>
            <a:picLocks noChangeAspect="1"/>
          </p:cNvPicPr>
          <p:nvPr/>
        </p:nvPicPr>
        <p:blipFill>
          <a:blip r:embed="rId3"/>
          <a:stretch>
            <a:fillRect/>
          </a:stretch>
        </p:blipFill>
        <p:spPr>
          <a:xfrm>
            <a:off x="5166474" y="356140"/>
            <a:ext cx="6619875" cy="476250"/>
          </a:xfrm>
          <a:prstGeom prst="rect">
            <a:avLst/>
          </a:prstGeom>
        </p:spPr>
      </p:pic>
      <p:sp>
        <p:nvSpPr>
          <p:cNvPr id="8" name="TextBox 7">
            <a:extLst>
              <a:ext uri="{FF2B5EF4-FFF2-40B4-BE49-F238E27FC236}">
                <a16:creationId xmlns:a16="http://schemas.microsoft.com/office/drawing/2014/main" id="{94DCD347-92EA-65EF-6FD8-E15B7FB82A14}"/>
              </a:ext>
            </a:extLst>
          </p:cNvPr>
          <p:cNvSpPr txBox="1"/>
          <p:nvPr/>
        </p:nvSpPr>
        <p:spPr>
          <a:xfrm>
            <a:off x="838200" y="2167847"/>
            <a:ext cx="3435849" cy="2862322"/>
          </a:xfrm>
          <a:prstGeom prst="rect">
            <a:avLst/>
          </a:prstGeom>
          <a:noFill/>
        </p:spPr>
        <p:txBody>
          <a:bodyPr wrap="square" rtlCol="0">
            <a:spAutoFit/>
          </a:bodyPr>
          <a:lstStyle/>
          <a:p>
            <a:r>
              <a:rPr lang="en-GB" sz="2000" dirty="0"/>
              <a:t>In comparison to your own, has this candidate included elements that you would have liked to include, or has this candidate missed out things that you think they should have included? </a:t>
            </a:r>
          </a:p>
          <a:p>
            <a:r>
              <a:rPr lang="en-GB" sz="2000" dirty="0"/>
              <a:t>Discuss with the person next to you.</a:t>
            </a:r>
          </a:p>
        </p:txBody>
      </p:sp>
    </p:spTree>
    <p:extLst>
      <p:ext uri="{BB962C8B-B14F-4D97-AF65-F5344CB8AC3E}">
        <p14:creationId xmlns:p14="http://schemas.microsoft.com/office/powerpoint/2010/main" val="4073079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7BDBE-FD89-D4D9-2ED6-23B71B38E0C0}"/>
              </a:ext>
            </a:extLst>
          </p:cNvPr>
          <p:cNvSpPr>
            <a:spLocks noGrp="1"/>
          </p:cNvSpPr>
          <p:nvPr>
            <p:ph type="title"/>
          </p:nvPr>
        </p:nvSpPr>
        <p:spPr>
          <a:xfrm>
            <a:off x="793662" y="386930"/>
            <a:ext cx="10066122" cy="1298448"/>
          </a:xfrm>
        </p:spPr>
        <p:txBody>
          <a:bodyPr anchor="b">
            <a:normAutofit/>
          </a:bodyPr>
          <a:lstStyle/>
          <a:p>
            <a:r>
              <a:rPr lang="en-GB" sz="4800"/>
              <a:t>Past Exam Questions – for practice</a:t>
            </a:r>
          </a:p>
        </p:txBody>
      </p:sp>
      <p:sp>
        <p:nvSpPr>
          <p:cNvPr id="28" name="Rectangle 2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85A1F6-1C54-B036-BCE6-E2D0FD0D7874}"/>
              </a:ext>
            </a:extLst>
          </p:cNvPr>
          <p:cNvSpPr>
            <a:spLocks noGrp="1"/>
          </p:cNvSpPr>
          <p:nvPr>
            <p:ph idx="1"/>
          </p:nvPr>
        </p:nvSpPr>
        <p:spPr>
          <a:xfrm>
            <a:off x="793661" y="2599509"/>
            <a:ext cx="4530898" cy="3639450"/>
          </a:xfrm>
        </p:spPr>
        <p:txBody>
          <a:bodyPr anchor="ctr">
            <a:normAutofit/>
          </a:bodyPr>
          <a:lstStyle/>
          <a:p>
            <a:r>
              <a:rPr lang="en-GB" sz="2000"/>
              <a:t>June 2018</a:t>
            </a:r>
          </a:p>
          <a:p>
            <a:endParaRPr lang="en-GB" sz="2000"/>
          </a:p>
        </p:txBody>
      </p:sp>
      <p:pic>
        <p:nvPicPr>
          <p:cNvPr id="5" name="Picture 4">
            <a:extLst>
              <a:ext uri="{FF2B5EF4-FFF2-40B4-BE49-F238E27FC236}">
                <a16:creationId xmlns:a16="http://schemas.microsoft.com/office/drawing/2014/main" id="{8641CA60-E53D-09CB-7068-60A1470DC944}"/>
              </a:ext>
            </a:extLst>
          </p:cNvPr>
          <p:cNvPicPr>
            <a:picLocks noChangeAspect="1"/>
          </p:cNvPicPr>
          <p:nvPr/>
        </p:nvPicPr>
        <p:blipFill rotWithShape="1">
          <a:blip r:embed="rId2"/>
          <a:srcRect l="3586" r="9750"/>
          <a:stretch/>
        </p:blipFill>
        <p:spPr>
          <a:xfrm>
            <a:off x="5589142" y="2251756"/>
            <a:ext cx="5472667" cy="3946743"/>
          </a:xfrm>
          <a:prstGeom prst="rect">
            <a:avLst/>
          </a:prstGeom>
        </p:spPr>
      </p:pic>
      <p:sp>
        <p:nvSpPr>
          <p:cNvPr id="32" name="Rectangle 3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772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7E2D2-2C93-3607-79DF-BCC58803E7C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Past Questions</a:t>
            </a:r>
          </a:p>
        </p:txBody>
      </p:sp>
      <p:sp>
        <p:nvSpPr>
          <p:cNvPr id="39" name="Rectangle 3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C1360F-1C9F-754B-B79C-DC11B7B7E17D}"/>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June 2019</a:t>
            </a:r>
          </a:p>
        </p:txBody>
      </p:sp>
      <p:pic>
        <p:nvPicPr>
          <p:cNvPr id="5" name="Content Placeholder 4">
            <a:extLst>
              <a:ext uri="{FF2B5EF4-FFF2-40B4-BE49-F238E27FC236}">
                <a16:creationId xmlns:a16="http://schemas.microsoft.com/office/drawing/2014/main" id="{FC1B429F-C3BE-28CA-39A0-9766BC6CA53B}"/>
              </a:ext>
            </a:extLst>
          </p:cNvPr>
          <p:cNvPicPr>
            <a:picLocks noGrp="1" noChangeAspect="1"/>
          </p:cNvPicPr>
          <p:nvPr>
            <p:ph idx="1"/>
          </p:nvPr>
        </p:nvPicPr>
        <p:blipFill rotWithShape="1">
          <a:blip r:embed="rId2"/>
          <a:srcRect l="4728" r="6179" b="-2"/>
          <a:stretch/>
        </p:blipFill>
        <p:spPr>
          <a:xfrm>
            <a:off x="5911532" y="2484255"/>
            <a:ext cx="5150277" cy="3714244"/>
          </a:xfrm>
          <a:prstGeom prst="rect">
            <a:avLst/>
          </a:prstGeom>
        </p:spPr>
      </p:pic>
      <p:sp>
        <p:nvSpPr>
          <p:cNvPr id="41" name="Rectangle 3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8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Manipulating time/pace</a:t>
            </a:r>
            <a:br>
              <a:rPr lang="en-GB" dirty="0"/>
            </a:br>
            <a:endParaRPr lang="en-GB" dirty="0"/>
          </a:p>
        </p:txBody>
      </p:sp>
      <p:sp>
        <p:nvSpPr>
          <p:cNvPr id="3" name="Content Placeholder 2"/>
          <p:cNvSpPr>
            <a:spLocks noGrp="1"/>
          </p:cNvSpPr>
          <p:nvPr>
            <p:ph idx="1"/>
          </p:nvPr>
        </p:nvSpPr>
        <p:spPr/>
        <p:txBody>
          <a:bodyPr/>
          <a:lstStyle/>
          <a:p>
            <a:r>
              <a:rPr lang="en-GB" dirty="0"/>
              <a:t>What’s the difference in the way the writer uses time in these two extracts?</a:t>
            </a:r>
          </a:p>
          <a:p>
            <a:pPr marL="514350" indent="-514350">
              <a:buFont typeface="+mj-lt"/>
              <a:buAutoNum type="arabicPeriod"/>
            </a:pPr>
            <a:r>
              <a:rPr lang="en-GB" dirty="0"/>
              <a:t>“The rain cooled about half-past three to a damp mist, through which occasional thin drops swam like dew. [He] looked with vacant eyes through a copy of Clay’s </a:t>
            </a:r>
            <a:r>
              <a:rPr lang="en-GB" i="1" dirty="0"/>
              <a:t>Economic</a:t>
            </a:r>
            <a:r>
              <a:rPr lang="en-GB" dirty="0"/>
              <a:t>s, starting at the Finnish tread that shook the kitchen floor, and peering towards the bleared windows from time to time …”</a:t>
            </a:r>
          </a:p>
          <a:p>
            <a:r>
              <a:rPr lang="en-GB" dirty="0"/>
              <a:t>And</a:t>
            </a:r>
          </a:p>
          <a:p>
            <a:pPr marL="514350" indent="-514350">
              <a:buFont typeface="+mj-lt"/>
              <a:buAutoNum type="arabicPeriod" startAt="2"/>
            </a:pPr>
            <a:r>
              <a:rPr lang="en-GB" dirty="0"/>
              <a:t>“The arrangement lasted five years, during which the boat went three times around the continent.”</a:t>
            </a:r>
          </a:p>
          <a:p>
            <a:endParaRPr lang="en-GB" dirty="0"/>
          </a:p>
          <a:p>
            <a:endParaRPr lang="en-GB" dirty="0"/>
          </a:p>
        </p:txBody>
      </p:sp>
    </p:spTree>
    <p:extLst>
      <p:ext uri="{BB962C8B-B14F-4D97-AF65-F5344CB8AC3E}">
        <p14:creationId xmlns:p14="http://schemas.microsoft.com/office/powerpoint/2010/main" val="2148365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9FE54-9EE3-5A25-418A-BC3A2777369B}"/>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0AB973-9C58-539C-7871-91E2596FCF39}"/>
              </a:ext>
            </a:extLst>
          </p:cNvPr>
          <p:cNvSpPr>
            <a:spLocks noGrp="1"/>
          </p:cNvSpPr>
          <p:nvPr>
            <p:ph idx="1"/>
          </p:nvPr>
        </p:nvSpPr>
        <p:spPr>
          <a:xfrm>
            <a:off x="645066" y="2031101"/>
            <a:ext cx="4282984" cy="3511943"/>
          </a:xfrm>
        </p:spPr>
        <p:txBody>
          <a:bodyPr anchor="ctr">
            <a:normAutofit/>
          </a:bodyPr>
          <a:lstStyle/>
          <a:p>
            <a:r>
              <a:rPr lang="en-GB" sz="1800"/>
              <a:t>November 2020</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691B8BA1-8720-CAE8-B2C9-431ED509E781}"/>
              </a:ext>
            </a:extLst>
          </p:cNvPr>
          <p:cNvPicPr>
            <a:picLocks noChangeAspect="1"/>
          </p:cNvPicPr>
          <p:nvPr/>
        </p:nvPicPr>
        <p:blipFill>
          <a:blip r:embed="rId2"/>
          <a:stretch>
            <a:fillRect/>
          </a:stretch>
        </p:blipFill>
        <p:spPr>
          <a:xfrm>
            <a:off x="5987738" y="1420144"/>
            <a:ext cx="5628018" cy="3784842"/>
          </a:xfrm>
          <a:prstGeom prst="rect">
            <a:avLst/>
          </a:prstGeom>
        </p:spPr>
      </p:pic>
    </p:spTree>
    <p:extLst>
      <p:ext uri="{BB962C8B-B14F-4D97-AF65-F5344CB8AC3E}">
        <p14:creationId xmlns:p14="http://schemas.microsoft.com/office/powerpoint/2010/main" val="2729541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05A3A3-E92E-D417-458A-E48402BB5B9D}"/>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22"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DF05ED-98DC-55EA-41EB-205B6A2BF634}"/>
              </a:ext>
            </a:extLst>
          </p:cNvPr>
          <p:cNvSpPr>
            <a:spLocks noGrp="1"/>
          </p:cNvSpPr>
          <p:nvPr>
            <p:ph idx="1"/>
          </p:nvPr>
        </p:nvSpPr>
        <p:spPr>
          <a:xfrm>
            <a:off x="645066" y="2031101"/>
            <a:ext cx="4282984" cy="3511943"/>
          </a:xfrm>
        </p:spPr>
        <p:txBody>
          <a:bodyPr anchor="ctr">
            <a:normAutofit/>
          </a:bodyPr>
          <a:lstStyle/>
          <a:p>
            <a:r>
              <a:rPr lang="en-GB" sz="1800"/>
              <a:t>November 2021 </a:t>
            </a:r>
          </a:p>
        </p:txBody>
      </p:sp>
      <p:sp>
        <p:nvSpPr>
          <p:cNvPr id="23"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5CB7F6-3EA9-A135-0AB3-C588EC7A7A30}"/>
              </a:ext>
            </a:extLst>
          </p:cNvPr>
          <p:cNvPicPr>
            <a:picLocks noChangeAspect="1"/>
          </p:cNvPicPr>
          <p:nvPr/>
        </p:nvPicPr>
        <p:blipFill>
          <a:blip r:embed="rId2"/>
          <a:stretch>
            <a:fillRect/>
          </a:stretch>
        </p:blipFill>
        <p:spPr>
          <a:xfrm>
            <a:off x="5987738" y="991008"/>
            <a:ext cx="5628018" cy="4643114"/>
          </a:xfrm>
          <a:prstGeom prst="rect">
            <a:avLst/>
          </a:prstGeom>
        </p:spPr>
      </p:pic>
    </p:spTree>
    <p:extLst>
      <p:ext uri="{BB962C8B-B14F-4D97-AF65-F5344CB8AC3E}">
        <p14:creationId xmlns:p14="http://schemas.microsoft.com/office/powerpoint/2010/main" val="1228451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81DEC-4687-3243-10C0-3B316AF3A67F}"/>
              </a:ext>
            </a:extLst>
          </p:cNvPr>
          <p:cNvSpPr>
            <a:spLocks noGrp="1"/>
          </p:cNvSpPr>
          <p:nvPr>
            <p:ph type="title"/>
          </p:nvPr>
        </p:nvSpPr>
        <p:spPr>
          <a:xfrm>
            <a:off x="645064" y="525982"/>
            <a:ext cx="4282983" cy="1200361"/>
          </a:xfrm>
        </p:spPr>
        <p:txBody>
          <a:bodyPr anchor="b">
            <a:normAutofit/>
          </a:bodyPr>
          <a:lstStyle/>
          <a:p>
            <a:r>
              <a:rPr lang="en-GB" sz="3600"/>
              <a:t>Past Questions</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0F1B88-E713-49F3-147B-3A57576194ED}"/>
              </a:ext>
            </a:extLst>
          </p:cNvPr>
          <p:cNvSpPr>
            <a:spLocks noGrp="1"/>
          </p:cNvSpPr>
          <p:nvPr>
            <p:ph idx="1"/>
          </p:nvPr>
        </p:nvSpPr>
        <p:spPr>
          <a:xfrm>
            <a:off x="645066" y="2031101"/>
            <a:ext cx="4282984" cy="3511943"/>
          </a:xfrm>
        </p:spPr>
        <p:txBody>
          <a:bodyPr anchor="ctr">
            <a:normAutofit/>
          </a:bodyPr>
          <a:lstStyle/>
          <a:p>
            <a:r>
              <a:rPr lang="en-GB" sz="1800"/>
              <a:t>June 2022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C8521C53-E40B-4CB1-D985-C677FE443668}"/>
              </a:ext>
            </a:extLst>
          </p:cNvPr>
          <p:cNvPicPr>
            <a:picLocks noChangeAspect="1"/>
          </p:cNvPicPr>
          <p:nvPr/>
        </p:nvPicPr>
        <p:blipFill rotWithShape="1">
          <a:blip r:embed="rId2"/>
          <a:srcRect l="910" r="8712" b="2"/>
          <a:stretch/>
        </p:blipFill>
        <p:spPr>
          <a:xfrm>
            <a:off x="5987738" y="650494"/>
            <a:ext cx="5628018" cy="5324142"/>
          </a:xfrm>
          <a:prstGeom prst="rect">
            <a:avLst/>
          </a:prstGeom>
        </p:spPr>
      </p:pic>
    </p:spTree>
    <p:extLst>
      <p:ext uri="{BB962C8B-B14F-4D97-AF65-F5344CB8AC3E}">
        <p14:creationId xmlns:p14="http://schemas.microsoft.com/office/powerpoint/2010/main" val="353009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thoughts</a:t>
            </a:r>
          </a:p>
        </p:txBody>
      </p:sp>
      <p:sp>
        <p:nvSpPr>
          <p:cNvPr id="3" name="Content Placeholder 2"/>
          <p:cNvSpPr>
            <a:spLocks noGrp="1"/>
          </p:cNvSpPr>
          <p:nvPr>
            <p:ph idx="1"/>
          </p:nvPr>
        </p:nvSpPr>
        <p:spPr/>
        <p:txBody>
          <a:bodyPr>
            <a:normAutofit/>
          </a:bodyPr>
          <a:lstStyle/>
          <a:p>
            <a:r>
              <a:rPr lang="en-GB" dirty="0"/>
              <a:t>1) The pace is slowed</a:t>
            </a:r>
          </a:p>
          <a:p>
            <a:r>
              <a:rPr lang="en-GB" dirty="0"/>
              <a:t>2) Time passes quickly, and events are not recalled</a:t>
            </a:r>
          </a:p>
          <a:p>
            <a:endParaRPr lang="en-GB" dirty="0"/>
          </a:p>
          <a:p>
            <a:r>
              <a:rPr lang="en-GB" dirty="0"/>
              <a:t>The effect:</a:t>
            </a:r>
          </a:p>
          <a:p>
            <a:r>
              <a:rPr lang="en-GB" dirty="0"/>
              <a:t>Slowing the pace:  foregrounds a moment in terms of emphasising its importance.  It delays the resolution.</a:t>
            </a:r>
          </a:p>
          <a:p>
            <a:r>
              <a:rPr lang="en-GB" dirty="0"/>
              <a:t>Years passing in one sentence, emphasises the unreliable partial nature of story telling, and the subsidiary nature of what is being relayed.</a:t>
            </a:r>
          </a:p>
        </p:txBody>
      </p:sp>
    </p:spTree>
    <p:extLst>
      <p:ext uri="{BB962C8B-B14F-4D97-AF65-F5344CB8AC3E}">
        <p14:creationId xmlns:p14="http://schemas.microsoft.com/office/powerpoint/2010/main" val="4126891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Murder”</a:t>
            </a:r>
          </a:p>
        </p:txBody>
      </p:sp>
      <p:sp>
        <p:nvSpPr>
          <p:cNvPr id="3" name="Content Placeholder 2"/>
          <p:cNvSpPr>
            <a:spLocks noGrp="1"/>
          </p:cNvSpPr>
          <p:nvPr>
            <p:ph idx="1"/>
          </p:nvPr>
        </p:nvSpPr>
        <p:spPr/>
        <p:txBody>
          <a:bodyPr>
            <a:normAutofit lnSpcReduction="10000"/>
          </a:bodyPr>
          <a:lstStyle/>
          <a:p>
            <a:r>
              <a:rPr lang="en-GB" dirty="0"/>
              <a:t>This is the first line of a story called “The Murder”:</a:t>
            </a:r>
          </a:p>
          <a:p>
            <a:endParaRPr lang="en-GB" dirty="0"/>
          </a:p>
          <a:p>
            <a:r>
              <a:rPr lang="en-GB" dirty="0">
                <a:solidFill>
                  <a:srgbClr val="002060"/>
                </a:solidFill>
              </a:rPr>
              <a:t>A woman murdered her husband.</a:t>
            </a:r>
          </a:p>
          <a:p>
            <a:endParaRPr lang="en-GB" dirty="0"/>
          </a:p>
          <a:p>
            <a:r>
              <a:rPr lang="en-GB" dirty="0"/>
              <a:t>This is the last line:</a:t>
            </a:r>
          </a:p>
          <a:p>
            <a:endParaRPr lang="en-GB" dirty="0"/>
          </a:p>
          <a:p>
            <a:r>
              <a:rPr lang="en-GB" dirty="0">
                <a:solidFill>
                  <a:srgbClr val="002060"/>
                </a:solidFill>
              </a:rPr>
              <a:t>The woman is now a famous doctor.</a:t>
            </a:r>
          </a:p>
          <a:p>
            <a:endParaRPr lang="en-GB" dirty="0"/>
          </a:p>
          <a:p>
            <a:r>
              <a:rPr lang="en-GB" dirty="0"/>
              <a:t>In no more than five sentences write a skeleton middle for the story.</a:t>
            </a:r>
          </a:p>
          <a:p>
            <a:endParaRPr lang="en-GB" dirty="0"/>
          </a:p>
        </p:txBody>
      </p:sp>
    </p:spTree>
    <p:extLst>
      <p:ext uri="{BB962C8B-B14F-4D97-AF65-F5344CB8AC3E}">
        <p14:creationId xmlns:p14="http://schemas.microsoft.com/office/powerpoint/2010/main" val="50113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  create the structure of your story</a:t>
            </a:r>
          </a:p>
        </p:txBody>
      </p:sp>
      <p:pic>
        <p:nvPicPr>
          <p:cNvPr id="7" name="Content Placeholder 6" descr="Person Holding Medicine Bottle · Free Stock Phot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737" y="1960536"/>
            <a:ext cx="2900892" cy="4351338"/>
          </a:xfrm>
        </p:spPr>
      </p:pic>
      <p:sp>
        <p:nvSpPr>
          <p:cNvPr id="8" name="TextBox 7"/>
          <p:cNvSpPr txBox="1"/>
          <p:nvPr/>
        </p:nvSpPr>
        <p:spPr>
          <a:xfrm>
            <a:off x="5081666" y="2083633"/>
            <a:ext cx="5906124" cy="3139321"/>
          </a:xfrm>
          <a:prstGeom prst="rect">
            <a:avLst/>
          </a:prstGeom>
          <a:noFill/>
        </p:spPr>
        <p:txBody>
          <a:bodyPr wrap="square" rtlCol="0">
            <a:spAutoFit/>
          </a:bodyPr>
          <a:lstStyle/>
          <a:p>
            <a:r>
              <a:rPr lang="en-GB" dirty="0"/>
              <a:t>Think:</a:t>
            </a:r>
          </a:p>
          <a:p>
            <a:endParaRPr lang="en-GB" dirty="0"/>
          </a:p>
          <a:p>
            <a:pPr marL="285750" indent="-285750">
              <a:buFont typeface="Arial" panose="020B0604020202020204" pitchFamily="34" charset="0"/>
              <a:buChar char="•"/>
            </a:pPr>
            <a:r>
              <a:rPr lang="en-GB" dirty="0"/>
              <a:t>What are the subsidiary and the essential elements?</a:t>
            </a:r>
          </a:p>
          <a:p>
            <a:pPr marL="285750" indent="-285750">
              <a:buFont typeface="Arial" panose="020B0604020202020204" pitchFamily="34" charset="0"/>
              <a:buChar char="•"/>
            </a:pPr>
            <a:r>
              <a:rPr lang="en-GB" dirty="0"/>
              <a:t>What information should be withheld?</a:t>
            </a:r>
          </a:p>
          <a:p>
            <a:pPr marL="285750" indent="-285750">
              <a:buFont typeface="Arial" panose="020B0604020202020204" pitchFamily="34" charset="0"/>
              <a:buChar char="•"/>
            </a:pPr>
            <a:r>
              <a:rPr lang="en-GB" dirty="0"/>
              <a:t>Is the narrative time non linear?</a:t>
            </a:r>
          </a:p>
          <a:p>
            <a:pPr marL="285750" indent="-285750">
              <a:buFont typeface="Arial" panose="020B0604020202020204" pitchFamily="34" charset="0"/>
              <a:buChar char="•"/>
            </a:pPr>
            <a:r>
              <a:rPr lang="en-GB" dirty="0"/>
              <a:t>Where will the narrative pace be slow?</a:t>
            </a:r>
          </a:p>
          <a:p>
            <a:pPr marL="285750" indent="-285750">
              <a:buFont typeface="Arial" panose="020B0604020202020204" pitchFamily="34" charset="0"/>
              <a:buChar char="•"/>
            </a:pPr>
            <a:r>
              <a:rPr lang="en-GB" dirty="0"/>
              <a:t>Where will the gaps in the narrative 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Discuss as a class, comparing your chosen structure.</a:t>
            </a:r>
          </a:p>
          <a:p>
            <a:endParaRPr lang="en-GB" dirty="0"/>
          </a:p>
          <a:p>
            <a:endParaRPr lang="en-GB" dirty="0"/>
          </a:p>
        </p:txBody>
      </p:sp>
    </p:spTree>
    <p:extLst>
      <p:ext uri="{BB962C8B-B14F-4D97-AF65-F5344CB8AC3E}">
        <p14:creationId xmlns:p14="http://schemas.microsoft.com/office/powerpoint/2010/main" val="35643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  create the commentary on the structure of your story</a:t>
            </a:r>
          </a:p>
        </p:txBody>
      </p:sp>
      <p:pic>
        <p:nvPicPr>
          <p:cNvPr id="7" name="Content Placeholder 6" descr="Person Holding Medicine Bottle · Free Stock Phot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737" y="1960536"/>
            <a:ext cx="2900892" cy="4351338"/>
          </a:xfrm>
        </p:spPr>
      </p:pic>
      <p:sp>
        <p:nvSpPr>
          <p:cNvPr id="8" name="TextBox 7"/>
          <p:cNvSpPr txBox="1"/>
          <p:nvPr/>
        </p:nvSpPr>
        <p:spPr>
          <a:xfrm>
            <a:off x="5081666" y="2083633"/>
            <a:ext cx="5906124" cy="2862322"/>
          </a:xfrm>
          <a:prstGeom prst="rect">
            <a:avLst/>
          </a:prstGeom>
          <a:noFill/>
        </p:spPr>
        <p:txBody>
          <a:bodyPr wrap="square" rtlCol="0">
            <a:spAutoFit/>
          </a:bodyPr>
          <a:lstStyle/>
          <a:p>
            <a:r>
              <a:rPr lang="en-GB" dirty="0"/>
              <a:t>Think:</a:t>
            </a:r>
          </a:p>
          <a:p>
            <a:endParaRPr lang="en-GB" dirty="0"/>
          </a:p>
          <a:p>
            <a:pPr marL="285750" indent="-285750">
              <a:buFont typeface="Arial" panose="020B0604020202020204" pitchFamily="34" charset="0"/>
              <a:buChar char="•"/>
            </a:pPr>
            <a:r>
              <a:rPr lang="en-GB" dirty="0"/>
              <a:t>What are the subsidiary and the essential elements, and why?</a:t>
            </a:r>
          </a:p>
          <a:p>
            <a:pPr marL="285750" indent="-285750">
              <a:buFont typeface="Arial" panose="020B0604020202020204" pitchFamily="34" charset="0"/>
              <a:buChar char="•"/>
            </a:pPr>
            <a:r>
              <a:rPr lang="en-GB" dirty="0"/>
              <a:t>What information should be withheld, and why?</a:t>
            </a:r>
          </a:p>
          <a:p>
            <a:pPr marL="285750" indent="-285750">
              <a:buFont typeface="Arial" panose="020B0604020202020204" pitchFamily="34" charset="0"/>
              <a:buChar char="•"/>
            </a:pPr>
            <a:r>
              <a:rPr lang="en-GB" dirty="0"/>
              <a:t>Is the narrative time non linear; if so, why?</a:t>
            </a:r>
          </a:p>
          <a:p>
            <a:pPr marL="285750" indent="-285750">
              <a:buFont typeface="Arial" panose="020B0604020202020204" pitchFamily="34" charset="0"/>
              <a:buChar char="•"/>
            </a:pPr>
            <a:r>
              <a:rPr lang="en-GB" dirty="0"/>
              <a:t>Where will the narrative pace be slow, and why?</a:t>
            </a:r>
          </a:p>
          <a:p>
            <a:pPr marL="285750" indent="-285750">
              <a:buFont typeface="Arial" panose="020B0604020202020204" pitchFamily="34" charset="0"/>
              <a:buChar char="•"/>
            </a:pPr>
            <a:r>
              <a:rPr lang="en-GB" dirty="0"/>
              <a:t>Where will the gaps in the narrative be, and why?</a:t>
            </a:r>
          </a:p>
          <a:p>
            <a:endParaRPr lang="en-GB" dirty="0"/>
          </a:p>
          <a:p>
            <a:endParaRPr lang="en-GB" dirty="0"/>
          </a:p>
        </p:txBody>
      </p:sp>
    </p:spTree>
    <p:extLst>
      <p:ext uri="{BB962C8B-B14F-4D97-AF65-F5344CB8AC3E}">
        <p14:creationId xmlns:p14="http://schemas.microsoft.com/office/powerpoint/2010/main" val="278990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drawing on a piece of paper&#10;&#10;Description automatically generated with low confidence">
            <a:extLst>
              <a:ext uri="{FF2B5EF4-FFF2-40B4-BE49-F238E27FC236}">
                <a16:creationId xmlns:a16="http://schemas.microsoft.com/office/drawing/2014/main" id="{2DEBA8D6-6FB9-15A8-1E9F-DFA50ED6623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882" b="9089"/>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DCDFBC-0120-4C82-A71E-D412C7B06A27}"/>
              </a:ext>
            </a:extLst>
          </p:cNvPr>
          <p:cNvSpPr>
            <a:spLocks noGrp="1"/>
          </p:cNvSpPr>
          <p:nvPr>
            <p:ph type="ctrTitle"/>
          </p:nvPr>
        </p:nvSpPr>
        <p:spPr>
          <a:xfrm>
            <a:off x="477981" y="1122363"/>
            <a:ext cx="4023360" cy="3204134"/>
          </a:xfrm>
        </p:spPr>
        <p:txBody>
          <a:bodyPr anchor="b">
            <a:normAutofit/>
          </a:bodyPr>
          <a:lstStyle/>
          <a:p>
            <a:pPr algn="l"/>
            <a:r>
              <a:rPr lang="en-GB" sz="4800"/>
              <a:t>Creative Writing</a:t>
            </a:r>
          </a:p>
        </p:txBody>
      </p:sp>
      <p:sp>
        <p:nvSpPr>
          <p:cNvPr id="3" name="Subtitle 2">
            <a:extLst>
              <a:ext uri="{FF2B5EF4-FFF2-40B4-BE49-F238E27FC236}">
                <a16:creationId xmlns:a16="http://schemas.microsoft.com/office/drawing/2014/main" id="{EB07C2C5-7611-74F9-3CF9-EBBDD4458931}"/>
              </a:ext>
            </a:extLst>
          </p:cNvPr>
          <p:cNvSpPr>
            <a:spLocks noGrp="1"/>
          </p:cNvSpPr>
          <p:nvPr>
            <p:ph type="subTitle" idx="1"/>
          </p:nvPr>
        </p:nvSpPr>
        <p:spPr>
          <a:xfrm>
            <a:off x="477980" y="4872922"/>
            <a:ext cx="4023359" cy="1208141"/>
          </a:xfrm>
        </p:spPr>
        <p:txBody>
          <a:bodyPr>
            <a:normAutofit/>
          </a:bodyPr>
          <a:lstStyle/>
          <a:p>
            <a:pPr algn="l"/>
            <a:r>
              <a:rPr lang="en-GB" sz="2000"/>
              <a:t>Character Session 5</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D145821-8164-F071-ED92-0F95D9C0B3FD}"/>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foto.wuestenigel.com/women-writing-on-pap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428918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881C0-9AA2-AB29-E51C-E3AC07B2E573}"/>
              </a:ext>
            </a:extLst>
          </p:cNvPr>
          <p:cNvSpPr>
            <a:spLocks noGrp="1"/>
          </p:cNvSpPr>
          <p:nvPr>
            <p:ph type="title"/>
          </p:nvPr>
        </p:nvSpPr>
        <p:spPr>
          <a:xfrm>
            <a:off x="589560" y="856180"/>
            <a:ext cx="4560584" cy="1128068"/>
          </a:xfrm>
        </p:spPr>
        <p:txBody>
          <a:bodyPr anchor="ctr">
            <a:normAutofit/>
          </a:bodyPr>
          <a:lstStyle/>
          <a:p>
            <a:r>
              <a:rPr lang="en-GB" sz="3700"/>
              <a:t>Worth remembering ….</a:t>
            </a:r>
          </a:p>
        </p:txBody>
      </p:sp>
      <p:grpSp>
        <p:nvGrpSpPr>
          <p:cNvPr id="18"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7EA817-3508-572A-0F85-7DFA7C5E92D6}"/>
              </a:ext>
            </a:extLst>
          </p:cNvPr>
          <p:cNvSpPr>
            <a:spLocks noGrp="1"/>
          </p:cNvSpPr>
          <p:nvPr>
            <p:ph idx="1"/>
          </p:nvPr>
        </p:nvSpPr>
        <p:spPr>
          <a:xfrm>
            <a:off x="590719" y="2330505"/>
            <a:ext cx="4559425" cy="3979585"/>
          </a:xfrm>
        </p:spPr>
        <p:txBody>
          <a:bodyPr anchor="ctr">
            <a:normAutofit/>
          </a:bodyPr>
          <a:lstStyle/>
          <a:p>
            <a:r>
              <a:rPr lang="en-GB" sz="2000"/>
              <a:t>Character is a linguistic function:  we can only learn about them from the text</a:t>
            </a:r>
          </a:p>
          <a:p>
            <a:r>
              <a:rPr lang="en-GB" sz="2000"/>
              <a:t>Therefore:  how does a writer create a character?</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with low confidence">
            <a:extLst>
              <a:ext uri="{FF2B5EF4-FFF2-40B4-BE49-F238E27FC236}">
                <a16:creationId xmlns:a16="http://schemas.microsoft.com/office/drawing/2014/main" id="{A45F40F8-328D-AD09-5053-0447318677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 b="3065"/>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FB938FC7-97E2-87B3-C33E-7C8E475306FD}"/>
              </a:ext>
            </a:extLst>
          </p:cNvPr>
          <p:cNvSpPr txBox="1"/>
          <p:nvPr/>
        </p:nvSpPr>
        <p:spPr>
          <a:xfrm>
            <a:off x="8963107" y="5858593"/>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learning.net/product/free-illustrated-character-sample-pack-01/">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786496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1991</Words>
  <Application>Microsoft Office PowerPoint</Application>
  <PresentationFormat>Widescreen</PresentationFormat>
  <Paragraphs>142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Creative Writing</vt:lpstr>
      <vt:lpstr>Time</vt:lpstr>
      <vt:lpstr>Manipulating time/pace </vt:lpstr>
      <vt:lpstr>Your thoughts</vt:lpstr>
      <vt:lpstr>“The Murder”</vt:lpstr>
      <vt:lpstr>Your task:  create the structure of your story</vt:lpstr>
      <vt:lpstr>Your task:  create the commentary on the structure of your story</vt:lpstr>
      <vt:lpstr>Creative Writing</vt:lpstr>
      <vt:lpstr>Worth remembering ….</vt:lpstr>
      <vt:lpstr>How is character created here, for example?</vt:lpstr>
      <vt:lpstr>And here?</vt:lpstr>
      <vt:lpstr>Choose your character function</vt:lpstr>
      <vt:lpstr> Your task:  pick one of these characters.   First decide on their function within your imagined story. </vt:lpstr>
      <vt:lpstr>Creative Writing</vt:lpstr>
      <vt:lpstr>Setting can play which functions?</vt:lpstr>
      <vt:lpstr>Here is the setting</vt:lpstr>
      <vt:lpstr>Creative Writing</vt:lpstr>
      <vt:lpstr>The Commentary</vt:lpstr>
      <vt:lpstr>What the examiners said: </vt:lpstr>
      <vt:lpstr>Which is the best commentary here and why?</vt:lpstr>
      <vt:lpstr>Which is the best commentary here and why?</vt:lpstr>
      <vt:lpstr>Your turn to write the commentary for this story</vt:lpstr>
      <vt:lpstr>PowerPoint Presentation</vt:lpstr>
      <vt:lpstr>PowerPoint Presentation</vt:lpstr>
      <vt:lpstr>PowerPoint Presentation</vt:lpstr>
      <vt:lpstr>Now compare yours to the original.  </vt:lpstr>
      <vt:lpstr>PowerPoint Presentation</vt:lpstr>
      <vt:lpstr>Past Exam Questions – for practice</vt:lpstr>
      <vt:lpstr>Past Questions</vt:lpstr>
      <vt:lpstr>Past Questions</vt:lpstr>
      <vt:lpstr>Past Questions</vt:lpstr>
      <vt:lpstr>Past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Writing</dc:title>
  <dc:creator>Juliet Harrison</dc:creator>
  <cp:lastModifiedBy>Juliet Harrison</cp:lastModifiedBy>
  <cp:revision>8</cp:revision>
  <dcterms:created xsi:type="dcterms:W3CDTF">2022-09-07T13:20:56Z</dcterms:created>
  <dcterms:modified xsi:type="dcterms:W3CDTF">2022-09-10T15:16:28Z</dcterms:modified>
</cp:coreProperties>
</file>