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8" r:id="rId3"/>
    <p:sldId id="267" r:id="rId4"/>
    <p:sldId id="269" r:id="rId5"/>
    <p:sldId id="270" r:id="rId6"/>
    <p:sldId id="2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CC770-EC48-7971-377F-F9D0339801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A19E23F-41AF-1095-D642-3716421B6C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319A812-EE7F-ECD8-5766-074C4A09B7D6}"/>
              </a:ext>
            </a:extLst>
          </p:cNvPr>
          <p:cNvSpPr>
            <a:spLocks noGrp="1"/>
          </p:cNvSpPr>
          <p:nvPr>
            <p:ph type="dt" sz="half" idx="10"/>
          </p:nvPr>
        </p:nvSpPr>
        <p:spPr/>
        <p:txBody>
          <a:bodyPr/>
          <a:lstStyle/>
          <a:p>
            <a:fld id="{0803D0BC-9BF9-4DE2-AECD-B16F110EFEFE}" type="datetimeFigureOut">
              <a:rPr lang="en-GB" smtClean="0"/>
              <a:t>10/09/2022</a:t>
            </a:fld>
            <a:endParaRPr lang="en-GB"/>
          </a:p>
        </p:txBody>
      </p:sp>
      <p:sp>
        <p:nvSpPr>
          <p:cNvPr id="5" name="Footer Placeholder 4">
            <a:extLst>
              <a:ext uri="{FF2B5EF4-FFF2-40B4-BE49-F238E27FC236}">
                <a16:creationId xmlns:a16="http://schemas.microsoft.com/office/drawing/2014/main" id="{FBA70C01-8580-3832-0C3C-649A9F565D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B6290B-8C9B-3A3C-C56B-6C31D85C2076}"/>
              </a:ext>
            </a:extLst>
          </p:cNvPr>
          <p:cNvSpPr>
            <a:spLocks noGrp="1"/>
          </p:cNvSpPr>
          <p:nvPr>
            <p:ph type="sldNum" sz="quarter" idx="12"/>
          </p:nvPr>
        </p:nvSpPr>
        <p:spPr/>
        <p:txBody>
          <a:bodyPr/>
          <a:lstStyle/>
          <a:p>
            <a:fld id="{F8172886-60F6-4427-9CC3-619CA6AE5A77}" type="slidenum">
              <a:rPr lang="en-GB" smtClean="0"/>
              <a:t>‹#›</a:t>
            </a:fld>
            <a:endParaRPr lang="en-GB"/>
          </a:p>
        </p:txBody>
      </p:sp>
    </p:spTree>
    <p:extLst>
      <p:ext uri="{BB962C8B-B14F-4D97-AF65-F5344CB8AC3E}">
        <p14:creationId xmlns:p14="http://schemas.microsoft.com/office/powerpoint/2010/main" val="1826249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6F59C-3558-02D8-0A9F-D34963BC3B3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4184DBB-ABEC-C5BD-EBD2-36D83FB925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D80877-E950-526C-9C02-91734740684C}"/>
              </a:ext>
            </a:extLst>
          </p:cNvPr>
          <p:cNvSpPr>
            <a:spLocks noGrp="1"/>
          </p:cNvSpPr>
          <p:nvPr>
            <p:ph type="dt" sz="half" idx="10"/>
          </p:nvPr>
        </p:nvSpPr>
        <p:spPr/>
        <p:txBody>
          <a:bodyPr/>
          <a:lstStyle/>
          <a:p>
            <a:fld id="{0803D0BC-9BF9-4DE2-AECD-B16F110EFEFE}" type="datetimeFigureOut">
              <a:rPr lang="en-GB" smtClean="0"/>
              <a:t>10/09/2022</a:t>
            </a:fld>
            <a:endParaRPr lang="en-GB"/>
          </a:p>
        </p:txBody>
      </p:sp>
      <p:sp>
        <p:nvSpPr>
          <p:cNvPr id="5" name="Footer Placeholder 4">
            <a:extLst>
              <a:ext uri="{FF2B5EF4-FFF2-40B4-BE49-F238E27FC236}">
                <a16:creationId xmlns:a16="http://schemas.microsoft.com/office/drawing/2014/main" id="{DF0894DC-FB76-7FA7-CF77-4F4F03A16E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7BBDD5-F7B7-0D80-7AA0-C2274744D9D2}"/>
              </a:ext>
            </a:extLst>
          </p:cNvPr>
          <p:cNvSpPr>
            <a:spLocks noGrp="1"/>
          </p:cNvSpPr>
          <p:nvPr>
            <p:ph type="sldNum" sz="quarter" idx="12"/>
          </p:nvPr>
        </p:nvSpPr>
        <p:spPr/>
        <p:txBody>
          <a:bodyPr/>
          <a:lstStyle/>
          <a:p>
            <a:fld id="{F8172886-60F6-4427-9CC3-619CA6AE5A77}" type="slidenum">
              <a:rPr lang="en-GB" smtClean="0"/>
              <a:t>‹#›</a:t>
            </a:fld>
            <a:endParaRPr lang="en-GB"/>
          </a:p>
        </p:txBody>
      </p:sp>
    </p:spTree>
    <p:extLst>
      <p:ext uri="{BB962C8B-B14F-4D97-AF65-F5344CB8AC3E}">
        <p14:creationId xmlns:p14="http://schemas.microsoft.com/office/powerpoint/2010/main" val="3975191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6A6122-11A5-2E28-5DA4-AF02EA07754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281C7EA-0258-8311-9843-D8134C8A16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8E3B8D-3B91-28A4-D5A5-DD3E8AA25FFC}"/>
              </a:ext>
            </a:extLst>
          </p:cNvPr>
          <p:cNvSpPr>
            <a:spLocks noGrp="1"/>
          </p:cNvSpPr>
          <p:nvPr>
            <p:ph type="dt" sz="half" idx="10"/>
          </p:nvPr>
        </p:nvSpPr>
        <p:spPr/>
        <p:txBody>
          <a:bodyPr/>
          <a:lstStyle/>
          <a:p>
            <a:fld id="{0803D0BC-9BF9-4DE2-AECD-B16F110EFEFE}" type="datetimeFigureOut">
              <a:rPr lang="en-GB" smtClean="0"/>
              <a:t>10/09/2022</a:t>
            </a:fld>
            <a:endParaRPr lang="en-GB"/>
          </a:p>
        </p:txBody>
      </p:sp>
      <p:sp>
        <p:nvSpPr>
          <p:cNvPr id="5" name="Footer Placeholder 4">
            <a:extLst>
              <a:ext uri="{FF2B5EF4-FFF2-40B4-BE49-F238E27FC236}">
                <a16:creationId xmlns:a16="http://schemas.microsoft.com/office/drawing/2014/main" id="{8977DC3E-3457-F683-BCED-83F0B6613F1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570228-619F-C25D-F9D3-564BC69061AC}"/>
              </a:ext>
            </a:extLst>
          </p:cNvPr>
          <p:cNvSpPr>
            <a:spLocks noGrp="1"/>
          </p:cNvSpPr>
          <p:nvPr>
            <p:ph type="sldNum" sz="quarter" idx="12"/>
          </p:nvPr>
        </p:nvSpPr>
        <p:spPr/>
        <p:txBody>
          <a:bodyPr/>
          <a:lstStyle/>
          <a:p>
            <a:fld id="{F8172886-60F6-4427-9CC3-619CA6AE5A77}" type="slidenum">
              <a:rPr lang="en-GB" smtClean="0"/>
              <a:t>‹#›</a:t>
            </a:fld>
            <a:endParaRPr lang="en-GB"/>
          </a:p>
        </p:txBody>
      </p:sp>
    </p:spTree>
    <p:extLst>
      <p:ext uri="{BB962C8B-B14F-4D97-AF65-F5344CB8AC3E}">
        <p14:creationId xmlns:p14="http://schemas.microsoft.com/office/powerpoint/2010/main" val="2855699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685A5-5A02-CB04-BEFD-8C24B260D28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FF03F04-4724-86C0-CD0A-C837566009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A972A3-6EB8-5BF9-62DE-5F28F17B0B2D}"/>
              </a:ext>
            </a:extLst>
          </p:cNvPr>
          <p:cNvSpPr>
            <a:spLocks noGrp="1"/>
          </p:cNvSpPr>
          <p:nvPr>
            <p:ph type="dt" sz="half" idx="10"/>
          </p:nvPr>
        </p:nvSpPr>
        <p:spPr/>
        <p:txBody>
          <a:bodyPr/>
          <a:lstStyle/>
          <a:p>
            <a:fld id="{0803D0BC-9BF9-4DE2-AECD-B16F110EFEFE}" type="datetimeFigureOut">
              <a:rPr lang="en-GB" smtClean="0"/>
              <a:t>10/09/2022</a:t>
            </a:fld>
            <a:endParaRPr lang="en-GB"/>
          </a:p>
        </p:txBody>
      </p:sp>
      <p:sp>
        <p:nvSpPr>
          <p:cNvPr id="5" name="Footer Placeholder 4">
            <a:extLst>
              <a:ext uri="{FF2B5EF4-FFF2-40B4-BE49-F238E27FC236}">
                <a16:creationId xmlns:a16="http://schemas.microsoft.com/office/drawing/2014/main" id="{62DAB9D9-7473-5F58-23E8-74D48ADDF8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9D4393-5B43-04B4-8C84-EA099B3B4BA8}"/>
              </a:ext>
            </a:extLst>
          </p:cNvPr>
          <p:cNvSpPr>
            <a:spLocks noGrp="1"/>
          </p:cNvSpPr>
          <p:nvPr>
            <p:ph type="sldNum" sz="quarter" idx="12"/>
          </p:nvPr>
        </p:nvSpPr>
        <p:spPr/>
        <p:txBody>
          <a:bodyPr/>
          <a:lstStyle/>
          <a:p>
            <a:fld id="{F8172886-60F6-4427-9CC3-619CA6AE5A77}" type="slidenum">
              <a:rPr lang="en-GB" smtClean="0"/>
              <a:t>‹#›</a:t>
            </a:fld>
            <a:endParaRPr lang="en-GB"/>
          </a:p>
        </p:txBody>
      </p:sp>
    </p:spTree>
    <p:extLst>
      <p:ext uri="{BB962C8B-B14F-4D97-AF65-F5344CB8AC3E}">
        <p14:creationId xmlns:p14="http://schemas.microsoft.com/office/powerpoint/2010/main" val="2704005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51D88-0506-043B-5312-DD6AF288F4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B96CE0D-576C-BA65-237D-FE9AAFF086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05AEE0-EF9F-1FC1-7F5A-FEE665B11FC7}"/>
              </a:ext>
            </a:extLst>
          </p:cNvPr>
          <p:cNvSpPr>
            <a:spLocks noGrp="1"/>
          </p:cNvSpPr>
          <p:nvPr>
            <p:ph type="dt" sz="half" idx="10"/>
          </p:nvPr>
        </p:nvSpPr>
        <p:spPr/>
        <p:txBody>
          <a:bodyPr/>
          <a:lstStyle/>
          <a:p>
            <a:fld id="{0803D0BC-9BF9-4DE2-AECD-B16F110EFEFE}" type="datetimeFigureOut">
              <a:rPr lang="en-GB" smtClean="0"/>
              <a:t>10/09/2022</a:t>
            </a:fld>
            <a:endParaRPr lang="en-GB"/>
          </a:p>
        </p:txBody>
      </p:sp>
      <p:sp>
        <p:nvSpPr>
          <p:cNvPr id="5" name="Footer Placeholder 4">
            <a:extLst>
              <a:ext uri="{FF2B5EF4-FFF2-40B4-BE49-F238E27FC236}">
                <a16:creationId xmlns:a16="http://schemas.microsoft.com/office/drawing/2014/main" id="{5C9E9B5B-ECA9-A543-478F-BD3AC843B4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5454EB-7E60-79F9-5295-A89BF7E26C39}"/>
              </a:ext>
            </a:extLst>
          </p:cNvPr>
          <p:cNvSpPr>
            <a:spLocks noGrp="1"/>
          </p:cNvSpPr>
          <p:nvPr>
            <p:ph type="sldNum" sz="quarter" idx="12"/>
          </p:nvPr>
        </p:nvSpPr>
        <p:spPr/>
        <p:txBody>
          <a:bodyPr/>
          <a:lstStyle/>
          <a:p>
            <a:fld id="{F8172886-60F6-4427-9CC3-619CA6AE5A77}" type="slidenum">
              <a:rPr lang="en-GB" smtClean="0"/>
              <a:t>‹#›</a:t>
            </a:fld>
            <a:endParaRPr lang="en-GB"/>
          </a:p>
        </p:txBody>
      </p:sp>
    </p:spTree>
    <p:extLst>
      <p:ext uri="{BB962C8B-B14F-4D97-AF65-F5344CB8AC3E}">
        <p14:creationId xmlns:p14="http://schemas.microsoft.com/office/powerpoint/2010/main" val="3795498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41AB5-2022-EE75-770D-83ABC3F698C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49F3119-62E9-E913-CE38-A76B1470E5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DD0500D-63E5-0743-B8DF-AE843634B3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3F408E4-3FD5-F416-54C9-7DCAC06BDF20}"/>
              </a:ext>
            </a:extLst>
          </p:cNvPr>
          <p:cNvSpPr>
            <a:spLocks noGrp="1"/>
          </p:cNvSpPr>
          <p:nvPr>
            <p:ph type="dt" sz="half" idx="10"/>
          </p:nvPr>
        </p:nvSpPr>
        <p:spPr/>
        <p:txBody>
          <a:bodyPr/>
          <a:lstStyle/>
          <a:p>
            <a:fld id="{0803D0BC-9BF9-4DE2-AECD-B16F110EFEFE}" type="datetimeFigureOut">
              <a:rPr lang="en-GB" smtClean="0"/>
              <a:t>10/09/2022</a:t>
            </a:fld>
            <a:endParaRPr lang="en-GB"/>
          </a:p>
        </p:txBody>
      </p:sp>
      <p:sp>
        <p:nvSpPr>
          <p:cNvPr id="6" name="Footer Placeholder 5">
            <a:extLst>
              <a:ext uri="{FF2B5EF4-FFF2-40B4-BE49-F238E27FC236}">
                <a16:creationId xmlns:a16="http://schemas.microsoft.com/office/drawing/2014/main" id="{3C88A18A-8335-D0E5-A00A-67F64C67B6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7E3F180-9A4A-129A-F1B3-624DAF8C08C5}"/>
              </a:ext>
            </a:extLst>
          </p:cNvPr>
          <p:cNvSpPr>
            <a:spLocks noGrp="1"/>
          </p:cNvSpPr>
          <p:nvPr>
            <p:ph type="sldNum" sz="quarter" idx="12"/>
          </p:nvPr>
        </p:nvSpPr>
        <p:spPr/>
        <p:txBody>
          <a:bodyPr/>
          <a:lstStyle/>
          <a:p>
            <a:fld id="{F8172886-60F6-4427-9CC3-619CA6AE5A77}" type="slidenum">
              <a:rPr lang="en-GB" smtClean="0"/>
              <a:t>‹#›</a:t>
            </a:fld>
            <a:endParaRPr lang="en-GB"/>
          </a:p>
        </p:txBody>
      </p:sp>
    </p:spTree>
    <p:extLst>
      <p:ext uri="{BB962C8B-B14F-4D97-AF65-F5344CB8AC3E}">
        <p14:creationId xmlns:p14="http://schemas.microsoft.com/office/powerpoint/2010/main" val="2312336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DD1C4-71B2-AB77-EECA-011936AB2F6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AA78DFF-2C26-0E9E-E27A-0F7286F6E6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C4774E-C1D8-5690-A3F8-8246C721CED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C1929CB-BF2E-3298-1643-3130EF6A2F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526011-6F48-9F62-DF5C-973499E71E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2501064-BBA0-C6F9-DBDE-6F8F10D049B4}"/>
              </a:ext>
            </a:extLst>
          </p:cNvPr>
          <p:cNvSpPr>
            <a:spLocks noGrp="1"/>
          </p:cNvSpPr>
          <p:nvPr>
            <p:ph type="dt" sz="half" idx="10"/>
          </p:nvPr>
        </p:nvSpPr>
        <p:spPr/>
        <p:txBody>
          <a:bodyPr/>
          <a:lstStyle/>
          <a:p>
            <a:fld id="{0803D0BC-9BF9-4DE2-AECD-B16F110EFEFE}" type="datetimeFigureOut">
              <a:rPr lang="en-GB" smtClean="0"/>
              <a:t>10/09/2022</a:t>
            </a:fld>
            <a:endParaRPr lang="en-GB"/>
          </a:p>
        </p:txBody>
      </p:sp>
      <p:sp>
        <p:nvSpPr>
          <p:cNvPr id="8" name="Footer Placeholder 7">
            <a:extLst>
              <a:ext uri="{FF2B5EF4-FFF2-40B4-BE49-F238E27FC236}">
                <a16:creationId xmlns:a16="http://schemas.microsoft.com/office/drawing/2014/main" id="{2D8BFD67-09DA-1E7B-98CD-CCD3C5B2291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689B31F-9DDF-9968-3A1B-176BC0391B29}"/>
              </a:ext>
            </a:extLst>
          </p:cNvPr>
          <p:cNvSpPr>
            <a:spLocks noGrp="1"/>
          </p:cNvSpPr>
          <p:nvPr>
            <p:ph type="sldNum" sz="quarter" idx="12"/>
          </p:nvPr>
        </p:nvSpPr>
        <p:spPr/>
        <p:txBody>
          <a:bodyPr/>
          <a:lstStyle/>
          <a:p>
            <a:fld id="{F8172886-60F6-4427-9CC3-619CA6AE5A77}" type="slidenum">
              <a:rPr lang="en-GB" smtClean="0"/>
              <a:t>‹#›</a:t>
            </a:fld>
            <a:endParaRPr lang="en-GB"/>
          </a:p>
        </p:txBody>
      </p:sp>
    </p:spTree>
    <p:extLst>
      <p:ext uri="{BB962C8B-B14F-4D97-AF65-F5344CB8AC3E}">
        <p14:creationId xmlns:p14="http://schemas.microsoft.com/office/powerpoint/2010/main" val="2568568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DCCE9-EED4-A9EE-D6BB-B1D22DA5759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E5D0F23-0BFA-1A9A-63AF-55F558412DD6}"/>
              </a:ext>
            </a:extLst>
          </p:cNvPr>
          <p:cNvSpPr>
            <a:spLocks noGrp="1"/>
          </p:cNvSpPr>
          <p:nvPr>
            <p:ph type="dt" sz="half" idx="10"/>
          </p:nvPr>
        </p:nvSpPr>
        <p:spPr/>
        <p:txBody>
          <a:bodyPr/>
          <a:lstStyle/>
          <a:p>
            <a:fld id="{0803D0BC-9BF9-4DE2-AECD-B16F110EFEFE}" type="datetimeFigureOut">
              <a:rPr lang="en-GB" smtClean="0"/>
              <a:t>10/09/2022</a:t>
            </a:fld>
            <a:endParaRPr lang="en-GB"/>
          </a:p>
        </p:txBody>
      </p:sp>
      <p:sp>
        <p:nvSpPr>
          <p:cNvPr id="4" name="Footer Placeholder 3">
            <a:extLst>
              <a:ext uri="{FF2B5EF4-FFF2-40B4-BE49-F238E27FC236}">
                <a16:creationId xmlns:a16="http://schemas.microsoft.com/office/drawing/2014/main" id="{2F1413E6-E942-D7F9-A7D7-7F24D38F57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9C2B38B-93E8-65E1-2979-485830E48C03}"/>
              </a:ext>
            </a:extLst>
          </p:cNvPr>
          <p:cNvSpPr>
            <a:spLocks noGrp="1"/>
          </p:cNvSpPr>
          <p:nvPr>
            <p:ph type="sldNum" sz="quarter" idx="12"/>
          </p:nvPr>
        </p:nvSpPr>
        <p:spPr/>
        <p:txBody>
          <a:bodyPr/>
          <a:lstStyle/>
          <a:p>
            <a:fld id="{F8172886-60F6-4427-9CC3-619CA6AE5A77}" type="slidenum">
              <a:rPr lang="en-GB" smtClean="0"/>
              <a:t>‹#›</a:t>
            </a:fld>
            <a:endParaRPr lang="en-GB"/>
          </a:p>
        </p:txBody>
      </p:sp>
    </p:spTree>
    <p:extLst>
      <p:ext uri="{BB962C8B-B14F-4D97-AF65-F5344CB8AC3E}">
        <p14:creationId xmlns:p14="http://schemas.microsoft.com/office/powerpoint/2010/main" val="1211917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4E6AE7-834F-203B-DAA8-CD142DDE1366}"/>
              </a:ext>
            </a:extLst>
          </p:cNvPr>
          <p:cNvSpPr>
            <a:spLocks noGrp="1"/>
          </p:cNvSpPr>
          <p:nvPr>
            <p:ph type="dt" sz="half" idx="10"/>
          </p:nvPr>
        </p:nvSpPr>
        <p:spPr/>
        <p:txBody>
          <a:bodyPr/>
          <a:lstStyle/>
          <a:p>
            <a:fld id="{0803D0BC-9BF9-4DE2-AECD-B16F110EFEFE}" type="datetimeFigureOut">
              <a:rPr lang="en-GB" smtClean="0"/>
              <a:t>10/09/2022</a:t>
            </a:fld>
            <a:endParaRPr lang="en-GB"/>
          </a:p>
        </p:txBody>
      </p:sp>
      <p:sp>
        <p:nvSpPr>
          <p:cNvPr id="3" name="Footer Placeholder 2">
            <a:extLst>
              <a:ext uri="{FF2B5EF4-FFF2-40B4-BE49-F238E27FC236}">
                <a16:creationId xmlns:a16="http://schemas.microsoft.com/office/drawing/2014/main" id="{A1C48A38-DF3B-D052-ED28-BD5A58DAD1D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5C8398E-4077-277B-8CC1-FD9103483435}"/>
              </a:ext>
            </a:extLst>
          </p:cNvPr>
          <p:cNvSpPr>
            <a:spLocks noGrp="1"/>
          </p:cNvSpPr>
          <p:nvPr>
            <p:ph type="sldNum" sz="quarter" idx="12"/>
          </p:nvPr>
        </p:nvSpPr>
        <p:spPr/>
        <p:txBody>
          <a:bodyPr/>
          <a:lstStyle/>
          <a:p>
            <a:fld id="{F8172886-60F6-4427-9CC3-619CA6AE5A77}" type="slidenum">
              <a:rPr lang="en-GB" smtClean="0"/>
              <a:t>‹#›</a:t>
            </a:fld>
            <a:endParaRPr lang="en-GB"/>
          </a:p>
        </p:txBody>
      </p:sp>
    </p:spTree>
    <p:extLst>
      <p:ext uri="{BB962C8B-B14F-4D97-AF65-F5344CB8AC3E}">
        <p14:creationId xmlns:p14="http://schemas.microsoft.com/office/powerpoint/2010/main" val="1062069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471FC-4630-6045-8741-D3ECF80E1A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677FAC2-B029-1626-EC1A-E512567C22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3EB6542-A0F2-8056-A7BA-B372A314AE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412232-61B5-B096-E3FF-71E67AE1AB46}"/>
              </a:ext>
            </a:extLst>
          </p:cNvPr>
          <p:cNvSpPr>
            <a:spLocks noGrp="1"/>
          </p:cNvSpPr>
          <p:nvPr>
            <p:ph type="dt" sz="half" idx="10"/>
          </p:nvPr>
        </p:nvSpPr>
        <p:spPr/>
        <p:txBody>
          <a:bodyPr/>
          <a:lstStyle/>
          <a:p>
            <a:fld id="{0803D0BC-9BF9-4DE2-AECD-B16F110EFEFE}" type="datetimeFigureOut">
              <a:rPr lang="en-GB" smtClean="0"/>
              <a:t>10/09/2022</a:t>
            </a:fld>
            <a:endParaRPr lang="en-GB"/>
          </a:p>
        </p:txBody>
      </p:sp>
      <p:sp>
        <p:nvSpPr>
          <p:cNvPr id="6" name="Footer Placeholder 5">
            <a:extLst>
              <a:ext uri="{FF2B5EF4-FFF2-40B4-BE49-F238E27FC236}">
                <a16:creationId xmlns:a16="http://schemas.microsoft.com/office/drawing/2014/main" id="{F2AEA54C-BA54-D123-D3B8-F1287E23098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69D079B-6681-E4E5-6943-84679FF1443E}"/>
              </a:ext>
            </a:extLst>
          </p:cNvPr>
          <p:cNvSpPr>
            <a:spLocks noGrp="1"/>
          </p:cNvSpPr>
          <p:nvPr>
            <p:ph type="sldNum" sz="quarter" idx="12"/>
          </p:nvPr>
        </p:nvSpPr>
        <p:spPr/>
        <p:txBody>
          <a:bodyPr/>
          <a:lstStyle/>
          <a:p>
            <a:fld id="{F8172886-60F6-4427-9CC3-619CA6AE5A77}" type="slidenum">
              <a:rPr lang="en-GB" smtClean="0"/>
              <a:t>‹#›</a:t>
            </a:fld>
            <a:endParaRPr lang="en-GB"/>
          </a:p>
        </p:txBody>
      </p:sp>
    </p:spTree>
    <p:extLst>
      <p:ext uri="{BB962C8B-B14F-4D97-AF65-F5344CB8AC3E}">
        <p14:creationId xmlns:p14="http://schemas.microsoft.com/office/powerpoint/2010/main" val="67679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5BE12-5ED3-E4E7-A813-3798143497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B0F4B37-0019-E630-5B4F-961BA16A76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823DBDE-CA94-C239-7711-94B1FD1823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11FE87-C6EC-2FBB-1157-ADBA36F63BC0}"/>
              </a:ext>
            </a:extLst>
          </p:cNvPr>
          <p:cNvSpPr>
            <a:spLocks noGrp="1"/>
          </p:cNvSpPr>
          <p:nvPr>
            <p:ph type="dt" sz="half" idx="10"/>
          </p:nvPr>
        </p:nvSpPr>
        <p:spPr/>
        <p:txBody>
          <a:bodyPr/>
          <a:lstStyle/>
          <a:p>
            <a:fld id="{0803D0BC-9BF9-4DE2-AECD-B16F110EFEFE}" type="datetimeFigureOut">
              <a:rPr lang="en-GB" smtClean="0"/>
              <a:t>10/09/2022</a:t>
            </a:fld>
            <a:endParaRPr lang="en-GB"/>
          </a:p>
        </p:txBody>
      </p:sp>
      <p:sp>
        <p:nvSpPr>
          <p:cNvPr id="6" name="Footer Placeholder 5">
            <a:extLst>
              <a:ext uri="{FF2B5EF4-FFF2-40B4-BE49-F238E27FC236}">
                <a16:creationId xmlns:a16="http://schemas.microsoft.com/office/drawing/2014/main" id="{5726A1DE-434F-A8B0-A9FD-F12A0ABF146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CC33AD5-1908-1339-405B-7CB68876A210}"/>
              </a:ext>
            </a:extLst>
          </p:cNvPr>
          <p:cNvSpPr>
            <a:spLocks noGrp="1"/>
          </p:cNvSpPr>
          <p:nvPr>
            <p:ph type="sldNum" sz="quarter" idx="12"/>
          </p:nvPr>
        </p:nvSpPr>
        <p:spPr/>
        <p:txBody>
          <a:bodyPr/>
          <a:lstStyle/>
          <a:p>
            <a:fld id="{F8172886-60F6-4427-9CC3-619CA6AE5A77}" type="slidenum">
              <a:rPr lang="en-GB" smtClean="0"/>
              <a:t>‹#›</a:t>
            </a:fld>
            <a:endParaRPr lang="en-GB"/>
          </a:p>
        </p:txBody>
      </p:sp>
    </p:spTree>
    <p:extLst>
      <p:ext uri="{BB962C8B-B14F-4D97-AF65-F5344CB8AC3E}">
        <p14:creationId xmlns:p14="http://schemas.microsoft.com/office/powerpoint/2010/main" val="3011618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1CDBF4-F52C-FB7E-7293-865C95C19F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D8094F2-3810-A085-BDAF-DB8D2B0CF8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A76C3B8-37FC-45BF-B346-AE5AA933AC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03D0BC-9BF9-4DE2-AECD-B16F110EFEFE}" type="datetimeFigureOut">
              <a:rPr lang="en-GB" smtClean="0"/>
              <a:t>10/09/2022</a:t>
            </a:fld>
            <a:endParaRPr lang="en-GB"/>
          </a:p>
        </p:txBody>
      </p:sp>
      <p:sp>
        <p:nvSpPr>
          <p:cNvPr id="5" name="Footer Placeholder 4">
            <a:extLst>
              <a:ext uri="{FF2B5EF4-FFF2-40B4-BE49-F238E27FC236}">
                <a16:creationId xmlns:a16="http://schemas.microsoft.com/office/drawing/2014/main" id="{0F3C59A0-0D01-9C22-088D-711EF111CC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F0E8341-F0CD-39FC-C6B2-BF3EE92358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172886-60F6-4427-9CC3-619CA6AE5A77}" type="slidenum">
              <a:rPr lang="en-GB" smtClean="0"/>
              <a:t>‹#›</a:t>
            </a:fld>
            <a:endParaRPr lang="en-GB"/>
          </a:p>
        </p:txBody>
      </p:sp>
    </p:spTree>
    <p:extLst>
      <p:ext uri="{BB962C8B-B14F-4D97-AF65-F5344CB8AC3E}">
        <p14:creationId xmlns:p14="http://schemas.microsoft.com/office/powerpoint/2010/main" val="3607064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oto.wuestenigel.com/women-writing-on-paper/"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s://creativecommons.org/licenses/by/3.0/"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elearning.net/product/free-illustrated-character-sample-pack-01/"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creativecommons.org/licenses/by-nc-sa/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pexels.com/photo/photo-of-people-talking-to-each-other-3182765/"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person drawing on a piece of paper&#10;&#10;Description automatically generated with low confidence">
            <a:extLst>
              <a:ext uri="{FF2B5EF4-FFF2-40B4-BE49-F238E27FC236}">
                <a16:creationId xmlns:a16="http://schemas.microsoft.com/office/drawing/2014/main" id="{2DEBA8D6-6FB9-15A8-1E9F-DFA50ED66238}"/>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3153" r="25882" b="5937"/>
          <a:stretch/>
        </p:blipFill>
        <p:spPr>
          <a:xfrm>
            <a:off x="3523488" y="10"/>
            <a:ext cx="8668512" cy="6857990"/>
          </a:xfrm>
          <a:prstGeom prst="rect">
            <a:avLst/>
          </a:prstGeom>
        </p:spPr>
      </p:pic>
      <p:sp>
        <p:nvSpPr>
          <p:cNvPr id="15" name="Rectangle 14">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DCDFBC-0120-4C82-A71E-D412C7B06A27}"/>
              </a:ext>
            </a:extLst>
          </p:cNvPr>
          <p:cNvSpPr>
            <a:spLocks noGrp="1"/>
          </p:cNvSpPr>
          <p:nvPr>
            <p:ph type="ctrTitle"/>
          </p:nvPr>
        </p:nvSpPr>
        <p:spPr>
          <a:xfrm>
            <a:off x="477981" y="1122363"/>
            <a:ext cx="4023360" cy="3204134"/>
          </a:xfrm>
        </p:spPr>
        <p:txBody>
          <a:bodyPr anchor="b">
            <a:normAutofit/>
          </a:bodyPr>
          <a:lstStyle/>
          <a:p>
            <a:pPr algn="l"/>
            <a:r>
              <a:rPr lang="en-GB" sz="4800"/>
              <a:t>Creative Writing</a:t>
            </a:r>
          </a:p>
        </p:txBody>
      </p:sp>
      <p:sp>
        <p:nvSpPr>
          <p:cNvPr id="3" name="Subtitle 2">
            <a:extLst>
              <a:ext uri="{FF2B5EF4-FFF2-40B4-BE49-F238E27FC236}">
                <a16:creationId xmlns:a16="http://schemas.microsoft.com/office/drawing/2014/main" id="{EB07C2C5-7611-74F9-3CF9-EBBDD4458931}"/>
              </a:ext>
            </a:extLst>
          </p:cNvPr>
          <p:cNvSpPr>
            <a:spLocks noGrp="1"/>
          </p:cNvSpPr>
          <p:nvPr>
            <p:ph type="subTitle" idx="1"/>
          </p:nvPr>
        </p:nvSpPr>
        <p:spPr>
          <a:xfrm>
            <a:off x="477980" y="4872922"/>
            <a:ext cx="4023359" cy="1208141"/>
          </a:xfrm>
        </p:spPr>
        <p:txBody>
          <a:bodyPr>
            <a:normAutofit/>
          </a:bodyPr>
          <a:lstStyle/>
          <a:p>
            <a:pPr algn="l"/>
            <a:r>
              <a:rPr lang="en-GB" sz="2000"/>
              <a:t>Character Session 5</a:t>
            </a:r>
          </a:p>
        </p:txBody>
      </p:sp>
      <p:sp>
        <p:nvSpPr>
          <p:cNvPr id="17" name="Rectangle 16">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9" name="Rectangle 18">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CD145821-8164-F071-ED92-0F95D9C0B3FD}"/>
              </a:ext>
            </a:extLst>
          </p:cNvPr>
          <p:cNvSpPr txBox="1"/>
          <p:nvPr/>
        </p:nvSpPr>
        <p:spPr>
          <a:xfrm>
            <a:off x="10005184" y="6657945"/>
            <a:ext cx="2186816"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3" tooltip="https://foto.wuestenigel.com/women-writing-on-paper/">
                  <a:extLst>
                    <a:ext uri="{A12FA001-AC4F-418D-AE19-62706E023703}">
                      <ahyp:hlinkClr xmlns:ahyp="http://schemas.microsoft.com/office/drawing/2018/hyperlinkcolor" val="tx"/>
                    </a:ext>
                  </a:extLst>
                </a:hlinkClick>
              </a:rPr>
              <a:t>This Photo</a:t>
            </a:r>
            <a:r>
              <a:rPr lang="en-GB" sz="700">
                <a:solidFill>
                  <a:srgbClr val="FFFFFF"/>
                </a:solidFill>
              </a:rPr>
              <a:t> by Unknown Author is licensed under </a:t>
            </a:r>
            <a:r>
              <a:rPr lang="en-GB" sz="700">
                <a:solidFill>
                  <a:srgbClr val="FFFFFF"/>
                </a:solidFill>
                <a:hlinkClick r:id="rId4" tooltip="https://creativecommons.org/licenses/by/3.0/">
                  <a:extLst>
                    <a:ext uri="{A12FA001-AC4F-418D-AE19-62706E023703}">
                      <ahyp:hlinkClr xmlns:ahyp="http://schemas.microsoft.com/office/drawing/2018/hyperlinkcolor" val="tx"/>
                    </a:ext>
                  </a:extLst>
                </a:hlinkClick>
              </a:rPr>
              <a:t>CC BY</a:t>
            </a:r>
            <a:endParaRPr lang="en-GB" sz="700">
              <a:solidFill>
                <a:srgbClr val="FFFFFF"/>
              </a:solidFill>
            </a:endParaRPr>
          </a:p>
        </p:txBody>
      </p:sp>
    </p:spTree>
    <p:extLst>
      <p:ext uri="{BB962C8B-B14F-4D97-AF65-F5344CB8AC3E}">
        <p14:creationId xmlns:p14="http://schemas.microsoft.com/office/powerpoint/2010/main" val="1428918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B881C0-9AA2-AB29-E51C-E3AC07B2E573}"/>
              </a:ext>
            </a:extLst>
          </p:cNvPr>
          <p:cNvSpPr>
            <a:spLocks noGrp="1"/>
          </p:cNvSpPr>
          <p:nvPr>
            <p:ph type="title"/>
          </p:nvPr>
        </p:nvSpPr>
        <p:spPr>
          <a:xfrm>
            <a:off x="589560" y="856180"/>
            <a:ext cx="4560584" cy="1128068"/>
          </a:xfrm>
        </p:spPr>
        <p:txBody>
          <a:bodyPr anchor="ctr">
            <a:normAutofit/>
          </a:bodyPr>
          <a:lstStyle/>
          <a:p>
            <a:r>
              <a:rPr lang="en-GB" sz="3700"/>
              <a:t>Worth remembering ….</a:t>
            </a:r>
          </a:p>
        </p:txBody>
      </p:sp>
      <p:grpSp>
        <p:nvGrpSpPr>
          <p:cNvPr id="13" name="Group 12">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4" name="Rectangle 1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A7EA817-3508-572A-0F85-7DFA7C5E92D6}"/>
              </a:ext>
            </a:extLst>
          </p:cNvPr>
          <p:cNvSpPr>
            <a:spLocks noGrp="1"/>
          </p:cNvSpPr>
          <p:nvPr>
            <p:ph idx="1"/>
          </p:nvPr>
        </p:nvSpPr>
        <p:spPr>
          <a:xfrm>
            <a:off x="590719" y="2330505"/>
            <a:ext cx="4559425" cy="3979585"/>
          </a:xfrm>
        </p:spPr>
        <p:txBody>
          <a:bodyPr anchor="ctr">
            <a:normAutofit/>
          </a:bodyPr>
          <a:lstStyle/>
          <a:p>
            <a:r>
              <a:rPr lang="en-GB" sz="2000"/>
              <a:t>Character is a linguistic function:  we can only learn about them from the text</a:t>
            </a:r>
          </a:p>
          <a:p>
            <a:r>
              <a:rPr lang="en-GB" sz="2000"/>
              <a:t>Therefore:  how does a writer create a character?</a:t>
            </a:r>
          </a:p>
        </p:txBody>
      </p:sp>
      <p:sp>
        <p:nvSpPr>
          <p:cNvPr id="19" name="Rectangle 18">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group of people posing for a photo&#10;&#10;Description automatically generated with low confidence">
            <a:extLst>
              <a:ext uri="{FF2B5EF4-FFF2-40B4-BE49-F238E27FC236}">
                <a16:creationId xmlns:a16="http://schemas.microsoft.com/office/drawing/2014/main" id="{A45F40F8-328D-AD09-5053-04473186772B}"/>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r="4" b="3065"/>
          <a:stretch/>
        </p:blipFill>
        <p:spPr>
          <a:xfrm>
            <a:off x="5977788" y="799352"/>
            <a:ext cx="5425410" cy="5259296"/>
          </a:xfrm>
          <a:prstGeom prst="rect">
            <a:avLst/>
          </a:prstGeom>
        </p:spPr>
      </p:pic>
      <p:sp>
        <p:nvSpPr>
          <p:cNvPr id="6" name="TextBox 5">
            <a:extLst>
              <a:ext uri="{FF2B5EF4-FFF2-40B4-BE49-F238E27FC236}">
                <a16:creationId xmlns:a16="http://schemas.microsoft.com/office/drawing/2014/main" id="{FB938FC7-97E2-87B3-C33E-7C8E475306FD}"/>
              </a:ext>
            </a:extLst>
          </p:cNvPr>
          <p:cNvSpPr txBox="1"/>
          <p:nvPr/>
        </p:nvSpPr>
        <p:spPr>
          <a:xfrm>
            <a:off x="8963107" y="5858593"/>
            <a:ext cx="2440091"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3" tooltip="https://elearning.net/product/free-illustrated-character-sample-pack-01/">
                  <a:extLst>
                    <a:ext uri="{A12FA001-AC4F-418D-AE19-62706E023703}">
                      <ahyp:hlinkClr xmlns:ahyp="http://schemas.microsoft.com/office/drawing/2018/hyperlinkcolor" val="tx"/>
                    </a:ext>
                  </a:extLst>
                </a:hlinkClick>
              </a:rPr>
              <a:t>This Photo</a:t>
            </a:r>
            <a:r>
              <a:rPr lang="en-GB" sz="700">
                <a:solidFill>
                  <a:srgbClr val="FFFFFF"/>
                </a:solidFill>
              </a:rPr>
              <a:t> by Unknown Author is licensed under </a:t>
            </a:r>
            <a:r>
              <a:rPr lang="en-GB" sz="700">
                <a:solidFill>
                  <a:srgbClr val="FFFFFF"/>
                </a:solidFill>
                <a:hlinkClick r:id="rId4" tooltip="https://creativecommons.org/licenses/by-nc-sa/3.0/">
                  <a:extLst>
                    <a:ext uri="{A12FA001-AC4F-418D-AE19-62706E023703}">
                      <ahyp:hlinkClr xmlns:ahyp="http://schemas.microsoft.com/office/drawing/2018/hyperlinkcolor" val="tx"/>
                    </a:ext>
                  </a:extLst>
                </a:hlinkClick>
              </a:rPr>
              <a:t>CC BY-SA-NC</a:t>
            </a:r>
            <a:endParaRPr lang="en-GB" sz="700">
              <a:solidFill>
                <a:srgbClr val="FFFFFF"/>
              </a:solidFill>
            </a:endParaRPr>
          </a:p>
        </p:txBody>
      </p:sp>
    </p:spTree>
    <p:extLst>
      <p:ext uri="{BB962C8B-B14F-4D97-AF65-F5344CB8AC3E}">
        <p14:creationId xmlns:p14="http://schemas.microsoft.com/office/powerpoint/2010/main" val="2786496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2FDCF1-4D36-240A-B65A-D3510090BBF6}"/>
              </a:ext>
            </a:extLst>
          </p:cNvPr>
          <p:cNvSpPr>
            <a:spLocks noGrp="1"/>
          </p:cNvSpPr>
          <p:nvPr>
            <p:ph type="title"/>
          </p:nvPr>
        </p:nvSpPr>
        <p:spPr>
          <a:xfrm>
            <a:off x="808638" y="386930"/>
            <a:ext cx="9236700" cy="1188950"/>
          </a:xfrm>
        </p:spPr>
        <p:txBody>
          <a:bodyPr anchor="b">
            <a:normAutofit/>
          </a:bodyPr>
          <a:lstStyle/>
          <a:p>
            <a:r>
              <a:rPr lang="en-GB" sz="3800"/>
              <a:t>How is character created here, for example?</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120EE1A-6EC2-411A-B188-D28C9064310C}"/>
              </a:ext>
            </a:extLst>
          </p:cNvPr>
          <p:cNvSpPr>
            <a:spLocks noGrp="1"/>
          </p:cNvSpPr>
          <p:nvPr>
            <p:ph idx="1"/>
          </p:nvPr>
        </p:nvSpPr>
        <p:spPr>
          <a:xfrm>
            <a:off x="793660" y="2599509"/>
            <a:ext cx="10143668" cy="3435531"/>
          </a:xfrm>
        </p:spPr>
        <p:txBody>
          <a:bodyPr anchor="ctr">
            <a:normAutofit/>
          </a:bodyPr>
          <a:lstStyle/>
          <a:p>
            <a:pPr marL="0" indent="0">
              <a:buNone/>
            </a:pPr>
            <a:r>
              <a:rPr lang="en-GB" sz="2400" dirty="0"/>
              <a:t>The only completely stationary object in the room was an enormous couch on which two women were buoyed up as though upon an anchored balloon.  They were both in white, and their dresses were rippling and fluttering as it they had just been blown back in after a short flight around the house.</a:t>
            </a:r>
          </a:p>
          <a:p>
            <a:r>
              <a:rPr lang="en-GB" sz="2400" dirty="0"/>
              <a:t>Through association with specific imagery (of nature)</a:t>
            </a:r>
          </a:p>
          <a:p>
            <a:r>
              <a:rPr lang="en-GB" sz="2400" dirty="0"/>
              <a:t>Through repeated lexical clusters (“rippling” “fluttering” “buoyed up”)</a:t>
            </a:r>
          </a:p>
          <a:p>
            <a:r>
              <a:rPr lang="en-GB" sz="2400" dirty="0"/>
              <a:t>Through symbolism (“white”)</a:t>
            </a:r>
          </a:p>
        </p:txBody>
      </p:sp>
    </p:spTree>
    <p:extLst>
      <p:ext uri="{BB962C8B-B14F-4D97-AF65-F5344CB8AC3E}">
        <p14:creationId xmlns:p14="http://schemas.microsoft.com/office/powerpoint/2010/main" val="2922137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1082C6-19AE-96A9-86BE-82B7F206A842}"/>
              </a:ext>
            </a:extLst>
          </p:cNvPr>
          <p:cNvSpPr>
            <a:spLocks noGrp="1"/>
          </p:cNvSpPr>
          <p:nvPr>
            <p:ph type="title"/>
          </p:nvPr>
        </p:nvSpPr>
        <p:spPr>
          <a:xfrm>
            <a:off x="808638" y="386930"/>
            <a:ext cx="9236700" cy="1188950"/>
          </a:xfrm>
        </p:spPr>
        <p:txBody>
          <a:bodyPr anchor="b">
            <a:normAutofit/>
          </a:bodyPr>
          <a:lstStyle/>
          <a:p>
            <a:r>
              <a:rPr lang="en-GB" sz="5400"/>
              <a:t>And here?</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E531FFF-C997-AEE7-45CC-7FBB04E2ACAF}"/>
              </a:ext>
            </a:extLst>
          </p:cNvPr>
          <p:cNvSpPr>
            <a:spLocks noGrp="1"/>
          </p:cNvSpPr>
          <p:nvPr>
            <p:ph idx="1"/>
          </p:nvPr>
        </p:nvSpPr>
        <p:spPr>
          <a:xfrm>
            <a:off x="793660" y="2599509"/>
            <a:ext cx="10143668" cy="3435531"/>
          </a:xfrm>
        </p:spPr>
        <p:txBody>
          <a:bodyPr anchor="ctr">
            <a:normAutofit/>
          </a:bodyPr>
          <a:lstStyle/>
          <a:p>
            <a:pPr marL="0" indent="0">
              <a:buNone/>
            </a:pPr>
            <a:r>
              <a:rPr lang="en-GB" sz="1500"/>
              <a:t>He paused.  “I see you’re looking at my cuff buttons.”</a:t>
            </a:r>
          </a:p>
          <a:p>
            <a:pPr marL="0" indent="0">
              <a:buNone/>
            </a:pPr>
            <a:r>
              <a:rPr lang="en-GB" sz="1500"/>
              <a:t>I hadn’t been looking at them, but I did now.  They were composed of oddly familiar pieces of ivory.</a:t>
            </a:r>
          </a:p>
          <a:p>
            <a:pPr marL="0" indent="0">
              <a:buNone/>
            </a:pPr>
            <a:r>
              <a:rPr lang="en-GB" sz="1500"/>
              <a:t>“Finest specimens of human molars,” he informed me.</a:t>
            </a:r>
          </a:p>
          <a:p>
            <a:pPr marL="0" indent="0">
              <a:buNone/>
            </a:pPr>
            <a:r>
              <a:rPr lang="en-GB" sz="1500"/>
              <a:t>“Well!” I inspected them.  “that’s a very interesting idea.”</a:t>
            </a:r>
          </a:p>
          <a:p>
            <a:pPr marL="0" indent="0">
              <a:buNone/>
            </a:pPr>
            <a:r>
              <a:rPr lang="en-GB" sz="1500"/>
              <a:t>“Yeah.” He flipped his sleeves up under his coat.</a:t>
            </a:r>
          </a:p>
          <a:p>
            <a:r>
              <a:rPr lang="en-GB" sz="1500"/>
              <a:t>Through inanimate objects</a:t>
            </a:r>
          </a:p>
          <a:p>
            <a:r>
              <a:rPr lang="en-GB" sz="1500"/>
              <a:t>Through the verbs (“informed” “inspected”) that indicate the power balance between the two characters. “Flipped” suggests a casual attitude.</a:t>
            </a:r>
          </a:p>
          <a:p>
            <a:r>
              <a:rPr lang="en-GB" sz="1500"/>
              <a:t>Through the actions (“I did now”), again indicating the power balance</a:t>
            </a:r>
          </a:p>
          <a:p>
            <a:r>
              <a:rPr lang="en-GB" sz="1500"/>
              <a:t>Through dialogue (use of hyperbole “finest”, politeness features “interesting idea”)</a:t>
            </a:r>
          </a:p>
        </p:txBody>
      </p:sp>
    </p:spTree>
    <p:extLst>
      <p:ext uri="{BB962C8B-B14F-4D97-AF65-F5344CB8AC3E}">
        <p14:creationId xmlns:p14="http://schemas.microsoft.com/office/powerpoint/2010/main" val="2349617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500"/>
                                        <p:tgtEl>
                                          <p:spTgt spid="3">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500"/>
                                        <p:tgtEl>
                                          <p:spTgt spid="3">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500"/>
                                        <p:tgtEl>
                                          <p:spTgt spid="3">
                                            <p:txEl>
                                              <p:pRg st="7" end="7"/>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fade">
                                      <p:cBhvr>
                                        <p:cTn id="4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874422-2F40-56A2-0908-2CBC03F545C0}"/>
              </a:ext>
            </a:extLst>
          </p:cNvPr>
          <p:cNvSpPr>
            <a:spLocks noGrp="1"/>
          </p:cNvSpPr>
          <p:nvPr>
            <p:ph type="title"/>
          </p:nvPr>
        </p:nvSpPr>
        <p:spPr>
          <a:xfrm>
            <a:off x="808638" y="386930"/>
            <a:ext cx="9236700" cy="1188950"/>
          </a:xfrm>
        </p:spPr>
        <p:txBody>
          <a:bodyPr anchor="b">
            <a:normAutofit/>
          </a:bodyPr>
          <a:lstStyle/>
          <a:p>
            <a:r>
              <a:rPr lang="en-GB" sz="5400"/>
              <a:t>Choose your character function</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D0BF9EC-94BB-0135-5EE1-F189331D05A2}"/>
              </a:ext>
            </a:extLst>
          </p:cNvPr>
          <p:cNvSpPr>
            <a:spLocks noGrp="1"/>
          </p:cNvSpPr>
          <p:nvPr>
            <p:ph idx="1"/>
          </p:nvPr>
        </p:nvSpPr>
        <p:spPr>
          <a:xfrm>
            <a:off x="793660" y="2599509"/>
            <a:ext cx="10143668" cy="3435531"/>
          </a:xfrm>
        </p:spPr>
        <p:txBody>
          <a:bodyPr anchor="ctr">
            <a:normAutofit/>
          </a:bodyPr>
          <a:lstStyle/>
          <a:p>
            <a:pPr marL="0" indent="0">
              <a:buNone/>
            </a:pPr>
            <a:r>
              <a:rPr lang="en-GB" sz="2200"/>
              <a:t>Do they function as a protagonist?</a:t>
            </a:r>
          </a:p>
          <a:p>
            <a:pPr marL="0" indent="0">
              <a:buNone/>
            </a:pPr>
            <a:r>
              <a:rPr lang="en-GB" sz="2200"/>
              <a:t>Do they function as an antagonist?</a:t>
            </a:r>
          </a:p>
          <a:p>
            <a:pPr marL="0" indent="0">
              <a:buNone/>
            </a:pPr>
            <a:r>
              <a:rPr lang="en-GB" sz="2200"/>
              <a:t>Do they function as a major or as a minor character?</a:t>
            </a:r>
          </a:p>
          <a:p>
            <a:pPr marL="0" indent="0">
              <a:buNone/>
            </a:pPr>
            <a:r>
              <a:rPr lang="en-GB" sz="2200"/>
              <a:t>Do they function as a foil?</a:t>
            </a:r>
          </a:p>
          <a:p>
            <a:pPr marL="0" indent="0">
              <a:buNone/>
            </a:pPr>
            <a:r>
              <a:rPr lang="en-GB" sz="2200"/>
              <a:t>Do they function to illustrate a theme?</a:t>
            </a:r>
          </a:p>
          <a:p>
            <a:pPr marL="0" indent="0">
              <a:buNone/>
            </a:pPr>
            <a:r>
              <a:rPr lang="en-GB" sz="2200"/>
              <a:t>Do they function to further the plot?</a:t>
            </a:r>
          </a:p>
          <a:p>
            <a:pPr marL="0" indent="0">
              <a:buNone/>
            </a:pPr>
            <a:r>
              <a:rPr lang="en-GB" sz="2200"/>
              <a:t>Does their name have a function?</a:t>
            </a:r>
          </a:p>
          <a:p>
            <a:pPr marL="0" indent="0">
              <a:buNone/>
            </a:pPr>
            <a:r>
              <a:rPr lang="en-GB" sz="2200"/>
              <a:t>Do they function as a symbol?</a:t>
            </a:r>
          </a:p>
          <a:p>
            <a:pPr marL="0" indent="0">
              <a:buNone/>
            </a:pPr>
            <a:endParaRPr lang="en-GB" sz="2200"/>
          </a:p>
        </p:txBody>
      </p:sp>
    </p:spTree>
    <p:extLst>
      <p:ext uri="{BB962C8B-B14F-4D97-AF65-F5344CB8AC3E}">
        <p14:creationId xmlns:p14="http://schemas.microsoft.com/office/powerpoint/2010/main" val="2597530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FBD98-E441-9136-FE94-C2F23CB4AE19}"/>
              </a:ext>
            </a:extLst>
          </p:cNvPr>
          <p:cNvSpPr>
            <a:spLocks noGrp="1"/>
          </p:cNvSpPr>
          <p:nvPr>
            <p:ph type="title"/>
          </p:nvPr>
        </p:nvSpPr>
        <p:spPr>
          <a:xfrm>
            <a:off x="361949" y="95250"/>
            <a:ext cx="11572875" cy="1180703"/>
          </a:xfrm>
        </p:spPr>
        <p:txBody>
          <a:bodyPr>
            <a:normAutofit fontScale="90000"/>
          </a:bodyPr>
          <a:lstStyle/>
          <a:p>
            <a:br>
              <a:rPr lang="en-GB" sz="3600" dirty="0"/>
            </a:br>
            <a:r>
              <a:rPr lang="en-GB" sz="3600" dirty="0"/>
              <a:t>Your task:  pick one of these characters.   First decide on their function within your imagined story.</a:t>
            </a:r>
            <a:br>
              <a:rPr lang="en-GB" dirty="0"/>
            </a:br>
            <a:endParaRPr lang="en-GB" dirty="0"/>
          </a:p>
        </p:txBody>
      </p:sp>
      <p:sp>
        <p:nvSpPr>
          <p:cNvPr id="3" name="Content Placeholder 2">
            <a:extLst>
              <a:ext uri="{FF2B5EF4-FFF2-40B4-BE49-F238E27FC236}">
                <a16:creationId xmlns:a16="http://schemas.microsoft.com/office/drawing/2014/main" id="{36F34039-5AC9-2A9F-3CC1-A800C96907EC}"/>
              </a:ext>
            </a:extLst>
          </p:cNvPr>
          <p:cNvSpPr>
            <a:spLocks noGrp="1"/>
          </p:cNvSpPr>
          <p:nvPr>
            <p:ph idx="1"/>
          </p:nvPr>
        </p:nvSpPr>
        <p:spPr>
          <a:xfrm>
            <a:off x="762000" y="1253331"/>
            <a:ext cx="10515600" cy="4351338"/>
          </a:xfrm>
        </p:spPr>
        <p:txBody>
          <a:bodyPr/>
          <a:lstStyle/>
          <a:p>
            <a:r>
              <a:rPr lang="en-GB" b="1" dirty="0"/>
              <a:t>Then, write 3 sentences.  </a:t>
            </a:r>
            <a:r>
              <a:rPr lang="en-GB" sz="2400" dirty="0"/>
              <a:t>Create your character through choice of verb, choice of image, choice of name, choice of lexical clusters, association with inanimate object or with setting, by dialogue.</a:t>
            </a:r>
          </a:p>
        </p:txBody>
      </p:sp>
      <p:pic>
        <p:nvPicPr>
          <p:cNvPr id="5" name="Picture 4" descr="A group of people standing around a table&#10;&#10;Description automatically generated with medium confidence">
            <a:extLst>
              <a:ext uri="{FF2B5EF4-FFF2-40B4-BE49-F238E27FC236}">
                <a16:creationId xmlns:a16="http://schemas.microsoft.com/office/drawing/2014/main" id="{20CDB89F-0A1F-8FD7-D98E-1E10E95F0B43}"/>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039308" y="2339974"/>
            <a:ext cx="7598785" cy="4708525"/>
          </a:xfrm>
          <a:prstGeom prst="rect">
            <a:avLst/>
          </a:prstGeom>
        </p:spPr>
      </p:pic>
      <p:sp>
        <p:nvSpPr>
          <p:cNvPr id="6" name="TextBox 5">
            <a:extLst>
              <a:ext uri="{FF2B5EF4-FFF2-40B4-BE49-F238E27FC236}">
                <a16:creationId xmlns:a16="http://schemas.microsoft.com/office/drawing/2014/main" id="{C85FC1FD-955D-5905-9A0E-04FD7F5402B6}"/>
              </a:ext>
            </a:extLst>
          </p:cNvPr>
          <p:cNvSpPr txBox="1"/>
          <p:nvPr/>
        </p:nvSpPr>
        <p:spPr>
          <a:xfrm>
            <a:off x="8772525" y="4295775"/>
            <a:ext cx="3419475" cy="461665"/>
          </a:xfrm>
          <a:prstGeom prst="rect">
            <a:avLst/>
          </a:prstGeom>
          <a:noFill/>
        </p:spPr>
        <p:txBody>
          <a:bodyPr wrap="square" rtlCol="0">
            <a:spAutoFit/>
          </a:bodyPr>
          <a:lstStyle/>
          <a:p>
            <a:r>
              <a:rPr lang="en-GB" sz="2400" dirty="0"/>
              <a:t>Compare as a class</a:t>
            </a:r>
          </a:p>
        </p:txBody>
      </p:sp>
    </p:spTree>
    <p:extLst>
      <p:ext uri="{BB962C8B-B14F-4D97-AF65-F5344CB8AC3E}">
        <p14:creationId xmlns:p14="http://schemas.microsoft.com/office/powerpoint/2010/main" val="3409536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fade">
                                      <p:cBhvr>
                                        <p:cTn id="1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409</Words>
  <Application>Microsoft Office PowerPoint</Application>
  <PresentationFormat>Widescreen</PresentationFormat>
  <Paragraphs>34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Creative Writing</vt:lpstr>
      <vt:lpstr>Worth remembering ….</vt:lpstr>
      <vt:lpstr>How is character created here, for example?</vt:lpstr>
      <vt:lpstr>And here?</vt:lpstr>
      <vt:lpstr>Choose your character function</vt:lpstr>
      <vt:lpstr> Your task:  pick one of these characters.   First decide on their function within your imagined story.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Creative Writing</dc:title>
  <dc:creator>Juliet Harrison</dc:creator>
  <cp:lastModifiedBy>Juliet Harrison</cp:lastModifiedBy>
  <cp:revision>1</cp:revision>
  <dcterms:created xsi:type="dcterms:W3CDTF">2022-09-10T15:03:44Z</dcterms:created>
  <dcterms:modified xsi:type="dcterms:W3CDTF">2022-09-10T15:05:12Z</dcterms:modified>
</cp:coreProperties>
</file>