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"/>
  </p:notesMasterIdLst>
  <p:sldIdLst>
    <p:sldId id="271" r:id="rId2"/>
    <p:sldId id="27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A5362"/>
    <a:srgbClr val="52647F"/>
    <a:srgbClr val="FFFF66"/>
    <a:srgbClr val="EDEDE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0683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C833-02FE-42D4-815E-FFFAF85B7232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B48A-47C7-4ED7-B4A2-854D1C4DB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8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7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926F341-8F47-4BED-9E04-E99FAB7E56E8}"/>
              </a:ext>
            </a:extLst>
          </p:cNvPr>
          <p:cNvSpPr txBox="1"/>
          <p:nvPr userDrawn="1"/>
        </p:nvSpPr>
        <p:spPr>
          <a:xfrm>
            <a:off x="204819" y="9495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TRY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016EC83-4A8C-4023-877F-145F589CA98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7F2851-5BB6-4B4B-BD3D-62EAD409EF56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D84F72-66CF-4601-8ADB-54BAF04F34DB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019BF053-DF69-4103-8C64-8DD4A13123B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42C595-30E7-450A-B1A2-8BCC2957D500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AE0067B-F9D8-4280-A59A-A9EE6090ACA1}"/>
                </a:ext>
              </a:extLst>
            </p:cNvPr>
            <p:cNvCxnSpPr>
              <a:cxnSpLocks/>
              <a:stCxn id="28" idx="4"/>
              <a:endCxn id="32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CCD1F97-A10E-4074-B1ED-7E9B7DB30030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9FF24E72-41E5-41C6-99F7-2E5428FB64E4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D7F4A8-FE26-4859-8E1F-AB24768A0744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1C20E1D-C203-4158-B2C3-5F6C3CB2990D}"/>
                </a:ext>
              </a:extLst>
            </p:cNvPr>
            <p:cNvCxnSpPr>
              <a:cxnSpLocks/>
              <a:stCxn id="35" idx="4"/>
              <a:endCxn id="37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22FD15-8BEB-42B5-BE26-FF961D878F0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7EEC54B8-95D6-469F-9D50-E8A03C7F4BD0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35AA4FF-9CB0-4937-8B5E-929ABA69A2BE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28D8E2-D22F-44D1-BFC5-6F53B637EF4C}"/>
                </a:ext>
              </a:extLst>
            </p:cNvPr>
            <p:cNvCxnSpPr>
              <a:cxnSpLocks/>
              <a:stCxn id="39" idx="4"/>
              <a:endCxn id="41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3A61C23-33E8-4EDE-9D4C-D24C1411107B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2758FD5-06DB-42FF-9AC5-03BB3533AD53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3386E8B-DEF0-4869-9A57-DCB618DF0F29}"/>
                </a:ext>
              </a:extLst>
            </p:cNvPr>
            <p:cNvCxnSpPr>
              <a:cxnSpLocks/>
              <a:stCxn id="43" idx="4"/>
              <a:endCxn id="45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6CF3658-6548-4B66-BFB9-D86C1CC425B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EA53DDC-EBEE-4EFF-8D4A-C1D5476AD7DD}"/>
                </a:ext>
              </a:extLst>
            </p:cNvPr>
            <p:cNvCxnSpPr>
              <a:cxnSpLocks/>
              <a:stCxn id="32" idx="6"/>
              <a:endCxn id="37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592D59-FC81-4FED-92CF-700969CE2E67}"/>
                </a:ext>
              </a:extLst>
            </p:cNvPr>
            <p:cNvCxnSpPr>
              <a:cxnSpLocks/>
              <a:stCxn id="37" idx="6"/>
              <a:endCxn id="41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AF380C7-3705-4BD2-89E0-767C383110A4}"/>
                </a:ext>
              </a:extLst>
            </p:cNvPr>
            <p:cNvCxnSpPr>
              <a:cxnSpLocks/>
              <a:stCxn id="41" idx="6"/>
              <a:endCxn id="45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853C639-3A58-411B-B82B-A6C6660B2052}"/>
              </a:ext>
            </a:extLst>
          </p:cNvPr>
          <p:cNvSpPr txBox="1"/>
          <p:nvPr userDrawn="1"/>
        </p:nvSpPr>
        <p:spPr>
          <a:xfrm>
            <a:off x="6235300" y="6262469"/>
            <a:ext cx="1824814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80276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60DE8978-0CC9-4D56-9448-8C11D6A45C70}"/>
              </a:ext>
            </a:extLst>
          </p:cNvPr>
          <p:cNvSpPr txBox="1"/>
          <p:nvPr userDrawn="1"/>
        </p:nvSpPr>
        <p:spPr>
          <a:xfrm>
            <a:off x="204819" y="949533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INVESTIGATE</a:t>
            </a:r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E6555AE7-DC1C-454C-8C19-89D7D5C9C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C9B131-A303-403C-AB96-5C1E9E72BF8A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FB8453F-DCEF-47B4-8674-31F9601FEBCC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Partial Circle 73">
              <a:extLst>
                <a:ext uri="{FF2B5EF4-FFF2-40B4-BE49-F238E27FC236}">
                  <a16:creationId xmlns:a16="http://schemas.microsoft.com/office/drawing/2014/main" id="{609C947C-4869-46EF-9554-FDFC9F571D51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1517B0B-01D9-4474-8437-F17E5DF1E2D7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72EBBCA-7105-43BE-BCE5-87E6980898B6}"/>
                </a:ext>
              </a:extLst>
            </p:cNvPr>
            <p:cNvCxnSpPr>
              <a:cxnSpLocks/>
              <a:stCxn id="75" idx="4"/>
              <a:endCxn id="77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7E3C8A-682B-4E76-A8B5-5347EDE52E1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Partial Circle 77">
              <a:extLst>
                <a:ext uri="{FF2B5EF4-FFF2-40B4-BE49-F238E27FC236}">
                  <a16:creationId xmlns:a16="http://schemas.microsoft.com/office/drawing/2014/main" id="{45AE0CFD-61CE-4FA4-8C89-B4553D78F27A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7C9DDE-CC4F-42B2-BED9-50EF8CE1B330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I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B62955-A5D3-424E-B951-EC8088E272E1}"/>
                </a:ext>
              </a:extLst>
            </p:cNvPr>
            <p:cNvCxnSpPr>
              <a:cxnSpLocks/>
              <a:stCxn id="79" idx="4"/>
              <a:endCxn id="81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6AA09C7-A64C-4537-88E7-9DF4CE1A7E57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Partial Circle 81">
              <a:extLst>
                <a:ext uri="{FF2B5EF4-FFF2-40B4-BE49-F238E27FC236}">
                  <a16:creationId xmlns:a16="http://schemas.microsoft.com/office/drawing/2014/main" id="{DE1F390A-4258-40AA-B611-C95EB278C17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C362095-3FCE-4AD9-AB4E-FBDE98CE3C55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F6EFA-37E7-4D14-A9DD-021018D55531}"/>
                </a:ext>
              </a:extLst>
            </p:cNvPr>
            <p:cNvCxnSpPr>
              <a:cxnSpLocks/>
              <a:stCxn id="83" idx="4"/>
              <a:endCxn id="85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FB4AF24-6D11-450C-80CB-9CE25C2B6879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D5B947-EC48-4951-A106-770F24C503DA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213399-C97D-4493-BD60-83750F06ACA1}"/>
                </a:ext>
              </a:extLst>
            </p:cNvPr>
            <p:cNvCxnSpPr>
              <a:cxnSpLocks/>
              <a:stCxn id="86" idx="4"/>
              <a:endCxn id="88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ECDCEE0-C329-49C8-ADE1-19CE6922F893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1EC546C-F50D-4722-829D-D6B55D3C6EC3}"/>
                </a:ext>
              </a:extLst>
            </p:cNvPr>
            <p:cNvCxnSpPr>
              <a:cxnSpLocks/>
              <a:stCxn id="77" idx="6"/>
              <a:endCxn id="81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FC0E4AA-F6DF-4D1C-BABA-1D8997F3DC05}"/>
                </a:ext>
              </a:extLst>
            </p:cNvPr>
            <p:cNvCxnSpPr>
              <a:cxnSpLocks/>
              <a:stCxn id="81" idx="6"/>
              <a:endCxn id="85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54BCE6A-8A43-4EC0-BE7F-4A67FCB98B1C}"/>
                </a:ext>
              </a:extLst>
            </p:cNvPr>
            <p:cNvCxnSpPr>
              <a:cxnSpLocks/>
              <a:stCxn id="85" idx="6"/>
              <a:endCxn id="88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4D946C7-708E-4AEB-9F32-888451039EB5}"/>
              </a:ext>
            </a:extLst>
          </p:cNvPr>
          <p:cNvSpPr txBox="1"/>
          <p:nvPr userDrawn="1"/>
        </p:nvSpPr>
        <p:spPr>
          <a:xfrm>
            <a:off x="6235300" y="6262469"/>
            <a:ext cx="1824814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695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DEC1193-FEC0-4D8B-8097-160309216E45}"/>
              </a:ext>
            </a:extLst>
          </p:cNvPr>
          <p:cNvSpPr txBox="1"/>
          <p:nvPr userDrawn="1"/>
        </p:nvSpPr>
        <p:spPr>
          <a:xfrm>
            <a:off x="204819" y="94953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MAKE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2D1FAA49-7A11-41A8-B75B-A03C17E9B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1A2202-5A51-478D-B218-D08FCD55ABD0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F935AEB-403B-417F-8BFF-C98C1F26E398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51D8C0C7-D7C9-457B-9E50-8D740B99417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33E2093-7D4D-4161-BE22-7D2EE38DCCE2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CC527A9-FBE2-4E38-BE51-01C9A913524D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A62E2FD-FF93-4AC6-9933-F14C111EF33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C23A2026-477E-442D-A335-FC01759BEE17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1EFDE1-C1B8-4883-B8CB-2D57B9467B01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B02039D-BF38-46EE-A12D-29603536988D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3ADEAD8-5B1B-4C1E-8FC1-7BC2ADF88A1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818D8C58-5C3B-466E-8D47-D8FC18EFA895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21CC6-7EFD-4A0D-AE79-894FDB87DD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9E7C171-C49C-480A-8A94-2DFFA8FD65B0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F1B5B56-9EDD-4167-B1B6-DBA22F3D4862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6A8739-8AF6-41F7-8986-61C58EAE8425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A007335-649D-4644-B275-747B21E10379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C48218-EC8A-42F7-A772-153ACEB8AC4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5E61897-C10C-4583-9ADF-4C4B6B0C5B45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08367A9-3638-4DCF-BBBF-B48FB04298B4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2FDB6D-9D68-4BE7-B392-D29F07D3F19B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3341DF1-D671-4A38-BDAB-44A7FF4E493F}"/>
              </a:ext>
            </a:extLst>
          </p:cNvPr>
          <p:cNvSpPr txBox="1"/>
          <p:nvPr userDrawn="1"/>
        </p:nvSpPr>
        <p:spPr>
          <a:xfrm>
            <a:off x="6235300" y="6262469"/>
            <a:ext cx="1824814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8042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821199D-64CF-44EF-854E-BDF70A5954B4}"/>
              </a:ext>
            </a:extLst>
          </p:cNvPr>
          <p:cNvSpPr txBox="1"/>
          <p:nvPr userDrawn="1"/>
        </p:nvSpPr>
        <p:spPr>
          <a:xfrm>
            <a:off x="204819" y="94953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EVALUATE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E95406-C8DC-4A13-888C-8CB57ED34FC2}"/>
              </a:ext>
            </a:extLst>
          </p:cNvPr>
          <p:cNvSpPr txBox="1"/>
          <p:nvPr userDrawn="1"/>
        </p:nvSpPr>
        <p:spPr>
          <a:xfrm>
            <a:off x="6235300" y="6262469"/>
            <a:ext cx="1824814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0617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048042-B34F-4B2D-A812-8C4AD244DBB9}"/>
              </a:ext>
            </a:extLst>
          </p:cNvPr>
          <p:cNvSpPr/>
          <p:nvPr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C823CE-9AF6-4D76-A695-2AF8B3752C1A}"/>
              </a:ext>
            </a:extLst>
          </p:cNvPr>
          <p:cNvCxnSpPr>
            <a:cxnSpLocks/>
          </p:cNvCxnSpPr>
          <p:nvPr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4009A8-0A7A-408C-A06E-28DB683FF575}"/>
              </a:ext>
            </a:extLst>
          </p:cNvPr>
          <p:cNvSpPr txBox="1"/>
          <p:nvPr/>
        </p:nvSpPr>
        <p:spPr>
          <a:xfrm>
            <a:off x="89525" y="146551"/>
            <a:ext cx="136928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63" b="1" dirty="0">
                <a:latin typeface="+mj-lt"/>
              </a:rPr>
              <a:t>[Header text]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81AA10-9F9A-42B8-A5DF-2E39A374E85F}"/>
              </a:ext>
            </a:extLst>
          </p:cNvPr>
          <p:cNvGrpSpPr/>
          <p:nvPr/>
        </p:nvGrpSpPr>
        <p:grpSpPr>
          <a:xfrm>
            <a:off x="8521408" y="100848"/>
            <a:ext cx="1329894" cy="476316"/>
            <a:chOff x="10487885" y="222750"/>
            <a:chExt cx="1636793" cy="476316"/>
          </a:xfrm>
        </p:grpSpPr>
        <p:pic>
          <p:nvPicPr>
            <p:cNvPr id="11" name="Picture 10" descr="A close up of ware&#10;&#10;Description automatically generated">
              <a:extLst>
                <a:ext uri="{FF2B5EF4-FFF2-40B4-BE49-F238E27FC236}">
                  <a16:creationId xmlns:a16="http://schemas.microsoft.com/office/drawing/2014/main" id="{BFDF4789-A602-4A9B-86BD-09994AD35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BC4DFA-497E-4C66-AD9B-0A94D24C784F}"/>
                </a:ext>
              </a:extLst>
            </p:cNvPr>
            <p:cNvSpPr txBox="1"/>
            <p:nvPr/>
          </p:nvSpPr>
          <p:spPr>
            <a:xfrm>
              <a:off x="10964201" y="330103"/>
              <a:ext cx="1160477" cy="229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94" dirty="0" err="1">
                  <a:latin typeface="+mj-lt"/>
                </a:rPr>
                <a:t>Craig’n’Dave</a:t>
              </a:r>
              <a:endParaRPr lang="en-GB" sz="894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4ACA9EC-E6BA-4D71-951B-10855D77D3B1}"/>
              </a:ext>
            </a:extLst>
          </p:cNvPr>
          <p:cNvSpPr/>
          <p:nvPr userDrawn="1"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73E5C6-7FE1-432F-973F-99FBAF916B4E}"/>
              </a:ext>
            </a:extLst>
          </p:cNvPr>
          <p:cNvCxnSpPr>
            <a:cxnSpLocks/>
          </p:cNvCxnSpPr>
          <p:nvPr userDrawn="1"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0E46AD-1B76-4B96-B918-1A82087F35F9}"/>
              </a:ext>
            </a:extLst>
          </p:cNvPr>
          <p:cNvSpPr txBox="1"/>
          <p:nvPr userDrawn="1"/>
        </p:nvSpPr>
        <p:spPr>
          <a:xfrm>
            <a:off x="89525" y="146550"/>
            <a:ext cx="313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accent3"/>
                </a:solidFill>
                <a:latin typeface="+mj-lt"/>
              </a:rPr>
              <a:t>Learn how to use selection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10271A-6868-4D26-8D86-A5E051F31663}"/>
              </a:ext>
            </a:extLst>
          </p:cNvPr>
          <p:cNvGrpSpPr/>
          <p:nvPr userDrawn="1"/>
        </p:nvGrpSpPr>
        <p:grpSpPr>
          <a:xfrm>
            <a:off x="8267649" y="88592"/>
            <a:ext cx="1593930" cy="476316"/>
            <a:chOff x="10487885" y="222750"/>
            <a:chExt cx="1593930" cy="476316"/>
          </a:xfrm>
        </p:grpSpPr>
        <p:pic>
          <p:nvPicPr>
            <p:cNvPr id="20" name="Picture 19" descr="A close up of ware&#10;&#10;Description automatically generated">
              <a:extLst>
                <a:ext uri="{FF2B5EF4-FFF2-40B4-BE49-F238E27FC236}">
                  <a16:creationId xmlns:a16="http://schemas.microsoft.com/office/drawing/2014/main" id="{7243483D-ABB4-481A-A743-F91953B6D1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78A0F-2376-461D-AFC6-0B919F3BF72B}"/>
                </a:ext>
              </a:extLst>
            </p:cNvPr>
            <p:cNvSpPr txBox="1"/>
            <p:nvPr userDrawn="1"/>
          </p:nvSpPr>
          <p:spPr>
            <a:xfrm>
              <a:off x="10964201" y="330103"/>
              <a:ext cx="1117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>
                  <a:latin typeface="+mj-lt"/>
                </a:rPr>
                <a:t>Craig’n’Dave</a:t>
              </a:r>
              <a:endParaRPr lang="en-GB" sz="11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rgbClr val="595959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rgbClr val="595959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rgbClr val="595959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Sample(Hz):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==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print("CD quality")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&lt;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print("Low quality")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&gt;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print("Compress")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Sample(48000)</a:t>
            </a:r>
          </a:p>
        </p:txBody>
      </p:sp>
      <p:graphicFrame>
        <p:nvGraphicFramePr>
          <p:cNvPr id="21" name="Table 3">
            <a:extLst>
              <a:ext uri="{FF2B5EF4-FFF2-40B4-BE49-F238E27FC236}">
                <a16:creationId xmlns:a16="http://schemas.microsoft.com/office/drawing/2014/main" id="{5EABECB0-84E2-40FB-B2DF-AE034F425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9268"/>
              </p:ext>
            </p:extLst>
          </p:nvPr>
        </p:nvGraphicFramePr>
        <p:xfrm>
          <a:off x="5001583" y="1388917"/>
          <a:ext cx="4694866" cy="22250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2647F"/>
                          </a:solidFill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selection statement in the program.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Any if statement: if Hz == 44100: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condition in the program.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Any logic: Hz == 44100 or Hz &lt; 44100 or Hz &gt; 44100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logical operator in the program.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5382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== or &lt; or 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024738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465BB010-E120-4F71-A9CB-FE8AF31E7BA8}"/>
              </a:ext>
            </a:extLst>
          </p:cNvPr>
          <p:cNvGrpSpPr/>
          <p:nvPr/>
        </p:nvGrpSpPr>
        <p:grpSpPr>
          <a:xfrm>
            <a:off x="5070475" y="1845785"/>
            <a:ext cx="782293" cy="586596"/>
            <a:chOff x="1161909" y="2594055"/>
            <a:chExt cx="782293" cy="586596"/>
          </a:xfrm>
        </p:grpSpPr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38EEFEFF-B900-4E1B-BB50-06DE22B64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86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rgbClr val="52647F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F37C2F3E-16FA-4481-9CCE-DA555C4ED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346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73">
              <a:extLst>
                <a:ext uri="{FF2B5EF4-FFF2-40B4-BE49-F238E27FC236}">
                  <a16:creationId xmlns:a16="http://schemas.microsoft.com/office/drawing/2014/main" id="{17DB40B5-032E-4CEA-84E9-849C2817E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446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D72AD670-5CCD-447D-A042-CA168A275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909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27358889-FC75-4028-BC04-C2A03A09E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655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93">
              <a:extLst>
                <a:ext uri="{FF2B5EF4-FFF2-40B4-BE49-F238E27FC236}">
                  <a16:creationId xmlns:a16="http://schemas.microsoft.com/office/drawing/2014/main" id="{C00248FA-B233-4A9F-A7F6-A06315F23247}"/>
                </a:ext>
              </a:extLst>
            </p:cNvPr>
            <p:cNvSpPr/>
            <p:nvPr/>
          </p:nvSpPr>
          <p:spPr>
            <a:xfrm>
              <a:off x="1636879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Table 3">
            <a:extLst>
              <a:ext uri="{FF2B5EF4-FFF2-40B4-BE49-F238E27FC236}">
                <a16:creationId xmlns:a16="http://schemas.microsoft.com/office/drawing/2014/main" id="{05C61B1F-7479-43D3-9EEC-9961752DC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26574"/>
              </p:ext>
            </p:extLst>
          </p:nvPr>
        </p:nvGraphicFramePr>
        <p:xfrm>
          <a:off x="5001583" y="3790967"/>
          <a:ext cx="4725511" cy="23368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60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821906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EA5362"/>
                          </a:solidFill>
                        </a:rPr>
                        <a:t>STRUCTURE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When Hz is 64000, which line is executed after line 2?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must be used to indicate program statements are part of a program branch in Python?</a:t>
                      </a:r>
                      <a:endParaRPr lang="en-GB" sz="1100" i="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Tabulation (indenting code)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If Sample returned the string instead of outputting it, what would line 3 be changed to?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843512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return "CD quality"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7656249"/>
                  </a:ext>
                </a:extLst>
              </a:tr>
            </a:tbl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08E23B73-DF86-473F-AB3D-978159246D2C}"/>
              </a:ext>
            </a:extLst>
          </p:cNvPr>
          <p:cNvGrpSpPr/>
          <p:nvPr/>
        </p:nvGrpSpPr>
        <p:grpSpPr>
          <a:xfrm>
            <a:off x="5070475" y="4318080"/>
            <a:ext cx="782293" cy="586596"/>
            <a:chOff x="2618060" y="2594055"/>
            <a:chExt cx="782293" cy="586596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E01FFC11-9152-4FB5-8DD5-A6701BFA8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037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76">
              <a:extLst>
                <a:ext uri="{FF2B5EF4-FFF2-40B4-BE49-F238E27FC236}">
                  <a16:creationId xmlns:a16="http://schemas.microsoft.com/office/drawing/2014/main" id="{971B1F11-8BAB-466F-A5EA-FF6CD96E1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497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68822119-5F0F-44A4-9DD9-E9C2C0839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597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Freeform 71">
              <a:extLst>
                <a:ext uri="{FF2B5EF4-FFF2-40B4-BE49-F238E27FC236}">
                  <a16:creationId xmlns:a16="http://schemas.microsoft.com/office/drawing/2014/main" id="{7D31FD53-E457-4506-8E77-8E9FA0263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060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132">
              <a:extLst>
                <a:ext uri="{FF2B5EF4-FFF2-40B4-BE49-F238E27FC236}">
                  <a16:creationId xmlns:a16="http://schemas.microsoft.com/office/drawing/2014/main" id="{990727BC-0396-4B09-912F-48F5EB814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806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rgbClr val="EA536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93">
              <a:extLst>
                <a:ext uri="{FF2B5EF4-FFF2-40B4-BE49-F238E27FC236}">
                  <a16:creationId xmlns:a16="http://schemas.microsoft.com/office/drawing/2014/main" id="{6739DF7A-D143-49CD-8A71-F2F36BA392A1}"/>
                </a:ext>
              </a:extLst>
            </p:cNvPr>
            <p:cNvSpPr/>
            <p:nvPr/>
          </p:nvSpPr>
          <p:spPr>
            <a:xfrm>
              <a:off x="3093030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3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Sample(Hz):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==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print("CD quality")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&lt;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print("Low quality")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Hz &gt; 44100: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print("Compress")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Sample(48000)</a:t>
            </a: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B5435128-4286-41DA-9C8B-317A1C8CC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271546"/>
              </p:ext>
            </p:extLst>
          </p:nvPr>
        </p:nvGraphicFramePr>
        <p:xfrm>
          <a:off x="5001583" y="3790967"/>
          <a:ext cx="4725511" cy="16510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60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821906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4CCCAC"/>
                          </a:solidFill>
                        </a:rPr>
                        <a:t>RELATION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will be the affect on the output from the program if lines 2-3 are swapped around with lines 4-5?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None.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would be the implication of changing line 4 to be:</a:t>
                      </a:r>
                      <a:br>
                        <a:rPr lang="en-GB" sz="1100" dirty="0">
                          <a:solidFill>
                            <a:srgbClr val="595959"/>
                          </a:solidFill>
                        </a:rPr>
                      </a:br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if Hz &lt;= 44100 instead?</a:t>
                      </a:r>
                      <a:endParaRPr lang="en-GB" sz="1100" i="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If Hz was 44100 it would output both CD quality and Low quality.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5CB7BA27-72EC-44EE-8124-DE7609C783D9}"/>
              </a:ext>
            </a:extLst>
          </p:cNvPr>
          <p:cNvGrpSpPr/>
          <p:nvPr/>
        </p:nvGrpSpPr>
        <p:grpSpPr>
          <a:xfrm>
            <a:off x="5082481" y="4315589"/>
            <a:ext cx="782293" cy="586596"/>
            <a:chOff x="6986513" y="2594055"/>
            <a:chExt cx="782293" cy="586596"/>
          </a:xfrm>
        </p:grpSpPr>
        <p:sp>
          <p:nvSpPr>
            <p:cNvPr id="37" name="Freeform 78">
              <a:extLst>
                <a:ext uri="{FF2B5EF4-FFF2-40B4-BE49-F238E27FC236}">
                  <a16:creationId xmlns:a16="http://schemas.microsoft.com/office/drawing/2014/main" id="{4C024CA7-7F34-433A-AE7D-3CBFAB21E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3490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B05E86B8-9569-4AA0-9218-5EEEC76AA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8950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73">
              <a:extLst>
                <a:ext uri="{FF2B5EF4-FFF2-40B4-BE49-F238E27FC236}">
                  <a16:creationId xmlns:a16="http://schemas.microsoft.com/office/drawing/2014/main" id="{0BC2D41B-A45F-4AC5-BD4C-A43C936EA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7050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rgbClr val="4CCCAC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F3DC2CCC-6D77-4AAD-BFF4-543AE5A04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6513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528E64F6-512F-42AE-9C8D-E4EDE00B4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1259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93">
              <a:extLst>
                <a:ext uri="{FF2B5EF4-FFF2-40B4-BE49-F238E27FC236}">
                  <a16:creationId xmlns:a16="http://schemas.microsoft.com/office/drawing/2014/main" id="{2133EFE2-86D0-4C4B-8E2A-E61D85300AA1}"/>
                </a:ext>
              </a:extLst>
            </p:cNvPr>
            <p:cNvSpPr/>
            <p:nvPr/>
          </p:nvSpPr>
          <p:spPr>
            <a:xfrm>
              <a:off x="7461483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3DA8B913-D12E-4441-BF83-D9D6705FA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826570"/>
              </p:ext>
            </p:extLst>
          </p:nvPr>
        </p:nvGraphicFramePr>
        <p:xfrm>
          <a:off x="5001583" y="1388954"/>
          <a:ext cx="4725511" cy="159512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60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821906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C9EE6"/>
                          </a:solidFill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Why is == used instead of = in line 2?</a:t>
                      </a:r>
                    </a:p>
                    <a:p>
                      <a:endParaRPr lang="en-GB" sz="110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It is a logical comparison not an assignment.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What advantage would there be to using “</a:t>
                      </a:r>
                      <a:r>
                        <a:rPr lang="en-GB" sz="1100" i="0" dirty="0" err="1">
                          <a:solidFill>
                            <a:srgbClr val="595959"/>
                          </a:solidFill>
                        </a:rPr>
                        <a:t>elif</a:t>
                      </a:r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” instead of “if” in lines 4 and 6?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203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Less code would be executed if Hz is 44100.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688564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4EB15EA8-E1D4-405B-BECE-CDCA977F23A2}"/>
              </a:ext>
            </a:extLst>
          </p:cNvPr>
          <p:cNvGrpSpPr/>
          <p:nvPr/>
        </p:nvGrpSpPr>
        <p:grpSpPr>
          <a:xfrm>
            <a:off x="5082556" y="1913576"/>
            <a:ext cx="782293" cy="586596"/>
            <a:chOff x="5530362" y="2594055"/>
            <a:chExt cx="782293" cy="586596"/>
          </a:xfrm>
        </p:grpSpPr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AB3C6A06-DDE3-4AD5-AA95-19BFEEA27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339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76">
              <a:extLst>
                <a:ext uri="{FF2B5EF4-FFF2-40B4-BE49-F238E27FC236}">
                  <a16:creationId xmlns:a16="http://schemas.microsoft.com/office/drawing/2014/main" id="{090F7431-A7E3-4457-8086-FE9F148DD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799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73">
              <a:extLst>
                <a:ext uri="{FF2B5EF4-FFF2-40B4-BE49-F238E27FC236}">
                  <a16:creationId xmlns:a16="http://schemas.microsoft.com/office/drawing/2014/main" id="{26E7325A-732C-4D58-87EB-E20253267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99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71">
              <a:extLst>
                <a:ext uri="{FF2B5EF4-FFF2-40B4-BE49-F238E27FC236}">
                  <a16:creationId xmlns:a16="http://schemas.microsoft.com/office/drawing/2014/main" id="{4E1364EA-81C7-4347-92EF-5ED88923F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362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rgbClr val="5C9EE6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Freeform 132">
              <a:extLst>
                <a:ext uri="{FF2B5EF4-FFF2-40B4-BE49-F238E27FC236}">
                  <a16:creationId xmlns:a16="http://schemas.microsoft.com/office/drawing/2014/main" id="{5A59A45F-A41F-4546-9CF6-C1F8C48D5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108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50" name="Freeform 93">
              <a:extLst>
                <a:ext uri="{FF2B5EF4-FFF2-40B4-BE49-F238E27FC236}">
                  <a16:creationId xmlns:a16="http://schemas.microsoft.com/office/drawing/2014/main" id="{00C35EE7-DD6C-479D-8981-3224E0B8C3A1}"/>
                </a:ext>
              </a:extLst>
            </p:cNvPr>
            <p:cNvSpPr/>
            <p:nvPr/>
          </p:nvSpPr>
          <p:spPr>
            <a:xfrm>
              <a:off x="6005332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40872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aig'n'Dave">
      <a:dk1>
        <a:srgbClr val="538135"/>
      </a:dk1>
      <a:lt1>
        <a:sysClr val="window" lastClr="FFFFFF"/>
      </a:lt1>
      <a:dk2>
        <a:srgbClr val="538135"/>
      </a:dk2>
      <a:lt2>
        <a:srgbClr val="E7E6E6"/>
      </a:lt2>
      <a:accent1>
        <a:srgbClr val="823554"/>
      </a:accent1>
      <a:accent2>
        <a:srgbClr val="824C35"/>
      </a:accent2>
      <a:accent3>
        <a:srgbClr val="357382"/>
      </a:accent3>
      <a:accent4>
        <a:srgbClr val="A5A5A5"/>
      </a:accent4>
      <a:accent5>
        <a:srgbClr val="E7E6E6"/>
      </a:accent5>
      <a:accent6>
        <a:srgbClr val="70AD47"/>
      </a:accent6>
      <a:hlink>
        <a:srgbClr val="548235"/>
      </a:hlink>
      <a:folHlink>
        <a:srgbClr val="548235"/>
      </a:folHlink>
    </a:clrScheme>
    <a:fontScheme name="Craig'n'Dave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2A6A9AB-1023-4A23-A2A1-82560771DE86}" vid="{D074DEC6-1AD8-42E9-9312-49CEB94AB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679</TotalTime>
  <Words>367</Words>
  <Application>Microsoft Office PowerPoint</Application>
  <PresentationFormat>A4 Paper (210x297 mm)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Consolas</vt:lpstr>
      <vt:lpstr>Theme1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Hillyard</dc:creator>
  <cp:lastModifiedBy>David Hillyard</cp:lastModifiedBy>
  <cp:revision>145</cp:revision>
  <dcterms:created xsi:type="dcterms:W3CDTF">2019-09-17T11:01:38Z</dcterms:created>
  <dcterms:modified xsi:type="dcterms:W3CDTF">2020-09-08T09:40:11Z</dcterms:modified>
</cp:coreProperties>
</file>