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A5362"/>
    <a:srgbClr val="52647F"/>
    <a:srgbClr val="FFFF66"/>
    <a:srgbClr val="EDEDE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0683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BF4CD1-F4D5-47BE-BF76-3B9EF05536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9CA4C-1386-4887-97DF-F8AE7DC4DB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BDC61-44CB-4597-890B-D5EF3C882DDC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219BD-6B92-4192-ABEF-5F5BBD208D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0D62A-B18F-4533-AE49-DBDA84F667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03600-952D-4881-890B-3627C7534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32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C833-02FE-42D4-815E-FFFAF85B7232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B48A-47C7-4ED7-B4A2-854D1C4DB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8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7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926F341-8F47-4BED-9E04-E99FAB7E56E8}"/>
              </a:ext>
            </a:extLst>
          </p:cNvPr>
          <p:cNvSpPr txBox="1"/>
          <p:nvPr userDrawn="1"/>
        </p:nvSpPr>
        <p:spPr>
          <a:xfrm>
            <a:off x="204819" y="9495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TRY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016EC83-4A8C-4023-877F-145F589CA98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7F2851-5BB6-4B4B-BD3D-62EAD409EF56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D84F72-66CF-4601-8ADB-54BAF04F34DB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019BF053-DF69-4103-8C64-8DD4A13123B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42C595-30E7-450A-B1A2-8BCC2957D500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AE0067B-F9D8-4280-A59A-A9EE6090ACA1}"/>
                </a:ext>
              </a:extLst>
            </p:cNvPr>
            <p:cNvCxnSpPr>
              <a:cxnSpLocks/>
              <a:stCxn id="28" idx="4"/>
              <a:endCxn id="32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CCD1F97-A10E-4074-B1ED-7E9B7DB30030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9FF24E72-41E5-41C6-99F7-2E5428FB64E4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D7F4A8-FE26-4859-8E1F-AB24768A0744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1C20E1D-C203-4158-B2C3-5F6C3CB2990D}"/>
                </a:ext>
              </a:extLst>
            </p:cNvPr>
            <p:cNvCxnSpPr>
              <a:cxnSpLocks/>
              <a:stCxn id="35" idx="4"/>
              <a:endCxn id="37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22FD15-8BEB-42B5-BE26-FF961D878F0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7EEC54B8-95D6-469F-9D50-E8A03C7F4BD0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35AA4FF-9CB0-4937-8B5E-929ABA69A2BE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28D8E2-D22F-44D1-BFC5-6F53B637EF4C}"/>
                </a:ext>
              </a:extLst>
            </p:cNvPr>
            <p:cNvCxnSpPr>
              <a:cxnSpLocks/>
              <a:stCxn id="39" idx="4"/>
              <a:endCxn id="41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3A61C23-33E8-4EDE-9D4C-D24C1411107B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2758FD5-06DB-42FF-9AC5-03BB3533AD53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3386E8B-DEF0-4869-9A57-DCB618DF0F29}"/>
                </a:ext>
              </a:extLst>
            </p:cNvPr>
            <p:cNvCxnSpPr>
              <a:cxnSpLocks/>
              <a:stCxn id="43" idx="4"/>
              <a:endCxn id="45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6CF3658-6548-4B66-BFB9-D86C1CC425B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EA53DDC-EBEE-4EFF-8D4A-C1D5476AD7DD}"/>
                </a:ext>
              </a:extLst>
            </p:cNvPr>
            <p:cNvCxnSpPr>
              <a:cxnSpLocks/>
              <a:stCxn id="32" idx="6"/>
              <a:endCxn id="37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592D59-FC81-4FED-92CF-700969CE2E67}"/>
                </a:ext>
              </a:extLst>
            </p:cNvPr>
            <p:cNvCxnSpPr>
              <a:cxnSpLocks/>
              <a:stCxn id="37" idx="6"/>
              <a:endCxn id="41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AF380C7-3705-4BD2-89E0-767C383110A4}"/>
                </a:ext>
              </a:extLst>
            </p:cNvPr>
            <p:cNvCxnSpPr>
              <a:cxnSpLocks/>
              <a:stCxn id="41" idx="6"/>
              <a:endCxn id="45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8503524-DE84-451A-8B58-D22CFF69F1F6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80276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60DE8978-0CC9-4D56-9448-8C11D6A45C70}"/>
              </a:ext>
            </a:extLst>
          </p:cNvPr>
          <p:cNvSpPr txBox="1"/>
          <p:nvPr userDrawn="1"/>
        </p:nvSpPr>
        <p:spPr>
          <a:xfrm>
            <a:off x="204819" y="949533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INVESTIGATE</a:t>
            </a:r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E6555AE7-DC1C-454C-8C19-89D7D5C9C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C9B131-A303-403C-AB96-5C1E9E72BF8A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FB8453F-DCEF-47B4-8674-31F9601FEBCC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Partial Circle 73">
              <a:extLst>
                <a:ext uri="{FF2B5EF4-FFF2-40B4-BE49-F238E27FC236}">
                  <a16:creationId xmlns:a16="http://schemas.microsoft.com/office/drawing/2014/main" id="{609C947C-4869-46EF-9554-FDFC9F571D51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1517B0B-01D9-4474-8437-F17E5DF1E2D7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72EBBCA-7105-43BE-BCE5-87E6980898B6}"/>
                </a:ext>
              </a:extLst>
            </p:cNvPr>
            <p:cNvCxnSpPr>
              <a:cxnSpLocks/>
              <a:stCxn id="75" idx="4"/>
              <a:endCxn id="77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7E3C8A-682B-4E76-A8B5-5347EDE52E1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Partial Circle 77">
              <a:extLst>
                <a:ext uri="{FF2B5EF4-FFF2-40B4-BE49-F238E27FC236}">
                  <a16:creationId xmlns:a16="http://schemas.microsoft.com/office/drawing/2014/main" id="{45AE0CFD-61CE-4FA4-8C89-B4553D78F27A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7C9DDE-CC4F-42B2-BED9-50EF8CE1B330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I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B62955-A5D3-424E-B951-EC8088E272E1}"/>
                </a:ext>
              </a:extLst>
            </p:cNvPr>
            <p:cNvCxnSpPr>
              <a:cxnSpLocks/>
              <a:stCxn id="79" idx="4"/>
              <a:endCxn id="81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6AA09C7-A64C-4537-88E7-9DF4CE1A7E57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Partial Circle 81">
              <a:extLst>
                <a:ext uri="{FF2B5EF4-FFF2-40B4-BE49-F238E27FC236}">
                  <a16:creationId xmlns:a16="http://schemas.microsoft.com/office/drawing/2014/main" id="{DE1F390A-4258-40AA-B611-C95EB278C17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C362095-3FCE-4AD9-AB4E-FBDE98CE3C55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F6EFA-37E7-4D14-A9DD-021018D55531}"/>
                </a:ext>
              </a:extLst>
            </p:cNvPr>
            <p:cNvCxnSpPr>
              <a:cxnSpLocks/>
              <a:stCxn id="83" idx="4"/>
              <a:endCxn id="85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FB4AF24-6D11-450C-80CB-9CE25C2B6879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D5B947-EC48-4951-A106-770F24C503DA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213399-C97D-4493-BD60-83750F06ACA1}"/>
                </a:ext>
              </a:extLst>
            </p:cNvPr>
            <p:cNvCxnSpPr>
              <a:cxnSpLocks/>
              <a:stCxn id="86" idx="4"/>
              <a:endCxn id="88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ECDCEE0-C329-49C8-ADE1-19CE6922F893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1EC546C-F50D-4722-829D-D6B55D3C6EC3}"/>
                </a:ext>
              </a:extLst>
            </p:cNvPr>
            <p:cNvCxnSpPr>
              <a:cxnSpLocks/>
              <a:stCxn id="77" idx="6"/>
              <a:endCxn id="81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FC0E4AA-F6DF-4D1C-BABA-1D8997F3DC05}"/>
                </a:ext>
              </a:extLst>
            </p:cNvPr>
            <p:cNvCxnSpPr>
              <a:cxnSpLocks/>
              <a:stCxn id="81" idx="6"/>
              <a:endCxn id="85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54BCE6A-8A43-4EC0-BE7F-4A67FCB98B1C}"/>
                </a:ext>
              </a:extLst>
            </p:cNvPr>
            <p:cNvCxnSpPr>
              <a:cxnSpLocks/>
              <a:stCxn id="85" idx="6"/>
              <a:endCxn id="88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2C7D29D-8E2D-49DA-A1A8-4C8AAA930B5C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695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DEC1193-FEC0-4D8B-8097-160309216E45}"/>
              </a:ext>
            </a:extLst>
          </p:cNvPr>
          <p:cNvSpPr txBox="1"/>
          <p:nvPr userDrawn="1"/>
        </p:nvSpPr>
        <p:spPr>
          <a:xfrm>
            <a:off x="204819" y="94953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MAKE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2D1FAA49-7A11-41A8-B75B-A03C17E9B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1A2202-5A51-478D-B218-D08FCD55ABD0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F935AEB-403B-417F-8BFF-C98C1F26E398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51D8C0C7-D7C9-457B-9E50-8D740B99417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33E2093-7D4D-4161-BE22-7D2EE38DCCE2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CC527A9-FBE2-4E38-BE51-01C9A913524D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A62E2FD-FF93-4AC6-9933-F14C111EF33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C23A2026-477E-442D-A335-FC01759BEE17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1EFDE1-C1B8-4883-B8CB-2D57B9467B01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B02039D-BF38-46EE-A12D-29603536988D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3ADEAD8-5B1B-4C1E-8FC1-7BC2ADF88A1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818D8C58-5C3B-466E-8D47-D8FC18EFA895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21CC6-7EFD-4A0D-AE79-894FDB87DD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9E7C171-C49C-480A-8A94-2DFFA8FD65B0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F1B5B56-9EDD-4167-B1B6-DBA22F3D4862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6A8739-8AF6-41F7-8986-61C58EAE8425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A007335-649D-4644-B275-747B21E10379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C48218-EC8A-42F7-A772-153ACEB8AC4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5E61897-C10C-4583-9ADF-4C4B6B0C5B45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08367A9-3638-4DCF-BBBF-B48FB04298B4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2FDB6D-9D68-4BE7-B392-D29F07D3F19B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362EC9D-FA3A-493C-831B-8E7B1A3976D0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8042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821199D-64CF-44EF-854E-BDF70A5954B4}"/>
              </a:ext>
            </a:extLst>
          </p:cNvPr>
          <p:cNvSpPr txBox="1"/>
          <p:nvPr userDrawn="1"/>
        </p:nvSpPr>
        <p:spPr>
          <a:xfrm>
            <a:off x="204819" y="94953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EVALUATE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F2F47D8-CCB3-4B81-850F-2B123A4AC0FE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0617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048042-B34F-4B2D-A812-8C4AD244DBB9}"/>
              </a:ext>
            </a:extLst>
          </p:cNvPr>
          <p:cNvSpPr/>
          <p:nvPr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C823CE-9AF6-4D76-A695-2AF8B3752C1A}"/>
              </a:ext>
            </a:extLst>
          </p:cNvPr>
          <p:cNvCxnSpPr>
            <a:cxnSpLocks/>
          </p:cNvCxnSpPr>
          <p:nvPr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4009A8-0A7A-408C-A06E-28DB683FF575}"/>
              </a:ext>
            </a:extLst>
          </p:cNvPr>
          <p:cNvSpPr txBox="1"/>
          <p:nvPr/>
        </p:nvSpPr>
        <p:spPr>
          <a:xfrm>
            <a:off x="89525" y="146551"/>
            <a:ext cx="136928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63" b="1" dirty="0">
                <a:latin typeface="+mj-lt"/>
              </a:rPr>
              <a:t>[Header text]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81AA10-9F9A-42B8-A5DF-2E39A374E85F}"/>
              </a:ext>
            </a:extLst>
          </p:cNvPr>
          <p:cNvGrpSpPr/>
          <p:nvPr/>
        </p:nvGrpSpPr>
        <p:grpSpPr>
          <a:xfrm>
            <a:off x="8521408" y="100848"/>
            <a:ext cx="1329894" cy="476316"/>
            <a:chOff x="10487885" y="222750"/>
            <a:chExt cx="1636793" cy="476316"/>
          </a:xfrm>
        </p:grpSpPr>
        <p:pic>
          <p:nvPicPr>
            <p:cNvPr id="11" name="Picture 10" descr="A close up of ware&#10;&#10;Description automatically generated">
              <a:extLst>
                <a:ext uri="{FF2B5EF4-FFF2-40B4-BE49-F238E27FC236}">
                  <a16:creationId xmlns:a16="http://schemas.microsoft.com/office/drawing/2014/main" id="{BFDF4789-A602-4A9B-86BD-09994AD35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BC4DFA-497E-4C66-AD9B-0A94D24C784F}"/>
                </a:ext>
              </a:extLst>
            </p:cNvPr>
            <p:cNvSpPr txBox="1"/>
            <p:nvPr/>
          </p:nvSpPr>
          <p:spPr>
            <a:xfrm>
              <a:off x="10964201" y="330103"/>
              <a:ext cx="1160477" cy="229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94" dirty="0" err="1">
                  <a:latin typeface="+mj-lt"/>
                </a:rPr>
                <a:t>Craig’n’Dave</a:t>
              </a:r>
              <a:endParaRPr lang="en-GB" sz="894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4ACA9EC-E6BA-4D71-951B-10855D77D3B1}"/>
              </a:ext>
            </a:extLst>
          </p:cNvPr>
          <p:cNvSpPr/>
          <p:nvPr userDrawn="1"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73E5C6-7FE1-432F-973F-99FBAF916B4E}"/>
              </a:ext>
            </a:extLst>
          </p:cNvPr>
          <p:cNvCxnSpPr>
            <a:cxnSpLocks/>
          </p:cNvCxnSpPr>
          <p:nvPr userDrawn="1"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0E46AD-1B76-4B96-B918-1A82087F35F9}"/>
              </a:ext>
            </a:extLst>
          </p:cNvPr>
          <p:cNvSpPr txBox="1"/>
          <p:nvPr userDrawn="1"/>
        </p:nvSpPr>
        <p:spPr>
          <a:xfrm>
            <a:off x="89525" y="146550"/>
            <a:ext cx="376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accent3"/>
                </a:solidFill>
                <a:latin typeface="+mj-lt"/>
              </a:rPr>
              <a:t>Learn how to use arrays and lists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10271A-6868-4D26-8D86-A5E051F31663}"/>
              </a:ext>
            </a:extLst>
          </p:cNvPr>
          <p:cNvGrpSpPr/>
          <p:nvPr userDrawn="1"/>
        </p:nvGrpSpPr>
        <p:grpSpPr>
          <a:xfrm>
            <a:off x="8267649" y="88592"/>
            <a:ext cx="1593930" cy="476316"/>
            <a:chOff x="10487885" y="222750"/>
            <a:chExt cx="1593930" cy="476316"/>
          </a:xfrm>
        </p:grpSpPr>
        <p:pic>
          <p:nvPicPr>
            <p:cNvPr id="20" name="Picture 19" descr="A close up of ware&#10;&#10;Description automatically generated">
              <a:extLst>
                <a:ext uri="{FF2B5EF4-FFF2-40B4-BE49-F238E27FC236}">
                  <a16:creationId xmlns:a16="http://schemas.microsoft.com/office/drawing/2014/main" id="{7243483D-ABB4-481A-A743-F91953B6D1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78A0F-2376-461D-AFC6-0B919F3BF72B}"/>
                </a:ext>
              </a:extLst>
            </p:cNvPr>
            <p:cNvSpPr txBox="1"/>
            <p:nvPr userDrawn="1"/>
          </p:nvSpPr>
          <p:spPr>
            <a:xfrm>
              <a:off x="10964201" y="330103"/>
              <a:ext cx="1117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>
                  <a:latin typeface="+mj-lt"/>
                </a:rPr>
                <a:t>Craig’n’Dave</a:t>
              </a:r>
              <a:endParaRPr lang="en-GB" sz="11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rgbClr val="595959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rgbClr val="595959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rgbClr val="595959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import random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Grid = [["" for X in range(5)] for Y in range(5)]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NewGrid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random.seed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for Y in range(5):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for X in range(5):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ASCII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random.randint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(1,26) + 64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Letter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(ASCII)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Grid[X][Y] = Letter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NewGrid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</p:txBody>
      </p:sp>
      <p:graphicFrame>
        <p:nvGraphicFramePr>
          <p:cNvPr id="21" name="Table 3">
            <a:extLst>
              <a:ext uri="{FF2B5EF4-FFF2-40B4-BE49-F238E27FC236}">
                <a16:creationId xmlns:a16="http://schemas.microsoft.com/office/drawing/2014/main" id="{D1E1988F-8BF4-4409-BEE4-8866D17DA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3902"/>
              </p:ext>
            </p:extLst>
          </p:nvPr>
        </p:nvGraphicFramePr>
        <p:xfrm>
          <a:off x="5001583" y="1388917"/>
          <a:ext cx="4694866" cy="22250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2647F"/>
                          </a:solidFill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local data structure.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Letter or ASCII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global data structure.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Grid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nested iteration.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5382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for X in range(5): in lines 6-9.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024738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5E89AC96-E890-4D7A-A7E6-49854DD587B3}"/>
              </a:ext>
            </a:extLst>
          </p:cNvPr>
          <p:cNvGrpSpPr/>
          <p:nvPr/>
        </p:nvGrpSpPr>
        <p:grpSpPr>
          <a:xfrm>
            <a:off x="5070475" y="1845785"/>
            <a:ext cx="782293" cy="586596"/>
            <a:chOff x="1161909" y="2594055"/>
            <a:chExt cx="782293" cy="586596"/>
          </a:xfrm>
        </p:grpSpPr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F52FAAC2-5A95-4039-A8FF-3A0782EF4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86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rgbClr val="52647F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5084E736-BBA7-4FC2-B300-6297E9B14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346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73">
              <a:extLst>
                <a:ext uri="{FF2B5EF4-FFF2-40B4-BE49-F238E27FC236}">
                  <a16:creationId xmlns:a16="http://schemas.microsoft.com/office/drawing/2014/main" id="{137AA983-2DFA-4023-A34F-452CF3828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446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3F37E77D-9508-4962-A29E-01652782E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909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D6E30DED-B6D3-4879-B0BC-27AB535E3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655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93">
              <a:extLst>
                <a:ext uri="{FF2B5EF4-FFF2-40B4-BE49-F238E27FC236}">
                  <a16:creationId xmlns:a16="http://schemas.microsoft.com/office/drawing/2014/main" id="{FD6938F5-691A-492C-BB71-69A42B196DA9}"/>
                </a:ext>
              </a:extLst>
            </p:cNvPr>
            <p:cNvSpPr/>
            <p:nvPr/>
          </p:nvSpPr>
          <p:spPr>
            <a:xfrm>
              <a:off x="1636879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Table 3">
            <a:extLst>
              <a:ext uri="{FF2B5EF4-FFF2-40B4-BE49-F238E27FC236}">
                <a16:creationId xmlns:a16="http://schemas.microsoft.com/office/drawing/2014/main" id="{72F536DA-2A95-4593-8FA3-37443F453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114726"/>
              </p:ext>
            </p:extLst>
          </p:nvPr>
        </p:nvGraphicFramePr>
        <p:xfrm>
          <a:off x="5001583" y="3790800"/>
          <a:ext cx="4694866" cy="14833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CCA5E"/>
                          </a:solidFill>
                        </a:rPr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do lines 7 and 8 together achieve?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A random letter A-Z.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does the subroutine </a:t>
                      </a:r>
                      <a:r>
                        <a:rPr lang="en-GB" sz="1100" dirty="0" err="1">
                          <a:solidFill>
                            <a:srgbClr val="595959"/>
                          </a:solidFill>
                        </a:rPr>
                        <a:t>NewGrid</a:t>
                      </a:r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 do?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Populate a 5x5 list of letters.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</a:tbl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82556222-B76E-4393-9106-2B6F740811A7}"/>
              </a:ext>
            </a:extLst>
          </p:cNvPr>
          <p:cNvGrpSpPr/>
          <p:nvPr/>
        </p:nvGrpSpPr>
        <p:grpSpPr>
          <a:xfrm>
            <a:off x="5070475" y="4265600"/>
            <a:ext cx="782293" cy="586596"/>
            <a:chOff x="4074211" y="2594055"/>
            <a:chExt cx="782293" cy="586596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8AF4D21E-D1A0-4F43-852C-9BF24BA69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188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76">
              <a:extLst>
                <a:ext uri="{FF2B5EF4-FFF2-40B4-BE49-F238E27FC236}">
                  <a16:creationId xmlns:a16="http://schemas.microsoft.com/office/drawing/2014/main" id="{63ADF503-4736-409B-9553-59E30435B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6648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40F30FAA-FB58-4AB1-8E32-B1E5B701D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748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Freeform 71">
              <a:extLst>
                <a:ext uri="{FF2B5EF4-FFF2-40B4-BE49-F238E27FC236}">
                  <a16:creationId xmlns:a16="http://schemas.microsoft.com/office/drawing/2014/main" id="{F2162F3E-38A8-4BDD-A8CF-51CF4BED1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211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132">
              <a:extLst>
                <a:ext uri="{FF2B5EF4-FFF2-40B4-BE49-F238E27FC236}">
                  <a16:creationId xmlns:a16="http://schemas.microsoft.com/office/drawing/2014/main" id="{67C246F2-443C-4027-8C58-493732817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957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93">
              <a:extLst>
                <a:ext uri="{FF2B5EF4-FFF2-40B4-BE49-F238E27FC236}">
                  <a16:creationId xmlns:a16="http://schemas.microsoft.com/office/drawing/2014/main" id="{5AA98306-7BD1-44AC-9916-7F63494C1FF8}"/>
                </a:ext>
              </a:extLst>
            </p:cNvPr>
            <p:cNvSpPr/>
            <p:nvPr/>
          </p:nvSpPr>
          <p:spPr>
            <a:xfrm>
              <a:off x="4549181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rgbClr val="FCCA5E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3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import random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Grid = [["" for X in range(5)] for Y in range(5)]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NewGrid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random.seed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for Y in range(5):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for X in range(5):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ASCII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random.randint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(1,26) + 64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Letter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(ASCII)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    Grid[X][Y] = Letter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NewGrid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A206337E-8332-4829-A499-8CB50B27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28483"/>
              </p:ext>
            </p:extLst>
          </p:nvPr>
        </p:nvGraphicFramePr>
        <p:xfrm>
          <a:off x="5001584" y="1388917"/>
          <a:ext cx="4687724" cy="16510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6379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1345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C9EE6"/>
                          </a:solidFill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Why does line 2 require two for loops, why can’t Grid simply be declared like this: Grid[[]] 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Elements in lists must exist and be initialised before you can use their index in Python.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Why is + 64 needed in line 7?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The capital letter A is 65 in the ASCII table. The lowest random number is 1.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5426960C-157D-4E30-A374-9B4C0389B140}"/>
              </a:ext>
            </a:extLst>
          </p:cNvPr>
          <p:cNvGrpSpPr/>
          <p:nvPr/>
        </p:nvGrpSpPr>
        <p:grpSpPr>
          <a:xfrm>
            <a:off x="5059298" y="1843294"/>
            <a:ext cx="782293" cy="586596"/>
            <a:chOff x="5530362" y="2594055"/>
            <a:chExt cx="782293" cy="586596"/>
          </a:xfrm>
        </p:grpSpPr>
        <p:sp>
          <p:nvSpPr>
            <p:cNvPr id="37" name="Freeform 78">
              <a:extLst>
                <a:ext uri="{FF2B5EF4-FFF2-40B4-BE49-F238E27FC236}">
                  <a16:creationId xmlns:a16="http://schemas.microsoft.com/office/drawing/2014/main" id="{32E9B749-A9E1-45E0-B6ED-72D7E54F7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339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818C4AFC-905F-4B94-8DAF-ECD20CAAD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799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73">
              <a:extLst>
                <a:ext uri="{FF2B5EF4-FFF2-40B4-BE49-F238E27FC236}">
                  <a16:creationId xmlns:a16="http://schemas.microsoft.com/office/drawing/2014/main" id="{F47B5839-729D-4730-8B43-C84715F34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99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C0614B57-1E99-413B-9529-48D2DD7F9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362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rgbClr val="5C9EE6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6ABE61A9-9F27-4D67-BDA4-823EE888D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108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93">
              <a:extLst>
                <a:ext uri="{FF2B5EF4-FFF2-40B4-BE49-F238E27FC236}">
                  <a16:creationId xmlns:a16="http://schemas.microsoft.com/office/drawing/2014/main" id="{6A2AC9D1-8AB6-436C-81D8-8F354DB9172C}"/>
                </a:ext>
              </a:extLst>
            </p:cNvPr>
            <p:cNvSpPr/>
            <p:nvPr/>
          </p:nvSpPr>
          <p:spPr>
            <a:xfrm>
              <a:off x="6005332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40872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aig'n'Dave">
      <a:dk1>
        <a:srgbClr val="538135"/>
      </a:dk1>
      <a:lt1>
        <a:sysClr val="window" lastClr="FFFFFF"/>
      </a:lt1>
      <a:dk2>
        <a:srgbClr val="538135"/>
      </a:dk2>
      <a:lt2>
        <a:srgbClr val="E7E6E6"/>
      </a:lt2>
      <a:accent1>
        <a:srgbClr val="823554"/>
      </a:accent1>
      <a:accent2>
        <a:srgbClr val="824C35"/>
      </a:accent2>
      <a:accent3>
        <a:srgbClr val="357382"/>
      </a:accent3>
      <a:accent4>
        <a:srgbClr val="A5A5A5"/>
      </a:accent4>
      <a:accent5>
        <a:srgbClr val="E7E6E6"/>
      </a:accent5>
      <a:accent6>
        <a:srgbClr val="70AD47"/>
      </a:accent6>
      <a:hlink>
        <a:srgbClr val="548235"/>
      </a:hlink>
      <a:folHlink>
        <a:srgbClr val="548235"/>
      </a:folHlink>
    </a:clrScheme>
    <a:fontScheme name="Craig'n'Dave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2A6A9AB-1023-4A23-A2A1-82560771DE86}" vid="{D074DEC6-1AD8-42E9-9312-49CEB94AB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760</TotalTime>
  <Words>328</Words>
  <Application>Microsoft Office PowerPoint</Application>
  <PresentationFormat>A4 Paper (210x297 mm)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Consolas</vt:lpstr>
      <vt:lpstr>Theme1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Hillyard</dc:creator>
  <cp:lastModifiedBy>David Hillyard</cp:lastModifiedBy>
  <cp:revision>158</cp:revision>
  <dcterms:created xsi:type="dcterms:W3CDTF">2019-09-17T11:01:38Z</dcterms:created>
  <dcterms:modified xsi:type="dcterms:W3CDTF">2020-09-08T09:59:31Z</dcterms:modified>
</cp:coreProperties>
</file>