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1"/>
  </p:notesMasterIdLst>
  <p:sldIdLst>
    <p:sldId id="259" r:id="rId2"/>
    <p:sldId id="260" r:id="rId3"/>
    <p:sldId id="276" r:id="rId4"/>
    <p:sldId id="267" r:id="rId5"/>
    <p:sldId id="277" r:id="rId6"/>
    <p:sldId id="269" r:id="rId7"/>
    <p:sldId id="270" r:id="rId8"/>
    <p:sldId id="271" r:id="rId9"/>
    <p:sldId id="272" r:id="rId10"/>
    <p:sldId id="273" r:id="rId11"/>
    <p:sldId id="274" r:id="rId12"/>
    <p:sldId id="286" r:id="rId13"/>
    <p:sldId id="265" r:id="rId14"/>
    <p:sldId id="275" r:id="rId15"/>
    <p:sldId id="279" r:id="rId16"/>
    <p:sldId id="280" r:id="rId17"/>
    <p:sldId id="278" r:id="rId18"/>
    <p:sldId id="285" r:id="rId19"/>
    <p:sldId id="264" r:id="rId2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EA5362"/>
    <a:srgbClr val="52647F"/>
    <a:srgbClr val="FFFF66"/>
    <a:srgbClr val="EDEDED"/>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80683" autoAdjust="0"/>
  </p:normalViewPr>
  <p:slideViewPr>
    <p:cSldViewPr snapToGrid="0">
      <p:cViewPr varScale="1">
        <p:scale>
          <a:sx n="81" d="100"/>
          <a:sy n="81" d="100"/>
        </p:scale>
        <p:origin x="114"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9C833-02FE-42D4-815E-FFFAF85B7232}" type="datetimeFigureOut">
              <a:rPr lang="en-GB" smtClean="0"/>
              <a:t>19/09/2020</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2B48A-47C7-4ED7-B4A2-854D1C4DB8DA}" type="slidenum">
              <a:rPr lang="en-GB" smtClean="0"/>
              <a:t>‹#›</a:t>
            </a:fld>
            <a:endParaRPr lang="en-GB"/>
          </a:p>
        </p:txBody>
      </p:sp>
    </p:spTree>
    <p:extLst>
      <p:ext uri="{BB962C8B-B14F-4D97-AF65-F5344CB8AC3E}">
        <p14:creationId xmlns:p14="http://schemas.microsoft.com/office/powerpoint/2010/main" val="17382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1</a:t>
            </a:fld>
            <a:endParaRPr lang="en-GB"/>
          </a:p>
        </p:txBody>
      </p:sp>
    </p:spTree>
    <p:extLst>
      <p:ext uri="{BB962C8B-B14F-4D97-AF65-F5344CB8AC3E}">
        <p14:creationId xmlns:p14="http://schemas.microsoft.com/office/powerpoint/2010/main" val="60720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these keywords you learned as a handy reference when you make your own programs.</a:t>
            </a:r>
          </a:p>
        </p:txBody>
      </p:sp>
      <p:sp>
        <p:nvSpPr>
          <p:cNvPr id="4" name="Slide Number Placeholder 3"/>
          <p:cNvSpPr>
            <a:spLocks noGrp="1"/>
          </p:cNvSpPr>
          <p:nvPr>
            <p:ph type="sldNum" sz="quarter" idx="5"/>
          </p:nvPr>
        </p:nvSpPr>
        <p:spPr/>
        <p:txBody>
          <a:bodyPr/>
          <a:lstStyle/>
          <a:p>
            <a:fld id="{40A2B48A-47C7-4ED7-B4A2-854D1C4DB8DA}" type="slidenum">
              <a:rPr lang="en-GB" smtClean="0"/>
              <a:t>10</a:t>
            </a:fld>
            <a:endParaRPr lang="en-GB"/>
          </a:p>
        </p:txBody>
      </p:sp>
    </p:spTree>
    <p:extLst>
      <p:ext uri="{BB962C8B-B14F-4D97-AF65-F5344CB8AC3E}">
        <p14:creationId xmlns:p14="http://schemas.microsoft.com/office/powerpoint/2010/main" val="3009552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11</a:t>
            </a:fld>
            <a:endParaRPr lang="en-GB"/>
          </a:p>
        </p:txBody>
      </p:sp>
    </p:spTree>
    <p:extLst>
      <p:ext uri="{BB962C8B-B14F-4D97-AF65-F5344CB8AC3E}">
        <p14:creationId xmlns:p14="http://schemas.microsoft.com/office/powerpoint/2010/main" val="368009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12</a:t>
            </a:fld>
            <a:endParaRPr lang="en-GB"/>
          </a:p>
        </p:txBody>
      </p:sp>
    </p:spTree>
    <p:extLst>
      <p:ext uri="{BB962C8B-B14F-4D97-AF65-F5344CB8AC3E}">
        <p14:creationId xmlns:p14="http://schemas.microsoft.com/office/powerpoint/2010/main" val="804445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13</a:t>
            </a:fld>
            <a:endParaRPr lang="en-GB"/>
          </a:p>
        </p:txBody>
      </p:sp>
    </p:spTree>
    <p:extLst>
      <p:ext uri="{BB962C8B-B14F-4D97-AF65-F5344CB8AC3E}">
        <p14:creationId xmlns:p14="http://schemas.microsoft.com/office/powerpoint/2010/main" val="3747278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14</a:t>
            </a:fld>
            <a:endParaRPr lang="en-GB"/>
          </a:p>
        </p:txBody>
      </p:sp>
    </p:spTree>
    <p:extLst>
      <p:ext uri="{BB962C8B-B14F-4D97-AF65-F5344CB8AC3E}">
        <p14:creationId xmlns:p14="http://schemas.microsoft.com/office/powerpoint/2010/main" val="660157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15</a:t>
            </a:fld>
            <a:endParaRPr lang="en-GB"/>
          </a:p>
        </p:txBody>
      </p:sp>
    </p:spTree>
    <p:extLst>
      <p:ext uri="{BB962C8B-B14F-4D97-AF65-F5344CB8AC3E}">
        <p14:creationId xmlns:p14="http://schemas.microsoft.com/office/powerpoint/2010/main" val="356601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16</a:t>
            </a:fld>
            <a:endParaRPr lang="en-GB"/>
          </a:p>
        </p:txBody>
      </p:sp>
    </p:spTree>
    <p:extLst>
      <p:ext uri="{BB962C8B-B14F-4D97-AF65-F5344CB8AC3E}">
        <p14:creationId xmlns:p14="http://schemas.microsoft.com/office/powerpoint/2010/main" val="2243385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some of the problems using what you have learned in this objective.</a:t>
            </a:r>
          </a:p>
          <a:p>
            <a:r>
              <a:rPr lang="en-GB" dirty="0"/>
              <a:t>Only use the commands that you have been shown in the example programs.</a:t>
            </a:r>
          </a:p>
          <a:p>
            <a:r>
              <a:rPr lang="en-GB" dirty="0"/>
              <a:t>Avoid using commands that you have not been taught because you may not be able to use these when answering exam questions.</a:t>
            </a:r>
          </a:p>
          <a:p>
            <a:endParaRPr lang="en-GB" dirty="0"/>
          </a:p>
          <a:p>
            <a:r>
              <a:rPr lang="en-GB" dirty="0"/>
              <a:t>If your teacher does not direct you, aim to achieve 6 points in total in this objective.</a:t>
            </a:r>
          </a:p>
        </p:txBody>
      </p:sp>
      <p:sp>
        <p:nvSpPr>
          <p:cNvPr id="4" name="Slide Number Placeholder 3"/>
          <p:cNvSpPr>
            <a:spLocks noGrp="1"/>
          </p:cNvSpPr>
          <p:nvPr>
            <p:ph type="sldNum" sz="quarter" idx="5"/>
          </p:nvPr>
        </p:nvSpPr>
        <p:spPr/>
        <p:txBody>
          <a:bodyPr/>
          <a:lstStyle/>
          <a:p>
            <a:fld id="{40A2B48A-47C7-4ED7-B4A2-854D1C4DB8DA}" type="slidenum">
              <a:rPr lang="en-GB" smtClean="0"/>
              <a:t>17</a:t>
            </a:fld>
            <a:endParaRPr lang="en-GB"/>
          </a:p>
        </p:txBody>
      </p:sp>
    </p:spTree>
    <p:extLst>
      <p:ext uri="{BB962C8B-B14F-4D97-AF65-F5344CB8AC3E}">
        <p14:creationId xmlns:p14="http://schemas.microsoft.com/office/powerpoint/2010/main" val="116885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You should always “white box” test your programs against a range of valid inputs to check all paths of a selection statement work.</a:t>
            </a:r>
            <a:br>
              <a:rPr lang="en-GB" dirty="0"/>
            </a:br>
            <a:r>
              <a:rPr lang="en-GB" dirty="0"/>
              <a:t>Complete the test tables above for at least two of your programs. You can add and delete columns and rows as </a:t>
            </a:r>
            <a:r>
              <a:rPr lang="en-GB"/>
              <a:t>necessary.</a:t>
            </a:r>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18</a:t>
            </a:fld>
            <a:endParaRPr lang="en-GB"/>
          </a:p>
        </p:txBody>
      </p:sp>
    </p:spTree>
    <p:extLst>
      <p:ext uri="{BB962C8B-B14F-4D97-AF65-F5344CB8AC3E}">
        <p14:creationId xmlns:p14="http://schemas.microsoft.com/office/powerpoint/2010/main" val="2283384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Self assess your work by evaluating your solutions against these criteria. Enter yes or no in the “Self-assess” column.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dirty="0"/>
              <a:t>Once you have completed the objective, show your programs to your teacher so you can review them together.</a:t>
            </a:r>
          </a:p>
        </p:txBody>
      </p:sp>
      <p:sp>
        <p:nvSpPr>
          <p:cNvPr id="4" name="Slide Number Placeholder 3"/>
          <p:cNvSpPr>
            <a:spLocks noGrp="1"/>
          </p:cNvSpPr>
          <p:nvPr>
            <p:ph type="sldNum" sz="quarter" idx="5"/>
          </p:nvPr>
        </p:nvSpPr>
        <p:spPr/>
        <p:txBody>
          <a:bodyPr/>
          <a:lstStyle/>
          <a:p>
            <a:fld id="{40A2B48A-47C7-4ED7-B4A2-854D1C4DB8DA}" type="slidenum">
              <a:rPr lang="en-GB" smtClean="0"/>
              <a:t>19</a:t>
            </a:fld>
            <a:endParaRPr lang="en-GB"/>
          </a:p>
        </p:txBody>
      </p:sp>
    </p:spTree>
    <p:extLst>
      <p:ext uri="{BB962C8B-B14F-4D97-AF65-F5344CB8AC3E}">
        <p14:creationId xmlns:p14="http://schemas.microsoft.com/office/powerpoint/2010/main" val="228338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it outputs the message 20 times instead.</a:t>
            </a:r>
          </a:p>
        </p:txBody>
      </p:sp>
      <p:sp>
        <p:nvSpPr>
          <p:cNvPr id="4" name="Slide Number Placeholder 3"/>
          <p:cNvSpPr>
            <a:spLocks noGrp="1"/>
          </p:cNvSpPr>
          <p:nvPr>
            <p:ph type="sldNum" sz="quarter" idx="5"/>
          </p:nvPr>
        </p:nvSpPr>
        <p:spPr/>
        <p:txBody>
          <a:bodyPr/>
          <a:lstStyle/>
          <a:p>
            <a:fld id="{40A2B48A-47C7-4ED7-B4A2-854D1C4DB8DA}" type="slidenum">
              <a:rPr lang="en-GB" smtClean="0"/>
              <a:t>2</a:t>
            </a:fld>
            <a:endParaRPr lang="en-GB"/>
          </a:p>
        </p:txBody>
      </p:sp>
    </p:spTree>
    <p:extLst>
      <p:ext uri="{BB962C8B-B14F-4D97-AF65-F5344CB8AC3E}">
        <p14:creationId xmlns:p14="http://schemas.microsoft.com/office/powerpoint/2010/main" val="215225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3</a:t>
            </a:fld>
            <a:endParaRPr lang="en-GB"/>
          </a:p>
        </p:txBody>
      </p:sp>
    </p:spTree>
    <p:extLst>
      <p:ext uri="{BB962C8B-B14F-4D97-AF65-F5344CB8AC3E}">
        <p14:creationId xmlns:p14="http://schemas.microsoft.com/office/powerpoint/2010/main" val="72358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program so that it outputs:</a:t>
            </a:r>
            <a:br>
              <a:rPr lang="en-GB" dirty="0"/>
            </a:br>
            <a:br>
              <a:rPr lang="en-GB" dirty="0"/>
            </a:br>
            <a:r>
              <a:rPr lang="en-GB" dirty="0"/>
              <a:t>2 is an even number.</a:t>
            </a:r>
            <a:br>
              <a:rPr lang="en-GB" dirty="0"/>
            </a:br>
            <a:r>
              <a:rPr lang="en-GB" dirty="0"/>
              <a:t>4 is an even number.</a:t>
            </a:r>
            <a:br>
              <a:rPr lang="en-GB" dirty="0"/>
            </a:br>
            <a:r>
              <a:rPr lang="en-GB" dirty="0"/>
              <a:t>6 is an even number.</a:t>
            </a:r>
            <a:br>
              <a:rPr lang="en-GB" dirty="0"/>
            </a:br>
            <a:r>
              <a:rPr lang="en-GB" dirty="0"/>
              <a:t>8 is an even number.</a:t>
            </a:r>
          </a:p>
        </p:txBody>
      </p:sp>
      <p:sp>
        <p:nvSpPr>
          <p:cNvPr id="4" name="Slide Number Placeholder 3"/>
          <p:cNvSpPr>
            <a:spLocks noGrp="1"/>
          </p:cNvSpPr>
          <p:nvPr>
            <p:ph type="sldNum" sz="quarter" idx="5"/>
          </p:nvPr>
        </p:nvSpPr>
        <p:spPr/>
        <p:txBody>
          <a:bodyPr/>
          <a:lstStyle/>
          <a:p>
            <a:fld id="{40A2B48A-47C7-4ED7-B4A2-854D1C4DB8DA}" type="slidenum">
              <a:rPr lang="en-GB" smtClean="0"/>
              <a:t>4</a:t>
            </a:fld>
            <a:endParaRPr lang="en-GB"/>
          </a:p>
        </p:txBody>
      </p:sp>
    </p:spTree>
    <p:extLst>
      <p:ext uri="{BB962C8B-B14F-4D97-AF65-F5344CB8AC3E}">
        <p14:creationId xmlns:p14="http://schemas.microsoft.com/office/powerpoint/2010/main" val="2586667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nSpc>
                <a:spcPct val="90000"/>
              </a:lnSpc>
              <a:spcBef>
                <a:spcPts val="800"/>
              </a:spcBef>
              <a:buFont typeface="+mj-lt"/>
              <a:buAutoNum type="arabicPeriod"/>
            </a:pPr>
            <a:r>
              <a:rPr lang="en-GB" sz="1100" dirty="0">
                <a:solidFill>
                  <a:srgbClr val="595959"/>
                </a:solidFill>
              </a:rPr>
              <a:t>Predict what you think this program does.</a:t>
            </a:r>
          </a:p>
          <a:p>
            <a:pPr marL="228600" indent="-228600">
              <a:lnSpc>
                <a:spcPct val="90000"/>
              </a:lnSpc>
              <a:spcBef>
                <a:spcPts val="800"/>
              </a:spcBef>
              <a:buFont typeface="+mj-lt"/>
              <a:buAutoNum type="arabicPeriod"/>
            </a:pPr>
            <a:r>
              <a:rPr lang="en-GB" sz="1100" dirty="0">
                <a:solidFill>
                  <a:srgbClr val="595959"/>
                </a:solidFill>
              </a:rPr>
              <a:t>Type in the code and run it to see if you were right.</a:t>
            </a:r>
          </a:p>
          <a:p>
            <a:pPr marL="228600" indent="-228600">
              <a:lnSpc>
                <a:spcPct val="90000"/>
              </a:lnSpc>
              <a:spcBef>
                <a:spcPts val="800"/>
              </a:spcBef>
              <a:buFont typeface="+mj-lt"/>
              <a:buAutoNum type="arabicPeriod"/>
            </a:pPr>
            <a:r>
              <a:rPr lang="en-GB" sz="1100" dirty="0">
                <a:solidFill>
                  <a:srgbClr val="595959"/>
                </a:solidFill>
              </a:rPr>
              <a:t>If your code does not work, check the following:</a:t>
            </a:r>
          </a:p>
          <a:p>
            <a:pPr marL="600075" lvl="1" indent="-228600">
              <a:lnSpc>
                <a:spcPct val="90000"/>
              </a:lnSpc>
              <a:spcBef>
                <a:spcPts val="800"/>
              </a:spcBef>
              <a:buFont typeface="Arial" panose="020B0604020202020204" pitchFamily="34" charset="0"/>
              <a:buChar char="•"/>
            </a:pPr>
            <a:r>
              <a:rPr lang="en-GB" sz="1100" dirty="0">
                <a:solidFill>
                  <a:srgbClr val="595959"/>
                </a:solidFill>
              </a:rPr>
              <a:t>Have you typed every line of code exactly as you see it?</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used a tab for code inside structures?</a:t>
            </a:r>
          </a:p>
          <a:p>
            <a:pPr marL="600075" lvl="1" indent="-228600">
              <a:lnSpc>
                <a:spcPct val="90000"/>
              </a:lnSpc>
              <a:spcBef>
                <a:spcPts val="800"/>
              </a:spcBef>
              <a:buFont typeface="Arial" panose="020B0604020202020204" pitchFamily="34" charset="0"/>
              <a:buChar char="•"/>
            </a:pPr>
            <a:r>
              <a:rPr lang="en-GB" sz="1100" dirty="0">
                <a:solidFill>
                  <a:srgbClr val="595959"/>
                </a:solidFill>
              </a:rPr>
              <a:t>Are the commands in lowercase?</a:t>
            </a:r>
          </a:p>
          <a:p>
            <a:pPr marL="600075" marR="0" lvl="1" indent="-228600" algn="l" defTabSz="914400" rtl="0" eaLnBrk="1" fontAlgn="auto" latinLnBrk="0" hangingPunct="1">
              <a:lnSpc>
                <a:spcPct val="90000"/>
              </a:lnSpc>
              <a:spcBef>
                <a:spcPts val="800"/>
              </a:spcBef>
              <a:spcAft>
                <a:spcPts val="0"/>
              </a:spcAft>
              <a:buClrTx/>
              <a:buSzTx/>
              <a:buFont typeface="Arial" panose="020B0604020202020204" pitchFamily="34" charset="0"/>
              <a:buChar char="•"/>
              <a:tabLst/>
              <a:defRPr/>
            </a:pPr>
            <a:r>
              <a:rPr lang="en-GB" sz="1100" dirty="0">
                <a:solidFill>
                  <a:srgbClr val="595959"/>
                </a:solidFill>
              </a:rPr>
              <a:t>Have you missed a colon?</a:t>
            </a:r>
          </a:p>
        </p:txBody>
      </p:sp>
      <p:sp>
        <p:nvSpPr>
          <p:cNvPr id="4" name="Slide Number Placeholder 3"/>
          <p:cNvSpPr>
            <a:spLocks noGrp="1"/>
          </p:cNvSpPr>
          <p:nvPr>
            <p:ph type="sldNum" sz="quarter" idx="5"/>
          </p:nvPr>
        </p:nvSpPr>
        <p:spPr/>
        <p:txBody>
          <a:bodyPr/>
          <a:lstStyle/>
          <a:p>
            <a:fld id="{40A2B48A-47C7-4ED7-B4A2-854D1C4DB8DA}" type="slidenum">
              <a:rPr lang="en-GB" smtClean="0"/>
              <a:t>5</a:t>
            </a:fld>
            <a:endParaRPr lang="en-GB"/>
          </a:p>
        </p:txBody>
      </p:sp>
    </p:spTree>
    <p:extLst>
      <p:ext uri="{BB962C8B-B14F-4D97-AF65-F5344CB8AC3E}">
        <p14:creationId xmlns:p14="http://schemas.microsoft.com/office/powerpoint/2010/main" val="412179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Change the message to, “</a:t>
            </a:r>
            <a:r>
              <a:rPr lang="en-GB" b="0" i="0" dirty="0">
                <a:solidFill>
                  <a:srgbClr val="333333"/>
                </a:solidFill>
                <a:effectLst/>
                <a:latin typeface="Verdana" panose="020B0604030504040204" pitchFamily="34" charset="0"/>
              </a:rPr>
              <a:t>Should indexes start at 0 or 1?  The compromise of 0.5 was rejected without proper consideration.” to check the program works with different messages.</a:t>
            </a:r>
            <a:endParaRPr lang="en-GB" dirty="0"/>
          </a:p>
          <a:p>
            <a:pPr marL="228600" indent="-228600">
              <a:buFont typeface="+mj-lt"/>
              <a:buAutoNum type="arabicPeriod"/>
            </a:pPr>
            <a:endParaRPr lang="en-GB" dirty="0"/>
          </a:p>
          <a:p>
            <a:pPr marL="228600" indent="-228600">
              <a:buFont typeface="+mj-lt"/>
              <a:buAutoNum type="arabicPeriod"/>
            </a:pPr>
            <a:r>
              <a:rPr lang="en-GB" dirty="0"/>
              <a:t>Change the program so that it outputs all the vowels in a word by using an “if” command inside the loop. E.g.</a:t>
            </a:r>
            <a:br>
              <a:rPr lang="en-GB" dirty="0"/>
            </a:br>
            <a:r>
              <a:rPr lang="en-GB" dirty="0"/>
              <a:t>“Hello has the following vowels: e o”</a:t>
            </a:r>
            <a:br>
              <a:rPr lang="en-GB" dirty="0"/>
            </a:br>
            <a:r>
              <a:rPr lang="en-GB" dirty="0"/>
              <a:t>The vowels are a e </a:t>
            </a:r>
            <a:r>
              <a:rPr lang="en-GB" dirty="0" err="1"/>
              <a:t>i</a:t>
            </a:r>
            <a:r>
              <a:rPr lang="en-GB" dirty="0"/>
              <a:t> o u.</a:t>
            </a:r>
          </a:p>
        </p:txBody>
      </p:sp>
      <p:sp>
        <p:nvSpPr>
          <p:cNvPr id="4" name="Slide Number Placeholder 3"/>
          <p:cNvSpPr>
            <a:spLocks noGrp="1"/>
          </p:cNvSpPr>
          <p:nvPr>
            <p:ph type="sldNum" sz="quarter" idx="5"/>
          </p:nvPr>
        </p:nvSpPr>
        <p:spPr/>
        <p:txBody>
          <a:bodyPr/>
          <a:lstStyle/>
          <a:p>
            <a:fld id="{40A2B48A-47C7-4ED7-B4A2-854D1C4DB8DA}" type="slidenum">
              <a:rPr lang="en-GB" smtClean="0"/>
              <a:t>6</a:t>
            </a:fld>
            <a:endParaRPr lang="en-GB"/>
          </a:p>
        </p:txBody>
      </p:sp>
    </p:spTree>
    <p:extLst>
      <p:ext uri="{BB962C8B-B14F-4D97-AF65-F5344CB8AC3E}">
        <p14:creationId xmlns:p14="http://schemas.microsoft.com/office/powerpoint/2010/main" val="291056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a:t>Read the summary of the key learning points for this objective.</a:t>
            </a:r>
            <a:endParaRPr lang="en-GB" dirty="0"/>
          </a:p>
        </p:txBody>
      </p:sp>
      <p:sp>
        <p:nvSpPr>
          <p:cNvPr id="4" name="Slide Number Placeholder 3"/>
          <p:cNvSpPr>
            <a:spLocks noGrp="1"/>
          </p:cNvSpPr>
          <p:nvPr>
            <p:ph type="sldNum" sz="quarter" idx="5"/>
          </p:nvPr>
        </p:nvSpPr>
        <p:spPr/>
        <p:txBody>
          <a:bodyPr/>
          <a:lstStyle/>
          <a:p>
            <a:fld id="{40A2B48A-47C7-4ED7-B4A2-854D1C4DB8DA}" type="slidenum">
              <a:rPr lang="en-GB" smtClean="0"/>
              <a:t>7</a:t>
            </a:fld>
            <a:endParaRPr lang="en-GB"/>
          </a:p>
        </p:txBody>
      </p:sp>
    </p:spTree>
    <p:extLst>
      <p:ext uri="{BB962C8B-B14F-4D97-AF65-F5344CB8AC3E}">
        <p14:creationId xmlns:p14="http://schemas.microsoft.com/office/powerpoint/2010/main" val="1425051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8</a:t>
            </a:fld>
            <a:endParaRPr lang="en-GB"/>
          </a:p>
        </p:txBody>
      </p:sp>
    </p:spTree>
    <p:extLst>
      <p:ext uri="{BB962C8B-B14F-4D97-AF65-F5344CB8AC3E}">
        <p14:creationId xmlns:p14="http://schemas.microsoft.com/office/powerpoint/2010/main" val="2761088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GB" dirty="0"/>
              <a:t>Answer the questions in the tables using the sample code on this slide.</a:t>
            </a:r>
          </a:p>
          <a:p>
            <a:pPr marL="228600" indent="-228600">
              <a:buFont typeface="+mj-lt"/>
              <a:buAutoNum type="arabicPeriod"/>
            </a:pPr>
            <a:r>
              <a:rPr lang="en-GB" dirty="0"/>
              <a:t>Enter your answer in the row under the question.</a:t>
            </a:r>
          </a:p>
        </p:txBody>
      </p:sp>
      <p:sp>
        <p:nvSpPr>
          <p:cNvPr id="4" name="Slide Number Placeholder 3"/>
          <p:cNvSpPr>
            <a:spLocks noGrp="1"/>
          </p:cNvSpPr>
          <p:nvPr>
            <p:ph type="sldNum" sz="quarter" idx="5"/>
          </p:nvPr>
        </p:nvSpPr>
        <p:spPr/>
        <p:txBody>
          <a:bodyPr/>
          <a:lstStyle/>
          <a:p>
            <a:fld id="{40A2B48A-47C7-4ED7-B4A2-854D1C4DB8DA}" type="slidenum">
              <a:rPr lang="en-GB" smtClean="0"/>
              <a:t>9</a:t>
            </a:fld>
            <a:endParaRPr lang="en-GB"/>
          </a:p>
        </p:txBody>
      </p:sp>
    </p:spTree>
    <p:extLst>
      <p:ext uri="{BB962C8B-B14F-4D97-AF65-F5344CB8AC3E}">
        <p14:creationId xmlns:p14="http://schemas.microsoft.com/office/powerpoint/2010/main" val="1277471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y">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926F341-8F47-4BED-9E04-E99FAB7E56E8}"/>
              </a:ext>
            </a:extLst>
          </p:cNvPr>
          <p:cNvSpPr txBox="1"/>
          <p:nvPr userDrawn="1"/>
        </p:nvSpPr>
        <p:spPr>
          <a:xfrm>
            <a:off x="204819" y="949533"/>
            <a:ext cx="558166"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TRY</a:t>
            </a:r>
          </a:p>
        </p:txBody>
      </p:sp>
      <p:sp>
        <p:nvSpPr>
          <p:cNvPr id="29" name="Text Placeholder 28">
            <a:extLst>
              <a:ext uri="{FF2B5EF4-FFF2-40B4-BE49-F238E27FC236}">
                <a16:creationId xmlns:a16="http://schemas.microsoft.com/office/drawing/2014/main" id="{6016EC83-4A8C-4023-877F-145F589CA988}"/>
              </a:ext>
            </a:extLst>
          </p:cNvPr>
          <p:cNvSpPr>
            <a:spLocks noGrp="1"/>
          </p:cNvSpPr>
          <p:nvPr userDrawn="1">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57" name="Group 56">
            <a:extLst>
              <a:ext uri="{FF2B5EF4-FFF2-40B4-BE49-F238E27FC236}">
                <a16:creationId xmlns:a16="http://schemas.microsoft.com/office/drawing/2014/main" id="{6B7F2851-5BB6-4B4B-BD3D-62EAD409EF56}"/>
              </a:ext>
            </a:extLst>
          </p:cNvPr>
          <p:cNvGrpSpPr/>
          <p:nvPr userDrawn="1"/>
        </p:nvGrpSpPr>
        <p:grpSpPr>
          <a:xfrm>
            <a:off x="8060589" y="6291941"/>
            <a:ext cx="1593057" cy="566059"/>
            <a:chOff x="8060589" y="6291941"/>
            <a:chExt cx="1593057" cy="566059"/>
          </a:xfrm>
        </p:grpSpPr>
        <p:sp>
          <p:nvSpPr>
            <p:cNvPr id="46" name="Oval 45">
              <a:extLst>
                <a:ext uri="{FF2B5EF4-FFF2-40B4-BE49-F238E27FC236}">
                  <a16:creationId xmlns:a16="http://schemas.microsoft.com/office/drawing/2014/main" id="{53D84F72-66CF-4601-8ADB-54BAF04F34DB}"/>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artial Circle 2">
              <a:extLst>
                <a:ext uri="{FF2B5EF4-FFF2-40B4-BE49-F238E27FC236}">
                  <a16:creationId xmlns:a16="http://schemas.microsoft.com/office/drawing/2014/main" id="{019BF053-DF69-4103-8C64-8DD4A13123B6}"/>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Oval 27">
              <a:extLst>
                <a:ext uri="{FF2B5EF4-FFF2-40B4-BE49-F238E27FC236}">
                  <a16:creationId xmlns:a16="http://schemas.microsoft.com/office/drawing/2014/main" id="{E342C595-30E7-450A-B1A2-8BCC2957D500}"/>
                </a:ext>
              </a:extLst>
            </p:cNvPr>
            <p:cNvSpPr/>
            <p:nvPr userDrawn="1"/>
          </p:nvSpPr>
          <p:spPr>
            <a:xfrm>
              <a:off x="8060589" y="6294675"/>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T</a:t>
              </a:r>
            </a:p>
          </p:txBody>
        </p:sp>
        <p:cxnSp>
          <p:nvCxnSpPr>
            <p:cNvPr id="31" name="Straight Connector 30">
              <a:extLst>
                <a:ext uri="{FF2B5EF4-FFF2-40B4-BE49-F238E27FC236}">
                  <a16:creationId xmlns:a16="http://schemas.microsoft.com/office/drawing/2014/main" id="{EAE0067B-F9D8-4280-A59A-A9EE6090ACA1}"/>
                </a:ext>
              </a:extLst>
            </p:cNvPr>
            <p:cNvCxnSpPr>
              <a:cxnSpLocks/>
              <a:stCxn id="28" idx="4"/>
              <a:endCxn id="32" idx="0"/>
            </p:cNvCxnSpPr>
            <p:nvPr userDrawn="1"/>
          </p:nvCxnSpPr>
          <p:spPr>
            <a:xfrm>
              <a:off x="8232039" y="6637575"/>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CD1F97-A10E-4074-B1ED-7E9B7DB30030}"/>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Partial Circle 33">
              <a:extLst>
                <a:ext uri="{FF2B5EF4-FFF2-40B4-BE49-F238E27FC236}">
                  <a16:creationId xmlns:a16="http://schemas.microsoft.com/office/drawing/2014/main" id="{9FF24E72-41E5-41C6-99F7-2E5428FB64E4}"/>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Oval 34">
              <a:extLst>
                <a:ext uri="{FF2B5EF4-FFF2-40B4-BE49-F238E27FC236}">
                  <a16:creationId xmlns:a16="http://schemas.microsoft.com/office/drawing/2014/main" id="{7ED7F4A8-FE26-4859-8E1F-AB24768A0744}"/>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36" name="Straight Connector 35">
              <a:extLst>
                <a:ext uri="{FF2B5EF4-FFF2-40B4-BE49-F238E27FC236}">
                  <a16:creationId xmlns:a16="http://schemas.microsoft.com/office/drawing/2014/main" id="{71C20E1D-C203-4158-B2C3-5F6C3CB2990D}"/>
                </a:ext>
              </a:extLst>
            </p:cNvPr>
            <p:cNvCxnSpPr>
              <a:cxnSpLocks/>
              <a:stCxn id="35" idx="4"/>
              <a:endCxn id="37"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322FD15-8BEB-42B5-BE26-FF961D878F09}"/>
                </a:ext>
              </a:extLst>
            </p:cNvPr>
            <p:cNvSpPr/>
            <p:nvPr userDrawn="1"/>
          </p:nvSpPr>
          <p:spPr>
            <a:xfrm>
              <a:off x="8614627"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Partial Circle 37">
              <a:extLst>
                <a:ext uri="{FF2B5EF4-FFF2-40B4-BE49-F238E27FC236}">
                  <a16:creationId xmlns:a16="http://schemas.microsoft.com/office/drawing/2014/main" id="{7EEC54B8-95D6-469F-9D50-E8A03C7F4BD0}"/>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Oval 38">
              <a:extLst>
                <a:ext uri="{FF2B5EF4-FFF2-40B4-BE49-F238E27FC236}">
                  <a16:creationId xmlns:a16="http://schemas.microsoft.com/office/drawing/2014/main" id="{635AA4FF-9CB0-4937-8B5E-929ABA69A2BE}"/>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40" name="Straight Connector 39">
              <a:extLst>
                <a:ext uri="{FF2B5EF4-FFF2-40B4-BE49-F238E27FC236}">
                  <a16:creationId xmlns:a16="http://schemas.microsoft.com/office/drawing/2014/main" id="{4228D8E2-D22F-44D1-BFC5-6F53B637EF4C}"/>
                </a:ext>
              </a:extLst>
            </p:cNvPr>
            <p:cNvCxnSpPr>
              <a:cxnSpLocks/>
              <a:stCxn id="39" idx="4"/>
              <a:endCxn id="41"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C3A61C23-33E8-4EDE-9D4C-D24C1411107B}"/>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E2758FD5-06DB-42FF-9AC5-03BB3533AD53}"/>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44" name="Straight Connector 43">
              <a:extLst>
                <a:ext uri="{FF2B5EF4-FFF2-40B4-BE49-F238E27FC236}">
                  <a16:creationId xmlns:a16="http://schemas.microsoft.com/office/drawing/2014/main" id="{F3386E8B-DEF0-4869-9A57-DCB618DF0F29}"/>
                </a:ext>
              </a:extLst>
            </p:cNvPr>
            <p:cNvCxnSpPr>
              <a:cxnSpLocks/>
              <a:stCxn id="43" idx="4"/>
              <a:endCxn id="45"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26CF3658-6548-4B66-BFB9-D86C1CC425B5}"/>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a:extLst>
                <a:ext uri="{FF2B5EF4-FFF2-40B4-BE49-F238E27FC236}">
                  <a16:creationId xmlns:a16="http://schemas.microsoft.com/office/drawing/2014/main" id="{CEA53DDC-EBEE-4EFF-8D4A-C1D5476AD7DD}"/>
                </a:ext>
              </a:extLst>
            </p:cNvPr>
            <p:cNvCxnSpPr>
              <a:cxnSpLocks/>
              <a:stCxn id="32" idx="6"/>
              <a:endCxn id="37" idx="2"/>
            </p:cNvCxnSpPr>
            <p:nvPr userDrawn="1"/>
          </p:nvCxnSpPr>
          <p:spPr>
            <a:xfrm>
              <a:off x="8267758"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2592D59-FC81-4FED-92CF-700969CE2E67}"/>
                </a:ext>
              </a:extLst>
            </p:cNvPr>
            <p:cNvCxnSpPr>
              <a:cxnSpLocks/>
              <a:stCxn id="37" idx="6"/>
              <a:endCxn id="41"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AF380C7-3705-4BD2-89E0-767C383110A4}"/>
                </a:ext>
              </a:extLst>
            </p:cNvPr>
            <p:cNvCxnSpPr>
              <a:cxnSpLocks/>
              <a:stCxn id="41" idx="6"/>
              <a:endCxn id="45"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B80B7103-F891-4FB5-AC81-E0B6420A3DCA}"/>
              </a:ext>
            </a:extLst>
          </p:cNvPr>
          <p:cNvSpPr txBox="1"/>
          <p:nvPr userDrawn="1"/>
        </p:nvSpPr>
        <p:spPr>
          <a:xfrm>
            <a:off x="6430609" y="6262469"/>
            <a:ext cx="1629505"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802760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vestigate">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60DE8978-0CC9-4D56-9448-8C11D6A45C70}"/>
              </a:ext>
            </a:extLst>
          </p:cNvPr>
          <p:cNvSpPr txBox="1"/>
          <p:nvPr userDrawn="1"/>
        </p:nvSpPr>
        <p:spPr>
          <a:xfrm>
            <a:off x="204819" y="949533"/>
            <a:ext cx="1564852"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INVESTIGATE</a:t>
            </a:r>
          </a:p>
        </p:txBody>
      </p:sp>
      <p:sp>
        <p:nvSpPr>
          <p:cNvPr id="54" name="Text Placeholder 28">
            <a:extLst>
              <a:ext uri="{FF2B5EF4-FFF2-40B4-BE49-F238E27FC236}">
                <a16:creationId xmlns:a16="http://schemas.microsoft.com/office/drawing/2014/main" id="{E6555AE7-DC1C-454C-8C19-89D7D5C9CA79}"/>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4" name="Group 3">
            <a:extLst>
              <a:ext uri="{FF2B5EF4-FFF2-40B4-BE49-F238E27FC236}">
                <a16:creationId xmlns:a16="http://schemas.microsoft.com/office/drawing/2014/main" id="{6BC9B131-A303-403C-AB96-5C1E9E72BF8A}"/>
              </a:ext>
            </a:extLst>
          </p:cNvPr>
          <p:cNvGrpSpPr/>
          <p:nvPr userDrawn="1"/>
        </p:nvGrpSpPr>
        <p:grpSpPr>
          <a:xfrm>
            <a:off x="8060589" y="6291941"/>
            <a:ext cx="1593057" cy="566059"/>
            <a:chOff x="8060589" y="6291941"/>
            <a:chExt cx="1593057" cy="566059"/>
          </a:xfrm>
        </p:grpSpPr>
        <p:sp>
          <p:nvSpPr>
            <p:cNvPr id="72" name="Oval 71">
              <a:extLst>
                <a:ext uri="{FF2B5EF4-FFF2-40B4-BE49-F238E27FC236}">
                  <a16:creationId xmlns:a16="http://schemas.microsoft.com/office/drawing/2014/main" id="{6FB8453F-DCEF-47B4-8674-31F9601FEBCC}"/>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Partial Circle 73">
              <a:extLst>
                <a:ext uri="{FF2B5EF4-FFF2-40B4-BE49-F238E27FC236}">
                  <a16:creationId xmlns:a16="http://schemas.microsoft.com/office/drawing/2014/main" id="{609C947C-4869-46EF-9554-FDFC9F571D51}"/>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5" name="Oval 74">
              <a:extLst>
                <a:ext uri="{FF2B5EF4-FFF2-40B4-BE49-F238E27FC236}">
                  <a16:creationId xmlns:a16="http://schemas.microsoft.com/office/drawing/2014/main" id="{41517B0B-01D9-4474-8437-F17E5DF1E2D7}"/>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76" name="Straight Connector 75">
              <a:extLst>
                <a:ext uri="{FF2B5EF4-FFF2-40B4-BE49-F238E27FC236}">
                  <a16:creationId xmlns:a16="http://schemas.microsoft.com/office/drawing/2014/main" id="{C72EBBCA-7105-43BE-BCE5-87E6980898B6}"/>
                </a:ext>
              </a:extLst>
            </p:cNvPr>
            <p:cNvCxnSpPr>
              <a:cxnSpLocks/>
              <a:stCxn id="75" idx="4"/>
              <a:endCxn id="77"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737E3C8A-682B-4E76-A8B5-5347EDE52E1F}"/>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Partial Circle 77">
              <a:extLst>
                <a:ext uri="{FF2B5EF4-FFF2-40B4-BE49-F238E27FC236}">
                  <a16:creationId xmlns:a16="http://schemas.microsoft.com/office/drawing/2014/main" id="{45AE0CFD-61CE-4FA4-8C89-B4553D78F27A}"/>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Oval 78">
              <a:extLst>
                <a:ext uri="{FF2B5EF4-FFF2-40B4-BE49-F238E27FC236}">
                  <a16:creationId xmlns:a16="http://schemas.microsoft.com/office/drawing/2014/main" id="{7A7C9DDE-CC4F-42B2-BED9-50EF8CE1B330}"/>
                </a:ext>
              </a:extLst>
            </p:cNvPr>
            <p:cNvSpPr/>
            <p:nvPr userDrawn="1"/>
          </p:nvSpPr>
          <p:spPr>
            <a:xfrm>
              <a:off x="8477308" y="6294675"/>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I</a:t>
              </a:r>
            </a:p>
          </p:txBody>
        </p:sp>
        <p:cxnSp>
          <p:nvCxnSpPr>
            <p:cNvPr id="80" name="Straight Connector 79">
              <a:extLst>
                <a:ext uri="{FF2B5EF4-FFF2-40B4-BE49-F238E27FC236}">
                  <a16:creationId xmlns:a16="http://schemas.microsoft.com/office/drawing/2014/main" id="{8AB62955-A5D3-424E-B951-EC8088E272E1}"/>
                </a:ext>
              </a:extLst>
            </p:cNvPr>
            <p:cNvCxnSpPr>
              <a:cxnSpLocks/>
              <a:stCxn id="79" idx="4"/>
              <a:endCxn id="81" idx="0"/>
            </p:cNvCxnSpPr>
            <p:nvPr userDrawn="1"/>
          </p:nvCxnSpPr>
          <p:spPr>
            <a:xfrm>
              <a:off x="8648758" y="6637575"/>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D6AA09C7-A64C-4537-88E7-9DF4CE1A7E57}"/>
                </a:ext>
              </a:extLst>
            </p:cNvPr>
            <p:cNvSpPr/>
            <p:nvPr userDrawn="1"/>
          </p:nvSpPr>
          <p:spPr>
            <a:xfrm>
              <a:off x="8614627"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Partial Circle 81">
              <a:extLst>
                <a:ext uri="{FF2B5EF4-FFF2-40B4-BE49-F238E27FC236}">
                  <a16:creationId xmlns:a16="http://schemas.microsoft.com/office/drawing/2014/main" id="{DE1F390A-4258-40AA-B611-C95EB278C17B}"/>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3" name="Oval 82">
              <a:extLst>
                <a:ext uri="{FF2B5EF4-FFF2-40B4-BE49-F238E27FC236}">
                  <a16:creationId xmlns:a16="http://schemas.microsoft.com/office/drawing/2014/main" id="{5C362095-3FCE-4AD9-AB4E-FBDE98CE3C55}"/>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84" name="Straight Connector 83">
              <a:extLst>
                <a:ext uri="{FF2B5EF4-FFF2-40B4-BE49-F238E27FC236}">
                  <a16:creationId xmlns:a16="http://schemas.microsoft.com/office/drawing/2014/main" id="{32EF6EFA-37E7-4D14-A9DD-021018D55531}"/>
                </a:ext>
              </a:extLst>
            </p:cNvPr>
            <p:cNvCxnSpPr>
              <a:cxnSpLocks/>
              <a:stCxn id="83" idx="4"/>
              <a:endCxn id="85"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DFB4AF24-6D11-450C-80CB-9CE25C2B6879}"/>
                </a:ext>
              </a:extLst>
            </p:cNvPr>
            <p:cNvSpPr/>
            <p:nvPr userDrawn="1"/>
          </p:nvSpPr>
          <p:spPr>
            <a:xfrm>
              <a:off x="9031346" y="6788150"/>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08D5B947-EC48-4951-A106-770F24C503DA}"/>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87" name="Straight Connector 86">
              <a:extLst>
                <a:ext uri="{FF2B5EF4-FFF2-40B4-BE49-F238E27FC236}">
                  <a16:creationId xmlns:a16="http://schemas.microsoft.com/office/drawing/2014/main" id="{C8213399-C97D-4493-BD60-83750F06ACA1}"/>
                </a:ext>
              </a:extLst>
            </p:cNvPr>
            <p:cNvCxnSpPr>
              <a:cxnSpLocks/>
              <a:stCxn id="86" idx="4"/>
              <a:endCxn id="88"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7ECDCEE0-C329-49C8-ADE1-19CE6922F893}"/>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a:extLst>
                <a:ext uri="{FF2B5EF4-FFF2-40B4-BE49-F238E27FC236}">
                  <a16:creationId xmlns:a16="http://schemas.microsoft.com/office/drawing/2014/main" id="{B1EC546C-F50D-4722-829D-D6B55D3C6EC3}"/>
                </a:ext>
              </a:extLst>
            </p:cNvPr>
            <p:cNvCxnSpPr>
              <a:cxnSpLocks/>
              <a:stCxn id="77" idx="6"/>
              <a:endCxn id="81" idx="2"/>
            </p:cNvCxnSpPr>
            <p:nvPr userDrawn="1"/>
          </p:nvCxnSpPr>
          <p:spPr>
            <a:xfrm>
              <a:off x="8267758"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FC0E4AA-F6DF-4D1C-BABA-1D8997F3DC05}"/>
                </a:ext>
              </a:extLst>
            </p:cNvPr>
            <p:cNvCxnSpPr>
              <a:cxnSpLocks/>
              <a:stCxn id="81" idx="6"/>
              <a:endCxn id="85" idx="2"/>
            </p:cNvCxnSpPr>
            <p:nvPr userDrawn="1"/>
          </p:nvCxnSpPr>
          <p:spPr>
            <a:xfrm>
              <a:off x="8684477" y="6823075"/>
              <a:ext cx="346869"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54BCE6A-8A43-4EC0-BE7F-4A67FCB98B1C}"/>
                </a:ext>
              </a:extLst>
            </p:cNvPr>
            <p:cNvCxnSpPr>
              <a:cxnSpLocks/>
              <a:stCxn id="85" idx="6"/>
              <a:endCxn id="88"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D35860B-DB74-471E-85D8-C5732775F9B0}"/>
              </a:ext>
            </a:extLst>
          </p:cNvPr>
          <p:cNvSpPr txBox="1"/>
          <p:nvPr userDrawn="1"/>
        </p:nvSpPr>
        <p:spPr>
          <a:xfrm>
            <a:off x="6430609" y="6262469"/>
            <a:ext cx="1629505"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136958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ke">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DEC1193-FEC0-4D8B-8097-160309216E45}"/>
              </a:ext>
            </a:extLst>
          </p:cNvPr>
          <p:cNvSpPr txBox="1"/>
          <p:nvPr userDrawn="1"/>
        </p:nvSpPr>
        <p:spPr>
          <a:xfrm>
            <a:off x="204819" y="949533"/>
            <a:ext cx="827471"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MAKE</a:t>
            </a:r>
          </a:p>
        </p:txBody>
      </p:sp>
      <p:sp>
        <p:nvSpPr>
          <p:cNvPr id="30" name="Text Placeholder 28">
            <a:extLst>
              <a:ext uri="{FF2B5EF4-FFF2-40B4-BE49-F238E27FC236}">
                <a16:creationId xmlns:a16="http://schemas.microsoft.com/office/drawing/2014/main" id="{2D1FAA49-7A11-41A8-B75B-A03C17E9B1E8}"/>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a:extLst>
              <a:ext uri="{FF2B5EF4-FFF2-40B4-BE49-F238E27FC236}">
                <a16:creationId xmlns:a16="http://schemas.microsoft.com/office/drawing/2014/main" id="{421A2202-5A51-478D-B218-D08FCD55ABD0}"/>
              </a:ext>
            </a:extLst>
          </p:cNvPr>
          <p:cNvGrpSpPr/>
          <p:nvPr userDrawn="1"/>
        </p:nvGrpSpPr>
        <p:grpSpPr>
          <a:xfrm>
            <a:off x="8060589" y="6291941"/>
            <a:ext cx="1593057" cy="566059"/>
            <a:chOff x="8060589" y="6291941"/>
            <a:chExt cx="1593057" cy="566059"/>
          </a:xfrm>
        </p:grpSpPr>
        <p:sp>
          <p:nvSpPr>
            <p:cNvPr id="52" name="Oval 51">
              <a:extLst>
                <a:ext uri="{FF2B5EF4-FFF2-40B4-BE49-F238E27FC236}">
                  <a16:creationId xmlns:a16="http://schemas.microsoft.com/office/drawing/2014/main" id="{CF935AEB-403B-417F-8BFF-C98C1F26E398}"/>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Partial Circle 74">
              <a:extLst>
                <a:ext uri="{FF2B5EF4-FFF2-40B4-BE49-F238E27FC236}">
                  <a16:creationId xmlns:a16="http://schemas.microsoft.com/office/drawing/2014/main" id="{51D8C0C7-D7C9-457B-9E50-8D740B994176}"/>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Oval 75">
              <a:extLst>
                <a:ext uri="{FF2B5EF4-FFF2-40B4-BE49-F238E27FC236}">
                  <a16:creationId xmlns:a16="http://schemas.microsoft.com/office/drawing/2014/main" id="{833E2093-7D4D-4161-BE22-7D2EE38DCCE2}"/>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77" name="Straight Connector 76">
              <a:extLst>
                <a:ext uri="{FF2B5EF4-FFF2-40B4-BE49-F238E27FC236}">
                  <a16:creationId xmlns:a16="http://schemas.microsoft.com/office/drawing/2014/main" id="{ECC527A9-FBE2-4E38-BE51-01C9A913524D}"/>
                </a:ext>
              </a:extLst>
            </p:cNvPr>
            <p:cNvCxnSpPr>
              <a:cxnSpLocks/>
              <a:stCxn id="76" idx="4"/>
              <a:endCxn id="78"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3A62E2FD-FF93-4AC6-9933-F14C111EF33F}"/>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Partial Circle 78">
              <a:extLst>
                <a:ext uri="{FF2B5EF4-FFF2-40B4-BE49-F238E27FC236}">
                  <a16:creationId xmlns:a16="http://schemas.microsoft.com/office/drawing/2014/main" id="{C23A2026-477E-442D-A335-FC01759BEE17}"/>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Oval 79">
              <a:extLst>
                <a:ext uri="{FF2B5EF4-FFF2-40B4-BE49-F238E27FC236}">
                  <a16:creationId xmlns:a16="http://schemas.microsoft.com/office/drawing/2014/main" id="{591EFDE1-C1B8-4883-B8CB-2D57B9467B01}"/>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81" name="Straight Connector 80">
              <a:extLst>
                <a:ext uri="{FF2B5EF4-FFF2-40B4-BE49-F238E27FC236}">
                  <a16:creationId xmlns:a16="http://schemas.microsoft.com/office/drawing/2014/main" id="{CB02039D-BF38-46EE-A12D-29603536988D}"/>
                </a:ext>
              </a:extLst>
            </p:cNvPr>
            <p:cNvCxnSpPr>
              <a:cxnSpLocks/>
              <a:stCxn id="80" idx="4"/>
              <a:endCxn id="82"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43ADEAD8-5B1B-4C1E-8FC1-7BC2ADF88A19}"/>
                </a:ext>
              </a:extLst>
            </p:cNvPr>
            <p:cNvSpPr/>
            <p:nvPr userDrawn="1"/>
          </p:nvSpPr>
          <p:spPr>
            <a:xfrm>
              <a:off x="8614627"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Partial Circle 82">
              <a:extLst>
                <a:ext uri="{FF2B5EF4-FFF2-40B4-BE49-F238E27FC236}">
                  <a16:creationId xmlns:a16="http://schemas.microsoft.com/office/drawing/2014/main" id="{818D8C58-5C3B-466E-8D47-D8FC18EFA895}"/>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Oval 83">
              <a:extLst>
                <a:ext uri="{FF2B5EF4-FFF2-40B4-BE49-F238E27FC236}">
                  <a16:creationId xmlns:a16="http://schemas.microsoft.com/office/drawing/2014/main" id="{91021CC6-7EFD-4A0D-AE79-894FDB87DD72}"/>
                </a:ext>
              </a:extLst>
            </p:cNvPr>
            <p:cNvSpPr/>
            <p:nvPr userDrawn="1"/>
          </p:nvSpPr>
          <p:spPr>
            <a:xfrm>
              <a:off x="8894027" y="6294675"/>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M</a:t>
              </a:r>
            </a:p>
          </p:txBody>
        </p:sp>
        <p:cxnSp>
          <p:nvCxnSpPr>
            <p:cNvPr id="85" name="Straight Connector 84">
              <a:extLst>
                <a:ext uri="{FF2B5EF4-FFF2-40B4-BE49-F238E27FC236}">
                  <a16:creationId xmlns:a16="http://schemas.microsoft.com/office/drawing/2014/main" id="{49E7C171-C49C-480A-8A94-2DFFA8FD65B0}"/>
                </a:ext>
              </a:extLst>
            </p:cNvPr>
            <p:cNvCxnSpPr>
              <a:cxnSpLocks/>
              <a:stCxn id="84" idx="4"/>
              <a:endCxn id="86" idx="0"/>
            </p:cNvCxnSpPr>
            <p:nvPr userDrawn="1"/>
          </p:nvCxnSpPr>
          <p:spPr>
            <a:xfrm>
              <a:off x="9065477" y="6637575"/>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9F1B5B56-9EDD-4167-B1B6-DBA22F3D4862}"/>
                </a:ext>
              </a:extLst>
            </p:cNvPr>
            <p:cNvSpPr/>
            <p:nvPr userDrawn="1"/>
          </p:nvSpPr>
          <p:spPr>
            <a:xfrm>
              <a:off x="9031346"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0C6A8739-8AF6-41F7-8986-61C58EAE8425}"/>
                </a:ext>
              </a:extLst>
            </p:cNvPr>
            <p:cNvSpPr/>
            <p:nvPr userDrawn="1"/>
          </p:nvSpPr>
          <p:spPr>
            <a:xfrm>
              <a:off x="9310746" y="6291941"/>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E</a:t>
              </a:r>
            </a:p>
          </p:txBody>
        </p:sp>
        <p:cxnSp>
          <p:nvCxnSpPr>
            <p:cNvPr id="88" name="Straight Connector 87">
              <a:extLst>
                <a:ext uri="{FF2B5EF4-FFF2-40B4-BE49-F238E27FC236}">
                  <a16:creationId xmlns:a16="http://schemas.microsoft.com/office/drawing/2014/main" id="{0A007335-649D-4644-B275-747B21E10379}"/>
                </a:ext>
              </a:extLst>
            </p:cNvPr>
            <p:cNvCxnSpPr>
              <a:cxnSpLocks/>
              <a:stCxn id="87" idx="4"/>
              <a:endCxn id="89" idx="0"/>
            </p:cNvCxnSpPr>
            <p:nvPr userDrawn="1"/>
          </p:nvCxnSpPr>
          <p:spPr>
            <a:xfrm>
              <a:off x="9482196" y="6634841"/>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C8C48218-EC8A-42F7-A772-153ACEB8AC45}"/>
                </a:ext>
              </a:extLst>
            </p:cNvPr>
            <p:cNvSpPr/>
            <p:nvPr userDrawn="1"/>
          </p:nvSpPr>
          <p:spPr>
            <a:xfrm>
              <a:off x="9448065" y="6785416"/>
              <a:ext cx="69850" cy="6985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F5E61897-C10C-4583-9ADF-4C4B6B0C5B45}"/>
                </a:ext>
              </a:extLst>
            </p:cNvPr>
            <p:cNvCxnSpPr>
              <a:cxnSpLocks/>
              <a:stCxn id="78" idx="6"/>
              <a:endCxn id="82" idx="2"/>
            </p:cNvCxnSpPr>
            <p:nvPr userDrawn="1"/>
          </p:nvCxnSpPr>
          <p:spPr>
            <a:xfrm>
              <a:off x="8267758"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08367A9-3638-4DCF-BBBF-B48FB04298B4}"/>
                </a:ext>
              </a:extLst>
            </p:cNvPr>
            <p:cNvCxnSpPr>
              <a:cxnSpLocks/>
              <a:stCxn id="82" idx="6"/>
              <a:endCxn id="86" idx="2"/>
            </p:cNvCxnSpPr>
            <p:nvPr userDrawn="1"/>
          </p:nvCxnSpPr>
          <p:spPr>
            <a:xfrm>
              <a:off x="8684477"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72FDB6D-9D68-4BE7-B392-D29F07D3F19B}"/>
                </a:ext>
              </a:extLst>
            </p:cNvPr>
            <p:cNvCxnSpPr>
              <a:cxnSpLocks/>
              <a:stCxn id="86" idx="6"/>
              <a:endCxn id="89" idx="2"/>
            </p:cNvCxnSpPr>
            <p:nvPr userDrawn="1"/>
          </p:nvCxnSpPr>
          <p:spPr>
            <a:xfrm flipV="1">
              <a:off x="9101196" y="6820341"/>
              <a:ext cx="346869" cy="2734"/>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7BD4FD96-E1A8-406C-BB88-1A968A74EDA7}"/>
              </a:ext>
            </a:extLst>
          </p:cNvPr>
          <p:cNvSpPr txBox="1"/>
          <p:nvPr userDrawn="1"/>
        </p:nvSpPr>
        <p:spPr>
          <a:xfrm>
            <a:off x="6430609" y="6262469"/>
            <a:ext cx="1629505"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1804276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valuate">
    <p:spTree>
      <p:nvGrpSpPr>
        <p:cNvPr id="1" name=""/>
        <p:cNvGrpSpPr/>
        <p:nvPr/>
      </p:nvGrpSpPr>
      <p:grpSpPr>
        <a:xfrm>
          <a:off x="0" y="0"/>
          <a:ext cx="0" cy="0"/>
          <a:chOff x="0" y="0"/>
          <a:chExt cx="0" cy="0"/>
        </a:xfrm>
      </p:grpSpPr>
      <p:sp>
        <p:nvSpPr>
          <p:cNvPr id="51" name="TextBox 50">
            <a:extLst>
              <a:ext uri="{FF2B5EF4-FFF2-40B4-BE49-F238E27FC236}">
                <a16:creationId xmlns:a16="http://schemas.microsoft.com/office/drawing/2014/main" id="{0821199D-64CF-44EF-854E-BDF70A5954B4}"/>
              </a:ext>
            </a:extLst>
          </p:cNvPr>
          <p:cNvSpPr txBox="1"/>
          <p:nvPr userDrawn="1"/>
        </p:nvSpPr>
        <p:spPr>
          <a:xfrm>
            <a:off x="204819" y="949533"/>
            <a:ext cx="1274708" cy="369332"/>
          </a:xfrm>
          <a:prstGeom prst="rect">
            <a:avLst/>
          </a:prstGeom>
          <a:noFill/>
        </p:spPr>
        <p:txBody>
          <a:bodyPr wrap="none" rtlCol="0">
            <a:spAutoFit/>
          </a:bodyPr>
          <a:lstStyle/>
          <a:p>
            <a:r>
              <a:rPr lang="en-GB" sz="1800" b="1" kern="1200" baseline="0" dirty="0">
                <a:solidFill>
                  <a:srgbClr val="595959"/>
                </a:solidFill>
                <a:latin typeface="+mj-lt"/>
                <a:ea typeface="+mj-ea"/>
                <a:cs typeface="Calibri Light" panose="020F0302020204030204" pitchFamily="34" charset="0"/>
              </a:rPr>
              <a:t>EVALUATE</a:t>
            </a:r>
          </a:p>
        </p:txBody>
      </p:sp>
      <p:sp>
        <p:nvSpPr>
          <p:cNvPr id="53" name="Text Placeholder 28">
            <a:extLst>
              <a:ext uri="{FF2B5EF4-FFF2-40B4-BE49-F238E27FC236}">
                <a16:creationId xmlns:a16="http://schemas.microsoft.com/office/drawing/2014/main" id="{6843914E-1CE4-4F60-874E-6D83D0293F8E}"/>
              </a:ext>
            </a:extLst>
          </p:cNvPr>
          <p:cNvSpPr>
            <a:spLocks noGrp="1"/>
          </p:cNvSpPr>
          <p:nvPr>
            <p:ph type="body" sz="quarter" idx="10"/>
          </p:nvPr>
        </p:nvSpPr>
        <p:spPr>
          <a:xfrm>
            <a:off x="216694" y="1388917"/>
            <a:ext cx="9436952" cy="4758506"/>
          </a:xfrm>
          <a:prstGeom prst="rect">
            <a:avLst/>
          </a:prstGeom>
        </p:spPr>
        <p:txBody>
          <a:bodyPr/>
          <a:lstStyle>
            <a:lvl1pPr marL="0" indent="0">
              <a:spcBef>
                <a:spcPts val="800"/>
              </a:spcBef>
              <a:buFont typeface="Arial" panose="020B0604020202020204" pitchFamily="34" charset="0"/>
              <a:buNone/>
              <a:defRPr sz="1100"/>
            </a:lvl1pPr>
            <a:lvl2pPr marL="371475" indent="0">
              <a:spcBef>
                <a:spcPts val="800"/>
              </a:spcBef>
              <a:buFont typeface="Arial" panose="020B0604020202020204" pitchFamily="34" charset="0"/>
              <a:buNone/>
              <a:defRPr sz="1100"/>
            </a:lvl2pPr>
            <a:lvl3pPr marL="742950" indent="0">
              <a:spcBef>
                <a:spcPts val="800"/>
              </a:spcBef>
              <a:buFont typeface="Arial" panose="020B0604020202020204" pitchFamily="34" charset="0"/>
              <a:buNone/>
              <a:defRPr sz="1100"/>
            </a:lvl3pPr>
            <a:lvl4pPr marL="1114425" indent="0">
              <a:spcBef>
                <a:spcPts val="800"/>
              </a:spcBef>
              <a:buFont typeface="Arial" panose="020B0604020202020204" pitchFamily="34" charset="0"/>
              <a:buNone/>
              <a:defRPr sz="1100"/>
            </a:lvl4pPr>
            <a:lvl5pPr marL="1485900" indent="0">
              <a:spcBef>
                <a:spcPts val="800"/>
              </a:spcBef>
              <a:buFont typeface="Arial" panose="020B0604020202020204" pitchFamily="34" charset="0"/>
              <a:buNone/>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 name="Group 2">
            <a:extLst>
              <a:ext uri="{FF2B5EF4-FFF2-40B4-BE49-F238E27FC236}">
                <a16:creationId xmlns:a16="http://schemas.microsoft.com/office/drawing/2014/main" id="{DD47E625-8B80-49A1-B77A-3F370A744AE8}"/>
              </a:ext>
            </a:extLst>
          </p:cNvPr>
          <p:cNvGrpSpPr/>
          <p:nvPr userDrawn="1"/>
        </p:nvGrpSpPr>
        <p:grpSpPr>
          <a:xfrm>
            <a:off x="8060589" y="6291941"/>
            <a:ext cx="1593057" cy="566059"/>
            <a:chOff x="8060589" y="6291941"/>
            <a:chExt cx="1593057" cy="566059"/>
          </a:xfrm>
        </p:grpSpPr>
        <p:sp>
          <p:nvSpPr>
            <p:cNvPr id="72" name="Oval 71">
              <a:extLst>
                <a:ext uri="{FF2B5EF4-FFF2-40B4-BE49-F238E27FC236}">
                  <a16:creationId xmlns:a16="http://schemas.microsoft.com/office/drawing/2014/main" id="{8537163A-A1B5-4BCB-9B32-AED8BE1ABA1F}"/>
                </a:ext>
              </a:extLst>
            </p:cNvPr>
            <p:cNvSpPr/>
            <p:nvPr userDrawn="1"/>
          </p:nvSpPr>
          <p:spPr>
            <a:xfrm>
              <a:off x="9334158" y="6314924"/>
              <a:ext cx="295200" cy="295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Partial Circle 74">
              <a:extLst>
                <a:ext uri="{FF2B5EF4-FFF2-40B4-BE49-F238E27FC236}">
                  <a16:creationId xmlns:a16="http://schemas.microsoft.com/office/drawing/2014/main" id="{9FB4EAE0-7D52-4A26-B2D1-F16C82BD65EA}"/>
                </a:ext>
              </a:extLst>
            </p:cNvPr>
            <p:cNvSpPr/>
            <p:nvPr userDrawn="1"/>
          </p:nvSpPr>
          <p:spPr>
            <a:xfrm>
              <a:off x="8084402" y="6318488"/>
              <a:ext cx="295274" cy="295274"/>
            </a:xfrm>
            <a:prstGeom prst="pie">
              <a:avLst>
                <a:gd name="adj1" fmla="val 16147186"/>
                <a:gd name="adj2" fmla="val 531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6" name="Oval 75">
              <a:extLst>
                <a:ext uri="{FF2B5EF4-FFF2-40B4-BE49-F238E27FC236}">
                  <a16:creationId xmlns:a16="http://schemas.microsoft.com/office/drawing/2014/main" id="{5C37AADD-C22B-4F4D-8FCB-16DDAF72FE43}"/>
                </a:ext>
              </a:extLst>
            </p:cNvPr>
            <p:cNvSpPr/>
            <p:nvPr userDrawn="1"/>
          </p:nvSpPr>
          <p:spPr>
            <a:xfrm>
              <a:off x="8060589"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T</a:t>
              </a:r>
            </a:p>
          </p:txBody>
        </p:sp>
        <p:cxnSp>
          <p:nvCxnSpPr>
            <p:cNvPr id="77" name="Straight Connector 76">
              <a:extLst>
                <a:ext uri="{FF2B5EF4-FFF2-40B4-BE49-F238E27FC236}">
                  <a16:creationId xmlns:a16="http://schemas.microsoft.com/office/drawing/2014/main" id="{72081976-02B0-476E-987D-0111C6CD5B34}"/>
                </a:ext>
              </a:extLst>
            </p:cNvPr>
            <p:cNvCxnSpPr>
              <a:cxnSpLocks/>
              <a:stCxn id="76" idx="4"/>
              <a:endCxn id="78" idx="0"/>
            </p:cNvCxnSpPr>
            <p:nvPr userDrawn="1"/>
          </p:nvCxnSpPr>
          <p:spPr>
            <a:xfrm>
              <a:off x="8232039"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ACB0AAAB-69BF-49E0-B4BC-172ACF770434}"/>
                </a:ext>
              </a:extLst>
            </p:cNvPr>
            <p:cNvSpPr/>
            <p:nvPr userDrawn="1"/>
          </p:nvSpPr>
          <p:spPr>
            <a:xfrm>
              <a:off x="8197908"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Partial Circle 78">
              <a:extLst>
                <a:ext uri="{FF2B5EF4-FFF2-40B4-BE49-F238E27FC236}">
                  <a16:creationId xmlns:a16="http://schemas.microsoft.com/office/drawing/2014/main" id="{9E2DAC33-02C3-4D95-A3AA-70568D88F9C3}"/>
                </a:ext>
              </a:extLst>
            </p:cNvPr>
            <p:cNvSpPr/>
            <p:nvPr userDrawn="1"/>
          </p:nvSpPr>
          <p:spPr>
            <a:xfrm>
              <a:off x="8501121" y="6318488"/>
              <a:ext cx="295274" cy="295274"/>
            </a:xfrm>
            <a:prstGeom prst="pie">
              <a:avLst>
                <a:gd name="adj1" fmla="val 16147186"/>
                <a:gd name="adj2" fmla="val 5352718"/>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0" name="Oval 79">
              <a:extLst>
                <a:ext uri="{FF2B5EF4-FFF2-40B4-BE49-F238E27FC236}">
                  <a16:creationId xmlns:a16="http://schemas.microsoft.com/office/drawing/2014/main" id="{0879C478-3830-4176-904E-12E58FD037B9}"/>
                </a:ext>
              </a:extLst>
            </p:cNvPr>
            <p:cNvSpPr/>
            <p:nvPr userDrawn="1"/>
          </p:nvSpPr>
          <p:spPr>
            <a:xfrm>
              <a:off x="8477308"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I</a:t>
              </a:r>
            </a:p>
          </p:txBody>
        </p:sp>
        <p:cxnSp>
          <p:nvCxnSpPr>
            <p:cNvPr id="81" name="Straight Connector 80">
              <a:extLst>
                <a:ext uri="{FF2B5EF4-FFF2-40B4-BE49-F238E27FC236}">
                  <a16:creationId xmlns:a16="http://schemas.microsoft.com/office/drawing/2014/main" id="{602C35E8-A35C-4362-A169-821416E7BC26}"/>
                </a:ext>
              </a:extLst>
            </p:cNvPr>
            <p:cNvCxnSpPr>
              <a:cxnSpLocks/>
              <a:stCxn id="80" idx="4"/>
              <a:endCxn id="82" idx="0"/>
            </p:cNvCxnSpPr>
            <p:nvPr userDrawn="1"/>
          </p:nvCxnSpPr>
          <p:spPr>
            <a:xfrm>
              <a:off x="8648758"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6628B799-5ADF-4BDB-9949-B9C84F9DA68F}"/>
                </a:ext>
              </a:extLst>
            </p:cNvPr>
            <p:cNvSpPr/>
            <p:nvPr userDrawn="1"/>
          </p:nvSpPr>
          <p:spPr>
            <a:xfrm>
              <a:off x="8614627"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Partial Circle 82">
              <a:extLst>
                <a:ext uri="{FF2B5EF4-FFF2-40B4-BE49-F238E27FC236}">
                  <a16:creationId xmlns:a16="http://schemas.microsoft.com/office/drawing/2014/main" id="{A8019A87-9B56-4CEA-AAAC-F7F6153E7B1B}"/>
                </a:ext>
              </a:extLst>
            </p:cNvPr>
            <p:cNvSpPr/>
            <p:nvPr userDrawn="1"/>
          </p:nvSpPr>
          <p:spPr>
            <a:xfrm>
              <a:off x="8917840" y="6318488"/>
              <a:ext cx="295274" cy="295274"/>
            </a:xfrm>
            <a:prstGeom prst="pie">
              <a:avLst>
                <a:gd name="adj1" fmla="val 16147186"/>
                <a:gd name="adj2" fmla="val 1075128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Oval 83">
              <a:extLst>
                <a:ext uri="{FF2B5EF4-FFF2-40B4-BE49-F238E27FC236}">
                  <a16:creationId xmlns:a16="http://schemas.microsoft.com/office/drawing/2014/main" id="{322C6441-B9BA-4291-931D-6093ED256172}"/>
                </a:ext>
              </a:extLst>
            </p:cNvPr>
            <p:cNvSpPr/>
            <p:nvPr userDrawn="1"/>
          </p:nvSpPr>
          <p:spPr>
            <a:xfrm>
              <a:off x="8894027" y="6294675"/>
              <a:ext cx="342900" cy="3429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M</a:t>
              </a:r>
            </a:p>
          </p:txBody>
        </p:sp>
        <p:cxnSp>
          <p:nvCxnSpPr>
            <p:cNvPr id="85" name="Straight Connector 84">
              <a:extLst>
                <a:ext uri="{FF2B5EF4-FFF2-40B4-BE49-F238E27FC236}">
                  <a16:creationId xmlns:a16="http://schemas.microsoft.com/office/drawing/2014/main" id="{3D24AA59-85DB-471A-8F86-46744300042D}"/>
                </a:ext>
              </a:extLst>
            </p:cNvPr>
            <p:cNvCxnSpPr>
              <a:cxnSpLocks/>
              <a:stCxn id="84" idx="4"/>
              <a:endCxn id="86" idx="0"/>
            </p:cNvCxnSpPr>
            <p:nvPr userDrawn="1"/>
          </p:nvCxnSpPr>
          <p:spPr>
            <a:xfrm>
              <a:off x="9065477" y="6637575"/>
              <a:ext cx="794" cy="150575"/>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E509F7A7-36E8-4623-9B4C-65AB5FA974B1}"/>
                </a:ext>
              </a:extLst>
            </p:cNvPr>
            <p:cNvSpPr/>
            <p:nvPr userDrawn="1"/>
          </p:nvSpPr>
          <p:spPr>
            <a:xfrm>
              <a:off x="9031346" y="6788150"/>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A55465F4-5BE4-43F8-A421-61D8D7D6958C}"/>
                </a:ext>
              </a:extLst>
            </p:cNvPr>
            <p:cNvSpPr/>
            <p:nvPr userDrawn="1"/>
          </p:nvSpPr>
          <p:spPr>
            <a:xfrm>
              <a:off x="9310746" y="6291941"/>
              <a:ext cx="342900" cy="342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E</a:t>
              </a:r>
            </a:p>
          </p:txBody>
        </p:sp>
        <p:cxnSp>
          <p:nvCxnSpPr>
            <p:cNvPr id="88" name="Straight Connector 87">
              <a:extLst>
                <a:ext uri="{FF2B5EF4-FFF2-40B4-BE49-F238E27FC236}">
                  <a16:creationId xmlns:a16="http://schemas.microsoft.com/office/drawing/2014/main" id="{FEA1C2C7-41A1-429C-815E-A8CD869F8CA4}"/>
                </a:ext>
              </a:extLst>
            </p:cNvPr>
            <p:cNvCxnSpPr>
              <a:cxnSpLocks/>
              <a:stCxn id="87" idx="4"/>
              <a:endCxn id="89" idx="0"/>
            </p:cNvCxnSpPr>
            <p:nvPr userDrawn="1"/>
          </p:nvCxnSpPr>
          <p:spPr>
            <a:xfrm>
              <a:off x="9482196" y="6634841"/>
              <a:ext cx="794" cy="15057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7C0AE128-36EC-4B9D-8A7E-E3D1815E22CD}"/>
                </a:ext>
              </a:extLst>
            </p:cNvPr>
            <p:cNvSpPr/>
            <p:nvPr userDrawn="1"/>
          </p:nvSpPr>
          <p:spPr>
            <a:xfrm>
              <a:off x="9448065" y="6785416"/>
              <a:ext cx="69850" cy="698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0" name="Straight Connector 89">
              <a:extLst>
                <a:ext uri="{FF2B5EF4-FFF2-40B4-BE49-F238E27FC236}">
                  <a16:creationId xmlns:a16="http://schemas.microsoft.com/office/drawing/2014/main" id="{0A7449DF-DFA2-49B5-AEF4-8939790B7A4E}"/>
                </a:ext>
              </a:extLst>
            </p:cNvPr>
            <p:cNvCxnSpPr>
              <a:cxnSpLocks/>
              <a:stCxn id="78" idx="6"/>
              <a:endCxn id="82" idx="2"/>
            </p:cNvCxnSpPr>
            <p:nvPr userDrawn="1"/>
          </p:nvCxnSpPr>
          <p:spPr>
            <a:xfrm>
              <a:off x="8267758"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369C2003-D414-4463-B1F5-7300F67743AE}"/>
                </a:ext>
              </a:extLst>
            </p:cNvPr>
            <p:cNvCxnSpPr>
              <a:cxnSpLocks/>
              <a:stCxn id="82" idx="6"/>
              <a:endCxn id="86" idx="2"/>
            </p:cNvCxnSpPr>
            <p:nvPr userDrawn="1"/>
          </p:nvCxnSpPr>
          <p:spPr>
            <a:xfrm>
              <a:off x="8684477" y="6823075"/>
              <a:ext cx="34686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89F25A0-64B3-4771-B323-5CF679C4DC22}"/>
                </a:ext>
              </a:extLst>
            </p:cNvPr>
            <p:cNvCxnSpPr>
              <a:cxnSpLocks/>
              <a:stCxn id="86" idx="6"/>
              <a:endCxn id="89" idx="2"/>
            </p:cNvCxnSpPr>
            <p:nvPr userDrawn="1"/>
          </p:nvCxnSpPr>
          <p:spPr>
            <a:xfrm flipV="1">
              <a:off x="9101196" y="6820341"/>
              <a:ext cx="346869" cy="273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101F4228-3430-41CC-897F-DB8D5CE9774D}"/>
              </a:ext>
            </a:extLst>
          </p:cNvPr>
          <p:cNvSpPr txBox="1"/>
          <p:nvPr userDrawn="1"/>
        </p:nvSpPr>
        <p:spPr>
          <a:xfrm>
            <a:off x="6430609" y="6262469"/>
            <a:ext cx="1629505" cy="400110"/>
          </a:xfrm>
          <a:prstGeom prst="rect">
            <a:avLst/>
          </a:prstGeom>
          <a:noFill/>
        </p:spPr>
        <p:txBody>
          <a:bodyPr wrap="square" rtlCol="0" anchor="b" anchorCtr="0">
            <a:spAutoFit/>
          </a:bodyPr>
          <a:lstStyle/>
          <a:p>
            <a:pPr algn="r"/>
            <a:r>
              <a:rPr lang="en-US" sz="2000" b="1" dirty="0">
                <a:solidFill>
                  <a:schemeClr val="accent3"/>
                </a:solidFill>
                <a:latin typeface="+mn-lt"/>
                <a:ea typeface="League Spartan" charset="0"/>
                <a:cs typeface="Poppins" pitchFamily="2" charset="77"/>
              </a:rPr>
              <a:t>PYTHON</a:t>
            </a:r>
          </a:p>
        </p:txBody>
      </p:sp>
    </p:spTree>
    <p:extLst>
      <p:ext uri="{BB962C8B-B14F-4D97-AF65-F5344CB8AC3E}">
        <p14:creationId xmlns:p14="http://schemas.microsoft.com/office/powerpoint/2010/main" val="13061795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4048042-B34F-4B2D-A812-8C4AD244DBB9}"/>
              </a:ext>
            </a:extLst>
          </p:cNvPr>
          <p:cNvSpPr/>
          <p:nvPr/>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dirty="0"/>
          </a:p>
        </p:txBody>
      </p:sp>
      <p:cxnSp>
        <p:nvCxnSpPr>
          <p:cNvPr id="8" name="Straight Connector 7">
            <a:extLst>
              <a:ext uri="{FF2B5EF4-FFF2-40B4-BE49-F238E27FC236}">
                <a16:creationId xmlns:a16="http://schemas.microsoft.com/office/drawing/2014/main" id="{F1C823CE-9AF6-4D76-A695-2AF8B3752C1A}"/>
              </a:ext>
            </a:extLst>
          </p:cNvPr>
          <p:cNvCxnSpPr>
            <a:cxnSpLocks/>
          </p:cNvCxnSpPr>
          <p:nvPr/>
        </p:nvCxnSpPr>
        <p:spPr>
          <a:xfrm>
            <a:off x="0" y="678024"/>
            <a:ext cx="9906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84009A8-0A7A-408C-A06E-28DB683FF575}"/>
              </a:ext>
            </a:extLst>
          </p:cNvPr>
          <p:cNvSpPr txBox="1"/>
          <p:nvPr/>
        </p:nvSpPr>
        <p:spPr>
          <a:xfrm>
            <a:off x="89525" y="146551"/>
            <a:ext cx="1369286" cy="317459"/>
          </a:xfrm>
          <a:prstGeom prst="rect">
            <a:avLst/>
          </a:prstGeom>
          <a:noFill/>
        </p:spPr>
        <p:txBody>
          <a:bodyPr wrap="none" rtlCol="0">
            <a:spAutoFit/>
          </a:bodyPr>
          <a:lstStyle/>
          <a:p>
            <a:r>
              <a:rPr lang="en-GB" sz="1463" b="1" dirty="0">
                <a:latin typeface="+mj-lt"/>
              </a:rPr>
              <a:t>[Header text]</a:t>
            </a:r>
          </a:p>
        </p:txBody>
      </p:sp>
      <p:grpSp>
        <p:nvGrpSpPr>
          <p:cNvPr id="10" name="Group 9">
            <a:extLst>
              <a:ext uri="{FF2B5EF4-FFF2-40B4-BE49-F238E27FC236}">
                <a16:creationId xmlns:a16="http://schemas.microsoft.com/office/drawing/2014/main" id="{7981AA10-9F9A-42B8-A5DF-2E39A374E85F}"/>
              </a:ext>
            </a:extLst>
          </p:cNvPr>
          <p:cNvGrpSpPr/>
          <p:nvPr/>
        </p:nvGrpSpPr>
        <p:grpSpPr>
          <a:xfrm>
            <a:off x="8521408" y="100848"/>
            <a:ext cx="1329894" cy="476316"/>
            <a:chOff x="10487885" y="222750"/>
            <a:chExt cx="1636793" cy="476316"/>
          </a:xfrm>
        </p:grpSpPr>
        <p:pic>
          <p:nvPicPr>
            <p:cNvPr id="11" name="Picture 10" descr="A close up of ware&#10;&#10;Description automatically generated">
              <a:extLst>
                <a:ext uri="{FF2B5EF4-FFF2-40B4-BE49-F238E27FC236}">
                  <a16:creationId xmlns:a16="http://schemas.microsoft.com/office/drawing/2014/main" id="{BFDF4789-A602-4A9B-86BD-09994AD35F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12" name="TextBox 11">
              <a:extLst>
                <a:ext uri="{FF2B5EF4-FFF2-40B4-BE49-F238E27FC236}">
                  <a16:creationId xmlns:a16="http://schemas.microsoft.com/office/drawing/2014/main" id="{2EBC4DFA-497E-4C66-AD9B-0A94D24C784F}"/>
                </a:ext>
              </a:extLst>
            </p:cNvPr>
            <p:cNvSpPr txBox="1"/>
            <p:nvPr/>
          </p:nvSpPr>
          <p:spPr>
            <a:xfrm>
              <a:off x="10964201" y="330103"/>
              <a:ext cx="1160477" cy="229935"/>
            </a:xfrm>
            <a:prstGeom prst="rect">
              <a:avLst/>
            </a:prstGeom>
            <a:noFill/>
          </p:spPr>
          <p:txBody>
            <a:bodyPr wrap="none" rtlCol="0">
              <a:spAutoFit/>
            </a:bodyPr>
            <a:lstStyle/>
            <a:p>
              <a:r>
                <a:rPr lang="en-GB" sz="894" dirty="0" err="1">
                  <a:latin typeface="+mj-lt"/>
                </a:rPr>
                <a:t>Craig’n’Dave</a:t>
              </a:r>
              <a:endParaRPr lang="en-GB" sz="894" dirty="0">
                <a:latin typeface="+mj-lt"/>
              </a:endParaRPr>
            </a:p>
          </p:txBody>
        </p:sp>
      </p:grpSp>
      <p:sp>
        <p:nvSpPr>
          <p:cNvPr id="13" name="Rectangle 12">
            <a:extLst>
              <a:ext uri="{FF2B5EF4-FFF2-40B4-BE49-F238E27FC236}">
                <a16:creationId xmlns:a16="http://schemas.microsoft.com/office/drawing/2014/main" id="{E4ACA9EC-E6BA-4D71-951B-10855D77D3B1}"/>
              </a:ext>
            </a:extLst>
          </p:cNvPr>
          <p:cNvSpPr/>
          <p:nvPr userDrawn="1"/>
        </p:nvSpPr>
        <p:spPr>
          <a:xfrm>
            <a:off x="0" y="1"/>
            <a:ext cx="9906000" cy="67802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cxnSp>
        <p:nvCxnSpPr>
          <p:cNvPr id="14" name="Straight Connector 13">
            <a:extLst>
              <a:ext uri="{FF2B5EF4-FFF2-40B4-BE49-F238E27FC236}">
                <a16:creationId xmlns:a16="http://schemas.microsoft.com/office/drawing/2014/main" id="{2973E5C6-7FE1-432F-973F-99FBAF916B4E}"/>
              </a:ext>
            </a:extLst>
          </p:cNvPr>
          <p:cNvCxnSpPr>
            <a:cxnSpLocks/>
          </p:cNvCxnSpPr>
          <p:nvPr userDrawn="1"/>
        </p:nvCxnSpPr>
        <p:spPr>
          <a:xfrm>
            <a:off x="0" y="678024"/>
            <a:ext cx="99060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0E46AD-1B76-4B96-B918-1A82087F35F9}"/>
              </a:ext>
            </a:extLst>
          </p:cNvPr>
          <p:cNvSpPr txBox="1"/>
          <p:nvPr userDrawn="1"/>
        </p:nvSpPr>
        <p:spPr>
          <a:xfrm>
            <a:off x="89525" y="146550"/>
            <a:ext cx="5291833" cy="369332"/>
          </a:xfrm>
          <a:prstGeom prst="rect">
            <a:avLst/>
          </a:prstGeom>
          <a:noFill/>
        </p:spPr>
        <p:txBody>
          <a:bodyPr wrap="none" rtlCol="0">
            <a:spAutoFit/>
          </a:bodyPr>
          <a:lstStyle/>
          <a:p>
            <a:r>
              <a:rPr lang="en-GB" sz="1800" b="1" dirty="0">
                <a:solidFill>
                  <a:schemeClr val="accent3"/>
                </a:solidFill>
                <a:latin typeface="+mj-lt"/>
              </a:rPr>
              <a:t>Learn how to use counter-controlled iterations</a:t>
            </a:r>
          </a:p>
        </p:txBody>
      </p:sp>
      <p:grpSp>
        <p:nvGrpSpPr>
          <p:cNvPr id="19" name="Group 18">
            <a:extLst>
              <a:ext uri="{FF2B5EF4-FFF2-40B4-BE49-F238E27FC236}">
                <a16:creationId xmlns:a16="http://schemas.microsoft.com/office/drawing/2014/main" id="{5C10271A-6868-4D26-8D86-A5E051F31663}"/>
              </a:ext>
            </a:extLst>
          </p:cNvPr>
          <p:cNvGrpSpPr/>
          <p:nvPr userDrawn="1"/>
        </p:nvGrpSpPr>
        <p:grpSpPr>
          <a:xfrm>
            <a:off x="8267649" y="88592"/>
            <a:ext cx="1593930" cy="476316"/>
            <a:chOff x="10487885" y="222750"/>
            <a:chExt cx="1593930" cy="476316"/>
          </a:xfrm>
        </p:grpSpPr>
        <p:pic>
          <p:nvPicPr>
            <p:cNvPr id="20" name="Picture 19" descr="A close up of ware&#10;&#10;Description automatically generated">
              <a:extLst>
                <a:ext uri="{FF2B5EF4-FFF2-40B4-BE49-F238E27FC236}">
                  <a16:creationId xmlns:a16="http://schemas.microsoft.com/office/drawing/2014/main" id="{7243483D-ABB4-481A-A743-F91953B6D1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87885" y="222750"/>
              <a:ext cx="476316" cy="476316"/>
            </a:xfrm>
            <a:prstGeom prst="rect">
              <a:avLst/>
            </a:prstGeom>
          </p:spPr>
        </p:pic>
        <p:sp>
          <p:nvSpPr>
            <p:cNvPr id="21" name="TextBox 20">
              <a:extLst>
                <a:ext uri="{FF2B5EF4-FFF2-40B4-BE49-F238E27FC236}">
                  <a16:creationId xmlns:a16="http://schemas.microsoft.com/office/drawing/2014/main" id="{65878A0F-2376-461D-AFC6-0B919F3BF72B}"/>
                </a:ext>
              </a:extLst>
            </p:cNvPr>
            <p:cNvSpPr txBox="1"/>
            <p:nvPr userDrawn="1"/>
          </p:nvSpPr>
          <p:spPr>
            <a:xfrm>
              <a:off x="10964201" y="330103"/>
              <a:ext cx="1117614" cy="261610"/>
            </a:xfrm>
            <a:prstGeom prst="rect">
              <a:avLst/>
            </a:prstGeom>
            <a:noFill/>
          </p:spPr>
          <p:txBody>
            <a:bodyPr wrap="none" rtlCol="0">
              <a:spAutoFit/>
            </a:bodyPr>
            <a:lstStyle/>
            <a:p>
              <a:r>
                <a:rPr lang="en-GB" sz="1100" dirty="0" err="1">
                  <a:latin typeface="+mj-lt"/>
                </a:rPr>
                <a:t>Craig’n’Dave</a:t>
              </a:r>
              <a:endParaRPr lang="en-GB" sz="1100" dirty="0">
                <a:latin typeface="+mj-lt"/>
              </a:endParaRPr>
            </a:p>
          </p:txBody>
        </p:sp>
      </p:grpSp>
    </p:spTree>
    <p:extLst>
      <p:ext uri="{BB962C8B-B14F-4D97-AF65-F5344CB8AC3E}">
        <p14:creationId xmlns:p14="http://schemas.microsoft.com/office/powerpoint/2010/main" val="281738480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l" defTabSz="742950" rtl="0" eaLnBrk="1" latinLnBrk="0" hangingPunct="1">
        <a:lnSpc>
          <a:spcPct val="90000"/>
        </a:lnSpc>
        <a:spcBef>
          <a:spcPct val="0"/>
        </a:spcBef>
        <a:buNone/>
        <a:defRPr sz="3575"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595959"/>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595959"/>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595959"/>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595959"/>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lvl="2">
              <a:lnSpc>
                <a:spcPct val="100000"/>
              </a:lnSpc>
              <a:spcBef>
                <a:spcPts val="600"/>
              </a:spcBef>
            </a:pPr>
            <a:r>
              <a:rPr lang="en-GB" dirty="0">
                <a:solidFill>
                  <a:schemeClr val="accent1"/>
                </a:solidFill>
                <a:latin typeface="Consolas" panose="020B0609020204030204" pitchFamily="49" charset="0"/>
              </a:rPr>
              <a:t># Counter-controlled iterations</a:t>
            </a:r>
          </a:p>
          <a:p>
            <a:pPr lvl="2">
              <a:lnSpc>
                <a:spcPct val="100000"/>
              </a:lnSpc>
              <a:spcBef>
                <a:spcPts val="600"/>
              </a:spcBef>
            </a:pPr>
            <a:endParaRPr lang="en-GB" dirty="0">
              <a:solidFill>
                <a:schemeClr val="accent1"/>
              </a:solidFill>
              <a:latin typeface="Consolas" panose="020B0609020204030204" pitchFamily="49" charset="0"/>
            </a:endParaRPr>
          </a:p>
          <a:p>
            <a:pPr lvl="2">
              <a:lnSpc>
                <a:spcPct val="100000"/>
              </a:lnSpc>
              <a:spcBef>
                <a:spcPts val="600"/>
              </a:spcBef>
            </a:pPr>
            <a:r>
              <a:rPr lang="en-GB" dirty="0">
                <a:solidFill>
                  <a:schemeClr val="accent1"/>
                </a:solidFill>
                <a:latin typeface="Consolas" panose="020B0609020204030204" pitchFamily="49" charset="0"/>
              </a:rPr>
              <a:t># Subroutine to demonstrate loops</a:t>
            </a:r>
          </a:p>
          <a:p>
            <a:pPr lvl="2">
              <a:lnSpc>
                <a:spcPct val="100000"/>
              </a:lnSpc>
              <a:spcBef>
                <a:spcPts val="60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OutputMessage</a:t>
            </a:r>
            <a:r>
              <a:rPr lang="en-GB" dirty="0">
                <a:solidFill>
                  <a:schemeClr val="accent1"/>
                </a:solidFill>
                <a:latin typeface="Consolas" panose="020B0609020204030204" pitchFamily="49" charset="0"/>
              </a:rPr>
              <a:t>(Message):</a:t>
            </a:r>
          </a:p>
          <a:p>
            <a:pPr lvl="2">
              <a:lnSpc>
                <a:spcPct val="100000"/>
              </a:lnSpc>
              <a:spcBef>
                <a:spcPts val="600"/>
              </a:spcBef>
            </a:pPr>
            <a:r>
              <a:rPr lang="en-GB" dirty="0">
                <a:solidFill>
                  <a:schemeClr val="accent1"/>
                </a:solidFill>
                <a:latin typeface="Consolas" panose="020B0609020204030204" pitchFamily="49" charset="0"/>
              </a:rPr>
              <a:t>    for Counter in range(0,10,1):</a:t>
            </a:r>
          </a:p>
          <a:p>
            <a:pPr lvl="2">
              <a:lnSpc>
                <a:spcPct val="100000"/>
              </a:lnSpc>
              <a:spcBef>
                <a:spcPts val="600"/>
              </a:spcBef>
            </a:pPr>
            <a:r>
              <a:rPr lang="en-GB" dirty="0">
                <a:solidFill>
                  <a:schemeClr val="accent1"/>
                </a:solidFill>
                <a:latin typeface="Consolas" panose="020B0609020204030204" pitchFamily="49" charset="0"/>
              </a:rPr>
              <a:t>        print(Message)</a:t>
            </a:r>
          </a:p>
          <a:p>
            <a:pPr lvl="2">
              <a:lnSpc>
                <a:spcPct val="100000"/>
              </a:lnSpc>
              <a:spcBef>
                <a:spcPts val="600"/>
              </a:spcBef>
            </a:pPr>
            <a:endParaRPr lang="en-GB" dirty="0">
              <a:solidFill>
                <a:schemeClr val="accent1"/>
              </a:solidFill>
              <a:latin typeface="Consolas" panose="020B0609020204030204" pitchFamily="49" charset="0"/>
            </a:endParaRPr>
          </a:p>
          <a:p>
            <a:pPr lvl="2">
              <a:lnSpc>
                <a:spcPct val="100000"/>
              </a:lnSpc>
              <a:spcBef>
                <a:spcPts val="600"/>
              </a:spcBef>
            </a:pPr>
            <a:r>
              <a:rPr lang="en-GB" dirty="0">
                <a:solidFill>
                  <a:schemeClr val="accent1"/>
                </a:solidFill>
                <a:latin typeface="Consolas" panose="020B0609020204030204" pitchFamily="49" charset="0"/>
              </a:rPr>
              <a:t># Main program</a:t>
            </a:r>
          </a:p>
          <a:p>
            <a:pPr lvl="2">
              <a:lnSpc>
                <a:spcPct val="100000"/>
              </a:lnSpc>
              <a:spcBef>
                <a:spcPts val="600"/>
              </a:spcBef>
            </a:pPr>
            <a:r>
              <a:rPr lang="en-GB" dirty="0">
                <a:solidFill>
                  <a:schemeClr val="accent1"/>
                </a:solidFill>
                <a:latin typeface="Consolas" panose="020B0609020204030204" pitchFamily="49" charset="0"/>
              </a:rPr>
              <a:t>Message = "This is how you get code to repeat"</a:t>
            </a:r>
          </a:p>
          <a:p>
            <a:pPr lvl="2">
              <a:lnSpc>
                <a:spcPct val="100000"/>
              </a:lnSpc>
              <a:spcBef>
                <a:spcPts val="600"/>
              </a:spcBef>
            </a:pPr>
            <a:r>
              <a:rPr lang="en-GB" dirty="0" err="1">
                <a:solidFill>
                  <a:schemeClr val="accent1"/>
                </a:solidFill>
                <a:latin typeface="Consolas" panose="020B0609020204030204" pitchFamily="49" charset="0"/>
              </a:rPr>
              <a:t>OutputMessage</a:t>
            </a:r>
            <a:r>
              <a:rPr lang="en-GB" dirty="0">
                <a:solidFill>
                  <a:schemeClr val="accent1"/>
                </a:solidFill>
                <a:latin typeface="Consolas" panose="020B0609020204030204" pitchFamily="49" charset="0"/>
              </a:rPr>
              <a:t>(Message)</a:t>
            </a:r>
          </a:p>
        </p:txBody>
      </p:sp>
      <p:grpSp>
        <p:nvGrpSpPr>
          <p:cNvPr id="4" name="Group 3">
            <a:extLst>
              <a:ext uri="{FF2B5EF4-FFF2-40B4-BE49-F238E27FC236}">
                <a16:creationId xmlns:a16="http://schemas.microsoft.com/office/drawing/2014/main" id="{578D43CF-640B-4399-BFF7-D131BCE26E13}"/>
              </a:ext>
            </a:extLst>
          </p:cNvPr>
          <p:cNvGrpSpPr/>
          <p:nvPr/>
        </p:nvGrpSpPr>
        <p:grpSpPr>
          <a:xfrm>
            <a:off x="216694" y="2820285"/>
            <a:ext cx="969849" cy="357737"/>
            <a:chOff x="216694" y="2482830"/>
            <a:chExt cx="969849" cy="357737"/>
          </a:xfrm>
        </p:grpSpPr>
        <p:pic>
          <p:nvPicPr>
            <p:cNvPr id="5" name="Picture 4">
              <a:extLst>
                <a:ext uri="{FF2B5EF4-FFF2-40B4-BE49-F238E27FC236}">
                  <a16:creationId xmlns:a16="http://schemas.microsoft.com/office/drawing/2014/main" id="{54A3479B-4A6B-4AFF-B13C-C8E1FD1AFC76}"/>
                </a:ext>
              </a:extLst>
            </p:cNvPr>
            <p:cNvPicPr>
              <a:picLocks noChangeAspect="1"/>
            </p:cNvPicPr>
            <p:nvPr/>
          </p:nvPicPr>
          <p:blipFill>
            <a:blip r:embed="rId3"/>
            <a:stretch>
              <a:fillRect/>
            </a:stretch>
          </p:blipFill>
          <p:spPr>
            <a:xfrm>
              <a:off x="216694" y="2482830"/>
              <a:ext cx="609352" cy="357737"/>
            </a:xfrm>
            <a:prstGeom prst="rect">
              <a:avLst/>
            </a:prstGeom>
          </p:spPr>
        </p:pic>
        <p:cxnSp>
          <p:nvCxnSpPr>
            <p:cNvPr id="6" name="Straight Arrow Connector 5">
              <a:extLst>
                <a:ext uri="{FF2B5EF4-FFF2-40B4-BE49-F238E27FC236}">
                  <a16:creationId xmlns:a16="http://schemas.microsoft.com/office/drawing/2014/main" id="{46581C30-65DF-4B7C-9045-08BC327E6AFB}"/>
                </a:ext>
              </a:extLst>
            </p:cNvPr>
            <p:cNvCxnSpPr>
              <a:stCxn id="5" idx="3"/>
            </p:cNvCxnSpPr>
            <p:nvPr/>
          </p:nvCxnSpPr>
          <p:spPr>
            <a:xfrm flipV="1">
              <a:off x="826046" y="2661698"/>
              <a:ext cx="360497" cy="1"/>
            </a:xfrm>
            <a:prstGeom prst="straightConnector1">
              <a:avLst/>
            </a:prstGeom>
            <a:ln>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DBEDA02C-1724-4944-A7FE-4280A238B422}"/>
              </a:ext>
            </a:extLst>
          </p:cNvPr>
          <p:cNvGrpSpPr/>
          <p:nvPr/>
        </p:nvGrpSpPr>
        <p:grpSpPr>
          <a:xfrm>
            <a:off x="554151" y="3081545"/>
            <a:ext cx="969849" cy="357737"/>
            <a:chOff x="216694" y="2482830"/>
            <a:chExt cx="969849" cy="357737"/>
          </a:xfrm>
        </p:grpSpPr>
        <p:pic>
          <p:nvPicPr>
            <p:cNvPr id="8" name="Picture 7">
              <a:extLst>
                <a:ext uri="{FF2B5EF4-FFF2-40B4-BE49-F238E27FC236}">
                  <a16:creationId xmlns:a16="http://schemas.microsoft.com/office/drawing/2014/main" id="{11C81467-33AA-4CCD-8437-C59E85F04340}"/>
                </a:ext>
              </a:extLst>
            </p:cNvPr>
            <p:cNvPicPr>
              <a:picLocks noChangeAspect="1"/>
            </p:cNvPicPr>
            <p:nvPr/>
          </p:nvPicPr>
          <p:blipFill>
            <a:blip r:embed="rId3"/>
            <a:stretch>
              <a:fillRect/>
            </a:stretch>
          </p:blipFill>
          <p:spPr>
            <a:xfrm>
              <a:off x="216694" y="2482830"/>
              <a:ext cx="609352" cy="357737"/>
            </a:xfrm>
            <a:prstGeom prst="rect">
              <a:avLst/>
            </a:prstGeom>
          </p:spPr>
        </p:pic>
        <p:cxnSp>
          <p:nvCxnSpPr>
            <p:cNvPr id="9" name="Straight Arrow Connector 8">
              <a:extLst>
                <a:ext uri="{FF2B5EF4-FFF2-40B4-BE49-F238E27FC236}">
                  <a16:creationId xmlns:a16="http://schemas.microsoft.com/office/drawing/2014/main" id="{028D9CCB-5480-47EC-A402-85DB7F4D2262}"/>
                </a:ext>
              </a:extLst>
            </p:cNvPr>
            <p:cNvCxnSpPr>
              <a:stCxn id="8" idx="3"/>
            </p:cNvCxnSpPr>
            <p:nvPr/>
          </p:nvCxnSpPr>
          <p:spPr>
            <a:xfrm flipV="1">
              <a:off x="826046" y="2661698"/>
              <a:ext cx="360497" cy="1"/>
            </a:xfrm>
            <a:prstGeom prst="straightConnector1">
              <a:avLst/>
            </a:prstGeom>
            <a:ln>
              <a:solidFill>
                <a:schemeClr val="accent5">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6888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76B27-053A-4B90-B5E3-4DF5E7FD2F63}"/>
              </a:ext>
            </a:extLst>
          </p:cNvPr>
          <p:cNvSpPr>
            <a:spLocks noGrp="1"/>
          </p:cNvSpPr>
          <p:nvPr>
            <p:ph type="body" sz="quarter" idx="10"/>
          </p:nvPr>
        </p:nvSpPr>
        <p:spPr>
          <a:xfrm>
            <a:off x="216694" y="1388917"/>
            <a:ext cx="9436952" cy="374569"/>
          </a:xfrm>
        </p:spPr>
        <p:txBody>
          <a:bodyPr/>
          <a:lstStyle/>
          <a:p>
            <a:r>
              <a:rPr lang="en-GB" sz="1800" dirty="0">
                <a:solidFill>
                  <a:schemeClr val="accent3"/>
                </a:solidFill>
              </a:rPr>
              <a:t>Keywords introduced in this objective:</a:t>
            </a:r>
            <a:endParaRPr lang="en-GB" sz="1800" dirty="0"/>
          </a:p>
        </p:txBody>
      </p:sp>
      <p:graphicFrame>
        <p:nvGraphicFramePr>
          <p:cNvPr id="4" name="Table 3">
            <a:extLst>
              <a:ext uri="{FF2B5EF4-FFF2-40B4-BE49-F238E27FC236}">
                <a16:creationId xmlns:a16="http://schemas.microsoft.com/office/drawing/2014/main" id="{3C71D3F0-6879-468D-A6AE-B63CF553B2E7}"/>
              </a:ext>
            </a:extLst>
          </p:cNvPr>
          <p:cNvGraphicFramePr>
            <a:graphicFrameLocks noGrp="1"/>
          </p:cNvGraphicFramePr>
          <p:nvPr>
            <p:extLst>
              <p:ext uri="{D42A27DB-BD31-4B8C-83A1-F6EECF244321}">
                <p14:modId xmlns:p14="http://schemas.microsoft.com/office/powerpoint/2010/main" val="1552812774"/>
              </p:ext>
            </p:extLst>
          </p:nvPr>
        </p:nvGraphicFramePr>
        <p:xfrm>
          <a:off x="216694" y="1886884"/>
          <a:ext cx="9525399" cy="1859280"/>
        </p:xfrm>
        <a:graphic>
          <a:graphicData uri="http://schemas.openxmlformats.org/drawingml/2006/table">
            <a:tbl>
              <a:tblPr bandRow="1">
                <a:tableStyleId>{00A15C55-8517-42AA-B614-E9B94910E393}</a:tableStyleId>
              </a:tblPr>
              <a:tblGrid>
                <a:gridCol w="2697480">
                  <a:extLst>
                    <a:ext uri="{9D8B030D-6E8A-4147-A177-3AD203B41FA5}">
                      <a16:colId xmlns:a16="http://schemas.microsoft.com/office/drawing/2014/main" val="2641042804"/>
                    </a:ext>
                  </a:extLst>
                </a:gridCol>
                <a:gridCol w="6827919">
                  <a:extLst>
                    <a:ext uri="{9D8B030D-6E8A-4147-A177-3AD203B41FA5}">
                      <a16:colId xmlns:a16="http://schemas.microsoft.com/office/drawing/2014/main" val="2254272094"/>
                    </a:ext>
                  </a:extLst>
                </a:gridCol>
              </a:tblGrid>
              <a:tr h="370840">
                <a:tc>
                  <a:txBody>
                    <a:bodyPr/>
                    <a:lstStyle/>
                    <a:p>
                      <a:r>
                        <a:rPr lang="en-GB" sz="1100" dirty="0">
                          <a:solidFill>
                            <a:srgbClr val="595959"/>
                          </a:solidFill>
                          <a:latin typeface="Consolas" panose="020B0609020204030204" pitchFamily="49" charset="0"/>
                        </a:rPr>
                        <a:t>for X in range (Y, Z, W):</a:t>
                      </a:r>
                    </a:p>
                    <a:p>
                      <a:r>
                        <a:rPr lang="en-GB" sz="1100" dirty="0">
                          <a:solidFill>
                            <a:srgbClr val="595959"/>
                          </a:solidFill>
                          <a:latin typeface="Consolas" panose="020B0609020204030204" pitchFamily="49" charset="0"/>
                        </a:rPr>
                        <a:t>  </a:t>
                      </a:r>
                      <a:r>
                        <a:rPr lang="en-GB" sz="1100" i="1" dirty="0">
                          <a:solidFill>
                            <a:srgbClr val="595959"/>
                          </a:solidFill>
                          <a:latin typeface="Consolas" panose="020B0609020204030204" pitchFamily="49" charset="0"/>
                        </a:rPr>
                        <a:t>commands…</a:t>
                      </a:r>
                    </a:p>
                    <a:p>
                      <a:endParaRPr lang="en-GB" sz="1100" dirty="0">
                        <a:solidFill>
                          <a:srgbClr val="595959"/>
                        </a:solidFill>
                        <a:latin typeface="Consolas" panose="020B0609020204030204" pitchFamily="49" charset="0"/>
                      </a:endParaRPr>
                    </a:p>
                  </a:txBody>
                  <a:tcPr/>
                </a:tc>
                <a:tc>
                  <a:txBody>
                    <a:bodyPr/>
                    <a:lstStyle/>
                    <a:p>
                      <a:r>
                        <a:rPr lang="en-GB" sz="1100" dirty="0">
                          <a:solidFill>
                            <a:srgbClr val="595959"/>
                          </a:solidFill>
                          <a:latin typeface="+mn-lt"/>
                        </a:rPr>
                        <a:t>Repeats code that is tabulated until the condition is met.</a:t>
                      </a:r>
                    </a:p>
                    <a:p>
                      <a:r>
                        <a:rPr lang="en-GB" sz="1100" dirty="0">
                          <a:solidFill>
                            <a:srgbClr val="595959"/>
                          </a:solidFill>
                          <a:latin typeface="+mn-lt"/>
                        </a:rPr>
                        <a:t>The for command has four parts:</a:t>
                      </a:r>
                    </a:p>
                    <a:p>
                      <a:pPr marL="171450" indent="-171450">
                        <a:buFont typeface="Arial" panose="020B0604020202020204" pitchFamily="34" charset="0"/>
                        <a:buChar char="•"/>
                      </a:pPr>
                      <a:r>
                        <a:rPr lang="en-GB" sz="1100" dirty="0">
                          <a:solidFill>
                            <a:srgbClr val="595959"/>
                          </a:solidFill>
                          <a:latin typeface="+mn-lt"/>
                        </a:rPr>
                        <a:t>The counter variable (X).</a:t>
                      </a:r>
                    </a:p>
                    <a:p>
                      <a:pPr marL="171450" indent="-171450">
                        <a:buFont typeface="Arial" panose="020B0604020202020204" pitchFamily="34" charset="0"/>
                        <a:buChar char="•"/>
                      </a:pPr>
                      <a:r>
                        <a:rPr lang="en-GB" sz="1100" dirty="0">
                          <a:solidFill>
                            <a:srgbClr val="595959"/>
                          </a:solidFill>
                          <a:latin typeface="+mn-lt"/>
                        </a:rPr>
                        <a:t>The starting value (Y).</a:t>
                      </a:r>
                    </a:p>
                    <a:p>
                      <a:pPr marL="171450" indent="-171450">
                        <a:buFont typeface="Arial" panose="020B0604020202020204" pitchFamily="34" charset="0"/>
                        <a:buChar char="•"/>
                      </a:pPr>
                      <a:r>
                        <a:rPr lang="en-GB" sz="1100" dirty="0">
                          <a:solidFill>
                            <a:srgbClr val="595959"/>
                          </a:solidFill>
                          <a:latin typeface="+mn-lt"/>
                        </a:rPr>
                        <a:t>The ending value (Z).</a:t>
                      </a:r>
                    </a:p>
                    <a:p>
                      <a:pPr marL="171450" indent="-171450">
                        <a:buFont typeface="Arial" panose="020B0604020202020204" pitchFamily="34" charset="0"/>
                        <a:buChar char="•"/>
                      </a:pPr>
                      <a:r>
                        <a:rPr lang="en-GB" sz="1100" dirty="0">
                          <a:solidFill>
                            <a:srgbClr val="595959"/>
                          </a:solidFill>
                          <a:latin typeface="+mn-lt"/>
                        </a:rPr>
                        <a:t>The counter increment step (W).</a:t>
                      </a:r>
                    </a:p>
                  </a:txBody>
                  <a:tcPr/>
                </a:tc>
                <a:extLst>
                  <a:ext uri="{0D108BD9-81ED-4DB2-BD59-A6C34878D82A}">
                    <a16:rowId xmlns:a16="http://schemas.microsoft.com/office/drawing/2014/main" val="122701039"/>
                  </a:ext>
                </a:extLst>
              </a:tr>
              <a:tr h="370840">
                <a:tc>
                  <a:txBody>
                    <a:bodyPr/>
                    <a:lstStyle/>
                    <a:p>
                      <a:r>
                        <a:rPr lang="en-GB" sz="1100" i="0" dirty="0">
                          <a:solidFill>
                            <a:srgbClr val="595959"/>
                          </a:solidFill>
                          <a:latin typeface="Consolas" panose="020B0609020204030204" pitchFamily="49" charset="0"/>
                        </a:rPr>
                        <a:t>for X in Y:</a:t>
                      </a:r>
                    </a:p>
                    <a:p>
                      <a:r>
                        <a:rPr lang="en-GB" sz="1100" i="0" dirty="0">
                          <a:solidFill>
                            <a:srgbClr val="595959"/>
                          </a:solidFill>
                          <a:latin typeface="Consolas" panose="020B0609020204030204" pitchFamily="49" charset="0"/>
                        </a:rPr>
                        <a:t>  </a:t>
                      </a:r>
                      <a:r>
                        <a:rPr lang="en-GB" sz="1100" i="1" dirty="0">
                          <a:solidFill>
                            <a:srgbClr val="595959"/>
                          </a:solidFill>
                          <a:latin typeface="Consolas" panose="020B0609020204030204" pitchFamily="49" charset="0"/>
                        </a:rPr>
                        <a:t>commands…</a:t>
                      </a:r>
                    </a:p>
                  </a:txBody>
                  <a:tcPr/>
                </a:tc>
                <a:tc>
                  <a:txBody>
                    <a:bodyPr/>
                    <a:lstStyle/>
                    <a:p>
                      <a:pPr marL="0" indent="0">
                        <a:buFont typeface="Arial" panose="020B0604020202020204" pitchFamily="34" charset="0"/>
                        <a:buNone/>
                      </a:pPr>
                      <a:r>
                        <a:rPr lang="en-GB" sz="1100" dirty="0">
                          <a:solidFill>
                            <a:srgbClr val="595959"/>
                          </a:solidFill>
                          <a:latin typeface="+mn-lt"/>
                        </a:rPr>
                        <a:t>Iterates over a data structure.</a:t>
                      </a:r>
                    </a:p>
                    <a:p>
                      <a:pPr marL="0" indent="0">
                        <a:buFont typeface="Arial" panose="020B0604020202020204" pitchFamily="34" charset="0"/>
                        <a:buNone/>
                      </a:pPr>
                      <a:r>
                        <a:rPr lang="en-GB" sz="1100" dirty="0">
                          <a:solidFill>
                            <a:srgbClr val="595959"/>
                          </a:solidFill>
                          <a:latin typeface="+mn-lt"/>
                        </a:rPr>
                        <a:t>X becomes each character in string Y.</a:t>
                      </a:r>
                    </a:p>
                    <a:p>
                      <a:pPr marL="0" indent="0">
                        <a:buFont typeface="Arial" panose="020B0604020202020204" pitchFamily="34" charset="0"/>
                        <a:buNone/>
                      </a:pPr>
                      <a:r>
                        <a:rPr lang="en-GB" sz="1100" dirty="0">
                          <a:solidFill>
                            <a:srgbClr val="595959"/>
                          </a:solidFill>
                          <a:latin typeface="+mn-lt"/>
                        </a:rPr>
                        <a:t>A useful alternative to using [X] if every character in the string needs to be examined.</a:t>
                      </a:r>
                    </a:p>
                    <a:p>
                      <a:pPr marL="0" indent="0">
                        <a:buFont typeface="Arial" panose="020B0604020202020204" pitchFamily="34" charset="0"/>
                        <a:buNone/>
                      </a:pPr>
                      <a:r>
                        <a:rPr lang="en-GB" sz="1100" dirty="0">
                          <a:solidFill>
                            <a:srgbClr val="595959"/>
                          </a:solidFill>
                          <a:latin typeface="+mn-lt"/>
                        </a:rPr>
                        <a:t>Can also be used with lists.</a:t>
                      </a:r>
                    </a:p>
                  </a:txBody>
                  <a:tcPr/>
                </a:tc>
                <a:extLst>
                  <a:ext uri="{0D108BD9-81ED-4DB2-BD59-A6C34878D82A}">
                    <a16:rowId xmlns:a16="http://schemas.microsoft.com/office/drawing/2014/main" val="3591079862"/>
                  </a:ext>
                </a:extLst>
              </a:tr>
            </a:tbl>
          </a:graphicData>
        </a:graphic>
      </p:graphicFrame>
    </p:spTree>
    <p:extLst>
      <p:ext uri="{BB962C8B-B14F-4D97-AF65-F5344CB8AC3E}">
        <p14:creationId xmlns:p14="http://schemas.microsoft.com/office/powerpoint/2010/main" val="3679034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50CD0ED-B048-4F36-B188-29B5A2E81B2B}"/>
              </a:ext>
            </a:extLst>
          </p:cNvPr>
          <p:cNvSpPr>
            <a:spLocks noGrp="1"/>
          </p:cNvSpPr>
          <p:nvPr>
            <p:ph type="body" sz="quarter" idx="10"/>
          </p:nvPr>
        </p:nvSpPr>
        <p:spPr>
          <a:xfrm>
            <a:off x="216695" y="1388917"/>
            <a:ext cx="2669010" cy="4758506"/>
          </a:xfrm>
        </p:spPr>
        <p:txBody>
          <a:bodyPr/>
          <a:lstStyle/>
          <a:p>
            <a:r>
              <a:rPr lang="en-GB" sz="1800" dirty="0">
                <a:solidFill>
                  <a:schemeClr val="accent3"/>
                </a:solidFill>
              </a:rPr>
              <a:t>Times table problem:</a:t>
            </a:r>
          </a:p>
          <a:p>
            <a:r>
              <a:rPr lang="en-GB" dirty="0"/>
              <a:t>1 point.</a:t>
            </a:r>
          </a:p>
          <a:p>
            <a:r>
              <a:rPr lang="en-GB" dirty="0"/>
              <a:t>Write a subroutine that outputs the X times table between 1 and 12.</a:t>
            </a:r>
          </a:p>
          <a:p>
            <a:r>
              <a:rPr lang="en-GB" dirty="0"/>
              <a:t>E.g. for the 6 times table:</a:t>
            </a:r>
            <a:br>
              <a:rPr lang="en-GB" dirty="0"/>
            </a:br>
            <a:br>
              <a:rPr lang="en-GB" dirty="0"/>
            </a:br>
            <a:r>
              <a:rPr lang="en-GB" dirty="0"/>
              <a:t>1 x 6 = 6</a:t>
            </a:r>
          </a:p>
          <a:p>
            <a:pPr>
              <a:lnSpc>
                <a:spcPct val="100000"/>
              </a:lnSpc>
              <a:spcBef>
                <a:spcPts val="0"/>
              </a:spcBef>
            </a:pPr>
            <a:r>
              <a:rPr lang="en-GB" dirty="0"/>
              <a:t>2 x 6 = 12</a:t>
            </a:r>
          </a:p>
          <a:p>
            <a:pPr>
              <a:lnSpc>
                <a:spcPct val="100000"/>
              </a:lnSpc>
              <a:spcBef>
                <a:spcPts val="0"/>
              </a:spcBef>
            </a:pPr>
            <a:r>
              <a:rPr lang="en-GB" dirty="0"/>
              <a:t>3 x 6 = 18</a:t>
            </a:r>
          </a:p>
          <a:p>
            <a:pPr>
              <a:lnSpc>
                <a:spcPct val="100000"/>
              </a:lnSpc>
              <a:spcBef>
                <a:spcPts val="0"/>
              </a:spcBef>
            </a:pPr>
            <a:r>
              <a:rPr lang="en-GB" dirty="0"/>
              <a:t>4 x 6 = 24</a:t>
            </a:r>
          </a:p>
          <a:p>
            <a:pPr>
              <a:lnSpc>
                <a:spcPct val="100000"/>
              </a:lnSpc>
              <a:spcBef>
                <a:spcPts val="0"/>
              </a:spcBef>
            </a:pPr>
            <a:r>
              <a:rPr lang="en-GB" dirty="0"/>
              <a:t>5 x 6 = 30</a:t>
            </a:r>
          </a:p>
          <a:p>
            <a:pPr>
              <a:lnSpc>
                <a:spcPct val="100000"/>
              </a:lnSpc>
              <a:spcBef>
                <a:spcPts val="0"/>
              </a:spcBef>
            </a:pPr>
            <a:r>
              <a:rPr lang="en-GB" dirty="0"/>
              <a:t>6 x 6 = 36</a:t>
            </a:r>
          </a:p>
          <a:p>
            <a:pPr>
              <a:lnSpc>
                <a:spcPct val="100000"/>
              </a:lnSpc>
              <a:spcBef>
                <a:spcPts val="0"/>
              </a:spcBef>
            </a:pPr>
            <a:r>
              <a:rPr lang="en-GB" dirty="0"/>
              <a:t>7 x 6 = 42</a:t>
            </a:r>
          </a:p>
          <a:p>
            <a:pPr>
              <a:lnSpc>
                <a:spcPct val="100000"/>
              </a:lnSpc>
              <a:spcBef>
                <a:spcPts val="0"/>
              </a:spcBef>
            </a:pPr>
            <a:r>
              <a:rPr lang="en-GB" dirty="0"/>
              <a:t>8 x 6 = 48</a:t>
            </a:r>
          </a:p>
          <a:p>
            <a:pPr>
              <a:lnSpc>
                <a:spcPct val="100000"/>
              </a:lnSpc>
              <a:spcBef>
                <a:spcPts val="0"/>
              </a:spcBef>
            </a:pPr>
            <a:r>
              <a:rPr lang="en-GB" dirty="0"/>
              <a:t>9 x 6 = 54</a:t>
            </a:r>
          </a:p>
          <a:p>
            <a:pPr>
              <a:lnSpc>
                <a:spcPct val="100000"/>
              </a:lnSpc>
              <a:spcBef>
                <a:spcPts val="0"/>
              </a:spcBef>
            </a:pPr>
            <a:r>
              <a:rPr lang="en-GB" dirty="0"/>
              <a:t>10 x 6 = 60</a:t>
            </a:r>
          </a:p>
          <a:p>
            <a:pPr>
              <a:lnSpc>
                <a:spcPct val="100000"/>
              </a:lnSpc>
              <a:spcBef>
                <a:spcPts val="0"/>
              </a:spcBef>
            </a:pPr>
            <a:r>
              <a:rPr lang="en-GB" dirty="0"/>
              <a:t>11 x 6 = 66</a:t>
            </a:r>
          </a:p>
          <a:p>
            <a:pPr>
              <a:lnSpc>
                <a:spcPct val="100000"/>
              </a:lnSpc>
              <a:spcBef>
                <a:spcPts val="0"/>
              </a:spcBef>
            </a:pPr>
            <a:r>
              <a:rPr lang="en-GB" dirty="0"/>
              <a:t>12 x 6 = 72</a:t>
            </a:r>
            <a:endParaRPr lang="pt-BR" dirty="0"/>
          </a:p>
        </p:txBody>
      </p:sp>
      <p:pic>
        <p:nvPicPr>
          <p:cNvPr id="11" name="Graphic 10">
            <a:extLst>
              <a:ext uri="{FF2B5EF4-FFF2-40B4-BE49-F238E27FC236}">
                <a16:creationId xmlns:a16="http://schemas.microsoft.com/office/drawing/2014/main" id="{7398CC22-7DC7-4B72-9D06-369500BBF0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422400"/>
            <a:ext cx="1080000" cy="1080000"/>
          </a:xfrm>
          <a:prstGeom prst="rect">
            <a:avLst/>
          </a:prstGeom>
        </p:spPr>
      </p:pic>
      <p:sp>
        <p:nvSpPr>
          <p:cNvPr id="2" name="Freeform 63">
            <a:extLst>
              <a:ext uri="{FF2B5EF4-FFF2-40B4-BE49-F238E27FC236}">
                <a16:creationId xmlns:a16="http://schemas.microsoft.com/office/drawing/2014/main" id="{49441697-604C-49AD-ABA5-3AD42813D8A6}"/>
              </a:ext>
            </a:extLst>
          </p:cNvPr>
          <p:cNvSpPr>
            <a:spLocks noEditPoints="1"/>
          </p:cNvSpPr>
          <p:nvPr/>
        </p:nvSpPr>
        <p:spPr bwMode="auto">
          <a:xfrm>
            <a:off x="3051958" y="1109517"/>
            <a:ext cx="5155871" cy="339432"/>
          </a:xfrm>
          <a:custGeom>
            <a:avLst/>
            <a:gdLst>
              <a:gd name="T0" fmla="*/ 34 w 3887"/>
              <a:gd name="T1" fmla="*/ 1266 h 1753"/>
              <a:gd name="T2" fmla="*/ 130 w 3887"/>
              <a:gd name="T3" fmla="*/ 1265 h 1753"/>
              <a:gd name="T4" fmla="*/ 198 w 3887"/>
              <a:gd name="T5" fmla="*/ 1292 h 1753"/>
              <a:gd name="T6" fmla="*/ 223 w 3887"/>
              <a:gd name="T7" fmla="*/ 1315 h 1753"/>
              <a:gd name="T8" fmla="*/ 257 w 3887"/>
              <a:gd name="T9" fmla="*/ 1322 h 1753"/>
              <a:gd name="T10" fmla="*/ 301 w 3887"/>
              <a:gd name="T11" fmla="*/ 1276 h 1753"/>
              <a:gd name="T12" fmla="*/ 338 w 3887"/>
              <a:gd name="T13" fmla="*/ 1333 h 1753"/>
              <a:gd name="T14" fmla="*/ 401 w 3887"/>
              <a:gd name="T15" fmla="*/ 1302 h 1753"/>
              <a:gd name="T16" fmla="*/ 477 w 3887"/>
              <a:gd name="T17" fmla="*/ 1328 h 1753"/>
              <a:gd name="T18" fmla="*/ 538 w 3887"/>
              <a:gd name="T19" fmla="*/ 1328 h 1753"/>
              <a:gd name="T20" fmla="*/ 580 w 3887"/>
              <a:gd name="T21" fmla="*/ 1357 h 1753"/>
              <a:gd name="T22" fmla="*/ 639 w 3887"/>
              <a:gd name="T23" fmla="*/ 1336 h 1753"/>
              <a:gd name="T24" fmla="*/ 691 w 3887"/>
              <a:gd name="T25" fmla="*/ 1374 h 1753"/>
              <a:gd name="T26" fmla="*/ 738 w 3887"/>
              <a:gd name="T27" fmla="*/ 1386 h 1753"/>
              <a:gd name="T28" fmla="*/ 824 w 3887"/>
              <a:gd name="T29" fmla="*/ 1401 h 1753"/>
              <a:gd name="T30" fmla="*/ 893 w 3887"/>
              <a:gd name="T31" fmla="*/ 1412 h 1753"/>
              <a:gd name="T32" fmla="*/ 991 w 3887"/>
              <a:gd name="T33" fmla="*/ 1385 h 1753"/>
              <a:gd name="T34" fmla="*/ 1043 w 3887"/>
              <a:gd name="T35" fmla="*/ 1424 h 1753"/>
              <a:gd name="T36" fmla="*/ 1106 w 3887"/>
              <a:gd name="T37" fmla="*/ 1422 h 1753"/>
              <a:gd name="T38" fmla="*/ 1164 w 3887"/>
              <a:gd name="T39" fmla="*/ 1512 h 1753"/>
              <a:gd name="T40" fmla="*/ 1244 w 3887"/>
              <a:gd name="T41" fmla="*/ 1456 h 1753"/>
              <a:gd name="T42" fmla="*/ 1334 w 3887"/>
              <a:gd name="T43" fmla="*/ 1469 h 1753"/>
              <a:gd name="T44" fmla="*/ 1401 w 3887"/>
              <a:gd name="T45" fmla="*/ 1468 h 1753"/>
              <a:gd name="T46" fmla="*/ 1461 w 3887"/>
              <a:gd name="T47" fmla="*/ 1486 h 1753"/>
              <a:gd name="T48" fmla="*/ 1520 w 3887"/>
              <a:gd name="T49" fmla="*/ 1471 h 1753"/>
              <a:gd name="T50" fmla="*/ 1565 w 3887"/>
              <a:gd name="T51" fmla="*/ 1503 h 1753"/>
              <a:gd name="T52" fmla="*/ 1632 w 3887"/>
              <a:gd name="T53" fmla="*/ 1458 h 1753"/>
              <a:gd name="T54" fmla="*/ 1694 w 3887"/>
              <a:gd name="T55" fmla="*/ 1438 h 1753"/>
              <a:gd name="T56" fmla="*/ 1735 w 3887"/>
              <a:gd name="T57" fmla="*/ 1409 h 1753"/>
              <a:gd name="T58" fmla="*/ 1837 w 3887"/>
              <a:gd name="T59" fmla="*/ 1448 h 1753"/>
              <a:gd name="T60" fmla="*/ 1872 w 3887"/>
              <a:gd name="T61" fmla="*/ 1431 h 1753"/>
              <a:gd name="T62" fmla="*/ 1901 w 3887"/>
              <a:gd name="T63" fmla="*/ 1447 h 1753"/>
              <a:gd name="T64" fmla="*/ 1937 w 3887"/>
              <a:gd name="T65" fmla="*/ 1477 h 1753"/>
              <a:gd name="T66" fmla="*/ 2020 w 3887"/>
              <a:gd name="T67" fmla="*/ 1536 h 1753"/>
              <a:gd name="T68" fmla="*/ 2053 w 3887"/>
              <a:gd name="T69" fmla="*/ 1510 h 1753"/>
              <a:gd name="T70" fmla="*/ 2104 w 3887"/>
              <a:gd name="T71" fmla="*/ 1499 h 1753"/>
              <a:gd name="T72" fmla="*/ 2189 w 3887"/>
              <a:gd name="T73" fmla="*/ 1612 h 1753"/>
              <a:gd name="T74" fmla="*/ 2291 w 3887"/>
              <a:gd name="T75" fmla="*/ 1590 h 1753"/>
              <a:gd name="T76" fmla="*/ 2338 w 3887"/>
              <a:gd name="T77" fmla="*/ 1559 h 1753"/>
              <a:gd name="T78" fmla="*/ 2397 w 3887"/>
              <a:gd name="T79" fmla="*/ 1540 h 1753"/>
              <a:gd name="T80" fmla="*/ 2463 w 3887"/>
              <a:gd name="T81" fmla="*/ 1556 h 1753"/>
              <a:gd name="T82" fmla="*/ 2521 w 3887"/>
              <a:gd name="T83" fmla="*/ 1531 h 1753"/>
              <a:gd name="T84" fmla="*/ 2589 w 3887"/>
              <a:gd name="T85" fmla="*/ 1552 h 1753"/>
              <a:gd name="T86" fmla="*/ 2655 w 3887"/>
              <a:gd name="T87" fmla="*/ 1571 h 1753"/>
              <a:gd name="T88" fmla="*/ 2690 w 3887"/>
              <a:gd name="T89" fmla="*/ 1542 h 1753"/>
              <a:gd name="T90" fmla="*/ 2726 w 3887"/>
              <a:gd name="T91" fmla="*/ 1554 h 1753"/>
              <a:gd name="T92" fmla="*/ 2802 w 3887"/>
              <a:gd name="T93" fmla="*/ 1590 h 1753"/>
              <a:gd name="T94" fmla="*/ 2870 w 3887"/>
              <a:gd name="T95" fmla="*/ 1551 h 1753"/>
              <a:gd name="T96" fmla="*/ 2918 w 3887"/>
              <a:gd name="T97" fmla="*/ 1531 h 1753"/>
              <a:gd name="T98" fmla="*/ 2969 w 3887"/>
              <a:gd name="T99" fmla="*/ 1506 h 1753"/>
              <a:gd name="T100" fmla="*/ 3030 w 3887"/>
              <a:gd name="T101" fmla="*/ 1505 h 1753"/>
              <a:gd name="T102" fmla="*/ 3140 w 3887"/>
              <a:gd name="T103" fmla="*/ 1490 h 1753"/>
              <a:gd name="T104" fmla="*/ 3180 w 3887"/>
              <a:gd name="T105" fmla="*/ 1512 h 1753"/>
              <a:gd name="T106" fmla="*/ 3225 w 3887"/>
              <a:gd name="T107" fmla="*/ 1522 h 1753"/>
              <a:gd name="T108" fmla="*/ 3316 w 3887"/>
              <a:gd name="T109" fmla="*/ 1587 h 1753"/>
              <a:gd name="T110" fmla="*/ 3379 w 3887"/>
              <a:gd name="T111" fmla="*/ 1645 h 1753"/>
              <a:gd name="T112" fmla="*/ 3470 w 3887"/>
              <a:gd name="T113" fmla="*/ 1698 h 1753"/>
              <a:gd name="T114" fmla="*/ 3553 w 3887"/>
              <a:gd name="T115" fmla="*/ 1709 h 1753"/>
              <a:gd name="T116" fmla="*/ 3666 w 3887"/>
              <a:gd name="T117" fmla="*/ 1711 h 1753"/>
              <a:gd name="T118" fmla="*/ 3738 w 3887"/>
              <a:gd name="T119" fmla="*/ 1729 h 1753"/>
              <a:gd name="T120" fmla="*/ 3821 w 3887"/>
              <a:gd name="T121" fmla="*/ 1746 h 1753"/>
              <a:gd name="T122" fmla="*/ 1107 w 3887"/>
              <a:gd name="T123" fmla="*/ 1422 h 1753"/>
              <a:gd name="T124" fmla="*/ 3712 w 3887"/>
              <a:gd name="T125" fmla="*/ 1708 h 1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87" h="1753">
                <a:moveTo>
                  <a:pt x="0" y="0"/>
                </a:moveTo>
                <a:cubicBezTo>
                  <a:pt x="0" y="1241"/>
                  <a:pt x="0" y="1241"/>
                  <a:pt x="0" y="1241"/>
                </a:cubicBezTo>
                <a:cubicBezTo>
                  <a:pt x="3" y="1242"/>
                  <a:pt x="6" y="1242"/>
                  <a:pt x="9" y="1242"/>
                </a:cubicBezTo>
                <a:cubicBezTo>
                  <a:pt x="9" y="1243"/>
                  <a:pt x="9" y="1244"/>
                  <a:pt x="9" y="1245"/>
                </a:cubicBezTo>
                <a:cubicBezTo>
                  <a:pt x="16" y="1250"/>
                  <a:pt x="29" y="1235"/>
                  <a:pt x="31" y="1253"/>
                </a:cubicBezTo>
                <a:cubicBezTo>
                  <a:pt x="31" y="1253"/>
                  <a:pt x="31" y="1253"/>
                  <a:pt x="31" y="1253"/>
                </a:cubicBezTo>
                <a:cubicBezTo>
                  <a:pt x="28" y="1252"/>
                  <a:pt x="25" y="1249"/>
                  <a:pt x="23" y="1251"/>
                </a:cubicBezTo>
                <a:cubicBezTo>
                  <a:pt x="19" y="1254"/>
                  <a:pt x="24" y="1256"/>
                  <a:pt x="24" y="1259"/>
                </a:cubicBezTo>
                <a:cubicBezTo>
                  <a:pt x="25" y="1264"/>
                  <a:pt x="24" y="1271"/>
                  <a:pt x="34" y="1266"/>
                </a:cubicBezTo>
                <a:cubicBezTo>
                  <a:pt x="34" y="1266"/>
                  <a:pt x="34" y="1266"/>
                  <a:pt x="34" y="1266"/>
                </a:cubicBezTo>
                <a:cubicBezTo>
                  <a:pt x="41" y="1263"/>
                  <a:pt x="49" y="1264"/>
                  <a:pt x="56" y="1267"/>
                </a:cubicBezTo>
                <a:cubicBezTo>
                  <a:pt x="61" y="1267"/>
                  <a:pt x="67" y="1269"/>
                  <a:pt x="72" y="1265"/>
                </a:cubicBezTo>
                <a:cubicBezTo>
                  <a:pt x="79" y="1265"/>
                  <a:pt x="85" y="1263"/>
                  <a:pt x="89" y="1258"/>
                </a:cubicBezTo>
                <a:cubicBezTo>
                  <a:pt x="91" y="1261"/>
                  <a:pt x="93" y="1264"/>
                  <a:pt x="97" y="1260"/>
                </a:cubicBezTo>
                <a:cubicBezTo>
                  <a:pt x="100" y="1256"/>
                  <a:pt x="103" y="1252"/>
                  <a:pt x="105" y="1248"/>
                </a:cubicBezTo>
                <a:cubicBezTo>
                  <a:pt x="107" y="1246"/>
                  <a:pt x="110" y="1246"/>
                  <a:pt x="113" y="1244"/>
                </a:cubicBezTo>
                <a:cubicBezTo>
                  <a:pt x="113" y="1243"/>
                  <a:pt x="113" y="1243"/>
                  <a:pt x="113" y="1243"/>
                </a:cubicBezTo>
                <a:cubicBezTo>
                  <a:pt x="115" y="1244"/>
                  <a:pt x="116" y="1244"/>
                  <a:pt x="118" y="1243"/>
                </a:cubicBezTo>
                <a:cubicBezTo>
                  <a:pt x="130" y="1238"/>
                  <a:pt x="132" y="1244"/>
                  <a:pt x="130" y="1254"/>
                </a:cubicBezTo>
                <a:cubicBezTo>
                  <a:pt x="130" y="1257"/>
                  <a:pt x="130" y="1259"/>
                  <a:pt x="130" y="1265"/>
                </a:cubicBezTo>
                <a:cubicBezTo>
                  <a:pt x="141" y="1249"/>
                  <a:pt x="144" y="1261"/>
                  <a:pt x="149" y="1267"/>
                </a:cubicBezTo>
                <a:cubicBezTo>
                  <a:pt x="149" y="1268"/>
                  <a:pt x="151" y="1268"/>
                  <a:pt x="152" y="1268"/>
                </a:cubicBezTo>
                <a:cubicBezTo>
                  <a:pt x="152" y="1271"/>
                  <a:pt x="154" y="1272"/>
                  <a:pt x="156" y="1271"/>
                </a:cubicBezTo>
                <a:cubicBezTo>
                  <a:pt x="157" y="1274"/>
                  <a:pt x="159" y="1277"/>
                  <a:pt x="160" y="1281"/>
                </a:cubicBezTo>
                <a:cubicBezTo>
                  <a:pt x="160" y="1281"/>
                  <a:pt x="160" y="1282"/>
                  <a:pt x="161" y="1283"/>
                </a:cubicBezTo>
                <a:cubicBezTo>
                  <a:pt x="166" y="1283"/>
                  <a:pt x="171" y="1282"/>
                  <a:pt x="176" y="1281"/>
                </a:cubicBezTo>
                <a:cubicBezTo>
                  <a:pt x="176" y="1281"/>
                  <a:pt x="176" y="1281"/>
                  <a:pt x="176" y="1281"/>
                </a:cubicBezTo>
                <a:cubicBezTo>
                  <a:pt x="176" y="1292"/>
                  <a:pt x="185" y="1295"/>
                  <a:pt x="191" y="1301"/>
                </a:cubicBezTo>
                <a:cubicBezTo>
                  <a:pt x="191" y="1301"/>
                  <a:pt x="192" y="1300"/>
                  <a:pt x="192" y="1299"/>
                </a:cubicBezTo>
                <a:cubicBezTo>
                  <a:pt x="192" y="1295"/>
                  <a:pt x="195" y="1294"/>
                  <a:pt x="198" y="1292"/>
                </a:cubicBezTo>
                <a:cubicBezTo>
                  <a:pt x="198" y="1292"/>
                  <a:pt x="198" y="1292"/>
                  <a:pt x="198" y="1292"/>
                </a:cubicBezTo>
                <a:cubicBezTo>
                  <a:pt x="200" y="1292"/>
                  <a:pt x="202" y="1292"/>
                  <a:pt x="204" y="1292"/>
                </a:cubicBezTo>
                <a:cubicBezTo>
                  <a:pt x="204" y="1292"/>
                  <a:pt x="204" y="1292"/>
                  <a:pt x="204" y="1292"/>
                </a:cubicBezTo>
                <a:cubicBezTo>
                  <a:pt x="204" y="1292"/>
                  <a:pt x="204" y="1292"/>
                  <a:pt x="204" y="1292"/>
                </a:cubicBezTo>
                <a:cubicBezTo>
                  <a:pt x="207" y="1294"/>
                  <a:pt x="209" y="1295"/>
                  <a:pt x="211" y="1296"/>
                </a:cubicBezTo>
                <a:cubicBezTo>
                  <a:pt x="211" y="1296"/>
                  <a:pt x="211" y="1296"/>
                  <a:pt x="211" y="1296"/>
                </a:cubicBezTo>
                <a:cubicBezTo>
                  <a:pt x="209" y="1303"/>
                  <a:pt x="215" y="1307"/>
                  <a:pt x="216" y="1312"/>
                </a:cubicBezTo>
                <a:cubicBezTo>
                  <a:pt x="214" y="1314"/>
                  <a:pt x="210" y="1315"/>
                  <a:pt x="211" y="1317"/>
                </a:cubicBezTo>
                <a:cubicBezTo>
                  <a:pt x="213" y="1322"/>
                  <a:pt x="218" y="1318"/>
                  <a:pt x="222" y="1319"/>
                </a:cubicBezTo>
                <a:cubicBezTo>
                  <a:pt x="223" y="1318"/>
                  <a:pt x="224" y="1316"/>
                  <a:pt x="223" y="1315"/>
                </a:cubicBezTo>
                <a:cubicBezTo>
                  <a:pt x="227" y="1314"/>
                  <a:pt x="227" y="1309"/>
                  <a:pt x="229" y="1307"/>
                </a:cubicBezTo>
                <a:cubicBezTo>
                  <a:pt x="230" y="1306"/>
                  <a:pt x="231" y="1305"/>
                  <a:pt x="232" y="1304"/>
                </a:cubicBezTo>
                <a:cubicBezTo>
                  <a:pt x="232" y="1303"/>
                  <a:pt x="233" y="1302"/>
                  <a:pt x="233" y="1301"/>
                </a:cubicBezTo>
                <a:cubicBezTo>
                  <a:pt x="233" y="1301"/>
                  <a:pt x="233" y="1301"/>
                  <a:pt x="233" y="1301"/>
                </a:cubicBezTo>
                <a:cubicBezTo>
                  <a:pt x="242" y="1302"/>
                  <a:pt x="243" y="1311"/>
                  <a:pt x="247" y="1317"/>
                </a:cubicBezTo>
                <a:cubicBezTo>
                  <a:pt x="248" y="1318"/>
                  <a:pt x="248" y="1318"/>
                  <a:pt x="248" y="1318"/>
                </a:cubicBezTo>
                <a:cubicBezTo>
                  <a:pt x="248" y="1318"/>
                  <a:pt x="248" y="1318"/>
                  <a:pt x="248" y="1318"/>
                </a:cubicBezTo>
                <a:cubicBezTo>
                  <a:pt x="247" y="1325"/>
                  <a:pt x="243" y="1334"/>
                  <a:pt x="257" y="1331"/>
                </a:cubicBezTo>
                <a:cubicBezTo>
                  <a:pt x="257" y="1330"/>
                  <a:pt x="257" y="1329"/>
                  <a:pt x="257" y="1328"/>
                </a:cubicBezTo>
                <a:cubicBezTo>
                  <a:pt x="257" y="1326"/>
                  <a:pt x="257" y="1324"/>
                  <a:pt x="257" y="1322"/>
                </a:cubicBezTo>
                <a:cubicBezTo>
                  <a:pt x="257" y="1322"/>
                  <a:pt x="257" y="1322"/>
                  <a:pt x="257" y="1322"/>
                </a:cubicBezTo>
                <a:cubicBezTo>
                  <a:pt x="262" y="1319"/>
                  <a:pt x="265" y="1315"/>
                  <a:pt x="264" y="1309"/>
                </a:cubicBezTo>
                <a:cubicBezTo>
                  <a:pt x="265" y="1307"/>
                  <a:pt x="266" y="1305"/>
                  <a:pt x="268" y="1303"/>
                </a:cubicBezTo>
                <a:cubicBezTo>
                  <a:pt x="278" y="1302"/>
                  <a:pt x="278" y="1295"/>
                  <a:pt x="278" y="1287"/>
                </a:cubicBezTo>
                <a:cubicBezTo>
                  <a:pt x="278" y="1287"/>
                  <a:pt x="278" y="1287"/>
                  <a:pt x="278" y="1287"/>
                </a:cubicBezTo>
                <a:cubicBezTo>
                  <a:pt x="278" y="1287"/>
                  <a:pt x="278" y="1287"/>
                  <a:pt x="278" y="1287"/>
                </a:cubicBezTo>
                <a:cubicBezTo>
                  <a:pt x="278" y="1287"/>
                  <a:pt x="279" y="1286"/>
                  <a:pt x="279" y="1285"/>
                </a:cubicBezTo>
                <a:cubicBezTo>
                  <a:pt x="279" y="1285"/>
                  <a:pt x="279" y="1285"/>
                  <a:pt x="279" y="1285"/>
                </a:cubicBezTo>
                <a:cubicBezTo>
                  <a:pt x="284" y="1287"/>
                  <a:pt x="290" y="1288"/>
                  <a:pt x="294" y="1282"/>
                </a:cubicBezTo>
                <a:cubicBezTo>
                  <a:pt x="297" y="1280"/>
                  <a:pt x="299" y="1278"/>
                  <a:pt x="301" y="1276"/>
                </a:cubicBezTo>
                <a:cubicBezTo>
                  <a:pt x="304" y="1272"/>
                  <a:pt x="308" y="1271"/>
                  <a:pt x="314" y="1271"/>
                </a:cubicBezTo>
                <a:cubicBezTo>
                  <a:pt x="323" y="1270"/>
                  <a:pt x="324" y="1280"/>
                  <a:pt x="328" y="1283"/>
                </a:cubicBezTo>
                <a:cubicBezTo>
                  <a:pt x="326" y="1285"/>
                  <a:pt x="325" y="1288"/>
                  <a:pt x="324" y="1291"/>
                </a:cubicBezTo>
                <a:cubicBezTo>
                  <a:pt x="324" y="1292"/>
                  <a:pt x="324" y="1294"/>
                  <a:pt x="325" y="1295"/>
                </a:cubicBezTo>
                <a:cubicBezTo>
                  <a:pt x="332" y="1301"/>
                  <a:pt x="328" y="1308"/>
                  <a:pt x="329" y="1315"/>
                </a:cubicBezTo>
                <a:cubicBezTo>
                  <a:pt x="330" y="1322"/>
                  <a:pt x="331" y="1322"/>
                  <a:pt x="337" y="1317"/>
                </a:cubicBezTo>
                <a:cubicBezTo>
                  <a:pt x="337" y="1318"/>
                  <a:pt x="337" y="1318"/>
                  <a:pt x="337" y="1318"/>
                </a:cubicBezTo>
                <a:cubicBezTo>
                  <a:pt x="338" y="1319"/>
                  <a:pt x="338" y="1319"/>
                  <a:pt x="339" y="1320"/>
                </a:cubicBezTo>
                <a:cubicBezTo>
                  <a:pt x="338" y="1321"/>
                  <a:pt x="337" y="1322"/>
                  <a:pt x="337" y="1323"/>
                </a:cubicBezTo>
                <a:cubicBezTo>
                  <a:pt x="334" y="1327"/>
                  <a:pt x="332" y="1331"/>
                  <a:pt x="338" y="1333"/>
                </a:cubicBezTo>
                <a:cubicBezTo>
                  <a:pt x="338" y="1333"/>
                  <a:pt x="338" y="1333"/>
                  <a:pt x="338" y="1333"/>
                </a:cubicBezTo>
                <a:cubicBezTo>
                  <a:pt x="340" y="1338"/>
                  <a:pt x="345" y="1340"/>
                  <a:pt x="348" y="1344"/>
                </a:cubicBezTo>
                <a:cubicBezTo>
                  <a:pt x="351" y="1346"/>
                  <a:pt x="354" y="1348"/>
                  <a:pt x="358" y="1347"/>
                </a:cubicBezTo>
                <a:cubicBezTo>
                  <a:pt x="360" y="1344"/>
                  <a:pt x="361" y="1340"/>
                  <a:pt x="365" y="1338"/>
                </a:cubicBezTo>
                <a:cubicBezTo>
                  <a:pt x="367" y="1336"/>
                  <a:pt x="369" y="1334"/>
                  <a:pt x="371" y="1332"/>
                </a:cubicBezTo>
                <a:cubicBezTo>
                  <a:pt x="372" y="1331"/>
                  <a:pt x="373" y="1330"/>
                  <a:pt x="373" y="1329"/>
                </a:cubicBezTo>
                <a:cubicBezTo>
                  <a:pt x="378" y="1329"/>
                  <a:pt x="383" y="1331"/>
                  <a:pt x="387" y="1329"/>
                </a:cubicBezTo>
                <a:cubicBezTo>
                  <a:pt x="389" y="1327"/>
                  <a:pt x="390" y="1325"/>
                  <a:pt x="392" y="1323"/>
                </a:cubicBezTo>
                <a:cubicBezTo>
                  <a:pt x="395" y="1319"/>
                  <a:pt x="402" y="1317"/>
                  <a:pt x="404" y="1311"/>
                </a:cubicBezTo>
                <a:cubicBezTo>
                  <a:pt x="404" y="1308"/>
                  <a:pt x="403" y="1305"/>
                  <a:pt x="401" y="1302"/>
                </a:cubicBezTo>
                <a:cubicBezTo>
                  <a:pt x="402" y="1302"/>
                  <a:pt x="403" y="1301"/>
                  <a:pt x="404" y="1299"/>
                </a:cubicBezTo>
                <a:cubicBezTo>
                  <a:pt x="404" y="1299"/>
                  <a:pt x="404" y="1298"/>
                  <a:pt x="404" y="1297"/>
                </a:cubicBezTo>
                <a:cubicBezTo>
                  <a:pt x="406" y="1297"/>
                  <a:pt x="407" y="1296"/>
                  <a:pt x="409" y="1296"/>
                </a:cubicBezTo>
                <a:cubicBezTo>
                  <a:pt x="416" y="1299"/>
                  <a:pt x="418" y="1304"/>
                  <a:pt x="415" y="1312"/>
                </a:cubicBezTo>
                <a:cubicBezTo>
                  <a:pt x="418" y="1312"/>
                  <a:pt x="421" y="1312"/>
                  <a:pt x="424" y="1313"/>
                </a:cubicBezTo>
                <a:cubicBezTo>
                  <a:pt x="424" y="1313"/>
                  <a:pt x="424" y="1313"/>
                  <a:pt x="424" y="1313"/>
                </a:cubicBezTo>
                <a:cubicBezTo>
                  <a:pt x="426" y="1313"/>
                  <a:pt x="428" y="1313"/>
                  <a:pt x="430" y="1313"/>
                </a:cubicBezTo>
                <a:cubicBezTo>
                  <a:pt x="431" y="1313"/>
                  <a:pt x="432" y="1313"/>
                  <a:pt x="432" y="1313"/>
                </a:cubicBezTo>
                <a:cubicBezTo>
                  <a:pt x="446" y="1318"/>
                  <a:pt x="460" y="1324"/>
                  <a:pt x="474" y="1329"/>
                </a:cubicBezTo>
                <a:cubicBezTo>
                  <a:pt x="475" y="1329"/>
                  <a:pt x="476" y="1328"/>
                  <a:pt x="477" y="1328"/>
                </a:cubicBezTo>
                <a:cubicBezTo>
                  <a:pt x="478" y="1330"/>
                  <a:pt x="479" y="1331"/>
                  <a:pt x="481" y="1332"/>
                </a:cubicBezTo>
                <a:cubicBezTo>
                  <a:pt x="474" y="1355"/>
                  <a:pt x="491" y="1347"/>
                  <a:pt x="501" y="1349"/>
                </a:cubicBezTo>
                <a:cubicBezTo>
                  <a:pt x="501" y="1349"/>
                  <a:pt x="501" y="1349"/>
                  <a:pt x="501" y="1349"/>
                </a:cubicBezTo>
                <a:cubicBezTo>
                  <a:pt x="502" y="1349"/>
                  <a:pt x="503" y="1349"/>
                  <a:pt x="504" y="1350"/>
                </a:cubicBezTo>
                <a:cubicBezTo>
                  <a:pt x="509" y="1347"/>
                  <a:pt x="513" y="1344"/>
                  <a:pt x="517" y="1341"/>
                </a:cubicBezTo>
                <a:cubicBezTo>
                  <a:pt x="518" y="1340"/>
                  <a:pt x="518" y="1339"/>
                  <a:pt x="518" y="1338"/>
                </a:cubicBezTo>
                <a:cubicBezTo>
                  <a:pt x="521" y="1337"/>
                  <a:pt x="525" y="1336"/>
                  <a:pt x="528" y="1335"/>
                </a:cubicBezTo>
                <a:cubicBezTo>
                  <a:pt x="527" y="1334"/>
                  <a:pt x="528" y="1333"/>
                  <a:pt x="528" y="1332"/>
                </a:cubicBezTo>
                <a:cubicBezTo>
                  <a:pt x="528" y="1332"/>
                  <a:pt x="528" y="1332"/>
                  <a:pt x="528" y="1332"/>
                </a:cubicBezTo>
                <a:cubicBezTo>
                  <a:pt x="531" y="1331"/>
                  <a:pt x="535" y="1329"/>
                  <a:pt x="538" y="1328"/>
                </a:cubicBezTo>
                <a:cubicBezTo>
                  <a:pt x="542" y="1330"/>
                  <a:pt x="547" y="1330"/>
                  <a:pt x="547" y="1335"/>
                </a:cubicBezTo>
                <a:cubicBezTo>
                  <a:pt x="547" y="1348"/>
                  <a:pt x="554" y="1341"/>
                  <a:pt x="559" y="1340"/>
                </a:cubicBezTo>
                <a:cubicBezTo>
                  <a:pt x="559" y="1340"/>
                  <a:pt x="559" y="1340"/>
                  <a:pt x="559" y="1340"/>
                </a:cubicBezTo>
                <a:cubicBezTo>
                  <a:pt x="561" y="1343"/>
                  <a:pt x="563" y="1343"/>
                  <a:pt x="566" y="1341"/>
                </a:cubicBezTo>
                <a:cubicBezTo>
                  <a:pt x="566" y="1341"/>
                  <a:pt x="566" y="1341"/>
                  <a:pt x="566" y="1341"/>
                </a:cubicBezTo>
                <a:cubicBezTo>
                  <a:pt x="570" y="1344"/>
                  <a:pt x="574" y="1347"/>
                  <a:pt x="578" y="1351"/>
                </a:cubicBezTo>
                <a:cubicBezTo>
                  <a:pt x="578" y="1351"/>
                  <a:pt x="578" y="1351"/>
                  <a:pt x="578" y="1351"/>
                </a:cubicBezTo>
                <a:cubicBezTo>
                  <a:pt x="576" y="1352"/>
                  <a:pt x="573" y="1353"/>
                  <a:pt x="573" y="1353"/>
                </a:cubicBezTo>
                <a:cubicBezTo>
                  <a:pt x="574" y="1358"/>
                  <a:pt x="577" y="1356"/>
                  <a:pt x="580" y="1357"/>
                </a:cubicBezTo>
                <a:cubicBezTo>
                  <a:pt x="580" y="1357"/>
                  <a:pt x="580" y="1357"/>
                  <a:pt x="580" y="1357"/>
                </a:cubicBezTo>
                <a:cubicBezTo>
                  <a:pt x="590" y="1360"/>
                  <a:pt x="592" y="1350"/>
                  <a:pt x="597" y="1346"/>
                </a:cubicBezTo>
                <a:cubicBezTo>
                  <a:pt x="597" y="1346"/>
                  <a:pt x="597" y="1346"/>
                  <a:pt x="597" y="1346"/>
                </a:cubicBezTo>
                <a:cubicBezTo>
                  <a:pt x="597" y="1346"/>
                  <a:pt x="597" y="1346"/>
                  <a:pt x="597" y="1346"/>
                </a:cubicBezTo>
                <a:cubicBezTo>
                  <a:pt x="598" y="1346"/>
                  <a:pt x="598" y="1346"/>
                  <a:pt x="598" y="1346"/>
                </a:cubicBezTo>
                <a:cubicBezTo>
                  <a:pt x="599" y="1346"/>
                  <a:pt x="600" y="1347"/>
                  <a:pt x="600" y="1347"/>
                </a:cubicBezTo>
                <a:cubicBezTo>
                  <a:pt x="602" y="1348"/>
                  <a:pt x="603" y="1348"/>
                  <a:pt x="605" y="1347"/>
                </a:cubicBezTo>
                <a:cubicBezTo>
                  <a:pt x="605" y="1347"/>
                  <a:pt x="606" y="1347"/>
                  <a:pt x="607" y="1347"/>
                </a:cubicBezTo>
                <a:cubicBezTo>
                  <a:pt x="609" y="1346"/>
                  <a:pt x="611" y="1346"/>
                  <a:pt x="613" y="1346"/>
                </a:cubicBezTo>
                <a:cubicBezTo>
                  <a:pt x="616" y="1342"/>
                  <a:pt x="618" y="1337"/>
                  <a:pt x="621" y="1332"/>
                </a:cubicBezTo>
                <a:cubicBezTo>
                  <a:pt x="628" y="1329"/>
                  <a:pt x="634" y="1327"/>
                  <a:pt x="639" y="1336"/>
                </a:cubicBezTo>
                <a:cubicBezTo>
                  <a:pt x="638" y="1337"/>
                  <a:pt x="638" y="1337"/>
                  <a:pt x="638" y="1337"/>
                </a:cubicBezTo>
                <a:cubicBezTo>
                  <a:pt x="639" y="1339"/>
                  <a:pt x="639" y="1339"/>
                  <a:pt x="639" y="1339"/>
                </a:cubicBezTo>
                <a:cubicBezTo>
                  <a:pt x="638" y="1340"/>
                  <a:pt x="638" y="1340"/>
                  <a:pt x="638" y="1340"/>
                </a:cubicBezTo>
                <a:cubicBezTo>
                  <a:pt x="639" y="1341"/>
                  <a:pt x="639" y="1341"/>
                  <a:pt x="639" y="1341"/>
                </a:cubicBezTo>
                <a:cubicBezTo>
                  <a:pt x="634" y="1352"/>
                  <a:pt x="634" y="1363"/>
                  <a:pt x="636" y="1375"/>
                </a:cubicBezTo>
                <a:cubicBezTo>
                  <a:pt x="643" y="1370"/>
                  <a:pt x="636" y="1358"/>
                  <a:pt x="648" y="1358"/>
                </a:cubicBezTo>
                <a:cubicBezTo>
                  <a:pt x="656" y="1358"/>
                  <a:pt x="662" y="1354"/>
                  <a:pt x="667" y="1349"/>
                </a:cubicBezTo>
                <a:cubicBezTo>
                  <a:pt x="668" y="1348"/>
                  <a:pt x="669" y="1346"/>
                  <a:pt x="669" y="1345"/>
                </a:cubicBezTo>
                <a:cubicBezTo>
                  <a:pt x="673" y="1353"/>
                  <a:pt x="678" y="1359"/>
                  <a:pt x="683" y="1366"/>
                </a:cubicBezTo>
                <a:cubicBezTo>
                  <a:pt x="684" y="1370"/>
                  <a:pt x="687" y="1373"/>
                  <a:pt x="691" y="1374"/>
                </a:cubicBezTo>
                <a:cubicBezTo>
                  <a:pt x="693" y="1375"/>
                  <a:pt x="695" y="1375"/>
                  <a:pt x="698" y="1374"/>
                </a:cubicBezTo>
                <a:cubicBezTo>
                  <a:pt x="702" y="1373"/>
                  <a:pt x="704" y="1370"/>
                  <a:pt x="707" y="1368"/>
                </a:cubicBezTo>
                <a:cubicBezTo>
                  <a:pt x="709" y="1361"/>
                  <a:pt x="716" y="1360"/>
                  <a:pt x="720" y="1356"/>
                </a:cubicBezTo>
                <a:cubicBezTo>
                  <a:pt x="721" y="1356"/>
                  <a:pt x="721" y="1356"/>
                  <a:pt x="721" y="1356"/>
                </a:cubicBezTo>
                <a:cubicBezTo>
                  <a:pt x="722" y="1357"/>
                  <a:pt x="723" y="1358"/>
                  <a:pt x="724" y="1360"/>
                </a:cubicBezTo>
                <a:cubicBezTo>
                  <a:pt x="724" y="1361"/>
                  <a:pt x="724" y="1362"/>
                  <a:pt x="725" y="1363"/>
                </a:cubicBezTo>
                <a:cubicBezTo>
                  <a:pt x="725" y="1364"/>
                  <a:pt x="726" y="1366"/>
                  <a:pt x="727" y="1367"/>
                </a:cubicBezTo>
                <a:cubicBezTo>
                  <a:pt x="728" y="1368"/>
                  <a:pt x="729" y="1369"/>
                  <a:pt x="730" y="1370"/>
                </a:cubicBezTo>
                <a:cubicBezTo>
                  <a:pt x="731" y="1371"/>
                  <a:pt x="732" y="1373"/>
                  <a:pt x="733" y="1375"/>
                </a:cubicBezTo>
                <a:cubicBezTo>
                  <a:pt x="734" y="1379"/>
                  <a:pt x="736" y="1383"/>
                  <a:pt x="738" y="1386"/>
                </a:cubicBezTo>
                <a:cubicBezTo>
                  <a:pt x="740" y="1389"/>
                  <a:pt x="742" y="1391"/>
                  <a:pt x="744" y="1393"/>
                </a:cubicBezTo>
                <a:cubicBezTo>
                  <a:pt x="746" y="1394"/>
                  <a:pt x="747" y="1394"/>
                  <a:pt x="749" y="1394"/>
                </a:cubicBezTo>
                <a:cubicBezTo>
                  <a:pt x="755" y="1394"/>
                  <a:pt x="760" y="1391"/>
                  <a:pt x="764" y="1387"/>
                </a:cubicBezTo>
                <a:cubicBezTo>
                  <a:pt x="766" y="1384"/>
                  <a:pt x="767" y="1380"/>
                  <a:pt x="768" y="1377"/>
                </a:cubicBezTo>
                <a:cubicBezTo>
                  <a:pt x="774" y="1379"/>
                  <a:pt x="777" y="1383"/>
                  <a:pt x="781" y="1387"/>
                </a:cubicBezTo>
                <a:cubicBezTo>
                  <a:pt x="782" y="1389"/>
                  <a:pt x="783" y="1391"/>
                  <a:pt x="783" y="1393"/>
                </a:cubicBezTo>
                <a:cubicBezTo>
                  <a:pt x="785" y="1395"/>
                  <a:pt x="788" y="1396"/>
                  <a:pt x="790" y="1396"/>
                </a:cubicBezTo>
                <a:cubicBezTo>
                  <a:pt x="790" y="1397"/>
                  <a:pt x="790" y="1397"/>
                  <a:pt x="790" y="1397"/>
                </a:cubicBezTo>
                <a:cubicBezTo>
                  <a:pt x="790" y="1399"/>
                  <a:pt x="790" y="1400"/>
                  <a:pt x="791" y="1402"/>
                </a:cubicBezTo>
                <a:cubicBezTo>
                  <a:pt x="802" y="1413"/>
                  <a:pt x="813" y="1409"/>
                  <a:pt x="824" y="1401"/>
                </a:cubicBezTo>
                <a:cubicBezTo>
                  <a:pt x="826" y="1399"/>
                  <a:pt x="828" y="1397"/>
                  <a:pt x="831" y="1395"/>
                </a:cubicBezTo>
                <a:cubicBezTo>
                  <a:pt x="838" y="1386"/>
                  <a:pt x="846" y="1394"/>
                  <a:pt x="853" y="1394"/>
                </a:cubicBezTo>
                <a:cubicBezTo>
                  <a:pt x="853" y="1393"/>
                  <a:pt x="853" y="1393"/>
                  <a:pt x="853" y="1393"/>
                </a:cubicBezTo>
                <a:cubicBezTo>
                  <a:pt x="855" y="1392"/>
                  <a:pt x="857" y="1392"/>
                  <a:pt x="858" y="1390"/>
                </a:cubicBezTo>
                <a:cubicBezTo>
                  <a:pt x="865" y="1390"/>
                  <a:pt x="871" y="1394"/>
                  <a:pt x="875" y="1399"/>
                </a:cubicBezTo>
                <a:cubicBezTo>
                  <a:pt x="879" y="1405"/>
                  <a:pt x="883" y="1409"/>
                  <a:pt x="891" y="1408"/>
                </a:cubicBezTo>
                <a:cubicBezTo>
                  <a:pt x="891" y="1409"/>
                  <a:pt x="892" y="1409"/>
                  <a:pt x="893" y="1409"/>
                </a:cubicBezTo>
                <a:cubicBezTo>
                  <a:pt x="893" y="1409"/>
                  <a:pt x="893" y="1409"/>
                  <a:pt x="893" y="1409"/>
                </a:cubicBezTo>
                <a:cubicBezTo>
                  <a:pt x="893" y="1411"/>
                  <a:pt x="893" y="1411"/>
                  <a:pt x="893" y="1411"/>
                </a:cubicBezTo>
                <a:cubicBezTo>
                  <a:pt x="893" y="1412"/>
                  <a:pt x="893" y="1412"/>
                  <a:pt x="893" y="1412"/>
                </a:cubicBezTo>
                <a:cubicBezTo>
                  <a:pt x="894" y="1413"/>
                  <a:pt x="895" y="1414"/>
                  <a:pt x="896" y="1416"/>
                </a:cubicBezTo>
                <a:cubicBezTo>
                  <a:pt x="898" y="1417"/>
                  <a:pt x="901" y="1418"/>
                  <a:pt x="902" y="1415"/>
                </a:cubicBezTo>
                <a:cubicBezTo>
                  <a:pt x="905" y="1412"/>
                  <a:pt x="907" y="1410"/>
                  <a:pt x="909" y="1407"/>
                </a:cubicBezTo>
                <a:cubicBezTo>
                  <a:pt x="913" y="1410"/>
                  <a:pt x="918" y="1409"/>
                  <a:pt x="923" y="1408"/>
                </a:cubicBezTo>
                <a:cubicBezTo>
                  <a:pt x="924" y="1408"/>
                  <a:pt x="924" y="1407"/>
                  <a:pt x="925" y="1407"/>
                </a:cubicBezTo>
                <a:cubicBezTo>
                  <a:pt x="927" y="1400"/>
                  <a:pt x="928" y="1393"/>
                  <a:pt x="930" y="1385"/>
                </a:cubicBezTo>
                <a:cubicBezTo>
                  <a:pt x="934" y="1386"/>
                  <a:pt x="931" y="1400"/>
                  <a:pt x="940" y="1390"/>
                </a:cubicBezTo>
                <a:cubicBezTo>
                  <a:pt x="946" y="1398"/>
                  <a:pt x="952" y="1406"/>
                  <a:pt x="964" y="1400"/>
                </a:cubicBezTo>
                <a:cubicBezTo>
                  <a:pt x="968" y="1396"/>
                  <a:pt x="971" y="1390"/>
                  <a:pt x="978" y="1388"/>
                </a:cubicBezTo>
                <a:cubicBezTo>
                  <a:pt x="982" y="1387"/>
                  <a:pt x="987" y="1388"/>
                  <a:pt x="991" y="1385"/>
                </a:cubicBezTo>
                <a:cubicBezTo>
                  <a:pt x="991" y="1387"/>
                  <a:pt x="991" y="1390"/>
                  <a:pt x="991" y="1392"/>
                </a:cubicBezTo>
                <a:cubicBezTo>
                  <a:pt x="994" y="1393"/>
                  <a:pt x="998" y="1394"/>
                  <a:pt x="999" y="1396"/>
                </a:cubicBezTo>
                <a:cubicBezTo>
                  <a:pt x="1000" y="1401"/>
                  <a:pt x="993" y="1398"/>
                  <a:pt x="992" y="1402"/>
                </a:cubicBezTo>
                <a:cubicBezTo>
                  <a:pt x="993" y="1405"/>
                  <a:pt x="995" y="1409"/>
                  <a:pt x="996" y="1412"/>
                </a:cubicBezTo>
                <a:cubicBezTo>
                  <a:pt x="1000" y="1410"/>
                  <a:pt x="1000" y="1404"/>
                  <a:pt x="1006" y="1403"/>
                </a:cubicBezTo>
                <a:cubicBezTo>
                  <a:pt x="1006" y="1406"/>
                  <a:pt x="1006" y="1409"/>
                  <a:pt x="1006" y="1412"/>
                </a:cubicBezTo>
                <a:cubicBezTo>
                  <a:pt x="1010" y="1417"/>
                  <a:pt x="1015" y="1419"/>
                  <a:pt x="1021" y="1417"/>
                </a:cubicBezTo>
                <a:cubicBezTo>
                  <a:pt x="1021" y="1417"/>
                  <a:pt x="1021" y="1417"/>
                  <a:pt x="1021" y="1417"/>
                </a:cubicBezTo>
                <a:cubicBezTo>
                  <a:pt x="1029" y="1415"/>
                  <a:pt x="1036" y="1419"/>
                  <a:pt x="1043" y="1420"/>
                </a:cubicBezTo>
                <a:cubicBezTo>
                  <a:pt x="1043" y="1421"/>
                  <a:pt x="1043" y="1423"/>
                  <a:pt x="1043" y="1424"/>
                </a:cubicBezTo>
                <a:cubicBezTo>
                  <a:pt x="1048" y="1424"/>
                  <a:pt x="1052" y="1424"/>
                  <a:pt x="1057" y="1424"/>
                </a:cubicBezTo>
                <a:cubicBezTo>
                  <a:pt x="1058" y="1423"/>
                  <a:pt x="1058" y="1423"/>
                  <a:pt x="1058" y="1423"/>
                </a:cubicBezTo>
                <a:cubicBezTo>
                  <a:pt x="1058" y="1423"/>
                  <a:pt x="1058" y="1423"/>
                  <a:pt x="1058" y="1423"/>
                </a:cubicBezTo>
                <a:cubicBezTo>
                  <a:pt x="1068" y="1414"/>
                  <a:pt x="1065" y="1431"/>
                  <a:pt x="1071" y="1430"/>
                </a:cubicBezTo>
                <a:cubicBezTo>
                  <a:pt x="1072" y="1430"/>
                  <a:pt x="1073" y="1429"/>
                  <a:pt x="1074" y="1429"/>
                </a:cubicBezTo>
                <a:cubicBezTo>
                  <a:pt x="1071" y="1413"/>
                  <a:pt x="1082" y="1415"/>
                  <a:pt x="1091" y="1414"/>
                </a:cubicBezTo>
                <a:cubicBezTo>
                  <a:pt x="1092" y="1414"/>
                  <a:pt x="1093" y="1415"/>
                  <a:pt x="1094" y="1415"/>
                </a:cubicBezTo>
                <a:cubicBezTo>
                  <a:pt x="1094" y="1416"/>
                  <a:pt x="1094" y="1417"/>
                  <a:pt x="1095" y="1418"/>
                </a:cubicBezTo>
                <a:cubicBezTo>
                  <a:pt x="1094" y="1421"/>
                  <a:pt x="1096" y="1423"/>
                  <a:pt x="1099" y="1424"/>
                </a:cubicBezTo>
                <a:cubicBezTo>
                  <a:pt x="1101" y="1424"/>
                  <a:pt x="1104" y="1423"/>
                  <a:pt x="1106" y="1422"/>
                </a:cubicBezTo>
                <a:cubicBezTo>
                  <a:pt x="1108" y="1433"/>
                  <a:pt x="1113" y="1442"/>
                  <a:pt x="1120" y="1451"/>
                </a:cubicBezTo>
                <a:cubicBezTo>
                  <a:pt x="1122" y="1449"/>
                  <a:pt x="1123" y="1447"/>
                  <a:pt x="1125" y="1446"/>
                </a:cubicBezTo>
                <a:cubicBezTo>
                  <a:pt x="1126" y="1446"/>
                  <a:pt x="1127" y="1446"/>
                  <a:pt x="1127" y="1446"/>
                </a:cubicBezTo>
                <a:cubicBezTo>
                  <a:pt x="1129" y="1448"/>
                  <a:pt x="1130" y="1450"/>
                  <a:pt x="1131" y="1452"/>
                </a:cubicBezTo>
                <a:cubicBezTo>
                  <a:pt x="1140" y="1456"/>
                  <a:pt x="1144" y="1463"/>
                  <a:pt x="1140" y="1472"/>
                </a:cubicBezTo>
                <a:cubicBezTo>
                  <a:pt x="1138" y="1478"/>
                  <a:pt x="1137" y="1483"/>
                  <a:pt x="1144" y="1485"/>
                </a:cubicBezTo>
                <a:cubicBezTo>
                  <a:pt x="1147" y="1485"/>
                  <a:pt x="1149" y="1485"/>
                  <a:pt x="1151" y="1485"/>
                </a:cubicBezTo>
                <a:cubicBezTo>
                  <a:pt x="1155" y="1493"/>
                  <a:pt x="1145" y="1504"/>
                  <a:pt x="1155" y="1511"/>
                </a:cubicBezTo>
                <a:cubicBezTo>
                  <a:pt x="1154" y="1514"/>
                  <a:pt x="1152" y="1516"/>
                  <a:pt x="1156" y="1518"/>
                </a:cubicBezTo>
                <a:cubicBezTo>
                  <a:pt x="1158" y="1516"/>
                  <a:pt x="1161" y="1514"/>
                  <a:pt x="1164" y="1512"/>
                </a:cubicBezTo>
                <a:cubicBezTo>
                  <a:pt x="1167" y="1519"/>
                  <a:pt x="1174" y="1513"/>
                  <a:pt x="1178" y="1516"/>
                </a:cubicBezTo>
                <a:cubicBezTo>
                  <a:pt x="1176" y="1525"/>
                  <a:pt x="1197" y="1526"/>
                  <a:pt x="1185" y="1539"/>
                </a:cubicBezTo>
                <a:cubicBezTo>
                  <a:pt x="1193" y="1541"/>
                  <a:pt x="1192" y="1534"/>
                  <a:pt x="1195" y="1532"/>
                </a:cubicBezTo>
                <a:cubicBezTo>
                  <a:pt x="1194" y="1527"/>
                  <a:pt x="1197" y="1524"/>
                  <a:pt x="1200" y="1520"/>
                </a:cubicBezTo>
                <a:cubicBezTo>
                  <a:pt x="1199" y="1520"/>
                  <a:pt x="1199" y="1520"/>
                  <a:pt x="1199" y="1520"/>
                </a:cubicBezTo>
                <a:cubicBezTo>
                  <a:pt x="1201" y="1516"/>
                  <a:pt x="1204" y="1512"/>
                  <a:pt x="1207" y="1508"/>
                </a:cubicBezTo>
                <a:cubicBezTo>
                  <a:pt x="1208" y="1504"/>
                  <a:pt x="1209" y="1500"/>
                  <a:pt x="1211" y="1495"/>
                </a:cubicBezTo>
                <a:cubicBezTo>
                  <a:pt x="1211" y="1494"/>
                  <a:pt x="1211" y="1493"/>
                  <a:pt x="1212" y="1492"/>
                </a:cubicBezTo>
                <a:cubicBezTo>
                  <a:pt x="1219" y="1485"/>
                  <a:pt x="1221" y="1474"/>
                  <a:pt x="1226" y="1465"/>
                </a:cubicBezTo>
                <a:cubicBezTo>
                  <a:pt x="1229" y="1456"/>
                  <a:pt x="1240" y="1465"/>
                  <a:pt x="1244" y="1456"/>
                </a:cubicBezTo>
                <a:cubicBezTo>
                  <a:pt x="1244" y="1455"/>
                  <a:pt x="1244" y="1455"/>
                  <a:pt x="1244" y="1455"/>
                </a:cubicBezTo>
                <a:cubicBezTo>
                  <a:pt x="1246" y="1455"/>
                  <a:pt x="1248" y="1454"/>
                  <a:pt x="1250" y="1452"/>
                </a:cubicBezTo>
                <a:cubicBezTo>
                  <a:pt x="1250" y="1457"/>
                  <a:pt x="1249" y="1461"/>
                  <a:pt x="1256" y="1463"/>
                </a:cubicBezTo>
                <a:cubicBezTo>
                  <a:pt x="1262" y="1464"/>
                  <a:pt x="1269" y="1466"/>
                  <a:pt x="1274" y="1462"/>
                </a:cubicBezTo>
                <a:cubicBezTo>
                  <a:pt x="1275" y="1466"/>
                  <a:pt x="1278" y="1469"/>
                  <a:pt x="1281" y="1471"/>
                </a:cubicBezTo>
                <a:cubicBezTo>
                  <a:pt x="1283" y="1471"/>
                  <a:pt x="1284" y="1472"/>
                  <a:pt x="1286" y="1472"/>
                </a:cubicBezTo>
                <a:cubicBezTo>
                  <a:pt x="1298" y="1473"/>
                  <a:pt x="1307" y="1481"/>
                  <a:pt x="1316" y="1488"/>
                </a:cubicBezTo>
                <a:cubicBezTo>
                  <a:pt x="1320" y="1488"/>
                  <a:pt x="1322" y="1486"/>
                  <a:pt x="1324" y="1483"/>
                </a:cubicBezTo>
                <a:cubicBezTo>
                  <a:pt x="1325" y="1481"/>
                  <a:pt x="1325" y="1479"/>
                  <a:pt x="1325" y="1477"/>
                </a:cubicBezTo>
                <a:cubicBezTo>
                  <a:pt x="1329" y="1475"/>
                  <a:pt x="1330" y="1471"/>
                  <a:pt x="1334" y="1469"/>
                </a:cubicBezTo>
                <a:cubicBezTo>
                  <a:pt x="1338" y="1466"/>
                  <a:pt x="1341" y="1463"/>
                  <a:pt x="1340" y="1458"/>
                </a:cubicBezTo>
                <a:cubicBezTo>
                  <a:pt x="1342" y="1460"/>
                  <a:pt x="1343" y="1462"/>
                  <a:pt x="1346" y="1462"/>
                </a:cubicBezTo>
                <a:cubicBezTo>
                  <a:pt x="1349" y="1461"/>
                  <a:pt x="1349" y="1459"/>
                  <a:pt x="1348" y="1456"/>
                </a:cubicBezTo>
                <a:cubicBezTo>
                  <a:pt x="1361" y="1455"/>
                  <a:pt x="1374" y="1453"/>
                  <a:pt x="1386" y="1452"/>
                </a:cubicBezTo>
                <a:cubicBezTo>
                  <a:pt x="1386" y="1452"/>
                  <a:pt x="1386" y="1452"/>
                  <a:pt x="1386" y="1452"/>
                </a:cubicBezTo>
                <a:cubicBezTo>
                  <a:pt x="1388" y="1454"/>
                  <a:pt x="1390" y="1457"/>
                  <a:pt x="1392" y="1460"/>
                </a:cubicBezTo>
                <a:cubicBezTo>
                  <a:pt x="1397" y="1458"/>
                  <a:pt x="1398" y="1461"/>
                  <a:pt x="1398" y="1465"/>
                </a:cubicBezTo>
                <a:cubicBezTo>
                  <a:pt x="1399" y="1465"/>
                  <a:pt x="1400" y="1465"/>
                  <a:pt x="1401" y="1465"/>
                </a:cubicBezTo>
                <a:cubicBezTo>
                  <a:pt x="1401" y="1465"/>
                  <a:pt x="1401" y="1465"/>
                  <a:pt x="1401" y="1465"/>
                </a:cubicBezTo>
                <a:cubicBezTo>
                  <a:pt x="1401" y="1466"/>
                  <a:pt x="1401" y="1467"/>
                  <a:pt x="1401" y="1468"/>
                </a:cubicBezTo>
                <a:cubicBezTo>
                  <a:pt x="1418" y="1464"/>
                  <a:pt x="1426" y="1478"/>
                  <a:pt x="1435" y="1487"/>
                </a:cubicBezTo>
                <a:cubicBezTo>
                  <a:pt x="1435" y="1487"/>
                  <a:pt x="1435" y="1487"/>
                  <a:pt x="1435" y="1487"/>
                </a:cubicBezTo>
                <a:cubicBezTo>
                  <a:pt x="1434" y="1487"/>
                  <a:pt x="1433" y="1487"/>
                  <a:pt x="1432" y="1487"/>
                </a:cubicBezTo>
                <a:cubicBezTo>
                  <a:pt x="1422" y="1491"/>
                  <a:pt x="1433" y="1495"/>
                  <a:pt x="1431" y="1499"/>
                </a:cubicBezTo>
                <a:cubicBezTo>
                  <a:pt x="1430" y="1500"/>
                  <a:pt x="1429" y="1502"/>
                  <a:pt x="1428" y="1503"/>
                </a:cubicBezTo>
                <a:cubicBezTo>
                  <a:pt x="1428" y="1510"/>
                  <a:pt x="1434" y="1505"/>
                  <a:pt x="1437" y="1506"/>
                </a:cubicBezTo>
                <a:cubicBezTo>
                  <a:pt x="1437" y="1506"/>
                  <a:pt x="1437" y="1506"/>
                  <a:pt x="1437" y="1506"/>
                </a:cubicBezTo>
                <a:cubicBezTo>
                  <a:pt x="1437" y="1508"/>
                  <a:pt x="1438" y="1510"/>
                  <a:pt x="1439" y="1512"/>
                </a:cubicBezTo>
                <a:cubicBezTo>
                  <a:pt x="1447" y="1506"/>
                  <a:pt x="1451" y="1498"/>
                  <a:pt x="1454" y="1489"/>
                </a:cubicBezTo>
                <a:cubicBezTo>
                  <a:pt x="1456" y="1488"/>
                  <a:pt x="1459" y="1487"/>
                  <a:pt x="1461" y="1486"/>
                </a:cubicBezTo>
                <a:cubicBezTo>
                  <a:pt x="1463" y="1484"/>
                  <a:pt x="1466" y="1482"/>
                  <a:pt x="1469" y="1482"/>
                </a:cubicBezTo>
                <a:cubicBezTo>
                  <a:pt x="1469" y="1483"/>
                  <a:pt x="1469" y="1485"/>
                  <a:pt x="1470" y="1486"/>
                </a:cubicBezTo>
                <a:cubicBezTo>
                  <a:pt x="1471" y="1489"/>
                  <a:pt x="1471" y="1493"/>
                  <a:pt x="1476" y="1492"/>
                </a:cubicBezTo>
                <a:cubicBezTo>
                  <a:pt x="1483" y="1487"/>
                  <a:pt x="1483" y="1495"/>
                  <a:pt x="1486" y="1497"/>
                </a:cubicBezTo>
                <a:cubicBezTo>
                  <a:pt x="1488" y="1497"/>
                  <a:pt x="1489" y="1496"/>
                  <a:pt x="1489" y="1494"/>
                </a:cubicBezTo>
                <a:cubicBezTo>
                  <a:pt x="1490" y="1494"/>
                  <a:pt x="1490" y="1494"/>
                  <a:pt x="1491" y="1494"/>
                </a:cubicBezTo>
                <a:cubicBezTo>
                  <a:pt x="1494" y="1491"/>
                  <a:pt x="1495" y="1487"/>
                  <a:pt x="1499" y="1484"/>
                </a:cubicBezTo>
                <a:cubicBezTo>
                  <a:pt x="1500" y="1484"/>
                  <a:pt x="1501" y="1483"/>
                  <a:pt x="1501" y="1481"/>
                </a:cubicBezTo>
                <a:cubicBezTo>
                  <a:pt x="1505" y="1476"/>
                  <a:pt x="1512" y="1474"/>
                  <a:pt x="1516" y="1469"/>
                </a:cubicBezTo>
                <a:cubicBezTo>
                  <a:pt x="1517" y="1471"/>
                  <a:pt x="1518" y="1472"/>
                  <a:pt x="1520" y="1471"/>
                </a:cubicBezTo>
                <a:cubicBezTo>
                  <a:pt x="1530" y="1482"/>
                  <a:pt x="1536" y="1482"/>
                  <a:pt x="1544" y="1470"/>
                </a:cubicBezTo>
                <a:cubicBezTo>
                  <a:pt x="1544" y="1470"/>
                  <a:pt x="1544" y="1470"/>
                  <a:pt x="1544" y="1470"/>
                </a:cubicBezTo>
                <a:cubicBezTo>
                  <a:pt x="1546" y="1474"/>
                  <a:pt x="1549" y="1477"/>
                  <a:pt x="1549" y="1482"/>
                </a:cubicBezTo>
                <a:cubicBezTo>
                  <a:pt x="1552" y="1492"/>
                  <a:pt x="1545" y="1499"/>
                  <a:pt x="1541" y="1506"/>
                </a:cubicBezTo>
                <a:cubicBezTo>
                  <a:pt x="1540" y="1507"/>
                  <a:pt x="1541" y="1509"/>
                  <a:pt x="1541" y="1510"/>
                </a:cubicBezTo>
                <a:cubicBezTo>
                  <a:pt x="1543" y="1511"/>
                  <a:pt x="1544" y="1512"/>
                  <a:pt x="1545" y="1512"/>
                </a:cubicBezTo>
                <a:cubicBezTo>
                  <a:pt x="1549" y="1513"/>
                  <a:pt x="1551" y="1512"/>
                  <a:pt x="1554" y="1511"/>
                </a:cubicBezTo>
                <a:cubicBezTo>
                  <a:pt x="1555" y="1510"/>
                  <a:pt x="1556" y="1510"/>
                  <a:pt x="1557" y="1510"/>
                </a:cubicBezTo>
                <a:cubicBezTo>
                  <a:pt x="1560" y="1511"/>
                  <a:pt x="1563" y="1511"/>
                  <a:pt x="1565" y="1504"/>
                </a:cubicBezTo>
                <a:cubicBezTo>
                  <a:pt x="1565" y="1503"/>
                  <a:pt x="1565" y="1503"/>
                  <a:pt x="1565" y="1503"/>
                </a:cubicBezTo>
                <a:cubicBezTo>
                  <a:pt x="1566" y="1503"/>
                  <a:pt x="1568" y="1503"/>
                  <a:pt x="1569" y="1504"/>
                </a:cubicBezTo>
                <a:cubicBezTo>
                  <a:pt x="1573" y="1509"/>
                  <a:pt x="1577" y="1514"/>
                  <a:pt x="1584" y="1514"/>
                </a:cubicBezTo>
                <a:cubicBezTo>
                  <a:pt x="1588" y="1513"/>
                  <a:pt x="1593" y="1513"/>
                  <a:pt x="1597" y="1511"/>
                </a:cubicBezTo>
                <a:cubicBezTo>
                  <a:pt x="1598" y="1510"/>
                  <a:pt x="1599" y="1508"/>
                  <a:pt x="1599" y="1506"/>
                </a:cubicBezTo>
                <a:cubicBezTo>
                  <a:pt x="1599" y="1505"/>
                  <a:pt x="1600" y="1504"/>
                  <a:pt x="1600" y="1504"/>
                </a:cubicBezTo>
                <a:cubicBezTo>
                  <a:pt x="1603" y="1498"/>
                  <a:pt x="1611" y="1496"/>
                  <a:pt x="1610" y="1488"/>
                </a:cubicBezTo>
                <a:cubicBezTo>
                  <a:pt x="1609" y="1487"/>
                  <a:pt x="1609" y="1487"/>
                  <a:pt x="1609" y="1487"/>
                </a:cubicBezTo>
                <a:cubicBezTo>
                  <a:pt x="1612" y="1486"/>
                  <a:pt x="1614" y="1484"/>
                  <a:pt x="1617" y="1481"/>
                </a:cubicBezTo>
                <a:cubicBezTo>
                  <a:pt x="1617" y="1479"/>
                  <a:pt x="1617" y="1476"/>
                  <a:pt x="1617" y="1473"/>
                </a:cubicBezTo>
                <a:cubicBezTo>
                  <a:pt x="1622" y="1468"/>
                  <a:pt x="1627" y="1463"/>
                  <a:pt x="1632" y="1458"/>
                </a:cubicBezTo>
                <a:cubicBezTo>
                  <a:pt x="1633" y="1456"/>
                  <a:pt x="1634" y="1454"/>
                  <a:pt x="1635" y="1452"/>
                </a:cubicBezTo>
                <a:cubicBezTo>
                  <a:pt x="1635" y="1452"/>
                  <a:pt x="1635" y="1452"/>
                  <a:pt x="1635" y="1452"/>
                </a:cubicBezTo>
                <a:cubicBezTo>
                  <a:pt x="1638" y="1455"/>
                  <a:pt x="1641" y="1456"/>
                  <a:pt x="1645" y="1455"/>
                </a:cubicBezTo>
                <a:cubicBezTo>
                  <a:pt x="1655" y="1454"/>
                  <a:pt x="1655" y="1463"/>
                  <a:pt x="1659" y="1468"/>
                </a:cubicBezTo>
                <a:cubicBezTo>
                  <a:pt x="1666" y="1467"/>
                  <a:pt x="1670" y="1462"/>
                  <a:pt x="1673" y="1456"/>
                </a:cubicBezTo>
                <a:cubicBezTo>
                  <a:pt x="1673" y="1455"/>
                  <a:pt x="1673" y="1454"/>
                  <a:pt x="1673" y="1454"/>
                </a:cubicBezTo>
                <a:cubicBezTo>
                  <a:pt x="1678" y="1450"/>
                  <a:pt x="1684" y="1447"/>
                  <a:pt x="1687" y="1442"/>
                </a:cubicBezTo>
                <a:cubicBezTo>
                  <a:pt x="1687" y="1441"/>
                  <a:pt x="1687" y="1441"/>
                  <a:pt x="1688" y="1441"/>
                </a:cubicBezTo>
                <a:cubicBezTo>
                  <a:pt x="1688" y="1441"/>
                  <a:pt x="1689" y="1441"/>
                  <a:pt x="1690" y="1441"/>
                </a:cubicBezTo>
                <a:cubicBezTo>
                  <a:pt x="1691" y="1440"/>
                  <a:pt x="1693" y="1439"/>
                  <a:pt x="1694" y="1438"/>
                </a:cubicBezTo>
                <a:cubicBezTo>
                  <a:pt x="1694" y="1437"/>
                  <a:pt x="1695" y="1435"/>
                  <a:pt x="1696" y="1433"/>
                </a:cubicBezTo>
                <a:cubicBezTo>
                  <a:pt x="1698" y="1432"/>
                  <a:pt x="1699" y="1431"/>
                  <a:pt x="1700" y="1430"/>
                </a:cubicBezTo>
                <a:cubicBezTo>
                  <a:pt x="1701" y="1422"/>
                  <a:pt x="1705" y="1416"/>
                  <a:pt x="1711" y="1411"/>
                </a:cubicBezTo>
                <a:cubicBezTo>
                  <a:pt x="1711" y="1411"/>
                  <a:pt x="1711" y="1411"/>
                  <a:pt x="1711" y="1411"/>
                </a:cubicBezTo>
                <a:cubicBezTo>
                  <a:pt x="1713" y="1415"/>
                  <a:pt x="1715" y="1418"/>
                  <a:pt x="1717" y="1421"/>
                </a:cubicBezTo>
                <a:cubicBezTo>
                  <a:pt x="1718" y="1420"/>
                  <a:pt x="1719" y="1419"/>
                  <a:pt x="1721" y="1418"/>
                </a:cubicBezTo>
                <a:cubicBezTo>
                  <a:pt x="1722" y="1417"/>
                  <a:pt x="1724" y="1416"/>
                  <a:pt x="1724" y="1414"/>
                </a:cubicBezTo>
                <a:cubicBezTo>
                  <a:pt x="1725" y="1414"/>
                  <a:pt x="1725" y="1414"/>
                  <a:pt x="1725" y="1414"/>
                </a:cubicBezTo>
                <a:cubicBezTo>
                  <a:pt x="1729" y="1413"/>
                  <a:pt x="1732" y="1411"/>
                  <a:pt x="1734" y="1408"/>
                </a:cubicBezTo>
                <a:cubicBezTo>
                  <a:pt x="1735" y="1409"/>
                  <a:pt x="1735" y="1409"/>
                  <a:pt x="1735" y="1409"/>
                </a:cubicBezTo>
                <a:cubicBezTo>
                  <a:pt x="1735" y="1409"/>
                  <a:pt x="1734" y="1410"/>
                  <a:pt x="1734" y="1411"/>
                </a:cubicBezTo>
                <a:cubicBezTo>
                  <a:pt x="1733" y="1421"/>
                  <a:pt x="1742" y="1420"/>
                  <a:pt x="1748" y="1423"/>
                </a:cubicBezTo>
                <a:cubicBezTo>
                  <a:pt x="1750" y="1428"/>
                  <a:pt x="1754" y="1430"/>
                  <a:pt x="1759" y="1431"/>
                </a:cubicBezTo>
                <a:cubicBezTo>
                  <a:pt x="1765" y="1438"/>
                  <a:pt x="1771" y="1442"/>
                  <a:pt x="1774" y="1429"/>
                </a:cubicBezTo>
                <a:cubicBezTo>
                  <a:pt x="1774" y="1427"/>
                  <a:pt x="1774" y="1426"/>
                  <a:pt x="1774" y="1425"/>
                </a:cubicBezTo>
                <a:cubicBezTo>
                  <a:pt x="1782" y="1415"/>
                  <a:pt x="1793" y="1416"/>
                  <a:pt x="1803" y="1427"/>
                </a:cubicBezTo>
                <a:cubicBezTo>
                  <a:pt x="1803" y="1428"/>
                  <a:pt x="1803" y="1428"/>
                  <a:pt x="1803" y="1429"/>
                </a:cubicBezTo>
                <a:cubicBezTo>
                  <a:pt x="1802" y="1434"/>
                  <a:pt x="1799" y="1441"/>
                  <a:pt x="1806" y="1443"/>
                </a:cubicBezTo>
                <a:cubicBezTo>
                  <a:pt x="1814" y="1445"/>
                  <a:pt x="1818" y="1439"/>
                  <a:pt x="1820" y="1431"/>
                </a:cubicBezTo>
                <a:cubicBezTo>
                  <a:pt x="1829" y="1433"/>
                  <a:pt x="1824" y="1449"/>
                  <a:pt x="1837" y="1448"/>
                </a:cubicBezTo>
                <a:cubicBezTo>
                  <a:pt x="1837" y="1449"/>
                  <a:pt x="1838" y="1450"/>
                  <a:pt x="1839" y="1450"/>
                </a:cubicBezTo>
                <a:cubicBezTo>
                  <a:pt x="1842" y="1451"/>
                  <a:pt x="1844" y="1451"/>
                  <a:pt x="1846" y="1450"/>
                </a:cubicBezTo>
                <a:cubicBezTo>
                  <a:pt x="1847" y="1450"/>
                  <a:pt x="1847" y="1449"/>
                  <a:pt x="1848" y="1449"/>
                </a:cubicBezTo>
                <a:cubicBezTo>
                  <a:pt x="1850" y="1449"/>
                  <a:pt x="1851" y="1449"/>
                  <a:pt x="1853" y="1450"/>
                </a:cubicBezTo>
                <a:cubicBezTo>
                  <a:pt x="1856" y="1449"/>
                  <a:pt x="1859" y="1449"/>
                  <a:pt x="1862" y="1449"/>
                </a:cubicBezTo>
                <a:cubicBezTo>
                  <a:pt x="1863" y="1449"/>
                  <a:pt x="1863" y="1448"/>
                  <a:pt x="1863" y="1447"/>
                </a:cubicBezTo>
                <a:cubicBezTo>
                  <a:pt x="1865" y="1447"/>
                  <a:pt x="1866" y="1447"/>
                  <a:pt x="1867" y="1446"/>
                </a:cubicBezTo>
                <a:cubicBezTo>
                  <a:pt x="1871" y="1443"/>
                  <a:pt x="1872" y="1438"/>
                  <a:pt x="1872" y="1434"/>
                </a:cubicBezTo>
                <a:cubicBezTo>
                  <a:pt x="1872" y="1433"/>
                  <a:pt x="1872" y="1432"/>
                  <a:pt x="1872" y="1431"/>
                </a:cubicBezTo>
                <a:cubicBezTo>
                  <a:pt x="1872" y="1431"/>
                  <a:pt x="1872" y="1431"/>
                  <a:pt x="1872" y="1431"/>
                </a:cubicBezTo>
                <a:cubicBezTo>
                  <a:pt x="1872" y="1431"/>
                  <a:pt x="1872" y="1431"/>
                  <a:pt x="1872" y="1431"/>
                </a:cubicBezTo>
                <a:cubicBezTo>
                  <a:pt x="1873" y="1430"/>
                  <a:pt x="1874" y="1430"/>
                  <a:pt x="1874" y="1429"/>
                </a:cubicBezTo>
                <a:cubicBezTo>
                  <a:pt x="1877" y="1427"/>
                  <a:pt x="1880" y="1429"/>
                  <a:pt x="1883" y="1431"/>
                </a:cubicBezTo>
                <a:cubicBezTo>
                  <a:pt x="1886" y="1433"/>
                  <a:pt x="1888" y="1435"/>
                  <a:pt x="1891" y="1436"/>
                </a:cubicBezTo>
                <a:cubicBezTo>
                  <a:pt x="1891" y="1436"/>
                  <a:pt x="1891" y="1436"/>
                  <a:pt x="1891" y="1436"/>
                </a:cubicBezTo>
                <a:cubicBezTo>
                  <a:pt x="1891" y="1436"/>
                  <a:pt x="1891" y="1436"/>
                  <a:pt x="1891" y="1436"/>
                </a:cubicBezTo>
                <a:cubicBezTo>
                  <a:pt x="1890" y="1448"/>
                  <a:pt x="1891" y="1460"/>
                  <a:pt x="1895" y="1471"/>
                </a:cubicBezTo>
                <a:cubicBezTo>
                  <a:pt x="1897" y="1471"/>
                  <a:pt x="1898" y="1471"/>
                  <a:pt x="1899" y="1471"/>
                </a:cubicBezTo>
                <a:cubicBezTo>
                  <a:pt x="1906" y="1464"/>
                  <a:pt x="1900" y="1456"/>
                  <a:pt x="1901" y="1449"/>
                </a:cubicBezTo>
                <a:cubicBezTo>
                  <a:pt x="1901" y="1448"/>
                  <a:pt x="1901" y="1448"/>
                  <a:pt x="1901" y="1447"/>
                </a:cubicBezTo>
                <a:cubicBezTo>
                  <a:pt x="1902" y="1446"/>
                  <a:pt x="1903" y="1444"/>
                  <a:pt x="1904" y="1442"/>
                </a:cubicBezTo>
                <a:cubicBezTo>
                  <a:pt x="1904" y="1441"/>
                  <a:pt x="1905" y="1441"/>
                  <a:pt x="1906" y="1440"/>
                </a:cubicBezTo>
                <a:cubicBezTo>
                  <a:pt x="1906" y="1441"/>
                  <a:pt x="1906" y="1441"/>
                  <a:pt x="1906" y="1441"/>
                </a:cubicBezTo>
                <a:cubicBezTo>
                  <a:pt x="1908" y="1443"/>
                  <a:pt x="1908" y="1446"/>
                  <a:pt x="1908" y="1449"/>
                </a:cubicBezTo>
                <a:cubicBezTo>
                  <a:pt x="1909" y="1460"/>
                  <a:pt x="1914" y="1462"/>
                  <a:pt x="1922" y="1458"/>
                </a:cubicBezTo>
                <a:cubicBezTo>
                  <a:pt x="1922" y="1459"/>
                  <a:pt x="1922" y="1461"/>
                  <a:pt x="1922" y="1463"/>
                </a:cubicBezTo>
                <a:cubicBezTo>
                  <a:pt x="1923" y="1465"/>
                  <a:pt x="1924" y="1467"/>
                  <a:pt x="1925" y="1469"/>
                </a:cubicBezTo>
                <a:cubicBezTo>
                  <a:pt x="1927" y="1470"/>
                  <a:pt x="1930" y="1470"/>
                  <a:pt x="1931" y="1473"/>
                </a:cubicBezTo>
                <a:cubicBezTo>
                  <a:pt x="1931" y="1473"/>
                  <a:pt x="1931" y="1473"/>
                  <a:pt x="1931" y="1473"/>
                </a:cubicBezTo>
                <a:cubicBezTo>
                  <a:pt x="1933" y="1474"/>
                  <a:pt x="1935" y="1476"/>
                  <a:pt x="1937" y="1477"/>
                </a:cubicBezTo>
                <a:cubicBezTo>
                  <a:pt x="1938" y="1478"/>
                  <a:pt x="1939" y="1479"/>
                  <a:pt x="1940" y="1481"/>
                </a:cubicBezTo>
                <a:cubicBezTo>
                  <a:pt x="1955" y="1482"/>
                  <a:pt x="1948" y="1495"/>
                  <a:pt x="1952" y="1503"/>
                </a:cubicBezTo>
                <a:cubicBezTo>
                  <a:pt x="1952" y="1503"/>
                  <a:pt x="1952" y="1503"/>
                  <a:pt x="1952" y="1503"/>
                </a:cubicBezTo>
                <a:cubicBezTo>
                  <a:pt x="1954" y="1504"/>
                  <a:pt x="1956" y="1503"/>
                  <a:pt x="1958" y="1502"/>
                </a:cubicBezTo>
                <a:cubicBezTo>
                  <a:pt x="1968" y="1494"/>
                  <a:pt x="1974" y="1501"/>
                  <a:pt x="1979" y="1509"/>
                </a:cubicBezTo>
                <a:cubicBezTo>
                  <a:pt x="1980" y="1511"/>
                  <a:pt x="1981" y="1514"/>
                  <a:pt x="1982" y="1517"/>
                </a:cubicBezTo>
                <a:cubicBezTo>
                  <a:pt x="1987" y="1519"/>
                  <a:pt x="1988" y="1513"/>
                  <a:pt x="1992" y="1512"/>
                </a:cubicBezTo>
                <a:cubicBezTo>
                  <a:pt x="1992" y="1515"/>
                  <a:pt x="1992" y="1518"/>
                  <a:pt x="1992" y="1521"/>
                </a:cubicBezTo>
                <a:cubicBezTo>
                  <a:pt x="1996" y="1524"/>
                  <a:pt x="2002" y="1523"/>
                  <a:pt x="2005" y="1528"/>
                </a:cubicBezTo>
                <a:cubicBezTo>
                  <a:pt x="2010" y="1529"/>
                  <a:pt x="2017" y="1530"/>
                  <a:pt x="2020" y="1536"/>
                </a:cubicBezTo>
                <a:cubicBezTo>
                  <a:pt x="2020" y="1536"/>
                  <a:pt x="2020" y="1537"/>
                  <a:pt x="2021" y="1537"/>
                </a:cubicBezTo>
                <a:cubicBezTo>
                  <a:pt x="2021" y="1537"/>
                  <a:pt x="2022" y="1537"/>
                  <a:pt x="2023" y="1536"/>
                </a:cubicBezTo>
                <a:cubicBezTo>
                  <a:pt x="2023" y="1536"/>
                  <a:pt x="2023" y="1536"/>
                  <a:pt x="2023" y="1536"/>
                </a:cubicBezTo>
                <a:cubicBezTo>
                  <a:pt x="2029" y="1534"/>
                  <a:pt x="2035" y="1532"/>
                  <a:pt x="2038" y="1527"/>
                </a:cubicBezTo>
                <a:cubicBezTo>
                  <a:pt x="2041" y="1521"/>
                  <a:pt x="2045" y="1516"/>
                  <a:pt x="2045" y="1509"/>
                </a:cubicBezTo>
                <a:cubicBezTo>
                  <a:pt x="2045" y="1509"/>
                  <a:pt x="2045" y="1508"/>
                  <a:pt x="2045" y="1507"/>
                </a:cubicBezTo>
                <a:cubicBezTo>
                  <a:pt x="2047" y="1508"/>
                  <a:pt x="2049" y="1507"/>
                  <a:pt x="2051" y="1506"/>
                </a:cubicBezTo>
                <a:cubicBezTo>
                  <a:pt x="2051" y="1505"/>
                  <a:pt x="2051" y="1505"/>
                  <a:pt x="2052" y="1504"/>
                </a:cubicBezTo>
                <a:cubicBezTo>
                  <a:pt x="2053" y="1505"/>
                  <a:pt x="2053" y="1507"/>
                  <a:pt x="2053" y="1509"/>
                </a:cubicBezTo>
                <a:cubicBezTo>
                  <a:pt x="2053" y="1510"/>
                  <a:pt x="2053" y="1510"/>
                  <a:pt x="2053" y="1510"/>
                </a:cubicBezTo>
                <a:cubicBezTo>
                  <a:pt x="2053" y="1510"/>
                  <a:pt x="2054" y="1510"/>
                  <a:pt x="2054" y="1511"/>
                </a:cubicBezTo>
                <a:cubicBezTo>
                  <a:pt x="2055" y="1511"/>
                  <a:pt x="2055" y="1511"/>
                  <a:pt x="2055" y="1511"/>
                </a:cubicBezTo>
                <a:cubicBezTo>
                  <a:pt x="2056" y="1518"/>
                  <a:pt x="2058" y="1523"/>
                  <a:pt x="2066" y="1524"/>
                </a:cubicBezTo>
                <a:cubicBezTo>
                  <a:pt x="2072" y="1522"/>
                  <a:pt x="2072" y="1516"/>
                  <a:pt x="2075" y="1512"/>
                </a:cubicBezTo>
                <a:cubicBezTo>
                  <a:pt x="2076" y="1511"/>
                  <a:pt x="2076" y="1510"/>
                  <a:pt x="2077" y="1509"/>
                </a:cubicBezTo>
                <a:cubicBezTo>
                  <a:pt x="2082" y="1507"/>
                  <a:pt x="2087" y="1508"/>
                  <a:pt x="2092" y="1505"/>
                </a:cubicBezTo>
                <a:cubicBezTo>
                  <a:pt x="2093" y="1505"/>
                  <a:pt x="2093" y="1504"/>
                  <a:pt x="2093" y="1503"/>
                </a:cubicBezTo>
                <a:cubicBezTo>
                  <a:pt x="2098" y="1502"/>
                  <a:pt x="2099" y="1510"/>
                  <a:pt x="2104" y="1509"/>
                </a:cubicBezTo>
                <a:cubicBezTo>
                  <a:pt x="2104" y="1508"/>
                  <a:pt x="2105" y="1507"/>
                  <a:pt x="2105" y="1506"/>
                </a:cubicBezTo>
                <a:cubicBezTo>
                  <a:pt x="2105" y="1504"/>
                  <a:pt x="2105" y="1502"/>
                  <a:pt x="2104" y="1499"/>
                </a:cubicBezTo>
                <a:cubicBezTo>
                  <a:pt x="2104" y="1499"/>
                  <a:pt x="2104" y="1499"/>
                  <a:pt x="2104" y="1499"/>
                </a:cubicBezTo>
                <a:cubicBezTo>
                  <a:pt x="2106" y="1498"/>
                  <a:pt x="2107" y="1498"/>
                  <a:pt x="2108" y="1497"/>
                </a:cubicBezTo>
                <a:cubicBezTo>
                  <a:pt x="2109" y="1502"/>
                  <a:pt x="2109" y="1508"/>
                  <a:pt x="2112" y="1512"/>
                </a:cubicBezTo>
                <a:cubicBezTo>
                  <a:pt x="2122" y="1523"/>
                  <a:pt x="2135" y="1532"/>
                  <a:pt x="2140" y="1548"/>
                </a:cubicBezTo>
                <a:cubicBezTo>
                  <a:pt x="2140" y="1548"/>
                  <a:pt x="2140" y="1549"/>
                  <a:pt x="2141" y="1549"/>
                </a:cubicBezTo>
                <a:cubicBezTo>
                  <a:pt x="2145" y="1552"/>
                  <a:pt x="2149" y="1550"/>
                  <a:pt x="2153" y="1549"/>
                </a:cubicBezTo>
                <a:cubicBezTo>
                  <a:pt x="2146" y="1566"/>
                  <a:pt x="2159" y="1573"/>
                  <a:pt x="2169" y="1581"/>
                </a:cubicBezTo>
                <a:cubicBezTo>
                  <a:pt x="2169" y="1581"/>
                  <a:pt x="2169" y="1581"/>
                  <a:pt x="2169" y="1581"/>
                </a:cubicBezTo>
                <a:cubicBezTo>
                  <a:pt x="2166" y="1591"/>
                  <a:pt x="2174" y="1599"/>
                  <a:pt x="2173" y="1608"/>
                </a:cubicBezTo>
                <a:cubicBezTo>
                  <a:pt x="2176" y="1622"/>
                  <a:pt x="2183" y="1616"/>
                  <a:pt x="2189" y="1612"/>
                </a:cubicBezTo>
                <a:cubicBezTo>
                  <a:pt x="2193" y="1611"/>
                  <a:pt x="2197" y="1608"/>
                  <a:pt x="2201" y="1607"/>
                </a:cubicBezTo>
                <a:cubicBezTo>
                  <a:pt x="2206" y="1612"/>
                  <a:pt x="2212" y="1616"/>
                  <a:pt x="2213" y="1624"/>
                </a:cubicBezTo>
                <a:cubicBezTo>
                  <a:pt x="2218" y="1626"/>
                  <a:pt x="2221" y="1622"/>
                  <a:pt x="2224" y="1619"/>
                </a:cubicBezTo>
                <a:cubicBezTo>
                  <a:pt x="2230" y="1623"/>
                  <a:pt x="2233" y="1616"/>
                  <a:pt x="2238" y="1615"/>
                </a:cubicBezTo>
                <a:cubicBezTo>
                  <a:pt x="2242" y="1614"/>
                  <a:pt x="2245" y="1606"/>
                  <a:pt x="2251" y="1611"/>
                </a:cubicBezTo>
                <a:cubicBezTo>
                  <a:pt x="2251" y="1618"/>
                  <a:pt x="2262" y="1612"/>
                  <a:pt x="2261" y="1620"/>
                </a:cubicBezTo>
                <a:cubicBezTo>
                  <a:pt x="2268" y="1622"/>
                  <a:pt x="2273" y="1618"/>
                  <a:pt x="2277" y="1612"/>
                </a:cubicBezTo>
                <a:cubicBezTo>
                  <a:pt x="2279" y="1611"/>
                  <a:pt x="2279" y="1609"/>
                  <a:pt x="2278" y="1606"/>
                </a:cubicBezTo>
                <a:cubicBezTo>
                  <a:pt x="2278" y="1606"/>
                  <a:pt x="2278" y="1606"/>
                  <a:pt x="2278" y="1606"/>
                </a:cubicBezTo>
                <a:cubicBezTo>
                  <a:pt x="2285" y="1603"/>
                  <a:pt x="2290" y="1598"/>
                  <a:pt x="2291" y="1590"/>
                </a:cubicBezTo>
                <a:cubicBezTo>
                  <a:pt x="2291" y="1590"/>
                  <a:pt x="2291" y="1589"/>
                  <a:pt x="2291" y="1588"/>
                </a:cubicBezTo>
                <a:cubicBezTo>
                  <a:pt x="2293" y="1587"/>
                  <a:pt x="2293" y="1586"/>
                  <a:pt x="2292" y="1584"/>
                </a:cubicBezTo>
                <a:cubicBezTo>
                  <a:pt x="2291" y="1584"/>
                  <a:pt x="2291" y="1584"/>
                  <a:pt x="2291" y="1584"/>
                </a:cubicBezTo>
                <a:cubicBezTo>
                  <a:pt x="2298" y="1579"/>
                  <a:pt x="2305" y="1575"/>
                  <a:pt x="2308" y="1567"/>
                </a:cubicBezTo>
                <a:cubicBezTo>
                  <a:pt x="2309" y="1566"/>
                  <a:pt x="2309" y="1565"/>
                  <a:pt x="2310" y="1564"/>
                </a:cubicBezTo>
                <a:cubicBezTo>
                  <a:pt x="2311" y="1563"/>
                  <a:pt x="2313" y="1562"/>
                  <a:pt x="2315" y="1560"/>
                </a:cubicBezTo>
                <a:cubicBezTo>
                  <a:pt x="2316" y="1560"/>
                  <a:pt x="2317" y="1559"/>
                  <a:pt x="2318" y="1558"/>
                </a:cubicBezTo>
                <a:cubicBezTo>
                  <a:pt x="2319" y="1557"/>
                  <a:pt x="2319" y="1556"/>
                  <a:pt x="2319" y="1555"/>
                </a:cubicBezTo>
                <a:cubicBezTo>
                  <a:pt x="2319" y="1555"/>
                  <a:pt x="2319" y="1555"/>
                  <a:pt x="2319" y="1555"/>
                </a:cubicBezTo>
                <a:cubicBezTo>
                  <a:pt x="2326" y="1554"/>
                  <a:pt x="2332" y="1554"/>
                  <a:pt x="2338" y="1559"/>
                </a:cubicBezTo>
                <a:cubicBezTo>
                  <a:pt x="2338" y="1559"/>
                  <a:pt x="2338" y="1559"/>
                  <a:pt x="2338" y="1559"/>
                </a:cubicBezTo>
                <a:cubicBezTo>
                  <a:pt x="2339" y="1558"/>
                  <a:pt x="2339" y="1557"/>
                  <a:pt x="2339" y="1555"/>
                </a:cubicBezTo>
                <a:cubicBezTo>
                  <a:pt x="2342" y="1556"/>
                  <a:pt x="2345" y="1557"/>
                  <a:pt x="2348" y="1558"/>
                </a:cubicBezTo>
                <a:cubicBezTo>
                  <a:pt x="2351" y="1557"/>
                  <a:pt x="2353" y="1555"/>
                  <a:pt x="2353" y="1552"/>
                </a:cubicBezTo>
                <a:cubicBezTo>
                  <a:pt x="2354" y="1549"/>
                  <a:pt x="2354" y="1546"/>
                  <a:pt x="2354" y="1543"/>
                </a:cubicBezTo>
                <a:cubicBezTo>
                  <a:pt x="2355" y="1543"/>
                  <a:pt x="2356" y="1543"/>
                  <a:pt x="2356" y="1543"/>
                </a:cubicBezTo>
                <a:cubicBezTo>
                  <a:pt x="2366" y="1546"/>
                  <a:pt x="2374" y="1543"/>
                  <a:pt x="2381" y="1535"/>
                </a:cubicBezTo>
                <a:cubicBezTo>
                  <a:pt x="2385" y="1533"/>
                  <a:pt x="2386" y="1539"/>
                  <a:pt x="2390" y="1539"/>
                </a:cubicBezTo>
                <a:cubicBezTo>
                  <a:pt x="2391" y="1538"/>
                  <a:pt x="2392" y="1537"/>
                  <a:pt x="2393" y="1535"/>
                </a:cubicBezTo>
                <a:cubicBezTo>
                  <a:pt x="2394" y="1537"/>
                  <a:pt x="2395" y="1539"/>
                  <a:pt x="2397" y="1540"/>
                </a:cubicBezTo>
                <a:cubicBezTo>
                  <a:pt x="2398" y="1542"/>
                  <a:pt x="2399" y="1545"/>
                  <a:pt x="2399" y="1547"/>
                </a:cubicBezTo>
                <a:cubicBezTo>
                  <a:pt x="2403" y="1549"/>
                  <a:pt x="2406" y="1548"/>
                  <a:pt x="2409" y="1546"/>
                </a:cubicBezTo>
                <a:cubicBezTo>
                  <a:pt x="2415" y="1542"/>
                  <a:pt x="2417" y="1537"/>
                  <a:pt x="2416" y="1530"/>
                </a:cubicBezTo>
                <a:cubicBezTo>
                  <a:pt x="2424" y="1532"/>
                  <a:pt x="2431" y="1533"/>
                  <a:pt x="2438" y="1530"/>
                </a:cubicBezTo>
                <a:cubicBezTo>
                  <a:pt x="2439" y="1531"/>
                  <a:pt x="2440" y="1532"/>
                  <a:pt x="2441" y="1534"/>
                </a:cubicBezTo>
                <a:cubicBezTo>
                  <a:pt x="2441" y="1536"/>
                  <a:pt x="2441" y="1539"/>
                  <a:pt x="2440" y="1542"/>
                </a:cubicBezTo>
                <a:cubicBezTo>
                  <a:pt x="2442" y="1547"/>
                  <a:pt x="2439" y="1552"/>
                  <a:pt x="2443" y="1556"/>
                </a:cubicBezTo>
                <a:cubicBezTo>
                  <a:pt x="2445" y="1555"/>
                  <a:pt x="2447" y="1554"/>
                  <a:pt x="2449" y="1553"/>
                </a:cubicBezTo>
                <a:cubicBezTo>
                  <a:pt x="2450" y="1553"/>
                  <a:pt x="2451" y="1553"/>
                  <a:pt x="2452" y="1553"/>
                </a:cubicBezTo>
                <a:cubicBezTo>
                  <a:pt x="2455" y="1556"/>
                  <a:pt x="2460" y="1554"/>
                  <a:pt x="2463" y="1556"/>
                </a:cubicBezTo>
                <a:cubicBezTo>
                  <a:pt x="2467" y="1556"/>
                  <a:pt x="2469" y="1559"/>
                  <a:pt x="2471" y="1561"/>
                </a:cubicBezTo>
                <a:cubicBezTo>
                  <a:pt x="2471" y="1562"/>
                  <a:pt x="2471" y="1563"/>
                  <a:pt x="2471" y="1564"/>
                </a:cubicBezTo>
                <a:cubicBezTo>
                  <a:pt x="2475" y="1569"/>
                  <a:pt x="2478" y="1572"/>
                  <a:pt x="2484" y="1567"/>
                </a:cubicBezTo>
                <a:cubicBezTo>
                  <a:pt x="2489" y="1562"/>
                  <a:pt x="2500" y="1567"/>
                  <a:pt x="2501" y="1556"/>
                </a:cubicBezTo>
                <a:cubicBezTo>
                  <a:pt x="2501" y="1555"/>
                  <a:pt x="2502" y="1555"/>
                  <a:pt x="2502" y="1554"/>
                </a:cubicBezTo>
                <a:cubicBezTo>
                  <a:pt x="2503" y="1550"/>
                  <a:pt x="2503" y="1545"/>
                  <a:pt x="2502" y="1541"/>
                </a:cubicBezTo>
                <a:cubicBezTo>
                  <a:pt x="2502" y="1540"/>
                  <a:pt x="2502" y="1540"/>
                  <a:pt x="2502" y="1540"/>
                </a:cubicBezTo>
                <a:cubicBezTo>
                  <a:pt x="2503" y="1539"/>
                  <a:pt x="2503" y="1537"/>
                  <a:pt x="2504" y="1536"/>
                </a:cubicBezTo>
                <a:cubicBezTo>
                  <a:pt x="2505" y="1535"/>
                  <a:pt x="2505" y="1533"/>
                  <a:pt x="2506" y="1531"/>
                </a:cubicBezTo>
                <a:cubicBezTo>
                  <a:pt x="2511" y="1534"/>
                  <a:pt x="2516" y="1534"/>
                  <a:pt x="2521" y="1531"/>
                </a:cubicBezTo>
                <a:cubicBezTo>
                  <a:pt x="2521" y="1534"/>
                  <a:pt x="2525" y="1534"/>
                  <a:pt x="2528" y="1535"/>
                </a:cubicBezTo>
                <a:cubicBezTo>
                  <a:pt x="2530" y="1538"/>
                  <a:pt x="2532" y="1540"/>
                  <a:pt x="2534" y="1542"/>
                </a:cubicBezTo>
                <a:cubicBezTo>
                  <a:pt x="2539" y="1540"/>
                  <a:pt x="2543" y="1543"/>
                  <a:pt x="2545" y="1547"/>
                </a:cubicBezTo>
                <a:cubicBezTo>
                  <a:pt x="2544" y="1548"/>
                  <a:pt x="2543" y="1549"/>
                  <a:pt x="2542" y="1550"/>
                </a:cubicBezTo>
                <a:cubicBezTo>
                  <a:pt x="2542" y="1552"/>
                  <a:pt x="2543" y="1554"/>
                  <a:pt x="2546" y="1554"/>
                </a:cubicBezTo>
                <a:cubicBezTo>
                  <a:pt x="2547" y="1555"/>
                  <a:pt x="2548" y="1555"/>
                  <a:pt x="2549" y="1555"/>
                </a:cubicBezTo>
                <a:cubicBezTo>
                  <a:pt x="2551" y="1557"/>
                  <a:pt x="2551" y="1563"/>
                  <a:pt x="2557" y="1560"/>
                </a:cubicBezTo>
                <a:cubicBezTo>
                  <a:pt x="2557" y="1559"/>
                  <a:pt x="2558" y="1558"/>
                  <a:pt x="2558" y="1557"/>
                </a:cubicBezTo>
                <a:cubicBezTo>
                  <a:pt x="2568" y="1564"/>
                  <a:pt x="2578" y="1572"/>
                  <a:pt x="2587" y="1556"/>
                </a:cubicBezTo>
                <a:cubicBezTo>
                  <a:pt x="2588" y="1555"/>
                  <a:pt x="2588" y="1553"/>
                  <a:pt x="2589" y="1552"/>
                </a:cubicBezTo>
                <a:cubicBezTo>
                  <a:pt x="2592" y="1553"/>
                  <a:pt x="2596" y="1556"/>
                  <a:pt x="2600" y="1556"/>
                </a:cubicBezTo>
                <a:cubicBezTo>
                  <a:pt x="2600" y="1556"/>
                  <a:pt x="2600" y="1556"/>
                  <a:pt x="2600" y="1556"/>
                </a:cubicBezTo>
                <a:cubicBezTo>
                  <a:pt x="2601" y="1556"/>
                  <a:pt x="2602" y="1556"/>
                  <a:pt x="2603" y="1556"/>
                </a:cubicBezTo>
                <a:cubicBezTo>
                  <a:pt x="2603" y="1556"/>
                  <a:pt x="2603" y="1556"/>
                  <a:pt x="2603" y="1556"/>
                </a:cubicBezTo>
                <a:cubicBezTo>
                  <a:pt x="2612" y="1558"/>
                  <a:pt x="2611" y="1567"/>
                  <a:pt x="2615" y="1573"/>
                </a:cubicBezTo>
                <a:cubicBezTo>
                  <a:pt x="2617" y="1574"/>
                  <a:pt x="2621" y="1576"/>
                  <a:pt x="2622" y="1575"/>
                </a:cubicBezTo>
                <a:cubicBezTo>
                  <a:pt x="2636" y="1567"/>
                  <a:pt x="2642" y="1577"/>
                  <a:pt x="2648" y="1587"/>
                </a:cubicBezTo>
                <a:cubicBezTo>
                  <a:pt x="2650" y="1587"/>
                  <a:pt x="2652" y="1586"/>
                  <a:pt x="2653" y="1585"/>
                </a:cubicBezTo>
                <a:cubicBezTo>
                  <a:pt x="2657" y="1581"/>
                  <a:pt x="2657" y="1577"/>
                  <a:pt x="2655" y="1572"/>
                </a:cubicBezTo>
                <a:cubicBezTo>
                  <a:pt x="2655" y="1571"/>
                  <a:pt x="2655" y="1571"/>
                  <a:pt x="2655" y="1571"/>
                </a:cubicBezTo>
                <a:cubicBezTo>
                  <a:pt x="2656" y="1569"/>
                  <a:pt x="2658" y="1568"/>
                  <a:pt x="2660" y="1566"/>
                </a:cubicBezTo>
                <a:cubicBezTo>
                  <a:pt x="2664" y="1564"/>
                  <a:pt x="2667" y="1560"/>
                  <a:pt x="2663" y="1555"/>
                </a:cubicBezTo>
                <a:cubicBezTo>
                  <a:pt x="2663" y="1554"/>
                  <a:pt x="2662" y="1553"/>
                  <a:pt x="2661" y="1553"/>
                </a:cubicBezTo>
                <a:cubicBezTo>
                  <a:pt x="2661" y="1552"/>
                  <a:pt x="2661" y="1552"/>
                  <a:pt x="2661" y="1551"/>
                </a:cubicBezTo>
                <a:cubicBezTo>
                  <a:pt x="2661" y="1551"/>
                  <a:pt x="2661" y="1551"/>
                  <a:pt x="2661" y="1551"/>
                </a:cubicBezTo>
                <a:cubicBezTo>
                  <a:pt x="2662" y="1550"/>
                  <a:pt x="2662" y="1550"/>
                  <a:pt x="2663" y="1549"/>
                </a:cubicBezTo>
                <a:cubicBezTo>
                  <a:pt x="2663" y="1551"/>
                  <a:pt x="2664" y="1554"/>
                  <a:pt x="2665" y="1556"/>
                </a:cubicBezTo>
                <a:cubicBezTo>
                  <a:pt x="2669" y="1559"/>
                  <a:pt x="2671" y="1557"/>
                  <a:pt x="2673" y="1554"/>
                </a:cubicBezTo>
                <a:cubicBezTo>
                  <a:pt x="2676" y="1551"/>
                  <a:pt x="2680" y="1548"/>
                  <a:pt x="2683" y="1545"/>
                </a:cubicBezTo>
                <a:cubicBezTo>
                  <a:pt x="2685" y="1541"/>
                  <a:pt x="2687" y="1541"/>
                  <a:pt x="2690" y="1542"/>
                </a:cubicBezTo>
                <a:cubicBezTo>
                  <a:pt x="2691" y="1540"/>
                  <a:pt x="2693" y="1539"/>
                  <a:pt x="2694" y="1537"/>
                </a:cubicBezTo>
                <a:cubicBezTo>
                  <a:pt x="2695" y="1537"/>
                  <a:pt x="2697" y="1537"/>
                  <a:pt x="2699" y="1537"/>
                </a:cubicBezTo>
                <a:cubicBezTo>
                  <a:pt x="2699" y="1537"/>
                  <a:pt x="2699" y="1537"/>
                  <a:pt x="2699" y="1537"/>
                </a:cubicBezTo>
                <a:cubicBezTo>
                  <a:pt x="2699" y="1539"/>
                  <a:pt x="2700" y="1541"/>
                  <a:pt x="2700" y="1543"/>
                </a:cubicBezTo>
                <a:cubicBezTo>
                  <a:pt x="2708" y="1545"/>
                  <a:pt x="2715" y="1542"/>
                  <a:pt x="2722" y="1538"/>
                </a:cubicBezTo>
                <a:cubicBezTo>
                  <a:pt x="2722" y="1538"/>
                  <a:pt x="2722" y="1538"/>
                  <a:pt x="2722" y="1538"/>
                </a:cubicBezTo>
                <a:cubicBezTo>
                  <a:pt x="2722" y="1539"/>
                  <a:pt x="2722" y="1540"/>
                  <a:pt x="2722" y="1541"/>
                </a:cubicBezTo>
                <a:cubicBezTo>
                  <a:pt x="2722" y="1541"/>
                  <a:pt x="2722" y="1541"/>
                  <a:pt x="2722" y="1541"/>
                </a:cubicBezTo>
                <a:cubicBezTo>
                  <a:pt x="2722" y="1541"/>
                  <a:pt x="2721" y="1542"/>
                  <a:pt x="2720" y="1542"/>
                </a:cubicBezTo>
                <a:cubicBezTo>
                  <a:pt x="2720" y="1548"/>
                  <a:pt x="2721" y="1553"/>
                  <a:pt x="2726" y="1554"/>
                </a:cubicBezTo>
                <a:cubicBezTo>
                  <a:pt x="2735" y="1557"/>
                  <a:pt x="2735" y="1564"/>
                  <a:pt x="2736" y="1571"/>
                </a:cubicBezTo>
                <a:cubicBezTo>
                  <a:pt x="2737" y="1572"/>
                  <a:pt x="2738" y="1573"/>
                  <a:pt x="2739" y="1575"/>
                </a:cubicBezTo>
                <a:cubicBezTo>
                  <a:pt x="2742" y="1577"/>
                  <a:pt x="2746" y="1578"/>
                  <a:pt x="2749" y="1581"/>
                </a:cubicBezTo>
                <a:cubicBezTo>
                  <a:pt x="2750" y="1582"/>
                  <a:pt x="2751" y="1583"/>
                  <a:pt x="2751" y="1584"/>
                </a:cubicBezTo>
                <a:cubicBezTo>
                  <a:pt x="2762" y="1580"/>
                  <a:pt x="2768" y="1590"/>
                  <a:pt x="2777" y="1592"/>
                </a:cubicBezTo>
                <a:cubicBezTo>
                  <a:pt x="2780" y="1594"/>
                  <a:pt x="2784" y="1593"/>
                  <a:pt x="2786" y="1596"/>
                </a:cubicBezTo>
                <a:cubicBezTo>
                  <a:pt x="2786" y="1600"/>
                  <a:pt x="2789" y="1601"/>
                  <a:pt x="2792" y="1603"/>
                </a:cubicBezTo>
                <a:cubicBezTo>
                  <a:pt x="2794" y="1601"/>
                  <a:pt x="2795" y="1598"/>
                  <a:pt x="2796" y="1596"/>
                </a:cubicBezTo>
                <a:cubicBezTo>
                  <a:pt x="2796" y="1595"/>
                  <a:pt x="2797" y="1595"/>
                  <a:pt x="2797" y="1594"/>
                </a:cubicBezTo>
                <a:cubicBezTo>
                  <a:pt x="2799" y="1593"/>
                  <a:pt x="2801" y="1592"/>
                  <a:pt x="2802" y="1590"/>
                </a:cubicBezTo>
                <a:cubicBezTo>
                  <a:pt x="2804" y="1587"/>
                  <a:pt x="2807" y="1586"/>
                  <a:pt x="2809" y="1583"/>
                </a:cubicBezTo>
                <a:cubicBezTo>
                  <a:pt x="2809" y="1583"/>
                  <a:pt x="2809" y="1583"/>
                  <a:pt x="2809" y="1583"/>
                </a:cubicBezTo>
                <a:cubicBezTo>
                  <a:pt x="2814" y="1580"/>
                  <a:pt x="2819" y="1576"/>
                  <a:pt x="2824" y="1574"/>
                </a:cubicBezTo>
                <a:cubicBezTo>
                  <a:pt x="2827" y="1571"/>
                  <a:pt x="2832" y="1568"/>
                  <a:pt x="2832" y="1563"/>
                </a:cubicBezTo>
                <a:cubicBezTo>
                  <a:pt x="2832" y="1562"/>
                  <a:pt x="2832" y="1560"/>
                  <a:pt x="2831" y="1559"/>
                </a:cubicBezTo>
                <a:cubicBezTo>
                  <a:pt x="2832" y="1559"/>
                  <a:pt x="2832" y="1559"/>
                  <a:pt x="2832" y="1559"/>
                </a:cubicBezTo>
                <a:cubicBezTo>
                  <a:pt x="2833" y="1558"/>
                  <a:pt x="2833" y="1557"/>
                  <a:pt x="2834" y="1556"/>
                </a:cubicBezTo>
                <a:cubicBezTo>
                  <a:pt x="2835" y="1559"/>
                  <a:pt x="2837" y="1561"/>
                  <a:pt x="2840" y="1562"/>
                </a:cubicBezTo>
                <a:cubicBezTo>
                  <a:pt x="2847" y="1564"/>
                  <a:pt x="2854" y="1564"/>
                  <a:pt x="2861" y="1562"/>
                </a:cubicBezTo>
                <a:cubicBezTo>
                  <a:pt x="2865" y="1559"/>
                  <a:pt x="2869" y="1557"/>
                  <a:pt x="2870" y="1551"/>
                </a:cubicBezTo>
                <a:cubicBezTo>
                  <a:pt x="2870" y="1551"/>
                  <a:pt x="2869" y="1550"/>
                  <a:pt x="2869" y="1550"/>
                </a:cubicBezTo>
                <a:cubicBezTo>
                  <a:pt x="2875" y="1548"/>
                  <a:pt x="2876" y="1544"/>
                  <a:pt x="2873" y="1539"/>
                </a:cubicBezTo>
                <a:cubicBezTo>
                  <a:pt x="2874" y="1539"/>
                  <a:pt x="2875" y="1539"/>
                  <a:pt x="2876" y="1539"/>
                </a:cubicBezTo>
                <a:cubicBezTo>
                  <a:pt x="2886" y="1534"/>
                  <a:pt x="2893" y="1524"/>
                  <a:pt x="2905" y="1521"/>
                </a:cubicBezTo>
                <a:cubicBezTo>
                  <a:pt x="2906" y="1521"/>
                  <a:pt x="2906" y="1521"/>
                  <a:pt x="2906" y="1521"/>
                </a:cubicBezTo>
                <a:cubicBezTo>
                  <a:pt x="2906" y="1523"/>
                  <a:pt x="2906" y="1524"/>
                  <a:pt x="2905" y="1526"/>
                </a:cubicBezTo>
                <a:cubicBezTo>
                  <a:pt x="2909" y="1526"/>
                  <a:pt x="2910" y="1524"/>
                  <a:pt x="2911" y="1522"/>
                </a:cubicBezTo>
                <a:cubicBezTo>
                  <a:pt x="2912" y="1522"/>
                  <a:pt x="2913" y="1522"/>
                  <a:pt x="2914" y="1522"/>
                </a:cubicBezTo>
                <a:cubicBezTo>
                  <a:pt x="2915" y="1522"/>
                  <a:pt x="2915" y="1521"/>
                  <a:pt x="2916" y="1521"/>
                </a:cubicBezTo>
                <a:cubicBezTo>
                  <a:pt x="2917" y="1524"/>
                  <a:pt x="2918" y="1527"/>
                  <a:pt x="2918" y="1531"/>
                </a:cubicBezTo>
                <a:cubicBezTo>
                  <a:pt x="2922" y="1534"/>
                  <a:pt x="2920" y="1539"/>
                  <a:pt x="2920" y="1543"/>
                </a:cubicBezTo>
                <a:cubicBezTo>
                  <a:pt x="2926" y="1536"/>
                  <a:pt x="2923" y="1527"/>
                  <a:pt x="2925" y="1519"/>
                </a:cubicBezTo>
                <a:cubicBezTo>
                  <a:pt x="2925" y="1519"/>
                  <a:pt x="2925" y="1519"/>
                  <a:pt x="2925" y="1519"/>
                </a:cubicBezTo>
                <a:cubicBezTo>
                  <a:pt x="2927" y="1519"/>
                  <a:pt x="2929" y="1519"/>
                  <a:pt x="2931" y="1519"/>
                </a:cubicBezTo>
                <a:cubicBezTo>
                  <a:pt x="2936" y="1508"/>
                  <a:pt x="2942" y="1512"/>
                  <a:pt x="2948" y="1519"/>
                </a:cubicBezTo>
                <a:cubicBezTo>
                  <a:pt x="2948" y="1521"/>
                  <a:pt x="2949" y="1522"/>
                  <a:pt x="2951" y="1520"/>
                </a:cubicBezTo>
                <a:cubicBezTo>
                  <a:pt x="2951" y="1520"/>
                  <a:pt x="2951" y="1520"/>
                  <a:pt x="2951" y="1520"/>
                </a:cubicBezTo>
                <a:cubicBezTo>
                  <a:pt x="2959" y="1522"/>
                  <a:pt x="2961" y="1513"/>
                  <a:pt x="2967" y="1512"/>
                </a:cubicBezTo>
                <a:cubicBezTo>
                  <a:pt x="2968" y="1510"/>
                  <a:pt x="2969" y="1509"/>
                  <a:pt x="2969" y="1507"/>
                </a:cubicBezTo>
                <a:cubicBezTo>
                  <a:pt x="2969" y="1507"/>
                  <a:pt x="2969" y="1506"/>
                  <a:pt x="2969" y="1506"/>
                </a:cubicBezTo>
                <a:cubicBezTo>
                  <a:pt x="2970" y="1503"/>
                  <a:pt x="2971" y="1500"/>
                  <a:pt x="2969" y="1498"/>
                </a:cubicBezTo>
                <a:cubicBezTo>
                  <a:pt x="2970" y="1497"/>
                  <a:pt x="2970" y="1497"/>
                  <a:pt x="2970" y="1497"/>
                </a:cubicBezTo>
                <a:cubicBezTo>
                  <a:pt x="2971" y="1495"/>
                  <a:pt x="2972" y="1493"/>
                  <a:pt x="2972" y="1490"/>
                </a:cubicBezTo>
                <a:cubicBezTo>
                  <a:pt x="2971" y="1489"/>
                  <a:pt x="2971" y="1488"/>
                  <a:pt x="2971" y="1487"/>
                </a:cubicBezTo>
                <a:cubicBezTo>
                  <a:pt x="2975" y="1488"/>
                  <a:pt x="2980" y="1485"/>
                  <a:pt x="2984" y="1485"/>
                </a:cubicBezTo>
                <a:cubicBezTo>
                  <a:pt x="2996" y="1497"/>
                  <a:pt x="3004" y="1490"/>
                  <a:pt x="3012" y="1482"/>
                </a:cubicBezTo>
                <a:cubicBezTo>
                  <a:pt x="3011" y="1485"/>
                  <a:pt x="3013" y="1488"/>
                  <a:pt x="3016" y="1490"/>
                </a:cubicBezTo>
                <a:cubicBezTo>
                  <a:pt x="3018" y="1490"/>
                  <a:pt x="3019" y="1490"/>
                  <a:pt x="3020" y="1491"/>
                </a:cubicBezTo>
                <a:cubicBezTo>
                  <a:pt x="3020" y="1494"/>
                  <a:pt x="3018" y="1498"/>
                  <a:pt x="3019" y="1502"/>
                </a:cubicBezTo>
                <a:cubicBezTo>
                  <a:pt x="3022" y="1504"/>
                  <a:pt x="3025" y="1509"/>
                  <a:pt x="3030" y="1505"/>
                </a:cubicBezTo>
                <a:cubicBezTo>
                  <a:pt x="3037" y="1497"/>
                  <a:pt x="3048" y="1498"/>
                  <a:pt x="3057" y="1496"/>
                </a:cubicBezTo>
                <a:cubicBezTo>
                  <a:pt x="3057" y="1498"/>
                  <a:pt x="3057" y="1499"/>
                  <a:pt x="3057" y="1501"/>
                </a:cubicBezTo>
                <a:cubicBezTo>
                  <a:pt x="3068" y="1501"/>
                  <a:pt x="3077" y="1495"/>
                  <a:pt x="3086" y="1490"/>
                </a:cubicBezTo>
                <a:cubicBezTo>
                  <a:pt x="3088" y="1492"/>
                  <a:pt x="3090" y="1494"/>
                  <a:pt x="3092" y="1496"/>
                </a:cubicBezTo>
                <a:cubicBezTo>
                  <a:pt x="3094" y="1493"/>
                  <a:pt x="3096" y="1488"/>
                  <a:pt x="3102" y="1491"/>
                </a:cubicBezTo>
                <a:cubicBezTo>
                  <a:pt x="3103" y="1491"/>
                  <a:pt x="3104" y="1491"/>
                  <a:pt x="3105" y="1492"/>
                </a:cubicBezTo>
                <a:cubicBezTo>
                  <a:pt x="3106" y="1494"/>
                  <a:pt x="3109" y="1495"/>
                  <a:pt x="3111" y="1495"/>
                </a:cubicBezTo>
                <a:cubicBezTo>
                  <a:pt x="3118" y="1498"/>
                  <a:pt x="3123" y="1484"/>
                  <a:pt x="3131" y="1493"/>
                </a:cubicBezTo>
                <a:cubicBezTo>
                  <a:pt x="3132" y="1494"/>
                  <a:pt x="3133" y="1494"/>
                  <a:pt x="3134" y="1494"/>
                </a:cubicBezTo>
                <a:cubicBezTo>
                  <a:pt x="3136" y="1492"/>
                  <a:pt x="3138" y="1491"/>
                  <a:pt x="3140" y="1490"/>
                </a:cubicBezTo>
                <a:cubicBezTo>
                  <a:pt x="3140" y="1490"/>
                  <a:pt x="3140" y="1490"/>
                  <a:pt x="3140" y="1490"/>
                </a:cubicBezTo>
                <a:cubicBezTo>
                  <a:pt x="3141" y="1495"/>
                  <a:pt x="3140" y="1499"/>
                  <a:pt x="3143" y="1503"/>
                </a:cubicBezTo>
                <a:cubicBezTo>
                  <a:pt x="3144" y="1505"/>
                  <a:pt x="3146" y="1505"/>
                  <a:pt x="3149" y="1504"/>
                </a:cubicBezTo>
                <a:cubicBezTo>
                  <a:pt x="3150" y="1504"/>
                  <a:pt x="3150" y="1504"/>
                  <a:pt x="3151" y="1504"/>
                </a:cubicBezTo>
                <a:cubicBezTo>
                  <a:pt x="3152" y="1505"/>
                  <a:pt x="3154" y="1506"/>
                  <a:pt x="3156" y="1507"/>
                </a:cubicBezTo>
                <a:cubicBezTo>
                  <a:pt x="3158" y="1508"/>
                  <a:pt x="3159" y="1508"/>
                  <a:pt x="3161" y="1507"/>
                </a:cubicBezTo>
                <a:cubicBezTo>
                  <a:pt x="3161" y="1506"/>
                  <a:pt x="3162" y="1505"/>
                  <a:pt x="3162" y="1505"/>
                </a:cubicBezTo>
                <a:cubicBezTo>
                  <a:pt x="3164" y="1504"/>
                  <a:pt x="3164" y="1503"/>
                  <a:pt x="3163" y="1502"/>
                </a:cubicBezTo>
                <a:cubicBezTo>
                  <a:pt x="3168" y="1504"/>
                  <a:pt x="3175" y="1502"/>
                  <a:pt x="3178" y="1509"/>
                </a:cubicBezTo>
                <a:cubicBezTo>
                  <a:pt x="3179" y="1510"/>
                  <a:pt x="3180" y="1511"/>
                  <a:pt x="3180" y="1512"/>
                </a:cubicBezTo>
                <a:cubicBezTo>
                  <a:pt x="3181" y="1512"/>
                  <a:pt x="3182" y="1512"/>
                  <a:pt x="3183" y="1512"/>
                </a:cubicBezTo>
                <a:cubicBezTo>
                  <a:pt x="3183" y="1512"/>
                  <a:pt x="3183" y="1512"/>
                  <a:pt x="3183" y="1512"/>
                </a:cubicBezTo>
                <a:cubicBezTo>
                  <a:pt x="3185" y="1515"/>
                  <a:pt x="3188" y="1517"/>
                  <a:pt x="3190" y="1520"/>
                </a:cubicBezTo>
                <a:cubicBezTo>
                  <a:pt x="3192" y="1520"/>
                  <a:pt x="3194" y="1515"/>
                  <a:pt x="3197" y="1519"/>
                </a:cubicBezTo>
                <a:cubicBezTo>
                  <a:pt x="3202" y="1519"/>
                  <a:pt x="3209" y="1520"/>
                  <a:pt x="3208" y="1511"/>
                </a:cubicBezTo>
                <a:cubicBezTo>
                  <a:pt x="3208" y="1503"/>
                  <a:pt x="3212" y="1506"/>
                  <a:pt x="3215" y="1508"/>
                </a:cubicBezTo>
                <a:cubicBezTo>
                  <a:pt x="3215" y="1508"/>
                  <a:pt x="3216" y="1509"/>
                  <a:pt x="3216" y="1510"/>
                </a:cubicBezTo>
                <a:cubicBezTo>
                  <a:pt x="3214" y="1513"/>
                  <a:pt x="3215" y="1515"/>
                  <a:pt x="3219" y="1517"/>
                </a:cubicBezTo>
                <a:cubicBezTo>
                  <a:pt x="3222" y="1518"/>
                  <a:pt x="3224" y="1520"/>
                  <a:pt x="3227" y="1521"/>
                </a:cubicBezTo>
                <a:cubicBezTo>
                  <a:pt x="3226" y="1521"/>
                  <a:pt x="3226" y="1522"/>
                  <a:pt x="3225" y="1522"/>
                </a:cubicBezTo>
                <a:cubicBezTo>
                  <a:pt x="3220" y="1529"/>
                  <a:pt x="3222" y="1537"/>
                  <a:pt x="3224" y="1544"/>
                </a:cubicBezTo>
                <a:cubicBezTo>
                  <a:pt x="3225" y="1552"/>
                  <a:pt x="3227" y="1558"/>
                  <a:pt x="3235" y="1560"/>
                </a:cubicBezTo>
                <a:cubicBezTo>
                  <a:pt x="3239" y="1563"/>
                  <a:pt x="3241" y="1569"/>
                  <a:pt x="3247" y="1568"/>
                </a:cubicBezTo>
                <a:cubicBezTo>
                  <a:pt x="3250" y="1571"/>
                  <a:pt x="3252" y="1576"/>
                  <a:pt x="3256" y="1578"/>
                </a:cubicBezTo>
                <a:cubicBezTo>
                  <a:pt x="3260" y="1577"/>
                  <a:pt x="3263" y="1575"/>
                  <a:pt x="3264" y="1572"/>
                </a:cubicBezTo>
                <a:cubicBezTo>
                  <a:pt x="3264" y="1572"/>
                  <a:pt x="3264" y="1572"/>
                  <a:pt x="3264" y="1572"/>
                </a:cubicBezTo>
                <a:cubicBezTo>
                  <a:pt x="3267" y="1570"/>
                  <a:pt x="3267" y="1568"/>
                  <a:pt x="3267" y="1565"/>
                </a:cubicBezTo>
                <a:cubicBezTo>
                  <a:pt x="3274" y="1570"/>
                  <a:pt x="3281" y="1573"/>
                  <a:pt x="3289" y="1570"/>
                </a:cubicBezTo>
                <a:cubicBezTo>
                  <a:pt x="3299" y="1570"/>
                  <a:pt x="3308" y="1572"/>
                  <a:pt x="3311" y="1584"/>
                </a:cubicBezTo>
                <a:cubicBezTo>
                  <a:pt x="3313" y="1585"/>
                  <a:pt x="3314" y="1586"/>
                  <a:pt x="3316" y="1587"/>
                </a:cubicBezTo>
                <a:cubicBezTo>
                  <a:pt x="3318" y="1588"/>
                  <a:pt x="3319" y="1587"/>
                  <a:pt x="3321" y="1586"/>
                </a:cubicBezTo>
                <a:cubicBezTo>
                  <a:pt x="3319" y="1589"/>
                  <a:pt x="3319" y="1591"/>
                  <a:pt x="3320" y="1594"/>
                </a:cubicBezTo>
                <a:cubicBezTo>
                  <a:pt x="3324" y="1598"/>
                  <a:pt x="3326" y="1603"/>
                  <a:pt x="3331" y="1604"/>
                </a:cubicBezTo>
                <a:cubicBezTo>
                  <a:pt x="3331" y="1607"/>
                  <a:pt x="3332" y="1610"/>
                  <a:pt x="3333" y="1613"/>
                </a:cubicBezTo>
                <a:cubicBezTo>
                  <a:pt x="3334" y="1620"/>
                  <a:pt x="3338" y="1625"/>
                  <a:pt x="3346" y="1626"/>
                </a:cubicBezTo>
                <a:cubicBezTo>
                  <a:pt x="3346" y="1626"/>
                  <a:pt x="3346" y="1626"/>
                  <a:pt x="3346" y="1626"/>
                </a:cubicBezTo>
                <a:cubicBezTo>
                  <a:pt x="3346" y="1627"/>
                  <a:pt x="3346" y="1627"/>
                  <a:pt x="3346" y="1627"/>
                </a:cubicBezTo>
                <a:cubicBezTo>
                  <a:pt x="3353" y="1635"/>
                  <a:pt x="3361" y="1642"/>
                  <a:pt x="3371" y="1646"/>
                </a:cubicBezTo>
                <a:cubicBezTo>
                  <a:pt x="3373" y="1646"/>
                  <a:pt x="3376" y="1646"/>
                  <a:pt x="3378" y="1644"/>
                </a:cubicBezTo>
                <a:cubicBezTo>
                  <a:pt x="3379" y="1645"/>
                  <a:pt x="3379" y="1645"/>
                  <a:pt x="3379" y="1645"/>
                </a:cubicBezTo>
                <a:cubicBezTo>
                  <a:pt x="3379" y="1645"/>
                  <a:pt x="3379" y="1645"/>
                  <a:pt x="3379" y="1645"/>
                </a:cubicBezTo>
                <a:cubicBezTo>
                  <a:pt x="3379" y="1648"/>
                  <a:pt x="3380" y="1650"/>
                  <a:pt x="3382" y="1652"/>
                </a:cubicBezTo>
                <a:cubicBezTo>
                  <a:pt x="3388" y="1656"/>
                  <a:pt x="3397" y="1652"/>
                  <a:pt x="3402" y="1659"/>
                </a:cubicBezTo>
                <a:cubicBezTo>
                  <a:pt x="3407" y="1662"/>
                  <a:pt x="3410" y="1667"/>
                  <a:pt x="3416" y="1667"/>
                </a:cubicBezTo>
                <a:cubicBezTo>
                  <a:pt x="3416" y="1668"/>
                  <a:pt x="3416" y="1668"/>
                  <a:pt x="3416" y="1669"/>
                </a:cubicBezTo>
                <a:cubicBezTo>
                  <a:pt x="3419" y="1672"/>
                  <a:pt x="3422" y="1673"/>
                  <a:pt x="3426" y="1675"/>
                </a:cubicBezTo>
                <a:cubicBezTo>
                  <a:pt x="3430" y="1677"/>
                  <a:pt x="3437" y="1673"/>
                  <a:pt x="3440" y="1680"/>
                </a:cubicBezTo>
                <a:cubicBezTo>
                  <a:pt x="3441" y="1681"/>
                  <a:pt x="3442" y="1682"/>
                  <a:pt x="3443" y="1683"/>
                </a:cubicBezTo>
                <a:cubicBezTo>
                  <a:pt x="3450" y="1688"/>
                  <a:pt x="3458" y="1690"/>
                  <a:pt x="3466" y="1688"/>
                </a:cubicBezTo>
                <a:cubicBezTo>
                  <a:pt x="3466" y="1692"/>
                  <a:pt x="3465" y="1696"/>
                  <a:pt x="3470" y="1698"/>
                </a:cubicBezTo>
                <a:cubicBezTo>
                  <a:pt x="3474" y="1706"/>
                  <a:pt x="3482" y="1702"/>
                  <a:pt x="3488" y="1704"/>
                </a:cubicBezTo>
                <a:cubicBezTo>
                  <a:pt x="3491" y="1704"/>
                  <a:pt x="3493" y="1703"/>
                  <a:pt x="3496" y="1702"/>
                </a:cubicBezTo>
                <a:cubicBezTo>
                  <a:pt x="3496" y="1702"/>
                  <a:pt x="3497" y="1702"/>
                  <a:pt x="3498" y="1701"/>
                </a:cubicBezTo>
                <a:cubicBezTo>
                  <a:pt x="3499" y="1702"/>
                  <a:pt x="3501" y="1702"/>
                  <a:pt x="3503" y="1703"/>
                </a:cubicBezTo>
                <a:cubicBezTo>
                  <a:pt x="3509" y="1703"/>
                  <a:pt x="3515" y="1705"/>
                  <a:pt x="3520" y="1699"/>
                </a:cubicBezTo>
                <a:cubicBezTo>
                  <a:pt x="3520" y="1699"/>
                  <a:pt x="3520" y="1699"/>
                  <a:pt x="3521" y="1700"/>
                </a:cubicBezTo>
                <a:cubicBezTo>
                  <a:pt x="3521" y="1700"/>
                  <a:pt x="3521" y="1700"/>
                  <a:pt x="3521" y="1700"/>
                </a:cubicBezTo>
                <a:cubicBezTo>
                  <a:pt x="3523" y="1706"/>
                  <a:pt x="3531" y="1706"/>
                  <a:pt x="3535" y="1709"/>
                </a:cubicBezTo>
                <a:cubicBezTo>
                  <a:pt x="3536" y="1710"/>
                  <a:pt x="3538" y="1710"/>
                  <a:pt x="3539" y="1710"/>
                </a:cubicBezTo>
                <a:cubicBezTo>
                  <a:pt x="3544" y="1711"/>
                  <a:pt x="3550" y="1713"/>
                  <a:pt x="3553" y="1709"/>
                </a:cubicBezTo>
                <a:cubicBezTo>
                  <a:pt x="3554" y="1709"/>
                  <a:pt x="3554" y="1709"/>
                  <a:pt x="3555" y="1708"/>
                </a:cubicBezTo>
                <a:cubicBezTo>
                  <a:pt x="3555" y="1708"/>
                  <a:pt x="3555" y="1708"/>
                  <a:pt x="3555" y="1708"/>
                </a:cubicBezTo>
                <a:cubicBezTo>
                  <a:pt x="3555" y="1709"/>
                  <a:pt x="3555" y="1709"/>
                  <a:pt x="3555" y="1709"/>
                </a:cubicBezTo>
                <a:cubicBezTo>
                  <a:pt x="3556" y="1710"/>
                  <a:pt x="3558" y="1711"/>
                  <a:pt x="3560" y="1711"/>
                </a:cubicBezTo>
                <a:cubicBezTo>
                  <a:pt x="3569" y="1710"/>
                  <a:pt x="3579" y="1711"/>
                  <a:pt x="3589" y="1708"/>
                </a:cubicBezTo>
                <a:cubicBezTo>
                  <a:pt x="3595" y="1705"/>
                  <a:pt x="3601" y="1706"/>
                  <a:pt x="3607" y="1706"/>
                </a:cubicBezTo>
                <a:cubicBezTo>
                  <a:pt x="3621" y="1706"/>
                  <a:pt x="3635" y="1710"/>
                  <a:pt x="3649" y="1710"/>
                </a:cubicBezTo>
                <a:cubicBezTo>
                  <a:pt x="3650" y="1710"/>
                  <a:pt x="3652" y="1710"/>
                  <a:pt x="3653" y="1710"/>
                </a:cubicBezTo>
                <a:cubicBezTo>
                  <a:pt x="3656" y="1710"/>
                  <a:pt x="3659" y="1711"/>
                  <a:pt x="3662" y="1711"/>
                </a:cubicBezTo>
                <a:cubicBezTo>
                  <a:pt x="3663" y="1711"/>
                  <a:pt x="3665" y="1711"/>
                  <a:pt x="3666" y="1711"/>
                </a:cubicBezTo>
                <a:cubicBezTo>
                  <a:pt x="3671" y="1709"/>
                  <a:pt x="3676" y="1711"/>
                  <a:pt x="3680" y="1707"/>
                </a:cubicBezTo>
                <a:cubicBezTo>
                  <a:pt x="3685" y="1714"/>
                  <a:pt x="3690" y="1720"/>
                  <a:pt x="3699" y="1713"/>
                </a:cubicBezTo>
                <a:cubicBezTo>
                  <a:pt x="3699" y="1712"/>
                  <a:pt x="3699" y="1712"/>
                  <a:pt x="3699" y="1711"/>
                </a:cubicBezTo>
                <a:cubicBezTo>
                  <a:pt x="3700" y="1711"/>
                  <a:pt x="3700" y="1711"/>
                  <a:pt x="3700" y="1711"/>
                </a:cubicBezTo>
                <a:cubicBezTo>
                  <a:pt x="3700" y="1712"/>
                  <a:pt x="3700" y="1712"/>
                  <a:pt x="3701" y="1711"/>
                </a:cubicBezTo>
                <a:cubicBezTo>
                  <a:pt x="3701" y="1712"/>
                  <a:pt x="3702" y="1713"/>
                  <a:pt x="3702" y="1713"/>
                </a:cubicBezTo>
                <a:cubicBezTo>
                  <a:pt x="3707" y="1714"/>
                  <a:pt x="3712" y="1716"/>
                  <a:pt x="3716" y="1717"/>
                </a:cubicBezTo>
                <a:cubicBezTo>
                  <a:pt x="3717" y="1717"/>
                  <a:pt x="3719" y="1718"/>
                  <a:pt x="3720" y="1719"/>
                </a:cubicBezTo>
                <a:cubicBezTo>
                  <a:pt x="3724" y="1720"/>
                  <a:pt x="3728" y="1722"/>
                  <a:pt x="3731" y="1725"/>
                </a:cubicBezTo>
                <a:cubicBezTo>
                  <a:pt x="3733" y="1726"/>
                  <a:pt x="3736" y="1728"/>
                  <a:pt x="3738" y="1729"/>
                </a:cubicBezTo>
                <a:cubicBezTo>
                  <a:pt x="3744" y="1732"/>
                  <a:pt x="3749" y="1736"/>
                  <a:pt x="3754" y="1738"/>
                </a:cubicBezTo>
                <a:cubicBezTo>
                  <a:pt x="3755" y="1738"/>
                  <a:pt x="3757" y="1739"/>
                  <a:pt x="3758" y="1739"/>
                </a:cubicBezTo>
                <a:cubicBezTo>
                  <a:pt x="3759" y="1742"/>
                  <a:pt x="3762" y="1743"/>
                  <a:pt x="3766" y="1743"/>
                </a:cubicBezTo>
                <a:cubicBezTo>
                  <a:pt x="3766" y="1743"/>
                  <a:pt x="3766" y="1743"/>
                  <a:pt x="3767" y="1743"/>
                </a:cubicBezTo>
                <a:cubicBezTo>
                  <a:pt x="3768" y="1743"/>
                  <a:pt x="3769" y="1743"/>
                  <a:pt x="3770" y="1744"/>
                </a:cubicBezTo>
                <a:cubicBezTo>
                  <a:pt x="3771" y="1749"/>
                  <a:pt x="3775" y="1751"/>
                  <a:pt x="3781" y="1749"/>
                </a:cubicBezTo>
                <a:cubicBezTo>
                  <a:pt x="3782" y="1749"/>
                  <a:pt x="3782" y="1748"/>
                  <a:pt x="3783" y="1747"/>
                </a:cubicBezTo>
                <a:cubicBezTo>
                  <a:pt x="3787" y="1742"/>
                  <a:pt x="3793" y="1746"/>
                  <a:pt x="3798" y="1746"/>
                </a:cubicBezTo>
                <a:cubicBezTo>
                  <a:pt x="3801" y="1746"/>
                  <a:pt x="3805" y="1748"/>
                  <a:pt x="3806" y="1745"/>
                </a:cubicBezTo>
                <a:cubicBezTo>
                  <a:pt x="3814" y="1725"/>
                  <a:pt x="3816" y="1744"/>
                  <a:pt x="3821" y="1746"/>
                </a:cubicBezTo>
                <a:cubicBezTo>
                  <a:pt x="3833" y="1745"/>
                  <a:pt x="3845" y="1743"/>
                  <a:pt x="3853" y="1733"/>
                </a:cubicBezTo>
                <a:cubicBezTo>
                  <a:pt x="3855" y="1734"/>
                  <a:pt x="3857" y="1735"/>
                  <a:pt x="3859" y="1735"/>
                </a:cubicBezTo>
                <a:cubicBezTo>
                  <a:pt x="3859" y="1735"/>
                  <a:pt x="3859" y="1736"/>
                  <a:pt x="3860" y="1736"/>
                </a:cubicBezTo>
                <a:cubicBezTo>
                  <a:pt x="3861" y="1736"/>
                  <a:pt x="3861" y="1736"/>
                  <a:pt x="3862" y="1736"/>
                </a:cubicBezTo>
                <a:cubicBezTo>
                  <a:pt x="3861" y="1737"/>
                  <a:pt x="3861" y="1737"/>
                  <a:pt x="3861" y="1737"/>
                </a:cubicBezTo>
                <a:cubicBezTo>
                  <a:pt x="3860" y="1750"/>
                  <a:pt x="3871" y="1749"/>
                  <a:pt x="3879" y="1752"/>
                </a:cubicBezTo>
                <a:cubicBezTo>
                  <a:pt x="3882" y="1753"/>
                  <a:pt x="3885" y="1752"/>
                  <a:pt x="3887" y="1752"/>
                </a:cubicBezTo>
                <a:cubicBezTo>
                  <a:pt x="3887" y="0"/>
                  <a:pt x="3887" y="0"/>
                  <a:pt x="3887" y="0"/>
                </a:cubicBezTo>
                <a:lnTo>
                  <a:pt x="0" y="0"/>
                </a:lnTo>
                <a:close/>
                <a:moveTo>
                  <a:pt x="1107" y="1422"/>
                </a:moveTo>
                <a:cubicBezTo>
                  <a:pt x="1106" y="1421"/>
                  <a:pt x="1106" y="1421"/>
                  <a:pt x="1106" y="1421"/>
                </a:cubicBezTo>
                <a:cubicBezTo>
                  <a:pt x="1107" y="1422"/>
                  <a:pt x="1107" y="1422"/>
                  <a:pt x="1107" y="1422"/>
                </a:cubicBezTo>
                <a:close/>
                <a:moveTo>
                  <a:pt x="2406" y="1534"/>
                </a:moveTo>
                <a:cubicBezTo>
                  <a:pt x="2406" y="1533"/>
                  <a:pt x="2406" y="1532"/>
                  <a:pt x="2406" y="1531"/>
                </a:cubicBezTo>
                <a:cubicBezTo>
                  <a:pt x="2406" y="1531"/>
                  <a:pt x="2406" y="1531"/>
                  <a:pt x="2406" y="1531"/>
                </a:cubicBezTo>
                <a:cubicBezTo>
                  <a:pt x="2406" y="1531"/>
                  <a:pt x="2406" y="1531"/>
                  <a:pt x="2406" y="1531"/>
                </a:cubicBezTo>
                <a:cubicBezTo>
                  <a:pt x="2408" y="1530"/>
                  <a:pt x="2406" y="1533"/>
                  <a:pt x="2406" y="1534"/>
                </a:cubicBezTo>
                <a:close/>
                <a:moveTo>
                  <a:pt x="3712" y="1708"/>
                </a:moveTo>
                <a:cubicBezTo>
                  <a:pt x="3712" y="1708"/>
                  <a:pt x="3712" y="1708"/>
                  <a:pt x="3712" y="1708"/>
                </a:cubicBezTo>
                <a:cubicBezTo>
                  <a:pt x="3712" y="1708"/>
                  <a:pt x="3712" y="1708"/>
                  <a:pt x="3712" y="1708"/>
                </a:cubicBezTo>
                <a:cubicBezTo>
                  <a:pt x="3712" y="1708"/>
                  <a:pt x="3712" y="1708"/>
                  <a:pt x="3712" y="1708"/>
                </a:cubicBezTo>
                <a:cubicBezTo>
                  <a:pt x="3712" y="1707"/>
                  <a:pt x="3712" y="1707"/>
                  <a:pt x="3712" y="1707"/>
                </a:cubicBezTo>
                <a:cubicBezTo>
                  <a:pt x="3712" y="1708"/>
                  <a:pt x="3712" y="1708"/>
                  <a:pt x="3712" y="1708"/>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Times table problem</a:t>
            </a:r>
          </a:p>
        </p:txBody>
      </p:sp>
      <p:sp>
        <p:nvSpPr>
          <p:cNvPr id="8" name="Freeform 65">
            <a:extLst>
              <a:ext uri="{FF2B5EF4-FFF2-40B4-BE49-F238E27FC236}">
                <a16:creationId xmlns:a16="http://schemas.microsoft.com/office/drawing/2014/main" id="{87620412-3593-43A1-BEC2-F51E6FF91F9F}"/>
              </a:ext>
            </a:extLst>
          </p:cNvPr>
          <p:cNvSpPr>
            <a:spLocks noEditPoints="1"/>
          </p:cNvSpPr>
          <p:nvPr/>
        </p:nvSpPr>
        <p:spPr bwMode="auto">
          <a:xfrm>
            <a:off x="3037170" y="1533957"/>
            <a:ext cx="5170659" cy="339432"/>
          </a:xfrm>
          <a:custGeom>
            <a:avLst/>
            <a:gdLst>
              <a:gd name="T0" fmla="*/ 2661 w 2718"/>
              <a:gd name="T1" fmla="*/ 1475 h 2086"/>
              <a:gd name="T2" fmla="*/ 2660 w 2718"/>
              <a:gd name="T3" fmla="*/ 1269 h 2086"/>
              <a:gd name="T4" fmla="*/ 2646 w 2718"/>
              <a:gd name="T5" fmla="*/ 1140 h 2086"/>
              <a:gd name="T6" fmla="*/ 2660 w 2718"/>
              <a:gd name="T7" fmla="*/ 1094 h 2086"/>
              <a:gd name="T8" fmla="*/ 2663 w 2718"/>
              <a:gd name="T9" fmla="*/ 1024 h 2086"/>
              <a:gd name="T10" fmla="*/ 2645 w 2718"/>
              <a:gd name="T11" fmla="*/ 882 h 2086"/>
              <a:gd name="T12" fmla="*/ 2642 w 2718"/>
              <a:gd name="T13" fmla="*/ 817 h 2086"/>
              <a:gd name="T14" fmla="*/ 2677 w 2718"/>
              <a:gd name="T15" fmla="*/ 753 h 2086"/>
              <a:gd name="T16" fmla="*/ 2710 w 2718"/>
              <a:gd name="T17" fmla="*/ 715 h 2086"/>
              <a:gd name="T18" fmla="*/ 2711 w 2718"/>
              <a:gd name="T19" fmla="*/ 560 h 2086"/>
              <a:gd name="T20" fmla="*/ 2715 w 2718"/>
              <a:gd name="T21" fmla="*/ 438 h 2086"/>
              <a:gd name="T22" fmla="*/ 2693 w 2718"/>
              <a:gd name="T23" fmla="*/ 340 h 2086"/>
              <a:gd name="T24" fmla="*/ 2677 w 2718"/>
              <a:gd name="T25" fmla="*/ 172 h 2086"/>
              <a:gd name="T26" fmla="*/ 2566 w 2718"/>
              <a:gd name="T27" fmla="*/ 115 h 2086"/>
              <a:gd name="T28" fmla="*/ 2228 w 2718"/>
              <a:gd name="T29" fmla="*/ 54 h 2086"/>
              <a:gd name="T30" fmla="*/ 2119 w 2718"/>
              <a:gd name="T31" fmla="*/ 71 h 2086"/>
              <a:gd name="T32" fmla="*/ 1987 w 2718"/>
              <a:gd name="T33" fmla="*/ 61 h 2086"/>
              <a:gd name="T34" fmla="*/ 1891 w 2718"/>
              <a:gd name="T35" fmla="*/ 79 h 2086"/>
              <a:gd name="T36" fmla="*/ 1748 w 2718"/>
              <a:gd name="T37" fmla="*/ 66 h 2086"/>
              <a:gd name="T38" fmla="*/ 1650 w 2718"/>
              <a:gd name="T39" fmla="*/ 74 h 2086"/>
              <a:gd name="T40" fmla="*/ 1465 w 2718"/>
              <a:gd name="T41" fmla="*/ 34 h 2086"/>
              <a:gd name="T42" fmla="*/ 1333 w 2718"/>
              <a:gd name="T43" fmla="*/ 22 h 2086"/>
              <a:gd name="T44" fmla="*/ 1220 w 2718"/>
              <a:gd name="T45" fmla="*/ 46 h 2086"/>
              <a:gd name="T46" fmla="*/ 1076 w 2718"/>
              <a:gd name="T47" fmla="*/ 62 h 2086"/>
              <a:gd name="T48" fmla="*/ 1018 w 2718"/>
              <a:gd name="T49" fmla="*/ 29 h 2086"/>
              <a:gd name="T50" fmla="*/ 809 w 2718"/>
              <a:gd name="T51" fmla="*/ 42 h 2086"/>
              <a:gd name="T52" fmla="*/ 589 w 2718"/>
              <a:gd name="T53" fmla="*/ 63 h 2086"/>
              <a:gd name="T54" fmla="*/ 511 w 2718"/>
              <a:gd name="T55" fmla="*/ 92 h 2086"/>
              <a:gd name="T56" fmla="*/ 285 w 2718"/>
              <a:gd name="T57" fmla="*/ 135 h 2086"/>
              <a:gd name="T58" fmla="*/ 231 w 2718"/>
              <a:gd name="T59" fmla="*/ 215 h 2086"/>
              <a:gd name="T60" fmla="*/ 176 w 2718"/>
              <a:gd name="T61" fmla="*/ 281 h 2086"/>
              <a:gd name="T62" fmla="*/ 128 w 2718"/>
              <a:gd name="T63" fmla="*/ 346 h 2086"/>
              <a:gd name="T64" fmla="*/ 114 w 2718"/>
              <a:gd name="T65" fmla="*/ 397 h 2086"/>
              <a:gd name="T66" fmla="*/ 100 w 2718"/>
              <a:gd name="T67" fmla="*/ 490 h 2086"/>
              <a:gd name="T68" fmla="*/ 125 w 2718"/>
              <a:gd name="T69" fmla="*/ 581 h 2086"/>
              <a:gd name="T70" fmla="*/ 121 w 2718"/>
              <a:gd name="T71" fmla="*/ 653 h 2086"/>
              <a:gd name="T72" fmla="*/ 107 w 2718"/>
              <a:gd name="T73" fmla="*/ 818 h 2086"/>
              <a:gd name="T74" fmla="*/ 19 w 2718"/>
              <a:gd name="T75" fmla="*/ 1019 h 2086"/>
              <a:gd name="T76" fmla="*/ 20 w 2718"/>
              <a:gd name="T77" fmla="*/ 1137 h 2086"/>
              <a:gd name="T78" fmla="*/ 28 w 2718"/>
              <a:gd name="T79" fmla="*/ 1336 h 2086"/>
              <a:gd name="T80" fmla="*/ 57 w 2718"/>
              <a:gd name="T81" fmla="*/ 1451 h 2086"/>
              <a:gd name="T82" fmla="*/ 30 w 2718"/>
              <a:gd name="T83" fmla="*/ 1504 h 2086"/>
              <a:gd name="T84" fmla="*/ 32 w 2718"/>
              <a:gd name="T85" fmla="*/ 1691 h 2086"/>
              <a:gd name="T86" fmla="*/ 40 w 2718"/>
              <a:gd name="T87" fmla="*/ 1830 h 2086"/>
              <a:gd name="T88" fmla="*/ 73 w 2718"/>
              <a:gd name="T89" fmla="*/ 1910 h 2086"/>
              <a:gd name="T90" fmla="*/ 163 w 2718"/>
              <a:gd name="T91" fmla="*/ 2019 h 2086"/>
              <a:gd name="T92" fmla="*/ 293 w 2718"/>
              <a:gd name="T93" fmla="*/ 2017 h 2086"/>
              <a:gd name="T94" fmla="*/ 484 w 2718"/>
              <a:gd name="T95" fmla="*/ 2081 h 2086"/>
              <a:gd name="T96" fmla="*/ 815 w 2718"/>
              <a:gd name="T97" fmla="*/ 2031 h 2086"/>
              <a:gd name="T98" fmla="*/ 1242 w 2718"/>
              <a:gd name="T99" fmla="*/ 2051 h 2086"/>
              <a:gd name="T100" fmla="*/ 1534 w 2718"/>
              <a:gd name="T101" fmla="*/ 2021 h 2086"/>
              <a:gd name="T102" fmla="*/ 1809 w 2718"/>
              <a:gd name="T103" fmla="*/ 2027 h 2086"/>
              <a:gd name="T104" fmla="*/ 1927 w 2718"/>
              <a:gd name="T105" fmla="*/ 2016 h 2086"/>
              <a:gd name="T106" fmla="*/ 2030 w 2718"/>
              <a:gd name="T107" fmla="*/ 2002 h 2086"/>
              <a:gd name="T108" fmla="*/ 2155 w 2718"/>
              <a:gd name="T109" fmla="*/ 2034 h 2086"/>
              <a:gd name="T110" fmla="*/ 2321 w 2718"/>
              <a:gd name="T111" fmla="*/ 2000 h 2086"/>
              <a:gd name="T112" fmla="*/ 2349 w 2718"/>
              <a:gd name="T113" fmla="*/ 1982 h 2086"/>
              <a:gd name="T114" fmla="*/ 2562 w 2718"/>
              <a:gd name="T115" fmla="*/ 1895 h 2086"/>
              <a:gd name="T116" fmla="*/ 2618 w 2718"/>
              <a:gd name="T117" fmla="*/ 1712 h 2086"/>
              <a:gd name="T118" fmla="*/ 2683 w 2718"/>
              <a:gd name="T119" fmla="*/ 1608 h 2086"/>
              <a:gd name="T120" fmla="*/ 17 w 2718"/>
              <a:gd name="T121" fmla="*/ 1124 h 2086"/>
              <a:gd name="T122" fmla="*/ 2660 w 2718"/>
              <a:gd name="T123" fmla="*/ 1526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8" h="2086">
                <a:moveTo>
                  <a:pt x="2700" y="1570"/>
                </a:moveTo>
                <a:cubicBezTo>
                  <a:pt x="2700" y="1570"/>
                  <a:pt x="2700" y="1569"/>
                  <a:pt x="2699" y="1569"/>
                </a:cubicBezTo>
                <a:cubicBezTo>
                  <a:pt x="2697" y="1565"/>
                  <a:pt x="2693" y="1560"/>
                  <a:pt x="2694" y="1557"/>
                </a:cubicBezTo>
                <a:cubicBezTo>
                  <a:pt x="2697" y="1539"/>
                  <a:pt x="2689" y="1526"/>
                  <a:pt x="2679" y="1513"/>
                </a:cubicBezTo>
                <a:cubicBezTo>
                  <a:pt x="2675" y="1505"/>
                  <a:pt x="2675" y="1494"/>
                  <a:pt x="2665" y="1489"/>
                </a:cubicBezTo>
                <a:cubicBezTo>
                  <a:pt x="2663" y="1487"/>
                  <a:pt x="2661" y="1485"/>
                  <a:pt x="2659" y="1484"/>
                </a:cubicBezTo>
                <a:cubicBezTo>
                  <a:pt x="2660" y="1481"/>
                  <a:pt x="2662" y="1477"/>
                  <a:pt x="2661" y="1475"/>
                </a:cubicBezTo>
                <a:cubicBezTo>
                  <a:pt x="2652" y="1442"/>
                  <a:pt x="2647" y="1409"/>
                  <a:pt x="2644" y="1375"/>
                </a:cubicBezTo>
                <a:cubicBezTo>
                  <a:pt x="2636" y="1361"/>
                  <a:pt x="2646" y="1349"/>
                  <a:pt x="2647" y="1335"/>
                </a:cubicBezTo>
                <a:cubicBezTo>
                  <a:pt x="2647" y="1335"/>
                  <a:pt x="2647" y="1335"/>
                  <a:pt x="2647" y="1335"/>
                </a:cubicBezTo>
                <a:cubicBezTo>
                  <a:pt x="2647" y="1335"/>
                  <a:pt x="2647" y="1335"/>
                  <a:pt x="2647" y="1335"/>
                </a:cubicBezTo>
                <a:cubicBezTo>
                  <a:pt x="2649" y="1334"/>
                  <a:pt x="2650" y="1332"/>
                  <a:pt x="2651" y="1331"/>
                </a:cubicBezTo>
                <a:cubicBezTo>
                  <a:pt x="2664" y="1318"/>
                  <a:pt x="2659" y="1303"/>
                  <a:pt x="2654" y="1289"/>
                </a:cubicBezTo>
                <a:cubicBezTo>
                  <a:pt x="2653" y="1281"/>
                  <a:pt x="2658" y="1275"/>
                  <a:pt x="2660" y="1269"/>
                </a:cubicBezTo>
                <a:cubicBezTo>
                  <a:pt x="2671" y="1249"/>
                  <a:pt x="2661" y="1225"/>
                  <a:pt x="2673" y="1208"/>
                </a:cubicBezTo>
                <a:cubicBezTo>
                  <a:pt x="2686" y="1191"/>
                  <a:pt x="2679" y="1177"/>
                  <a:pt x="2675" y="1161"/>
                </a:cubicBezTo>
                <a:cubicBezTo>
                  <a:pt x="2672" y="1161"/>
                  <a:pt x="2669" y="1161"/>
                  <a:pt x="2666" y="1161"/>
                </a:cubicBezTo>
                <a:cubicBezTo>
                  <a:pt x="2666" y="1161"/>
                  <a:pt x="2666" y="1161"/>
                  <a:pt x="2666" y="1161"/>
                </a:cubicBezTo>
                <a:cubicBezTo>
                  <a:pt x="2663" y="1160"/>
                  <a:pt x="2661" y="1158"/>
                  <a:pt x="2659" y="1157"/>
                </a:cubicBezTo>
                <a:cubicBezTo>
                  <a:pt x="2656" y="1151"/>
                  <a:pt x="2654" y="1146"/>
                  <a:pt x="2651" y="1141"/>
                </a:cubicBezTo>
                <a:cubicBezTo>
                  <a:pt x="2649" y="1141"/>
                  <a:pt x="2648" y="1141"/>
                  <a:pt x="2646" y="1140"/>
                </a:cubicBezTo>
                <a:cubicBezTo>
                  <a:pt x="2646" y="1140"/>
                  <a:pt x="2646" y="1140"/>
                  <a:pt x="2646" y="1140"/>
                </a:cubicBezTo>
                <a:cubicBezTo>
                  <a:pt x="2643" y="1135"/>
                  <a:pt x="2641" y="1131"/>
                  <a:pt x="2640" y="1126"/>
                </a:cubicBezTo>
                <a:cubicBezTo>
                  <a:pt x="2639" y="1126"/>
                  <a:pt x="2639" y="1126"/>
                  <a:pt x="2639" y="1125"/>
                </a:cubicBezTo>
                <a:cubicBezTo>
                  <a:pt x="2643" y="1117"/>
                  <a:pt x="2648" y="1110"/>
                  <a:pt x="2653" y="1103"/>
                </a:cubicBezTo>
                <a:cubicBezTo>
                  <a:pt x="2654" y="1101"/>
                  <a:pt x="2653" y="1100"/>
                  <a:pt x="2653" y="1099"/>
                </a:cubicBezTo>
                <a:cubicBezTo>
                  <a:pt x="2655" y="1098"/>
                  <a:pt x="2657" y="1096"/>
                  <a:pt x="2659" y="1095"/>
                </a:cubicBezTo>
                <a:cubicBezTo>
                  <a:pt x="2659" y="1094"/>
                  <a:pt x="2660" y="1094"/>
                  <a:pt x="2660" y="1094"/>
                </a:cubicBezTo>
                <a:cubicBezTo>
                  <a:pt x="2661" y="1094"/>
                  <a:pt x="2662" y="1094"/>
                  <a:pt x="2662" y="1094"/>
                </a:cubicBezTo>
                <a:cubicBezTo>
                  <a:pt x="2667" y="1090"/>
                  <a:pt x="2667" y="1085"/>
                  <a:pt x="2667" y="1079"/>
                </a:cubicBezTo>
                <a:cubicBezTo>
                  <a:pt x="2677" y="1065"/>
                  <a:pt x="2673" y="1049"/>
                  <a:pt x="2673" y="1034"/>
                </a:cubicBezTo>
                <a:cubicBezTo>
                  <a:pt x="2672" y="1033"/>
                  <a:pt x="2671" y="1033"/>
                  <a:pt x="2670" y="1033"/>
                </a:cubicBezTo>
                <a:cubicBezTo>
                  <a:pt x="2670" y="1028"/>
                  <a:pt x="2666" y="1026"/>
                  <a:pt x="2663" y="1024"/>
                </a:cubicBezTo>
                <a:cubicBezTo>
                  <a:pt x="2663" y="1024"/>
                  <a:pt x="2663" y="1024"/>
                  <a:pt x="2663" y="1024"/>
                </a:cubicBezTo>
                <a:cubicBezTo>
                  <a:pt x="2663" y="1024"/>
                  <a:pt x="2663" y="1024"/>
                  <a:pt x="2663" y="1024"/>
                </a:cubicBezTo>
                <a:cubicBezTo>
                  <a:pt x="2662" y="1016"/>
                  <a:pt x="2652" y="1013"/>
                  <a:pt x="2653" y="1004"/>
                </a:cubicBezTo>
                <a:cubicBezTo>
                  <a:pt x="2644" y="987"/>
                  <a:pt x="2643" y="968"/>
                  <a:pt x="2641" y="949"/>
                </a:cubicBezTo>
                <a:cubicBezTo>
                  <a:pt x="2645" y="946"/>
                  <a:pt x="2645" y="940"/>
                  <a:pt x="2649" y="937"/>
                </a:cubicBezTo>
                <a:cubicBezTo>
                  <a:pt x="2650" y="937"/>
                  <a:pt x="2651" y="937"/>
                  <a:pt x="2652" y="937"/>
                </a:cubicBezTo>
                <a:cubicBezTo>
                  <a:pt x="2652" y="935"/>
                  <a:pt x="2653" y="933"/>
                  <a:pt x="2653" y="931"/>
                </a:cubicBezTo>
                <a:cubicBezTo>
                  <a:pt x="2646" y="926"/>
                  <a:pt x="2644" y="920"/>
                  <a:pt x="2647" y="911"/>
                </a:cubicBezTo>
                <a:cubicBezTo>
                  <a:pt x="2650" y="902"/>
                  <a:pt x="2652" y="892"/>
                  <a:pt x="2645" y="882"/>
                </a:cubicBezTo>
                <a:cubicBezTo>
                  <a:pt x="2645" y="879"/>
                  <a:pt x="2646" y="875"/>
                  <a:pt x="2646" y="871"/>
                </a:cubicBezTo>
                <a:cubicBezTo>
                  <a:pt x="2645" y="871"/>
                  <a:pt x="2645" y="871"/>
                  <a:pt x="2644" y="871"/>
                </a:cubicBezTo>
                <a:cubicBezTo>
                  <a:pt x="2645" y="864"/>
                  <a:pt x="2646" y="856"/>
                  <a:pt x="2647" y="849"/>
                </a:cubicBezTo>
                <a:cubicBezTo>
                  <a:pt x="2650" y="843"/>
                  <a:pt x="2655" y="838"/>
                  <a:pt x="2655" y="831"/>
                </a:cubicBezTo>
                <a:cubicBezTo>
                  <a:pt x="2655" y="820"/>
                  <a:pt x="2649" y="825"/>
                  <a:pt x="2644" y="828"/>
                </a:cubicBezTo>
                <a:cubicBezTo>
                  <a:pt x="2643" y="825"/>
                  <a:pt x="2642" y="823"/>
                  <a:pt x="2641" y="820"/>
                </a:cubicBezTo>
                <a:cubicBezTo>
                  <a:pt x="2642" y="819"/>
                  <a:pt x="2642" y="818"/>
                  <a:pt x="2642" y="817"/>
                </a:cubicBezTo>
                <a:cubicBezTo>
                  <a:pt x="2642" y="817"/>
                  <a:pt x="2642" y="816"/>
                  <a:pt x="2642" y="815"/>
                </a:cubicBezTo>
                <a:cubicBezTo>
                  <a:pt x="2643" y="815"/>
                  <a:pt x="2643" y="815"/>
                  <a:pt x="2643" y="815"/>
                </a:cubicBezTo>
                <a:cubicBezTo>
                  <a:pt x="2643" y="815"/>
                  <a:pt x="2643" y="815"/>
                  <a:pt x="2643" y="815"/>
                </a:cubicBezTo>
                <a:cubicBezTo>
                  <a:pt x="2647" y="803"/>
                  <a:pt x="2654" y="797"/>
                  <a:pt x="2669" y="798"/>
                </a:cubicBezTo>
                <a:cubicBezTo>
                  <a:pt x="2673" y="792"/>
                  <a:pt x="2677" y="785"/>
                  <a:pt x="2682" y="779"/>
                </a:cubicBezTo>
                <a:cubicBezTo>
                  <a:pt x="2682" y="772"/>
                  <a:pt x="2669" y="773"/>
                  <a:pt x="2672" y="764"/>
                </a:cubicBezTo>
                <a:cubicBezTo>
                  <a:pt x="2673" y="760"/>
                  <a:pt x="2675" y="756"/>
                  <a:pt x="2677" y="753"/>
                </a:cubicBezTo>
                <a:cubicBezTo>
                  <a:pt x="2677" y="753"/>
                  <a:pt x="2677" y="753"/>
                  <a:pt x="2677" y="753"/>
                </a:cubicBezTo>
                <a:cubicBezTo>
                  <a:pt x="2679" y="749"/>
                  <a:pt x="2682" y="745"/>
                  <a:pt x="2685" y="741"/>
                </a:cubicBezTo>
                <a:cubicBezTo>
                  <a:pt x="2694" y="742"/>
                  <a:pt x="2702" y="741"/>
                  <a:pt x="2705" y="730"/>
                </a:cubicBezTo>
                <a:cubicBezTo>
                  <a:pt x="2705" y="730"/>
                  <a:pt x="2705" y="730"/>
                  <a:pt x="2705" y="730"/>
                </a:cubicBezTo>
                <a:cubicBezTo>
                  <a:pt x="2707" y="731"/>
                  <a:pt x="2708" y="731"/>
                  <a:pt x="2710" y="731"/>
                </a:cubicBezTo>
                <a:cubicBezTo>
                  <a:pt x="2714" y="726"/>
                  <a:pt x="2714" y="720"/>
                  <a:pt x="2710" y="715"/>
                </a:cubicBezTo>
                <a:cubicBezTo>
                  <a:pt x="2710" y="715"/>
                  <a:pt x="2710" y="715"/>
                  <a:pt x="2710" y="715"/>
                </a:cubicBezTo>
                <a:cubicBezTo>
                  <a:pt x="2716" y="697"/>
                  <a:pt x="2706" y="681"/>
                  <a:pt x="2708" y="663"/>
                </a:cubicBezTo>
                <a:cubicBezTo>
                  <a:pt x="2708" y="660"/>
                  <a:pt x="2709" y="657"/>
                  <a:pt x="2709" y="653"/>
                </a:cubicBezTo>
                <a:cubicBezTo>
                  <a:pt x="2706" y="650"/>
                  <a:pt x="2703" y="647"/>
                  <a:pt x="2699" y="644"/>
                </a:cubicBezTo>
                <a:cubicBezTo>
                  <a:pt x="2695" y="637"/>
                  <a:pt x="2695" y="631"/>
                  <a:pt x="2695" y="623"/>
                </a:cubicBezTo>
                <a:cubicBezTo>
                  <a:pt x="2696" y="605"/>
                  <a:pt x="2704" y="589"/>
                  <a:pt x="2707" y="571"/>
                </a:cubicBezTo>
                <a:cubicBezTo>
                  <a:pt x="2708" y="571"/>
                  <a:pt x="2708" y="571"/>
                  <a:pt x="2708" y="571"/>
                </a:cubicBezTo>
                <a:cubicBezTo>
                  <a:pt x="2711" y="568"/>
                  <a:pt x="2713" y="565"/>
                  <a:pt x="2711" y="560"/>
                </a:cubicBezTo>
                <a:cubicBezTo>
                  <a:pt x="2711" y="560"/>
                  <a:pt x="2711" y="560"/>
                  <a:pt x="2711" y="560"/>
                </a:cubicBezTo>
                <a:cubicBezTo>
                  <a:pt x="2702" y="548"/>
                  <a:pt x="2713" y="536"/>
                  <a:pt x="2710" y="525"/>
                </a:cubicBezTo>
                <a:cubicBezTo>
                  <a:pt x="2709" y="513"/>
                  <a:pt x="2694" y="503"/>
                  <a:pt x="2707" y="491"/>
                </a:cubicBezTo>
                <a:cubicBezTo>
                  <a:pt x="2715" y="485"/>
                  <a:pt x="2714" y="477"/>
                  <a:pt x="2713" y="469"/>
                </a:cubicBezTo>
                <a:cubicBezTo>
                  <a:pt x="2718" y="465"/>
                  <a:pt x="2718" y="460"/>
                  <a:pt x="2714" y="455"/>
                </a:cubicBezTo>
                <a:cubicBezTo>
                  <a:pt x="2711" y="450"/>
                  <a:pt x="2713" y="447"/>
                  <a:pt x="2715" y="443"/>
                </a:cubicBezTo>
                <a:cubicBezTo>
                  <a:pt x="2717" y="441"/>
                  <a:pt x="2717" y="440"/>
                  <a:pt x="2715" y="438"/>
                </a:cubicBezTo>
                <a:cubicBezTo>
                  <a:pt x="2716" y="421"/>
                  <a:pt x="2716" y="404"/>
                  <a:pt x="2710" y="388"/>
                </a:cubicBezTo>
                <a:cubicBezTo>
                  <a:pt x="2709" y="388"/>
                  <a:pt x="2708" y="388"/>
                  <a:pt x="2707" y="387"/>
                </a:cubicBezTo>
                <a:cubicBezTo>
                  <a:pt x="2707" y="387"/>
                  <a:pt x="2707" y="387"/>
                  <a:pt x="2707" y="387"/>
                </a:cubicBezTo>
                <a:cubicBezTo>
                  <a:pt x="2707" y="387"/>
                  <a:pt x="2707" y="387"/>
                  <a:pt x="2707" y="387"/>
                </a:cubicBezTo>
                <a:cubicBezTo>
                  <a:pt x="2701" y="377"/>
                  <a:pt x="2688" y="370"/>
                  <a:pt x="2686" y="357"/>
                </a:cubicBezTo>
                <a:cubicBezTo>
                  <a:pt x="2695" y="363"/>
                  <a:pt x="2696" y="362"/>
                  <a:pt x="2698" y="351"/>
                </a:cubicBezTo>
                <a:cubicBezTo>
                  <a:pt x="2696" y="347"/>
                  <a:pt x="2695" y="344"/>
                  <a:pt x="2693" y="340"/>
                </a:cubicBezTo>
                <a:cubicBezTo>
                  <a:pt x="2685" y="331"/>
                  <a:pt x="2689" y="322"/>
                  <a:pt x="2692" y="313"/>
                </a:cubicBezTo>
                <a:cubicBezTo>
                  <a:pt x="2696" y="308"/>
                  <a:pt x="2700" y="303"/>
                  <a:pt x="2704" y="298"/>
                </a:cubicBezTo>
                <a:cubicBezTo>
                  <a:pt x="2700" y="296"/>
                  <a:pt x="2694" y="294"/>
                  <a:pt x="2695" y="289"/>
                </a:cubicBezTo>
                <a:cubicBezTo>
                  <a:pt x="2696" y="266"/>
                  <a:pt x="2690" y="244"/>
                  <a:pt x="2694" y="221"/>
                </a:cubicBezTo>
                <a:cubicBezTo>
                  <a:pt x="2690" y="220"/>
                  <a:pt x="2686" y="219"/>
                  <a:pt x="2683" y="218"/>
                </a:cubicBezTo>
                <a:cubicBezTo>
                  <a:pt x="2680" y="212"/>
                  <a:pt x="2680" y="207"/>
                  <a:pt x="2682" y="201"/>
                </a:cubicBezTo>
                <a:cubicBezTo>
                  <a:pt x="2687" y="190"/>
                  <a:pt x="2685" y="181"/>
                  <a:pt x="2677" y="172"/>
                </a:cubicBezTo>
                <a:cubicBezTo>
                  <a:pt x="2672" y="164"/>
                  <a:pt x="2665" y="165"/>
                  <a:pt x="2658" y="166"/>
                </a:cubicBezTo>
                <a:cubicBezTo>
                  <a:pt x="2658" y="166"/>
                  <a:pt x="2658" y="166"/>
                  <a:pt x="2658" y="166"/>
                </a:cubicBezTo>
                <a:cubicBezTo>
                  <a:pt x="2654" y="162"/>
                  <a:pt x="2650" y="159"/>
                  <a:pt x="2649" y="153"/>
                </a:cubicBezTo>
                <a:cubicBezTo>
                  <a:pt x="2630" y="144"/>
                  <a:pt x="2613" y="132"/>
                  <a:pt x="2599" y="115"/>
                </a:cubicBezTo>
                <a:cubicBezTo>
                  <a:pt x="2590" y="115"/>
                  <a:pt x="2581" y="114"/>
                  <a:pt x="2572" y="114"/>
                </a:cubicBezTo>
                <a:cubicBezTo>
                  <a:pt x="2570" y="112"/>
                  <a:pt x="2569" y="112"/>
                  <a:pt x="2567" y="113"/>
                </a:cubicBezTo>
                <a:cubicBezTo>
                  <a:pt x="2567" y="114"/>
                  <a:pt x="2566" y="114"/>
                  <a:pt x="2566" y="115"/>
                </a:cubicBezTo>
                <a:cubicBezTo>
                  <a:pt x="2560" y="113"/>
                  <a:pt x="2553" y="115"/>
                  <a:pt x="2547" y="117"/>
                </a:cubicBezTo>
                <a:cubicBezTo>
                  <a:pt x="2531" y="122"/>
                  <a:pt x="2518" y="117"/>
                  <a:pt x="2506" y="106"/>
                </a:cubicBezTo>
                <a:cubicBezTo>
                  <a:pt x="2494" y="110"/>
                  <a:pt x="2431" y="107"/>
                  <a:pt x="2417" y="100"/>
                </a:cubicBezTo>
                <a:cubicBezTo>
                  <a:pt x="2387" y="90"/>
                  <a:pt x="2356" y="81"/>
                  <a:pt x="2323" y="81"/>
                </a:cubicBezTo>
                <a:cubicBezTo>
                  <a:pt x="2308" y="81"/>
                  <a:pt x="2293" y="73"/>
                  <a:pt x="2278" y="69"/>
                </a:cubicBezTo>
                <a:cubicBezTo>
                  <a:pt x="2263" y="59"/>
                  <a:pt x="2246" y="55"/>
                  <a:pt x="2228" y="54"/>
                </a:cubicBezTo>
                <a:cubicBezTo>
                  <a:pt x="2228" y="54"/>
                  <a:pt x="2228" y="54"/>
                  <a:pt x="2228" y="54"/>
                </a:cubicBezTo>
                <a:cubicBezTo>
                  <a:pt x="2219" y="44"/>
                  <a:pt x="2210" y="47"/>
                  <a:pt x="2206" y="58"/>
                </a:cubicBezTo>
                <a:cubicBezTo>
                  <a:pt x="2201" y="70"/>
                  <a:pt x="2192" y="75"/>
                  <a:pt x="2180" y="78"/>
                </a:cubicBezTo>
                <a:cubicBezTo>
                  <a:pt x="2180" y="78"/>
                  <a:pt x="2180" y="78"/>
                  <a:pt x="2180" y="78"/>
                </a:cubicBezTo>
                <a:cubicBezTo>
                  <a:pt x="2168" y="75"/>
                  <a:pt x="2155" y="78"/>
                  <a:pt x="2142" y="77"/>
                </a:cubicBezTo>
                <a:cubicBezTo>
                  <a:pt x="2141" y="77"/>
                  <a:pt x="2141" y="77"/>
                  <a:pt x="2141" y="77"/>
                </a:cubicBezTo>
                <a:cubicBezTo>
                  <a:pt x="2138" y="72"/>
                  <a:pt x="2132" y="73"/>
                  <a:pt x="2127" y="71"/>
                </a:cubicBezTo>
                <a:cubicBezTo>
                  <a:pt x="2124" y="71"/>
                  <a:pt x="2122" y="70"/>
                  <a:pt x="2119" y="71"/>
                </a:cubicBezTo>
                <a:cubicBezTo>
                  <a:pt x="2117" y="72"/>
                  <a:pt x="2116" y="72"/>
                  <a:pt x="2114" y="73"/>
                </a:cubicBezTo>
                <a:cubicBezTo>
                  <a:pt x="2103" y="73"/>
                  <a:pt x="2091" y="72"/>
                  <a:pt x="2080" y="72"/>
                </a:cubicBezTo>
                <a:cubicBezTo>
                  <a:pt x="2064" y="70"/>
                  <a:pt x="2048" y="63"/>
                  <a:pt x="2032" y="68"/>
                </a:cubicBezTo>
                <a:cubicBezTo>
                  <a:pt x="2031" y="67"/>
                  <a:pt x="2029" y="67"/>
                  <a:pt x="2027" y="67"/>
                </a:cubicBezTo>
                <a:cubicBezTo>
                  <a:pt x="2024" y="69"/>
                  <a:pt x="2021" y="70"/>
                  <a:pt x="2019" y="72"/>
                </a:cubicBezTo>
                <a:cubicBezTo>
                  <a:pt x="2007" y="71"/>
                  <a:pt x="1998" y="63"/>
                  <a:pt x="1987" y="61"/>
                </a:cubicBezTo>
                <a:cubicBezTo>
                  <a:pt x="1987" y="61"/>
                  <a:pt x="1987" y="61"/>
                  <a:pt x="1987" y="61"/>
                </a:cubicBezTo>
                <a:cubicBezTo>
                  <a:pt x="1987" y="61"/>
                  <a:pt x="1987" y="61"/>
                  <a:pt x="1987" y="61"/>
                </a:cubicBezTo>
                <a:cubicBezTo>
                  <a:pt x="1987" y="61"/>
                  <a:pt x="1987" y="61"/>
                  <a:pt x="1987" y="61"/>
                </a:cubicBezTo>
                <a:cubicBezTo>
                  <a:pt x="1987" y="61"/>
                  <a:pt x="1987" y="61"/>
                  <a:pt x="1987" y="61"/>
                </a:cubicBezTo>
                <a:cubicBezTo>
                  <a:pt x="1987" y="61"/>
                  <a:pt x="1987" y="61"/>
                  <a:pt x="1987" y="61"/>
                </a:cubicBezTo>
                <a:cubicBezTo>
                  <a:pt x="1980" y="54"/>
                  <a:pt x="1971" y="57"/>
                  <a:pt x="1963" y="57"/>
                </a:cubicBezTo>
                <a:cubicBezTo>
                  <a:pt x="1942" y="74"/>
                  <a:pt x="1919" y="83"/>
                  <a:pt x="1892" y="79"/>
                </a:cubicBezTo>
                <a:cubicBezTo>
                  <a:pt x="1891" y="79"/>
                  <a:pt x="1891" y="79"/>
                  <a:pt x="1891" y="79"/>
                </a:cubicBezTo>
                <a:cubicBezTo>
                  <a:pt x="1885" y="83"/>
                  <a:pt x="1879" y="79"/>
                  <a:pt x="1873" y="80"/>
                </a:cubicBezTo>
                <a:cubicBezTo>
                  <a:pt x="1871" y="80"/>
                  <a:pt x="1868" y="79"/>
                  <a:pt x="1866" y="78"/>
                </a:cubicBezTo>
                <a:cubicBezTo>
                  <a:pt x="1854" y="74"/>
                  <a:pt x="1839" y="83"/>
                  <a:pt x="1829" y="71"/>
                </a:cubicBezTo>
                <a:cubicBezTo>
                  <a:pt x="1828" y="70"/>
                  <a:pt x="1826" y="70"/>
                  <a:pt x="1825" y="71"/>
                </a:cubicBezTo>
                <a:cubicBezTo>
                  <a:pt x="1810" y="82"/>
                  <a:pt x="1799" y="70"/>
                  <a:pt x="1786" y="64"/>
                </a:cubicBezTo>
                <a:cubicBezTo>
                  <a:pt x="1785" y="64"/>
                  <a:pt x="1783" y="63"/>
                  <a:pt x="1781" y="63"/>
                </a:cubicBezTo>
                <a:cubicBezTo>
                  <a:pt x="1770" y="63"/>
                  <a:pt x="1759" y="61"/>
                  <a:pt x="1748" y="66"/>
                </a:cubicBezTo>
                <a:cubicBezTo>
                  <a:pt x="1747" y="67"/>
                  <a:pt x="1746" y="67"/>
                  <a:pt x="1745" y="67"/>
                </a:cubicBezTo>
                <a:cubicBezTo>
                  <a:pt x="1741" y="70"/>
                  <a:pt x="1736" y="65"/>
                  <a:pt x="1731" y="67"/>
                </a:cubicBezTo>
                <a:cubicBezTo>
                  <a:pt x="1729" y="76"/>
                  <a:pt x="1716" y="70"/>
                  <a:pt x="1713" y="79"/>
                </a:cubicBezTo>
                <a:cubicBezTo>
                  <a:pt x="1711" y="79"/>
                  <a:pt x="1710" y="80"/>
                  <a:pt x="1708" y="82"/>
                </a:cubicBezTo>
                <a:cubicBezTo>
                  <a:pt x="1708" y="82"/>
                  <a:pt x="1707" y="81"/>
                  <a:pt x="1706" y="80"/>
                </a:cubicBezTo>
                <a:cubicBezTo>
                  <a:pt x="1696" y="76"/>
                  <a:pt x="1686" y="78"/>
                  <a:pt x="1676" y="79"/>
                </a:cubicBezTo>
                <a:cubicBezTo>
                  <a:pt x="1667" y="80"/>
                  <a:pt x="1658" y="81"/>
                  <a:pt x="1650" y="74"/>
                </a:cubicBezTo>
                <a:cubicBezTo>
                  <a:pt x="1643" y="68"/>
                  <a:pt x="1636" y="64"/>
                  <a:pt x="1627" y="71"/>
                </a:cubicBezTo>
                <a:cubicBezTo>
                  <a:pt x="1617" y="72"/>
                  <a:pt x="1606" y="66"/>
                  <a:pt x="1596" y="72"/>
                </a:cubicBezTo>
                <a:cubicBezTo>
                  <a:pt x="1594" y="72"/>
                  <a:pt x="1593" y="72"/>
                  <a:pt x="1592" y="72"/>
                </a:cubicBezTo>
                <a:cubicBezTo>
                  <a:pt x="1576" y="69"/>
                  <a:pt x="1562" y="60"/>
                  <a:pt x="1545" y="65"/>
                </a:cubicBezTo>
                <a:cubicBezTo>
                  <a:pt x="1542" y="68"/>
                  <a:pt x="1539" y="66"/>
                  <a:pt x="1536" y="66"/>
                </a:cubicBezTo>
                <a:cubicBezTo>
                  <a:pt x="1516" y="63"/>
                  <a:pt x="1500" y="49"/>
                  <a:pt x="1481" y="46"/>
                </a:cubicBezTo>
                <a:cubicBezTo>
                  <a:pt x="1476" y="41"/>
                  <a:pt x="1472" y="36"/>
                  <a:pt x="1465" y="34"/>
                </a:cubicBezTo>
                <a:cubicBezTo>
                  <a:pt x="1464" y="34"/>
                  <a:pt x="1463" y="34"/>
                  <a:pt x="1462" y="33"/>
                </a:cubicBezTo>
                <a:cubicBezTo>
                  <a:pt x="1449" y="15"/>
                  <a:pt x="1418" y="7"/>
                  <a:pt x="1398" y="14"/>
                </a:cubicBezTo>
                <a:cubicBezTo>
                  <a:pt x="1397" y="14"/>
                  <a:pt x="1397" y="14"/>
                  <a:pt x="1397" y="14"/>
                </a:cubicBezTo>
                <a:cubicBezTo>
                  <a:pt x="1396" y="13"/>
                  <a:pt x="1394" y="13"/>
                  <a:pt x="1392" y="13"/>
                </a:cubicBezTo>
                <a:cubicBezTo>
                  <a:pt x="1383" y="12"/>
                  <a:pt x="1374" y="13"/>
                  <a:pt x="1364" y="14"/>
                </a:cubicBezTo>
                <a:cubicBezTo>
                  <a:pt x="1363" y="15"/>
                  <a:pt x="1361" y="16"/>
                  <a:pt x="1360" y="17"/>
                </a:cubicBezTo>
                <a:cubicBezTo>
                  <a:pt x="1351" y="19"/>
                  <a:pt x="1342" y="21"/>
                  <a:pt x="1333" y="22"/>
                </a:cubicBezTo>
                <a:cubicBezTo>
                  <a:pt x="1327" y="21"/>
                  <a:pt x="1322" y="23"/>
                  <a:pt x="1317" y="28"/>
                </a:cubicBezTo>
                <a:cubicBezTo>
                  <a:pt x="1305" y="36"/>
                  <a:pt x="1291" y="31"/>
                  <a:pt x="1279" y="34"/>
                </a:cubicBezTo>
                <a:cubicBezTo>
                  <a:pt x="1277" y="34"/>
                  <a:pt x="1276" y="33"/>
                  <a:pt x="1275" y="33"/>
                </a:cubicBezTo>
                <a:cubicBezTo>
                  <a:pt x="1270" y="30"/>
                  <a:pt x="1266" y="33"/>
                  <a:pt x="1263" y="37"/>
                </a:cubicBezTo>
                <a:cubicBezTo>
                  <a:pt x="1260" y="39"/>
                  <a:pt x="1257" y="42"/>
                  <a:pt x="1254" y="45"/>
                </a:cubicBezTo>
                <a:cubicBezTo>
                  <a:pt x="1246" y="41"/>
                  <a:pt x="1237" y="46"/>
                  <a:pt x="1228" y="45"/>
                </a:cubicBezTo>
                <a:cubicBezTo>
                  <a:pt x="1225" y="45"/>
                  <a:pt x="1223" y="45"/>
                  <a:pt x="1220" y="46"/>
                </a:cubicBezTo>
                <a:cubicBezTo>
                  <a:pt x="1196" y="56"/>
                  <a:pt x="1171" y="65"/>
                  <a:pt x="1144" y="61"/>
                </a:cubicBezTo>
                <a:cubicBezTo>
                  <a:pt x="1135" y="59"/>
                  <a:pt x="1126" y="57"/>
                  <a:pt x="1118" y="64"/>
                </a:cubicBezTo>
                <a:cubicBezTo>
                  <a:pt x="1114" y="67"/>
                  <a:pt x="1110" y="70"/>
                  <a:pt x="1108" y="74"/>
                </a:cubicBezTo>
                <a:cubicBezTo>
                  <a:pt x="1100" y="72"/>
                  <a:pt x="1092" y="67"/>
                  <a:pt x="1083" y="66"/>
                </a:cubicBezTo>
                <a:cubicBezTo>
                  <a:pt x="1083" y="66"/>
                  <a:pt x="1082" y="67"/>
                  <a:pt x="1082" y="67"/>
                </a:cubicBezTo>
                <a:cubicBezTo>
                  <a:pt x="1081" y="66"/>
                  <a:pt x="1080" y="65"/>
                  <a:pt x="1079" y="64"/>
                </a:cubicBezTo>
                <a:cubicBezTo>
                  <a:pt x="1078" y="63"/>
                  <a:pt x="1077" y="63"/>
                  <a:pt x="1076" y="62"/>
                </a:cubicBezTo>
                <a:cubicBezTo>
                  <a:pt x="1067" y="53"/>
                  <a:pt x="1053" y="52"/>
                  <a:pt x="1043" y="45"/>
                </a:cubicBezTo>
                <a:cubicBezTo>
                  <a:pt x="1040" y="43"/>
                  <a:pt x="1036" y="44"/>
                  <a:pt x="1033" y="47"/>
                </a:cubicBezTo>
                <a:cubicBezTo>
                  <a:pt x="1033" y="47"/>
                  <a:pt x="1033" y="47"/>
                  <a:pt x="1033" y="47"/>
                </a:cubicBezTo>
                <a:cubicBezTo>
                  <a:pt x="1034" y="44"/>
                  <a:pt x="1034" y="42"/>
                  <a:pt x="1032" y="39"/>
                </a:cubicBezTo>
                <a:cubicBezTo>
                  <a:pt x="1030" y="37"/>
                  <a:pt x="1028" y="35"/>
                  <a:pt x="1026" y="33"/>
                </a:cubicBezTo>
                <a:cubicBezTo>
                  <a:pt x="1025" y="34"/>
                  <a:pt x="1025" y="34"/>
                  <a:pt x="1025" y="34"/>
                </a:cubicBezTo>
                <a:cubicBezTo>
                  <a:pt x="1025" y="30"/>
                  <a:pt x="1021" y="29"/>
                  <a:pt x="1018" y="29"/>
                </a:cubicBezTo>
                <a:cubicBezTo>
                  <a:pt x="1011" y="30"/>
                  <a:pt x="1005" y="26"/>
                  <a:pt x="999" y="23"/>
                </a:cubicBezTo>
                <a:cubicBezTo>
                  <a:pt x="986" y="23"/>
                  <a:pt x="974" y="16"/>
                  <a:pt x="960" y="17"/>
                </a:cubicBezTo>
                <a:cubicBezTo>
                  <a:pt x="959" y="18"/>
                  <a:pt x="958" y="18"/>
                  <a:pt x="957" y="19"/>
                </a:cubicBezTo>
                <a:cubicBezTo>
                  <a:pt x="955" y="14"/>
                  <a:pt x="951" y="12"/>
                  <a:pt x="946" y="10"/>
                </a:cubicBezTo>
                <a:cubicBezTo>
                  <a:pt x="917" y="0"/>
                  <a:pt x="890" y="11"/>
                  <a:pt x="863" y="17"/>
                </a:cubicBezTo>
                <a:cubicBezTo>
                  <a:pt x="859" y="19"/>
                  <a:pt x="858" y="23"/>
                  <a:pt x="854" y="25"/>
                </a:cubicBezTo>
                <a:cubicBezTo>
                  <a:pt x="841" y="37"/>
                  <a:pt x="826" y="42"/>
                  <a:pt x="809" y="42"/>
                </a:cubicBezTo>
                <a:cubicBezTo>
                  <a:pt x="808" y="42"/>
                  <a:pt x="807" y="43"/>
                  <a:pt x="806" y="43"/>
                </a:cubicBezTo>
                <a:cubicBezTo>
                  <a:pt x="792" y="41"/>
                  <a:pt x="780" y="44"/>
                  <a:pt x="769" y="50"/>
                </a:cubicBezTo>
                <a:cubicBezTo>
                  <a:pt x="763" y="51"/>
                  <a:pt x="757" y="53"/>
                  <a:pt x="751" y="53"/>
                </a:cubicBezTo>
                <a:cubicBezTo>
                  <a:pt x="728" y="65"/>
                  <a:pt x="705" y="70"/>
                  <a:pt x="680" y="59"/>
                </a:cubicBezTo>
                <a:cubicBezTo>
                  <a:pt x="669" y="63"/>
                  <a:pt x="658" y="65"/>
                  <a:pt x="646" y="62"/>
                </a:cubicBezTo>
                <a:cubicBezTo>
                  <a:pt x="638" y="62"/>
                  <a:pt x="631" y="61"/>
                  <a:pt x="629" y="70"/>
                </a:cubicBezTo>
                <a:cubicBezTo>
                  <a:pt x="614" y="75"/>
                  <a:pt x="602" y="66"/>
                  <a:pt x="589" y="63"/>
                </a:cubicBezTo>
                <a:cubicBezTo>
                  <a:pt x="579" y="61"/>
                  <a:pt x="569" y="62"/>
                  <a:pt x="559" y="68"/>
                </a:cubicBezTo>
                <a:cubicBezTo>
                  <a:pt x="555" y="75"/>
                  <a:pt x="546" y="79"/>
                  <a:pt x="542" y="88"/>
                </a:cubicBezTo>
                <a:cubicBezTo>
                  <a:pt x="540" y="87"/>
                  <a:pt x="538" y="87"/>
                  <a:pt x="536" y="87"/>
                </a:cubicBezTo>
                <a:cubicBezTo>
                  <a:pt x="531" y="89"/>
                  <a:pt x="524" y="88"/>
                  <a:pt x="520" y="92"/>
                </a:cubicBezTo>
                <a:cubicBezTo>
                  <a:pt x="518" y="92"/>
                  <a:pt x="516" y="92"/>
                  <a:pt x="514" y="94"/>
                </a:cubicBezTo>
                <a:cubicBezTo>
                  <a:pt x="514" y="93"/>
                  <a:pt x="513" y="93"/>
                  <a:pt x="513" y="93"/>
                </a:cubicBezTo>
                <a:cubicBezTo>
                  <a:pt x="512" y="92"/>
                  <a:pt x="512" y="92"/>
                  <a:pt x="511" y="92"/>
                </a:cubicBezTo>
                <a:cubicBezTo>
                  <a:pt x="501" y="87"/>
                  <a:pt x="487" y="98"/>
                  <a:pt x="479" y="85"/>
                </a:cubicBezTo>
                <a:cubicBezTo>
                  <a:pt x="479" y="82"/>
                  <a:pt x="478" y="80"/>
                  <a:pt x="475" y="79"/>
                </a:cubicBezTo>
                <a:cubicBezTo>
                  <a:pt x="471" y="78"/>
                  <a:pt x="467" y="79"/>
                  <a:pt x="465" y="82"/>
                </a:cubicBezTo>
                <a:cubicBezTo>
                  <a:pt x="456" y="94"/>
                  <a:pt x="443" y="96"/>
                  <a:pt x="430" y="95"/>
                </a:cubicBezTo>
                <a:cubicBezTo>
                  <a:pt x="416" y="95"/>
                  <a:pt x="403" y="97"/>
                  <a:pt x="390" y="104"/>
                </a:cubicBezTo>
                <a:cubicBezTo>
                  <a:pt x="380" y="109"/>
                  <a:pt x="369" y="105"/>
                  <a:pt x="358" y="106"/>
                </a:cubicBezTo>
                <a:cubicBezTo>
                  <a:pt x="331" y="108"/>
                  <a:pt x="310" y="125"/>
                  <a:pt x="285" y="135"/>
                </a:cubicBezTo>
                <a:cubicBezTo>
                  <a:pt x="284" y="136"/>
                  <a:pt x="282" y="137"/>
                  <a:pt x="281" y="139"/>
                </a:cubicBezTo>
                <a:cubicBezTo>
                  <a:pt x="277" y="147"/>
                  <a:pt x="282" y="158"/>
                  <a:pt x="272" y="164"/>
                </a:cubicBezTo>
                <a:cubicBezTo>
                  <a:pt x="260" y="172"/>
                  <a:pt x="253" y="182"/>
                  <a:pt x="245" y="193"/>
                </a:cubicBezTo>
                <a:cubicBezTo>
                  <a:pt x="243" y="195"/>
                  <a:pt x="242" y="197"/>
                  <a:pt x="241" y="200"/>
                </a:cubicBezTo>
                <a:cubicBezTo>
                  <a:pt x="239" y="205"/>
                  <a:pt x="236" y="209"/>
                  <a:pt x="232" y="213"/>
                </a:cubicBezTo>
                <a:cubicBezTo>
                  <a:pt x="232" y="213"/>
                  <a:pt x="231" y="214"/>
                  <a:pt x="231" y="214"/>
                </a:cubicBezTo>
                <a:cubicBezTo>
                  <a:pt x="231" y="215"/>
                  <a:pt x="231" y="215"/>
                  <a:pt x="231" y="215"/>
                </a:cubicBezTo>
                <a:cubicBezTo>
                  <a:pt x="230" y="216"/>
                  <a:pt x="229" y="218"/>
                  <a:pt x="228" y="219"/>
                </a:cubicBezTo>
                <a:cubicBezTo>
                  <a:pt x="210" y="228"/>
                  <a:pt x="203" y="246"/>
                  <a:pt x="192" y="260"/>
                </a:cubicBezTo>
                <a:cubicBezTo>
                  <a:pt x="189" y="265"/>
                  <a:pt x="186" y="270"/>
                  <a:pt x="189" y="276"/>
                </a:cubicBezTo>
                <a:cubicBezTo>
                  <a:pt x="188" y="276"/>
                  <a:pt x="188" y="276"/>
                  <a:pt x="188" y="276"/>
                </a:cubicBezTo>
                <a:cubicBezTo>
                  <a:pt x="186" y="276"/>
                  <a:pt x="185" y="277"/>
                  <a:pt x="184" y="277"/>
                </a:cubicBezTo>
                <a:cubicBezTo>
                  <a:pt x="182" y="277"/>
                  <a:pt x="181" y="277"/>
                  <a:pt x="180" y="277"/>
                </a:cubicBezTo>
                <a:cubicBezTo>
                  <a:pt x="178" y="279"/>
                  <a:pt x="177" y="280"/>
                  <a:pt x="176" y="281"/>
                </a:cubicBezTo>
                <a:cubicBezTo>
                  <a:pt x="174" y="283"/>
                  <a:pt x="172" y="285"/>
                  <a:pt x="170" y="288"/>
                </a:cubicBezTo>
                <a:cubicBezTo>
                  <a:pt x="167" y="290"/>
                  <a:pt x="165" y="293"/>
                  <a:pt x="163" y="295"/>
                </a:cubicBezTo>
                <a:cubicBezTo>
                  <a:pt x="162" y="301"/>
                  <a:pt x="157" y="305"/>
                  <a:pt x="154" y="310"/>
                </a:cubicBezTo>
                <a:cubicBezTo>
                  <a:pt x="155" y="310"/>
                  <a:pt x="155" y="310"/>
                  <a:pt x="155" y="310"/>
                </a:cubicBezTo>
                <a:cubicBezTo>
                  <a:pt x="154" y="311"/>
                  <a:pt x="154" y="311"/>
                  <a:pt x="153" y="312"/>
                </a:cubicBezTo>
                <a:cubicBezTo>
                  <a:pt x="150" y="325"/>
                  <a:pt x="135" y="327"/>
                  <a:pt x="129" y="338"/>
                </a:cubicBezTo>
                <a:cubicBezTo>
                  <a:pt x="129" y="341"/>
                  <a:pt x="128" y="343"/>
                  <a:pt x="128" y="346"/>
                </a:cubicBezTo>
                <a:cubicBezTo>
                  <a:pt x="123" y="350"/>
                  <a:pt x="122" y="355"/>
                  <a:pt x="124" y="363"/>
                </a:cubicBezTo>
                <a:cubicBezTo>
                  <a:pt x="124" y="363"/>
                  <a:pt x="124" y="363"/>
                  <a:pt x="124" y="363"/>
                </a:cubicBezTo>
                <a:cubicBezTo>
                  <a:pt x="123" y="364"/>
                  <a:pt x="123" y="366"/>
                  <a:pt x="123" y="367"/>
                </a:cubicBezTo>
                <a:cubicBezTo>
                  <a:pt x="122" y="375"/>
                  <a:pt x="113" y="379"/>
                  <a:pt x="116" y="388"/>
                </a:cubicBezTo>
                <a:cubicBezTo>
                  <a:pt x="116" y="389"/>
                  <a:pt x="116" y="390"/>
                  <a:pt x="116" y="391"/>
                </a:cubicBezTo>
                <a:cubicBezTo>
                  <a:pt x="115" y="393"/>
                  <a:pt x="114" y="395"/>
                  <a:pt x="114" y="397"/>
                </a:cubicBezTo>
                <a:cubicBezTo>
                  <a:pt x="114" y="397"/>
                  <a:pt x="114" y="397"/>
                  <a:pt x="114" y="397"/>
                </a:cubicBezTo>
                <a:cubicBezTo>
                  <a:pt x="113" y="400"/>
                  <a:pt x="113" y="402"/>
                  <a:pt x="113" y="405"/>
                </a:cubicBezTo>
                <a:cubicBezTo>
                  <a:pt x="106" y="416"/>
                  <a:pt x="104" y="428"/>
                  <a:pt x="106" y="441"/>
                </a:cubicBezTo>
                <a:cubicBezTo>
                  <a:pt x="106" y="441"/>
                  <a:pt x="106" y="441"/>
                  <a:pt x="106" y="441"/>
                </a:cubicBezTo>
                <a:cubicBezTo>
                  <a:pt x="106" y="444"/>
                  <a:pt x="106" y="448"/>
                  <a:pt x="106" y="451"/>
                </a:cubicBezTo>
                <a:cubicBezTo>
                  <a:pt x="106" y="451"/>
                  <a:pt x="106" y="451"/>
                  <a:pt x="106" y="451"/>
                </a:cubicBezTo>
                <a:cubicBezTo>
                  <a:pt x="92" y="458"/>
                  <a:pt x="102" y="474"/>
                  <a:pt x="94" y="482"/>
                </a:cubicBezTo>
                <a:cubicBezTo>
                  <a:pt x="96" y="485"/>
                  <a:pt x="98" y="488"/>
                  <a:pt x="100" y="490"/>
                </a:cubicBezTo>
                <a:cubicBezTo>
                  <a:pt x="100" y="490"/>
                  <a:pt x="100" y="490"/>
                  <a:pt x="100" y="490"/>
                </a:cubicBezTo>
                <a:cubicBezTo>
                  <a:pt x="101" y="499"/>
                  <a:pt x="96" y="509"/>
                  <a:pt x="102" y="517"/>
                </a:cubicBezTo>
                <a:cubicBezTo>
                  <a:pt x="102" y="517"/>
                  <a:pt x="102" y="517"/>
                  <a:pt x="102" y="517"/>
                </a:cubicBezTo>
                <a:cubicBezTo>
                  <a:pt x="114" y="533"/>
                  <a:pt x="117" y="553"/>
                  <a:pt x="126" y="570"/>
                </a:cubicBezTo>
                <a:cubicBezTo>
                  <a:pt x="126" y="573"/>
                  <a:pt x="126" y="577"/>
                  <a:pt x="125" y="581"/>
                </a:cubicBezTo>
                <a:cubicBezTo>
                  <a:pt x="125" y="581"/>
                  <a:pt x="125" y="581"/>
                  <a:pt x="125" y="581"/>
                </a:cubicBezTo>
                <a:cubicBezTo>
                  <a:pt x="125" y="581"/>
                  <a:pt x="125" y="581"/>
                  <a:pt x="125" y="581"/>
                </a:cubicBezTo>
                <a:cubicBezTo>
                  <a:pt x="125" y="590"/>
                  <a:pt x="124" y="599"/>
                  <a:pt x="123" y="608"/>
                </a:cubicBezTo>
                <a:cubicBezTo>
                  <a:pt x="123" y="608"/>
                  <a:pt x="123" y="608"/>
                  <a:pt x="123" y="608"/>
                </a:cubicBezTo>
                <a:cubicBezTo>
                  <a:pt x="117" y="618"/>
                  <a:pt x="125" y="629"/>
                  <a:pt x="122" y="639"/>
                </a:cubicBezTo>
                <a:cubicBezTo>
                  <a:pt x="122" y="639"/>
                  <a:pt x="122" y="639"/>
                  <a:pt x="122" y="639"/>
                </a:cubicBezTo>
                <a:cubicBezTo>
                  <a:pt x="122" y="639"/>
                  <a:pt x="122" y="639"/>
                  <a:pt x="122" y="639"/>
                </a:cubicBezTo>
                <a:cubicBezTo>
                  <a:pt x="122" y="644"/>
                  <a:pt x="122" y="648"/>
                  <a:pt x="122" y="653"/>
                </a:cubicBezTo>
                <a:cubicBezTo>
                  <a:pt x="121" y="653"/>
                  <a:pt x="121" y="653"/>
                  <a:pt x="121" y="653"/>
                </a:cubicBezTo>
                <a:cubicBezTo>
                  <a:pt x="117" y="655"/>
                  <a:pt x="117" y="658"/>
                  <a:pt x="117" y="662"/>
                </a:cubicBezTo>
                <a:cubicBezTo>
                  <a:pt x="117" y="665"/>
                  <a:pt x="116" y="668"/>
                  <a:pt x="116" y="670"/>
                </a:cubicBezTo>
                <a:cubicBezTo>
                  <a:pt x="115" y="670"/>
                  <a:pt x="114" y="670"/>
                  <a:pt x="113" y="671"/>
                </a:cubicBezTo>
                <a:cubicBezTo>
                  <a:pt x="103" y="676"/>
                  <a:pt x="108" y="685"/>
                  <a:pt x="107" y="693"/>
                </a:cubicBezTo>
                <a:cubicBezTo>
                  <a:pt x="116" y="720"/>
                  <a:pt x="123" y="747"/>
                  <a:pt x="117" y="775"/>
                </a:cubicBezTo>
                <a:cubicBezTo>
                  <a:pt x="117" y="775"/>
                  <a:pt x="117" y="775"/>
                  <a:pt x="117" y="775"/>
                </a:cubicBezTo>
                <a:cubicBezTo>
                  <a:pt x="117" y="790"/>
                  <a:pt x="112" y="804"/>
                  <a:pt x="107" y="818"/>
                </a:cubicBezTo>
                <a:cubicBezTo>
                  <a:pt x="103" y="824"/>
                  <a:pt x="101" y="830"/>
                  <a:pt x="92" y="831"/>
                </a:cubicBezTo>
                <a:cubicBezTo>
                  <a:pt x="84" y="832"/>
                  <a:pt x="81" y="836"/>
                  <a:pt x="83" y="842"/>
                </a:cubicBezTo>
                <a:cubicBezTo>
                  <a:pt x="82" y="843"/>
                  <a:pt x="82" y="843"/>
                  <a:pt x="82" y="843"/>
                </a:cubicBezTo>
                <a:cubicBezTo>
                  <a:pt x="71" y="854"/>
                  <a:pt x="66" y="870"/>
                  <a:pt x="53" y="879"/>
                </a:cubicBezTo>
                <a:cubicBezTo>
                  <a:pt x="38" y="890"/>
                  <a:pt x="40" y="909"/>
                  <a:pt x="31" y="923"/>
                </a:cubicBezTo>
                <a:cubicBezTo>
                  <a:pt x="18" y="948"/>
                  <a:pt x="21" y="977"/>
                  <a:pt x="12" y="1003"/>
                </a:cubicBezTo>
                <a:cubicBezTo>
                  <a:pt x="9" y="1009"/>
                  <a:pt x="14" y="1015"/>
                  <a:pt x="19" y="1019"/>
                </a:cubicBezTo>
                <a:cubicBezTo>
                  <a:pt x="23" y="1037"/>
                  <a:pt x="15" y="1052"/>
                  <a:pt x="12" y="1069"/>
                </a:cubicBezTo>
                <a:cubicBezTo>
                  <a:pt x="12" y="1069"/>
                  <a:pt x="12" y="1069"/>
                  <a:pt x="12" y="1069"/>
                </a:cubicBezTo>
                <a:cubicBezTo>
                  <a:pt x="7" y="1087"/>
                  <a:pt x="0" y="1104"/>
                  <a:pt x="6" y="1123"/>
                </a:cubicBezTo>
                <a:cubicBezTo>
                  <a:pt x="9" y="1126"/>
                  <a:pt x="13" y="1130"/>
                  <a:pt x="16" y="1133"/>
                </a:cubicBezTo>
                <a:cubicBezTo>
                  <a:pt x="16" y="1133"/>
                  <a:pt x="16" y="1133"/>
                  <a:pt x="16" y="1133"/>
                </a:cubicBezTo>
                <a:cubicBezTo>
                  <a:pt x="18" y="1134"/>
                  <a:pt x="19" y="1136"/>
                  <a:pt x="20" y="1137"/>
                </a:cubicBezTo>
                <a:cubicBezTo>
                  <a:pt x="20" y="1137"/>
                  <a:pt x="20" y="1137"/>
                  <a:pt x="20" y="1137"/>
                </a:cubicBezTo>
                <a:cubicBezTo>
                  <a:pt x="18" y="1167"/>
                  <a:pt x="18" y="1197"/>
                  <a:pt x="26" y="1226"/>
                </a:cubicBezTo>
                <a:cubicBezTo>
                  <a:pt x="22" y="1238"/>
                  <a:pt x="25" y="1248"/>
                  <a:pt x="36" y="1254"/>
                </a:cubicBezTo>
                <a:cubicBezTo>
                  <a:pt x="36" y="1254"/>
                  <a:pt x="36" y="1254"/>
                  <a:pt x="36" y="1254"/>
                </a:cubicBezTo>
                <a:cubicBezTo>
                  <a:pt x="38" y="1265"/>
                  <a:pt x="32" y="1276"/>
                  <a:pt x="38" y="1285"/>
                </a:cubicBezTo>
                <a:cubicBezTo>
                  <a:pt x="38" y="1293"/>
                  <a:pt x="40" y="1302"/>
                  <a:pt x="33" y="1308"/>
                </a:cubicBezTo>
                <a:cubicBezTo>
                  <a:pt x="32" y="1313"/>
                  <a:pt x="25" y="1317"/>
                  <a:pt x="29" y="1323"/>
                </a:cubicBezTo>
                <a:cubicBezTo>
                  <a:pt x="29" y="1328"/>
                  <a:pt x="31" y="1332"/>
                  <a:pt x="28" y="1336"/>
                </a:cubicBezTo>
                <a:cubicBezTo>
                  <a:pt x="20" y="1345"/>
                  <a:pt x="32" y="1344"/>
                  <a:pt x="35" y="1347"/>
                </a:cubicBezTo>
                <a:cubicBezTo>
                  <a:pt x="35" y="1350"/>
                  <a:pt x="35" y="1352"/>
                  <a:pt x="35" y="1355"/>
                </a:cubicBezTo>
                <a:cubicBezTo>
                  <a:pt x="49" y="1366"/>
                  <a:pt x="43" y="1388"/>
                  <a:pt x="59" y="1400"/>
                </a:cubicBezTo>
                <a:cubicBezTo>
                  <a:pt x="64" y="1409"/>
                  <a:pt x="62" y="1418"/>
                  <a:pt x="56" y="1427"/>
                </a:cubicBezTo>
                <a:cubicBezTo>
                  <a:pt x="55" y="1428"/>
                  <a:pt x="54" y="1430"/>
                  <a:pt x="53" y="1431"/>
                </a:cubicBezTo>
                <a:cubicBezTo>
                  <a:pt x="44" y="1437"/>
                  <a:pt x="43" y="1444"/>
                  <a:pt x="51" y="1452"/>
                </a:cubicBezTo>
                <a:cubicBezTo>
                  <a:pt x="53" y="1452"/>
                  <a:pt x="55" y="1452"/>
                  <a:pt x="57" y="1451"/>
                </a:cubicBezTo>
                <a:cubicBezTo>
                  <a:pt x="61" y="1461"/>
                  <a:pt x="55" y="1465"/>
                  <a:pt x="49" y="1469"/>
                </a:cubicBezTo>
                <a:cubicBezTo>
                  <a:pt x="47" y="1469"/>
                  <a:pt x="45" y="1469"/>
                  <a:pt x="43" y="1470"/>
                </a:cubicBezTo>
                <a:cubicBezTo>
                  <a:pt x="43" y="1471"/>
                  <a:pt x="42" y="1471"/>
                  <a:pt x="42" y="1472"/>
                </a:cubicBezTo>
                <a:cubicBezTo>
                  <a:pt x="41" y="1472"/>
                  <a:pt x="41" y="1472"/>
                  <a:pt x="41" y="1472"/>
                </a:cubicBezTo>
                <a:cubicBezTo>
                  <a:pt x="41" y="1471"/>
                  <a:pt x="40" y="1472"/>
                  <a:pt x="39" y="1473"/>
                </a:cubicBezTo>
                <a:cubicBezTo>
                  <a:pt x="37" y="1475"/>
                  <a:pt x="36" y="1478"/>
                  <a:pt x="34" y="1480"/>
                </a:cubicBezTo>
                <a:cubicBezTo>
                  <a:pt x="28" y="1487"/>
                  <a:pt x="25" y="1494"/>
                  <a:pt x="30" y="1504"/>
                </a:cubicBezTo>
                <a:cubicBezTo>
                  <a:pt x="33" y="1511"/>
                  <a:pt x="33" y="1519"/>
                  <a:pt x="23" y="1522"/>
                </a:cubicBezTo>
                <a:cubicBezTo>
                  <a:pt x="20" y="1526"/>
                  <a:pt x="19" y="1530"/>
                  <a:pt x="23" y="1534"/>
                </a:cubicBezTo>
                <a:cubicBezTo>
                  <a:pt x="30" y="1541"/>
                  <a:pt x="22" y="1551"/>
                  <a:pt x="29" y="1558"/>
                </a:cubicBezTo>
                <a:cubicBezTo>
                  <a:pt x="29" y="1558"/>
                  <a:pt x="29" y="1558"/>
                  <a:pt x="29" y="1558"/>
                </a:cubicBezTo>
                <a:cubicBezTo>
                  <a:pt x="30" y="1558"/>
                  <a:pt x="32" y="1558"/>
                  <a:pt x="33" y="1558"/>
                </a:cubicBezTo>
                <a:cubicBezTo>
                  <a:pt x="37" y="1586"/>
                  <a:pt x="22" y="1611"/>
                  <a:pt x="21" y="1638"/>
                </a:cubicBezTo>
                <a:cubicBezTo>
                  <a:pt x="31" y="1655"/>
                  <a:pt x="35" y="1672"/>
                  <a:pt x="32" y="1691"/>
                </a:cubicBezTo>
                <a:cubicBezTo>
                  <a:pt x="32" y="1698"/>
                  <a:pt x="30" y="1706"/>
                  <a:pt x="38" y="1711"/>
                </a:cubicBezTo>
                <a:cubicBezTo>
                  <a:pt x="44" y="1722"/>
                  <a:pt x="43" y="1734"/>
                  <a:pt x="41" y="1746"/>
                </a:cubicBezTo>
                <a:cubicBezTo>
                  <a:pt x="39" y="1754"/>
                  <a:pt x="38" y="1762"/>
                  <a:pt x="43" y="1769"/>
                </a:cubicBezTo>
                <a:cubicBezTo>
                  <a:pt x="43" y="1773"/>
                  <a:pt x="43" y="1777"/>
                  <a:pt x="42" y="1781"/>
                </a:cubicBezTo>
                <a:cubicBezTo>
                  <a:pt x="40" y="1789"/>
                  <a:pt x="43" y="1797"/>
                  <a:pt x="45" y="1804"/>
                </a:cubicBezTo>
                <a:cubicBezTo>
                  <a:pt x="45" y="1804"/>
                  <a:pt x="45" y="1804"/>
                  <a:pt x="45" y="1804"/>
                </a:cubicBezTo>
                <a:cubicBezTo>
                  <a:pt x="45" y="1813"/>
                  <a:pt x="40" y="1821"/>
                  <a:pt x="40" y="1830"/>
                </a:cubicBezTo>
                <a:cubicBezTo>
                  <a:pt x="37" y="1834"/>
                  <a:pt x="38" y="1840"/>
                  <a:pt x="40" y="1845"/>
                </a:cubicBezTo>
                <a:cubicBezTo>
                  <a:pt x="40" y="1847"/>
                  <a:pt x="41" y="1849"/>
                  <a:pt x="42" y="1850"/>
                </a:cubicBezTo>
                <a:cubicBezTo>
                  <a:pt x="47" y="1864"/>
                  <a:pt x="50" y="1879"/>
                  <a:pt x="61" y="1890"/>
                </a:cubicBezTo>
                <a:cubicBezTo>
                  <a:pt x="62" y="1893"/>
                  <a:pt x="64" y="1895"/>
                  <a:pt x="65" y="1897"/>
                </a:cubicBezTo>
                <a:cubicBezTo>
                  <a:pt x="67" y="1900"/>
                  <a:pt x="69" y="1902"/>
                  <a:pt x="70" y="1905"/>
                </a:cubicBezTo>
                <a:cubicBezTo>
                  <a:pt x="70" y="1905"/>
                  <a:pt x="70" y="1906"/>
                  <a:pt x="70" y="1907"/>
                </a:cubicBezTo>
                <a:cubicBezTo>
                  <a:pt x="71" y="1908"/>
                  <a:pt x="72" y="1909"/>
                  <a:pt x="73" y="1910"/>
                </a:cubicBezTo>
                <a:cubicBezTo>
                  <a:pt x="78" y="1917"/>
                  <a:pt x="81" y="1924"/>
                  <a:pt x="80" y="1934"/>
                </a:cubicBezTo>
                <a:cubicBezTo>
                  <a:pt x="80" y="1936"/>
                  <a:pt x="80" y="1937"/>
                  <a:pt x="80" y="1939"/>
                </a:cubicBezTo>
                <a:cubicBezTo>
                  <a:pt x="82" y="1973"/>
                  <a:pt x="84" y="2007"/>
                  <a:pt x="122" y="2023"/>
                </a:cubicBezTo>
                <a:cubicBezTo>
                  <a:pt x="129" y="2022"/>
                  <a:pt x="136" y="2022"/>
                  <a:pt x="141" y="2017"/>
                </a:cubicBezTo>
                <a:cubicBezTo>
                  <a:pt x="141" y="2017"/>
                  <a:pt x="141" y="2017"/>
                  <a:pt x="141" y="2017"/>
                </a:cubicBezTo>
                <a:cubicBezTo>
                  <a:pt x="141" y="2017"/>
                  <a:pt x="141" y="2017"/>
                  <a:pt x="141" y="2017"/>
                </a:cubicBezTo>
                <a:cubicBezTo>
                  <a:pt x="149" y="2016"/>
                  <a:pt x="156" y="2014"/>
                  <a:pt x="163" y="2019"/>
                </a:cubicBezTo>
                <a:cubicBezTo>
                  <a:pt x="163" y="2019"/>
                  <a:pt x="163" y="2020"/>
                  <a:pt x="163" y="2021"/>
                </a:cubicBezTo>
                <a:cubicBezTo>
                  <a:pt x="174" y="2033"/>
                  <a:pt x="187" y="2019"/>
                  <a:pt x="198" y="2025"/>
                </a:cubicBezTo>
                <a:cubicBezTo>
                  <a:pt x="201" y="2025"/>
                  <a:pt x="204" y="2025"/>
                  <a:pt x="207" y="2025"/>
                </a:cubicBezTo>
                <a:cubicBezTo>
                  <a:pt x="212" y="2022"/>
                  <a:pt x="220" y="2025"/>
                  <a:pt x="224" y="2018"/>
                </a:cubicBezTo>
                <a:cubicBezTo>
                  <a:pt x="230" y="2009"/>
                  <a:pt x="238" y="2010"/>
                  <a:pt x="247" y="2009"/>
                </a:cubicBezTo>
                <a:cubicBezTo>
                  <a:pt x="260" y="2007"/>
                  <a:pt x="271" y="2007"/>
                  <a:pt x="280" y="2017"/>
                </a:cubicBezTo>
                <a:cubicBezTo>
                  <a:pt x="284" y="2020"/>
                  <a:pt x="289" y="2019"/>
                  <a:pt x="293" y="2017"/>
                </a:cubicBezTo>
                <a:cubicBezTo>
                  <a:pt x="299" y="2019"/>
                  <a:pt x="306" y="2020"/>
                  <a:pt x="311" y="2023"/>
                </a:cubicBezTo>
                <a:cubicBezTo>
                  <a:pt x="336" y="2039"/>
                  <a:pt x="363" y="2044"/>
                  <a:pt x="392" y="2045"/>
                </a:cubicBezTo>
                <a:cubicBezTo>
                  <a:pt x="392" y="2045"/>
                  <a:pt x="392" y="2045"/>
                  <a:pt x="392" y="2045"/>
                </a:cubicBezTo>
                <a:cubicBezTo>
                  <a:pt x="418" y="2054"/>
                  <a:pt x="443" y="2063"/>
                  <a:pt x="469" y="2073"/>
                </a:cubicBezTo>
                <a:cubicBezTo>
                  <a:pt x="470" y="2073"/>
                  <a:pt x="470" y="2073"/>
                  <a:pt x="470" y="2073"/>
                </a:cubicBezTo>
                <a:cubicBezTo>
                  <a:pt x="468" y="2084"/>
                  <a:pt x="481" y="2076"/>
                  <a:pt x="484" y="2081"/>
                </a:cubicBezTo>
                <a:cubicBezTo>
                  <a:pt x="484" y="2081"/>
                  <a:pt x="484" y="2081"/>
                  <a:pt x="484" y="2081"/>
                </a:cubicBezTo>
                <a:cubicBezTo>
                  <a:pt x="494" y="2085"/>
                  <a:pt x="504" y="2086"/>
                  <a:pt x="515" y="2083"/>
                </a:cubicBezTo>
                <a:cubicBezTo>
                  <a:pt x="552" y="2085"/>
                  <a:pt x="587" y="2082"/>
                  <a:pt x="618" y="2058"/>
                </a:cubicBezTo>
                <a:cubicBezTo>
                  <a:pt x="624" y="2052"/>
                  <a:pt x="632" y="2051"/>
                  <a:pt x="639" y="2051"/>
                </a:cubicBezTo>
                <a:cubicBezTo>
                  <a:pt x="670" y="2049"/>
                  <a:pt x="701" y="2052"/>
                  <a:pt x="731" y="2045"/>
                </a:cubicBezTo>
                <a:cubicBezTo>
                  <a:pt x="758" y="2042"/>
                  <a:pt x="784" y="2038"/>
                  <a:pt x="810" y="2035"/>
                </a:cubicBezTo>
                <a:cubicBezTo>
                  <a:pt x="811" y="2034"/>
                  <a:pt x="811" y="2033"/>
                  <a:pt x="811" y="2032"/>
                </a:cubicBezTo>
                <a:cubicBezTo>
                  <a:pt x="812" y="2032"/>
                  <a:pt x="813" y="2032"/>
                  <a:pt x="815" y="2031"/>
                </a:cubicBezTo>
                <a:cubicBezTo>
                  <a:pt x="822" y="2032"/>
                  <a:pt x="829" y="2033"/>
                  <a:pt x="837" y="2030"/>
                </a:cubicBezTo>
                <a:cubicBezTo>
                  <a:pt x="837" y="2030"/>
                  <a:pt x="838" y="2030"/>
                  <a:pt x="838" y="2029"/>
                </a:cubicBezTo>
                <a:cubicBezTo>
                  <a:pt x="858" y="2030"/>
                  <a:pt x="879" y="2030"/>
                  <a:pt x="898" y="2024"/>
                </a:cubicBezTo>
                <a:cubicBezTo>
                  <a:pt x="947" y="2011"/>
                  <a:pt x="996" y="2018"/>
                  <a:pt x="1045" y="2027"/>
                </a:cubicBezTo>
                <a:cubicBezTo>
                  <a:pt x="1050" y="2035"/>
                  <a:pt x="1060" y="2034"/>
                  <a:pt x="1068" y="2039"/>
                </a:cubicBezTo>
                <a:cubicBezTo>
                  <a:pt x="1087" y="2038"/>
                  <a:pt x="1106" y="2037"/>
                  <a:pt x="1124" y="2047"/>
                </a:cubicBezTo>
                <a:cubicBezTo>
                  <a:pt x="1163" y="2067"/>
                  <a:pt x="1203" y="2055"/>
                  <a:pt x="1242" y="2051"/>
                </a:cubicBezTo>
                <a:cubicBezTo>
                  <a:pt x="1264" y="2051"/>
                  <a:pt x="1286" y="2050"/>
                  <a:pt x="1308" y="2050"/>
                </a:cubicBezTo>
                <a:cubicBezTo>
                  <a:pt x="1317" y="2046"/>
                  <a:pt x="1326" y="2048"/>
                  <a:pt x="1335" y="2048"/>
                </a:cubicBezTo>
                <a:cubicBezTo>
                  <a:pt x="1360" y="2050"/>
                  <a:pt x="1386" y="2055"/>
                  <a:pt x="1411" y="2047"/>
                </a:cubicBezTo>
                <a:cubicBezTo>
                  <a:pt x="1433" y="2041"/>
                  <a:pt x="1455" y="2040"/>
                  <a:pt x="1477" y="2034"/>
                </a:cubicBezTo>
                <a:cubicBezTo>
                  <a:pt x="1486" y="2025"/>
                  <a:pt x="1496" y="2023"/>
                  <a:pt x="1508" y="2024"/>
                </a:cubicBezTo>
                <a:cubicBezTo>
                  <a:pt x="1516" y="2025"/>
                  <a:pt x="1525" y="2026"/>
                  <a:pt x="1532" y="2019"/>
                </a:cubicBezTo>
                <a:cubicBezTo>
                  <a:pt x="1533" y="2020"/>
                  <a:pt x="1533" y="2020"/>
                  <a:pt x="1534" y="2021"/>
                </a:cubicBezTo>
                <a:cubicBezTo>
                  <a:pt x="1546" y="2027"/>
                  <a:pt x="1559" y="2025"/>
                  <a:pt x="1572" y="2024"/>
                </a:cubicBezTo>
                <a:cubicBezTo>
                  <a:pt x="1601" y="2021"/>
                  <a:pt x="1631" y="2008"/>
                  <a:pt x="1661" y="2019"/>
                </a:cubicBezTo>
                <a:cubicBezTo>
                  <a:pt x="1669" y="2026"/>
                  <a:pt x="1678" y="2029"/>
                  <a:pt x="1688" y="2028"/>
                </a:cubicBezTo>
                <a:cubicBezTo>
                  <a:pt x="1709" y="2028"/>
                  <a:pt x="1729" y="2034"/>
                  <a:pt x="1749" y="2039"/>
                </a:cubicBezTo>
                <a:cubicBezTo>
                  <a:pt x="1763" y="2043"/>
                  <a:pt x="1773" y="2045"/>
                  <a:pt x="1785" y="2038"/>
                </a:cubicBezTo>
                <a:cubicBezTo>
                  <a:pt x="1788" y="2037"/>
                  <a:pt x="1791" y="2036"/>
                  <a:pt x="1794" y="2035"/>
                </a:cubicBezTo>
                <a:cubicBezTo>
                  <a:pt x="1798" y="2031"/>
                  <a:pt x="1806" y="2035"/>
                  <a:pt x="1809" y="2027"/>
                </a:cubicBezTo>
                <a:cubicBezTo>
                  <a:pt x="1809" y="2027"/>
                  <a:pt x="1809" y="2027"/>
                  <a:pt x="1809" y="2027"/>
                </a:cubicBezTo>
                <a:cubicBezTo>
                  <a:pt x="1823" y="2026"/>
                  <a:pt x="1836" y="2026"/>
                  <a:pt x="1850" y="2028"/>
                </a:cubicBezTo>
                <a:cubicBezTo>
                  <a:pt x="1865" y="2030"/>
                  <a:pt x="1880" y="2034"/>
                  <a:pt x="1895" y="2029"/>
                </a:cubicBezTo>
                <a:cubicBezTo>
                  <a:pt x="1896" y="2027"/>
                  <a:pt x="1898" y="2024"/>
                  <a:pt x="1900" y="2022"/>
                </a:cubicBezTo>
                <a:cubicBezTo>
                  <a:pt x="1900" y="2020"/>
                  <a:pt x="1899" y="2019"/>
                  <a:pt x="1898" y="2018"/>
                </a:cubicBezTo>
                <a:cubicBezTo>
                  <a:pt x="1900" y="2017"/>
                  <a:pt x="1902" y="2015"/>
                  <a:pt x="1904" y="2014"/>
                </a:cubicBezTo>
                <a:cubicBezTo>
                  <a:pt x="1912" y="2015"/>
                  <a:pt x="1919" y="2015"/>
                  <a:pt x="1927" y="2016"/>
                </a:cubicBezTo>
                <a:cubicBezTo>
                  <a:pt x="1928" y="2016"/>
                  <a:pt x="1929" y="2016"/>
                  <a:pt x="1930" y="2016"/>
                </a:cubicBezTo>
                <a:cubicBezTo>
                  <a:pt x="1937" y="2021"/>
                  <a:pt x="1947" y="2015"/>
                  <a:pt x="1953" y="2021"/>
                </a:cubicBezTo>
                <a:cubicBezTo>
                  <a:pt x="1953" y="2021"/>
                  <a:pt x="1953" y="2021"/>
                  <a:pt x="1953" y="2021"/>
                </a:cubicBezTo>
                <a:cubicBezTo>
                  <a:pt x="1970" y="2030"/>
                  <a:pt x="1987" y="2015"/>
                  <a:pt x="2004" y="2021"/>
                </a:cubicBezTo>
                <a:cubicBezTo>
                  <a:pt x="2007" y="2024"/>
                  <a:pt x="2010" y="2024"/>
                  <a:pt x="2013" y="2021"/>
                </a:cubicBezTo>
                <a:cubicBezTo>
                  <a:pt x="2017" y="2014"/>
                  <a:pt x="2028" y="2013"/>
                  <a:pt x="2028" y="2003"/>
                </a:cubicBezTo>
                <a:cubicBezTo>
                  <a:pt x="2029" y="2003"/>
                  <a:pt x="2029" y="2002"/>
                  <a:pt x="2030" y="2002"/>
                </a:cubicBezTo>
                <a:cubicBezTo>
                  <a:pt x="2041" y="1997"/>
                  <a:pt x="2052" y="1998"/>
                  <a:pt x="2064" y="1997"/>
                </a:cubicBezTo>
                <a:cubicBezTo>
                  <a:pt x="2072" y="1997"/>
                  <a:pt x="2078" y="2003"/>
                  <a:pt x="2086" y="2002"/>
                </a:cubicBezTo>
                <a:cubicBezTo>
                  <a:pt x="2086" y="2003"/>
                  <a:pt x="2086" y="2005"/>
                  <a:pt x="2087" y="2006"/>
                </a:cubicBezTo>
                <a:cubicBezTo>
                  <a:pt x="2087" y="2006"/>
                  <a:pt x="2086" y="2007"/>
                  <a:pt x="2086" y="2007"/>
                </a:cubicBezTo>
                <a:cubicBezTo>
                  <a:pt x="2086" y="2014"/>
                  <a:pt x="2090" y="2019"/>
                  <a:pt x="2096" y="2019"/>
                </a:cubicBezTo>
                <a:cubicBezTo>
                  <a:pt x="2111" y="2019"/>
                  <a:pt x="2124" y="2028"/>
                  <a:pt x="2138" y="2030"/>
                </a:cubicBezTo>
                <a:cubicBezTo>
                  <a:pt x="2144" y="2031"/>
                  <a:pt x="2151" y="2030"/>
                  <a:pt x="2155" y="2034"/>
                </a:cubicBezTo>
                <a:cubicBezTo>
                  <a:pt x="2164" y="2045"/>
                  <a:pt x="2176" y="2040"/>
                  <a:pt x="2185" y="2036"/>
                </a:cubicBezTo>
                <a:cubicBezTo>
                  <a:pt x="2199" y="2030"/>
                  <a:pt x="2213" y="2028"/>
                  <a:pt x="2227" y="2026"/>
                </a:cubicBezTo>
                <a:cubicBezTo>
                  <a:pt x="2239" y="2024"/>
                  <a:pt x="2250" y="2021"/>
                  <a:pt x="2258" y="2012"/>
                </a:cubicBezTo>
                <a:cubicBezTo>
                  <a:pt x="2259" y="2012"/>
                  <a:pt x="2260" y="2012"/>
                  <a:pt x="2261" y="2012"/>
                </a:cubicBezTo>
                <a:cubicBezTo>
                  <a:pt x="2273" y="2007"/>
                  <a:pt x="2287" y="2011"/>
                  <a:pt x="2298" y="2003"/>
                </a:cubicBezTo>
                <a:cubicBezTo>
                  <a:pt x="2298" y="2003"/>
                  <a:pt x="2298" y="2003"/>
                  <a:pt x="2298" y="2003"/>
                </a:cubicBezTo>
                <a:cubicBezTo>
                  <a:pt x="2305" y="2000"/>
                  <a:pt x="2314" y="2008"/>
                  <a:pt x="2321" y="2000"/>
                </a:cubicBezTo>
                <a:cubicBezTo>
                  <a:pt x="2324" y="1998"/>
                  <a:pt x="2327" y="1996"/>
                  <a:pt x="2330" y="1994"/>
                </a:cubicBezTo>
                <a:cubicBezTo>
                  <a:pt x="2330" y="1992"/>
                  <a:pt x="2331" y="1991"/>
                  <a:pt x="2330" y="1990"/>
                </a:cubicBezTo>
                <a:cubicBezTo>
                  <a:pt x="2330" y="1990"/>
                  <a:pt x="2330" y="1990"/>
                  <a:pt x="2330" y="1990"/>
                </a:cubicBezTo>
                <a:cubicBezTo>
                  <a:pt x="2331" y="1990"/>
                  <a:pt x="2332" y="1989"/>
                  <a:pt x="2332" y="1989"/>
                </a:cubicBezTo>
                <a:cubicBezTo>
                  <a:pt x="2333" y="1989"/>
                  <a:pt x="2333" y="1989"/>
                  <a:pt x="2333" y="1989"/>
                </a:cubicBezTo>
                <a:cubicBezTo>
                  <a:pt x="2335" y="1988"/>
                  <a:pt x="2338" y="1987"/>
                  <a:pt x="2341" y="1986"/>
                </a:cubicBezTo>
                <a:cubicBezTo>
                  <a:pt x="2344" y="1985"/>
                  <a:pt x="2346" y="1984"/>
                  <a:pt x="2349" y="1982"/>
                </a:cubicBezTo>
                <a:cubicBezTo>
                  <a:pt x="2366" y="1977"/>
                  <a:pt x="2384" y="1976"/>
                  <a:pt x="2394" y="1959"/>
                </a:cubicBezTo>
                <a:cubicBezTo>
                  <a:pt x="2417" y="1946"/>
                  <a:pt x="2441" y="1938"/>
                  <a:pt x="2466" y="1933"/>
                </a:cubicBezTo>
                <a:cubicBezTo>
                  <a:pt x="2478" y="1940"/>
                  <a:pt x="2490" y="1939"/>
                  <a:pt x="2502" y="1931"/>
                </a:cubicBezTo>
                <a:cubicBezTo>
                  <a:pt x="2514" y="1925"/>
                  <a:pt x="2527" y="1925"/>
                  <a:pt x="2540" y="1922"/>
                </a:cubicBezTo>
                <a:cubicBezTo>
                  <a:pt x="2548" y="1920"/>
                  <a:pt x="2553" y="1917"/>
                  <a:pt x="2551" y="1908"/>
                </a:cubicBezTo>
                <a:cubicBezTo>
                  <a:pt x="2551" y="1907"/>
                  <a:pt x="2551" y="1905"/>
                  <a:pt x="2551" y="1904"/>
                </a:cubicBezTo>
                <a:cubicBezTo>
                  <a:pt x="2555" y="1902"/>
                  <a:pt x="2557" y="1897"/>
                  <a:pt x="2562" y="1895"/>
                </a:cubicBezTo>
                <a:cubicBezTo>
                  <a:pt x="2567" y="1890"/>
                  <a:pt x="2565" y="1885"/>
                  <a:pt x="2563" y="1880"/>
                </a:cubicBezTo>
                <a:cubicBezTo>
                  <a:pt x="2542" y="1872"/>
                  <a:pt x="2557" y="1859"/>
                  <a:pt x="2557" y="1848"/>
                </a:cubicBezTo>
                <a:cubicBezTo>
                  <a:pt x="2557" y="1845"/>
                  <a:pt x="2557" y="1843"/>
                  <a:pt x="2557" y="1841"/>
                </a:cubicBezTo>
                <a:cubicBezTo>
                  <a:pt x="2563" y="1812"/>
                  <a:pt x="2570" y="1808"/>
                  <a:pt x="2591" y="1824"/>
                </a:cubicBezTo>
                <a:cubicBezTo>
                  <a:pt x="2592" y="1806"/>
                  <a:pt x="2588" y="1787"/>
                  <a:pt x="2601" y="1772"/>
                </a:cubicBezTo>
                <a:cubicBezTo>
                  <a:pt x="2595" y="1767"/>
                  <a:pt x="2603" y="1756"/>
                  <a:pt x="2596" y="1751"/>
                </a:cubicBezTo>
                <a:cubicBezTo>
                  <a:pt x="2607" y="1741"/>
                  <a:pt x="2606" y="1722"/>
                  <a:pt x="2618" y="1712"/>
                </a:cubicBezTo>
                <a:cubicBezTo>
                  <a:pt x="2621" y="1710"/>
                  <a:pt x="2624" y="1707"/>
                  <a:pt x="2626" y="1704"/>
                </a:cubicBezTo>
                <a:cubicBezTo>
                  <a:pt x="2631" y="1701"/>
                  <a:pt x="2632" y="1696"/>
                  <a:pt x="2632" y="1691"/>
                </a:cubicBezTo>
                <a:cubicBezTo>
                  <a:pt x="2633" y="1688"/>
                  <a:pt x="2634" y="1685"/>
                  <a:pt x="2634" y="1681"/>
                </a:cubicBezTo>
                <a:cubicBezTo>
                  <a:pt x="2634" y="1680"/>
                  <a:pt x="2635" y="1678"/>
                  <a:pt x="2636" y="1676"/>
                </a:cubicBezTo>
                <a:cubicBezTo>
                  <a:pt x="2635" y="1668"/>
                  <a:pt x="2645" y="1667"/>
                  <a:pt x="2647" y="1660"/>
                </a:cubicBezTo>
                <a:cubicBezTo>
                  <a:pt x="2653" y="1644"/>
                  <a:pt x="2662" y="1628"/>
                  <a:pt x="2678" y="1619"/>
                </a:cubicBezTo>
                <a:cubicBezTo>
                  <a:pt x="2683" y="1617"/>
                  <a:pt x="2683" y="1613"/>
                  <a:pt x="2683" y="1608"/>
                </a:cubicBezTo>
                <a:cubicBezTo>
                  <a:pt x="2684" y="1609"/>
                  <a:pt x="2685" y="1608"/>
                  <a:pt x="2686" y="1607"/>
                </a:cubicBezTo>
                <a:cubicBezTo>
                  <a:pt x="2692" y="1608"/>
                  <a:pt x="2697" y="1606"/>
                  <a:pt x="2701" y="1604"/>
                </a:cubicBezTo>
                <a:cubicBezTo>
                  <a:pt x="2697" y="1593"/>
                  <a:pt x="2708" y="1581"/>
                  <a:pt x="2700" y="1570"/>
                </a:cubicBezTo>
                <a:close/>
                <a:moveTo>
                  <a:pt x="1926" y="81"/>
                </a:moveTo>
                <a:cubicBezTo>
                  <a:pt x="1926" y="80"/>
                  <a:pt x="1927" y="80"/>
                  <a:pt x="1927" y="80"/>
                </a:cubicBezTo>
                <a:cubicBezTo>
                  <a:pt x="1927" y="80"/>
                  <a:pt x="1926" y="80"/>
                  <a:pt x="1926" y="81"/>
                </a:cubicBezTo>
                <a:close/>
                <a:moveTo>
                  <a:pt x="17" y="1124"/>
                </a:moveTo>
                <a:cubicBezTo>
                  <a:pt x="17" y="1124"/>
                  <a:pt x="17" y="1124"/>
                  <a:pt x="17" y="1124"/>
                </a:cubicBezTo>
                <a:cubicBezTo>
                  <a:pt x="18" y="1124"/>
                  <a:pt x="18" y="1124"/>
                  <a:pt x="18" y="1124"/>
                </a:cubicBezTo>
                <a:cubicBezTo>
                  <a:pt x="17" y="1124"/>
                  <a:pt x="17" y="1124"/>
                  <a:pt x="17" y="1124"/>
                </a:cubicBezTo>
                <a:close/>
                <a:moveTo>
                  <a:pt x="2663" y="1525"/>
                </a:moveTo>
                <a:cubicBezTo>
                  <a:pt x="2663" y="1526"/>
                  <a:pt x="2663" y="1526"/>
                  <a:pt x="2663" y="1527"/>
                </a:cubicBezTo>
                <a:cubicBezTo>
                  <a:pt x="2663" y="1527"/>
                  <a:pt x="2663" y="1527"/>
                  <a:pt x="2663" y="1527"/>
                </a:cubicBezTo>
                <a:cubicBezTo>
                  <a:pt x="2662" y="1527"/>
                  <a:pt x="2661" y="1526"/>
                  <a:pt x="2660" y="1526"/>
                </a:cubicBezTo>
                <a:cubicBezTo>
                  <a:pt x="2661" y="1526"/>
                  <a:pt x="2662" y="1525"/>
                  <a:pt x="2663" y="1525"/>
                </a:cubicBez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28800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Subroutine to output the X times table.</a:t>
            </a:r>
          </a:p>
        </p:txBody>
      </p:sp>
      <p:sp>
        <p:nvSpPr>
          <p:cNvPr id="16" name="Freeform 22">
            <a:extLst>
              <a:ext uri="{FF2B5EF4-FFF2-40B4-BE49-F238E27FC236}">
                <a16:creationId xmlns:a16="http://schemas.microsoft.com/office/drawing/2014/main" id="{60D8DABA-F02F-41BB-BF8F-33099D4C05EF}"/>
              </a:ext>
            </a:extLst>
          </p:cNvPr>
          <p:cNvSpPr>
            <a:spLocks/>
          </p:cNvSpPr>
          <p:nvPr/>
        </p:nvSpPr>
        <p:spPr bwMode="auto">
          <a:xfrm>
            <a:off x="3051958" y="1958397"/>
            <a:ext cx="5155871" cy="339433"/>
          </a:xfrm>
          <a:custGeom>
            <a:avLst/>
            <a:gdLst>
              <a:gd name="T0" fmla="*/ 13 w 3408"/>
              <a:gd name="T1" fmla="*/ 1714 h 1942"/>
              <a:gd name="T2" fmla="*/ 12 w 3408"/>
              <a:gd name="T3" fmla="*/ 1516 h 1942"/>
              <a:gd name="T4" fmla="*/ 55 w 3408"/>
              <a:gd name="T5" fmla="*/ 1336 h 1942"/>
              <a:gd name="T6" fmla="*/ 12 w 3408"/>
              <a:gd name="T7" fmla="*/ 1123 h 1942"/>
              <a:gd name="T8" fmla="*/ 27 w 3408"/>
              <a:gd name="T9" fmla="*/ 878 h 1942"/>
              <a:gd name="T10" fmla="*/ 27 w 3408"/>
              <a:gd name="T11" fmla="*/ 647 h 1942"/>
              <a:gd name="T12" fmla="*/ 15 w 3408"/>
              <a:gd name="T13" fmla="*/ 407 h 1942"/>
              <a:gd name="T14" fmla="*/ 27 w 3408"/>
              <a:gd name="T15" fmla="*/ 249 h 1942"/>
              <a:gd name="T16" fmla="*/ 27 w 3408"/>
              <a:gd name="T17" fmla="*/ 129 h 1942"/>
              <a:gd name="T18" fmla="*/ 88 w 3408"/>
              <a:gd name="T19" fmla="*/ 15 h 1942"/>
              <a:gd name="T20" fmla="*/ 206 w 3408"/>
              <a:gd name="T21" fmla="*/ 28 h 1942"/>
              <a:gd name="T22" fmla="*/ 404 w 3408"/>
              <a:gd name="T23" fmla="*/ 73 h 1942"/>
              <a:gd name="T24" fmla="*/ 504 w 3408"/>
              <a:gd name="T25" fmla="*/ 88 h 1942"/>
              <a:gd name="T26" fmla="*/ 651 w 3408"/>
              <a:gd name="T27" fmla="*/ 96 h 1942"/>
              <a:gd name="T28" fmla="*/ 804 w 3408"/>
              <a:gd name="T29" fmla="*/ 104 h 1942"/>
              <a:gd name="T30" fmla="*/ 985 w 3408"/>
              <a:gd name="T31" fmla="*/ 131 h 1942"/>
              <a:gd name="T32" fmla="*/ 1127 w 3408"/>
              <a:gd name="T33" fmla="*/ 69 h 1942"/>
              <a:gd name="T34" fmla="*/ 1260 w 3408"/>
              <a:gd name="T35" fmla="*/ 98 h 1942"/>
              <a:gd name="T36" fmla="*/ 1441 w 3408"/>
              <a:gd name="T37" fmla="*/ 121 h 1942"/>
              <a:gd name="T38" fmla="*/ 1624 w 3408"/>
              <a:gd name="T39" fmla="*/ 93 h 1942"/>
              <a:gd name="T40" fmla="*/ 1787 w 3408"/>
              <a:gd name="T41" fmla="*/ 98 h 1942"/>
              <a:gd name="T42" fmla="*/ 1920 w 3408"/>
              <a:gd name="T43" fmla="*/ 63 h 1942"/>
              <a:gd name="T44" fmla="*/ 2067 w 3408"/>
              <a:gd name="T45" fmla="*/ 79 h 1942"/>
              <a:gd name="T46" fmla="*/ 2237 w 3408"/>
              <a:gd name="T47" fmla="*/ 88 h 1942"/>
              <a:gd name="T48" fmla="*/ 2396 w 3408"/>
              <a:gd name="T49" fmla="*/ 136 h 1942"/>
              <a:gd name="T50" fmla="*/ 2498 w 3408"/>
              <a:gd name="T51" fmla="*/ 104 h 1942"/>
              <a:gd name="T52" fmla="*/ 2628 w 3408"/>
              <a:gd name="T53" fmla="*/ 94 h 1942"/>
              <a:gd name="T54" fmla="*/ 2708 w 3408"/>
              <a:gd name="T55" fmla="*/ 38 h 1942"/>
              <a:gd name="T56" fmla="*/ 2793 w 3408"/>
              <a:gd name="T57" fmla="*/ 88 h 1942"/>
              <a:gd name="T58" fmla="*/ 2872 w 3408"/>
              <a:gd name="T59" fmla="*/ 154 h 1942"/>
              <a:gd name="T60" fmla="*/ 2974 w 3408"/>
              <a:gd name="T61" fmla="*/ 193 h 1942"/>
              <a:gd name="T62" fmla="*/ 3092 w 3408"/>
              <a:gd name="T63" fmla="*/ 226 h 1942"/>
              <a:gd name="T64" fmla="*/ 3212 w 3408"/>
              <a:gd name="T65" fmla="*/ 246 h 1942"/>
              <a:gd name="T66" fmla="*/ 3299 w 3408"/>
              <a:gd name="T67" fmla="*/ 288 h 1942"/>
              <a:gd name="T68" fmla="*/ 3333 w 3408"/>
              <a:gd name="T69" fmla="*/ 446 h 1942"/>
              <a:gd name="T70" fmla="*/ 3387 w 3408"/>
              <a:gd name="T71" fmla="*/ 619 h 1942"/>
              <a:gd name="T72" fmla="*/ 3398 w 3408"/>
              <a:gd name="T73" fmla="*/ 803 h 1942"/>
              <a:gd name="T74" fmla="*/ 3350 w 3408"/>
              <a:gd name="T75" fmla="*/ 930 h 1942"/>
              <a:gd name="T76" fmla="*/ 3350 w 3408"/>
              <a:gd name="T77" fmla="*/ 1085 h 1942"/>
              <a:gd name="T78" fmla="*/ 3372 w 3408"/>
              <a:gd name="T79" fmla="*/ 1244 h 1942"/>
              <a:gd name="T80" fmla="*/ 3348 w 3408"/>
              <a:gd name="T81" fmla="*/ 1358 h 1942"/>
              <a:gd name="T82" fmla="*/ 3323 w 3408"/>
              <a:gd name="T83" fmla="*/ 1524 h 1942"/>
              <a:gd name="T84" fmla="*/ 3358 w 3408"/>
              <a:gd name="T85" fmla="*/ 1725 h 1942"/>
              <a:gd name="T86" fmla="*/ 3328 w 3408"/>
              <a:gd name="T87" fmla="*/ 1882 h 1942"/>
              <a:gd name="T88" fmla="*/ 3117 w 3408"/>
              <a:gd name="T89" fmla="*/ 1909 h 1942"/>
              <a:gd name="T90" fmla="*/ 2833 w 3408"/>
              <a:gd name="T91" fmla="*/ 1900 h 1942"/>
              <a:gd name="T92" fmla="*/ 2556 w 3408"/>
              <a:gd name="T93" fmla="*/ 1867 h 1942"/>
              <a:gd name="T94" fmla="*/ 2333 w 3408"/>
              <a:gd name="T95" fmla="*/ 1842 h 1942"/>
              <a:gd name="T96" fmla="*/ 2160 w 3408"/>
              <a:gd name="T97" fmla="*/ 1810 h 1942"/>
              <a:gd name="T98" fmla="*/ 1924 w 3408"/>
              <a:gd name="T99" fmla="*/ 1804 h 1942"/>
              <a:gd name="T100" fmla="*/ 1799 w 3408"/>
              <a:gd name="T101" fmla="*/ 1852 h 1942"/>
              <a:gd name="T102" fmla="*/ 1687 w 3408"/>
              <a:gd name="T103" fmla="*/ 1872 h 1942"/>
              <a:gd name="T104" fmla="*/ 1490 w 3408"/>
              <a:gd name="T105" fmla="*/ 1900 h 1942"/>
              <a:gd name="T106" fmla="*/ 1310 w 3408"/>
              <a:gd name="T107" fmla="*/ 1822 h 1942"/>
              <a:gd name="T108" fmla="*/ 1133 w 3408"/>
              <a:gd name="T109" fmla="*/ 1812 h 1942"/>
              <a:gd name="T110" fmla="*/ 1037 w 3408"/>
              <a:gd name="T111" fmla="*/ 1875 h 1942"/>
              <a:gd name="T112" fmla="*/ 862 w 3408"/>
              <a:gd name="T113" fmla="*/ 1889 h 1942"/>
              <a:gd name="T114" fmla="*/ 679 w 3408"/>
              <a:gd name="T115" fmla="*/ 1885 h 1942"/>
              <a:gd name="T116" fmla="*/ 546 w 3408"/>
              <a:gd name="T117" fmla="*/ 1904 h 1942"/>
              <a:gd name="T118" fmla="*/ 379 w 3408"/>
              <a:gd name="T119" fmla="*/ 1925 h 1942"/>
              <a:gd name="T120" fmla="*/ 193 w 3408"/>
              <a:gd name="T121" fmla="*/ 1930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8" h="1942">
                <a:moveTo>
                  <a:pt x="55" y="1895"/>
                </a:moveTo>
                <a:cubicBezTo>
                  <a:pt x="28" y="1835"/>
                  <a:pt x="28" y="1835"/>
                  <a:pt x="28" y="1835"/>
                </a:cubicBezTo>
                <a:cubicBezTo>
                  <a:pt x="28" y="1795"/>
                  <a:pt x="28" y="1795"/>
                  <a:pt x="28" y="1795"/>
                </a:cubicBezTo>
                <a:cubicBezTo>
                  <a:pt x="28" y="1760"/>
                  <a:pt x="28" y="1760"/>
                  <a:pt x="28" y="1760"/>
                </a:cubicBezTo>
                <a:cubicBezTo>
                  <a:pt x="28" y="1760"/>
                  <a:pt x="13" y="1719"/>
                  <a:pt x="13" y="1714"/>
                </a:cubicBezTo>
                <a:cubicBezTo>
                  <a:pt x="13" y="1709"/>
                  <a:pt x="0" y="1666"/>
                  <a:pt x="0" y="1666"/>
                </a:cubicBezTo>
                <a:cubicBezTo>
                  <a:pt x="17" y="1622"/>
                  <a:pt x="17" y="1622"/>
                  <a:pt x="17" y="1622"/>
                </a:cubicBezTo>
                <a:cubicBezTo>
                  <a:pt x="17" y="1594"/>
                  <a:pt x="17" y="1594"/>
                  <a:pt x="17" y="1594"/>
                </a:cubicBezTo>
                <a:cubicBezTo>
                  <a:pt x="15" y="1544"/>
                  <a:pt x="15" y="1544"/>
                  <a:pt x="15" y="1544"/>
                </a:cubicBezTo>
                <a:cubicBezTo>
                  <a:pt x="12" y="1516"/>
                  <a:pt x="12" y="1516"/>
                  <a:pt x="12" y="1516"/>
                </a:cubicBezTo>
                <a:cubicBezTo>
                  <a:pt x="27" y="1466"/>
                  <a:pt x="27" y="1466"/>
                  <a:pt x="27" y="1466"/>
                </a:cubicBezTo>
                <a:cubicBezTo>
                  <a:pt x="42" y="1441"/>
                  <a:pt x="42" y="1441"/>
                  <a:pt x="42" y="1441"/>
                </a:cubicBezTo>
                <a:cubicBezTo>
                  <a:pt x="27" y="1394"/>
                  <a:pt x="27" y="1394"/>
                  <a:pt x="27" y="1394"/>
                </a:cubicBezTo>
                <a:cubicBezTo>
                  <a:pt x="27" y="1368"/>
                  <a:pt x="27" y="1368"/>
                  <a:pt x="27" y="1368"/>
                </a:cubicBezTo>
                <a:cubicBezTo>
                  <a:pt x="55" y="1336"/>
                  <a:pt x="55" y="1336"/>
                  <a:pt x="55" y="1336"/>
                </a:cubicBezTo>
                <a:cubicBezTo>
                  <a:pt x="45" y="1301"/>
                  <a:pt x="45" y="1301"/>
                  <a:pt x="45" y="1301"/>
                </a:cubicBezTo>
                <a:cubicBezTo>
                  <a:pt x="47" y="1256"/>
                  <a:pt x="47" y="1256"/>
                  <a:pt x="47" y="1256"/>
                </a:cubicBezTo>
                <a:cubicBezTo>
                  <a:pt x="47" y="1223"/>
                  <a:pt x="47" y="1223"/>
                  <a:pt x="47" y="1223"/>
                </a:cubicBezTo>
                <a:cubicBezTo>
                  <a:pt x="27" y="1161"/>
                  <a:pt x="27" y="1161"/>
                  <a:pt x="27" y="1161"/>
                </a:cubicBezTo>
                <a:cubicBezTo>
                  <a:pt x="12" y="1123"/>
                  <a:pt x="12" y="1123"/>
                  <a:pt x="12" y="1123"/>
                </a:cubicBezTo>
                <a:cubicBezTo>
                  <a:pt x="18" y="1086"/>
                  <a:pt x="18" y="1086"/>
                  <a:pt x="18" y="1086"/>
                </a:cubicBezTo>
                <a:cubicBezTo>
                  <a:pt x="27" y="1006"/>
                  <a:pt x="27" y="1006"/>
                  <a:pt x="27" y="1006"/>
                </a:cubicBezTo>
                <a:cubicBezTo>
                  <a:pt x="27" y="957"/>
                  <a:pt x="27" y="957"/>
                  <a:pt x="27" y="957"/>
                </a:cubicBezTo>
                <a:cubicBezTo>
                  <a:pt x="27" y="913"/>
                  <a:pt x="27" y="913"/>
                  <a:pt x="27" y="913"/>
                </a:cubicBezTo>
                <a:cubicBezTo>
                  <a:pt x="27" y="878"/>
                  <a:pt x="27" y="878"/>
                  <a:pt x="27" y="878"/>
                </a:cubicBezTo>
                <a:cubicBezTo>
                  <a:pt x="27" y="823"/>
                  <a:pt x="27" y="823"/>
                  <a:pt x="27" y="823"/>
                </a:cubicBezTo>
                <a:cubicBezTo>
                  <a:pt x="27" y="775"/>
                  <a:pt x="27" y="775"/>
                  <a:pt x="27" y="775"/>
                </a:cubicBezTo>
                <a:cubicBezTo>
                  <a:pt x="35" y="739"/>
                  <a:pt x="35" y="739"/>
                  <a:pt x="35" y="739"/>
                </a:cubicBezTo>
                <a:cubicBezTo>
                  <a:pt x="35" y="739"/>
                  <a:pt x="35" y="705"/>
                  <a:pt x="35" y="699"/>
                </a:cubicBezTo>
                <a:cubicBezTo>
                  <a:pt x="35" y="692"/>
                  <a:pt x="28" y="652"/>
                  <a:pt x="27" y="647"/>
                </a:cubicBezTo>
                <a:cubicBezTo>
                  <a:pt x="27" y="642"/>
                  <a:pt x="28" y="620"/>
                  <a:pt x="27" y="614"/>
                </a:cubicBezTo>
                <a:cubicBezTo>
                  <a:pt x="27" y="607"/>
                  <a:pt x="38" y="577"/>
                  <a:pt x="38" y="577"/>
                </a:cubicBezTo>
                <a:cubicBezTo>
                  <a:pt x="35" y="537"/>
                  <a:pt x="35" y="537"/>
                  <a:pt x="35" y="537"/>
                </a:cubicBezTo>
                <a:cubicBezTo>
                  <a:pt x="35" y="484"/>
                  <a:pt x="35" y="484"/>
                  <a:pt x="35" y="484"/>
                </a:cubicBezTo>
                <a:cubicBezTo>
                  <a:pt x="35" y="484"/>
                  <a:pt x="15" y="414"/>
                  <a:pt x="15" y="407"/>
                </a:cubicBezTo>
                <a:cubicBezTo>
                  <a:pt x="15" y="401"/>
                  <a:pt x="0" y="346"/>
                  <a:pt x="0" y="346"/>
                </a:cubicBezTo>
                <a:cubicBezTo>
                  <a:pt x="0" y="329"/>
                  <a:pt x="0" y="329"/>
                  <a:pt x="0" y="329"/>
                </a:cubicBezTo>
                <a:cubicBezTo>
                  <a:pt x="18" y="316"/>
                  <a:pt x="18" y="316"/>
                  <a:pt x="18" y="316"/>
                </a:cubicBezTo>
                <a:cubicBezTo>
                  <a:pt x="27" y="294"/>
                  <a:pt x="27" y="294"/>
                  <a:pt x="27" y="294"/>
                </a:cubicBezTo>
                <a:cubicBezTo>
                  <a:pt x="27" y="249"/>
                  <a:pt x="27" y="249"/>
                  <a:pt x="27" y="249"/>
                </a:cubicBezTo>
                <a:cubicBezTo>
                  <a:pt x="17" y="211"/>
                  <a:pt x="17" y="211"/>
                  <a:pt x="17" y="211"/>
                </a:cubicBezTo>
                <a:cubicBezTo>
                  <a:pt x="17" y="194"/>
                  <a:pt x="17" y="194"/>
                  <a:pt x="17" y="194"/>
                </a:cubicBezTo>
                <a:cubicBezTo>
                  <a:pt x="27" y="179"/>
                  <a:pt x="27" y="179"/>
                  <a:pt x="27" y="179"/>
                </a:cubicBezTo>
                <a:cubicBezTo>
                  <a:pt x="27" y="159"/>
                  <a:pt x="27" y="159"/>
                  <a:pt x="27" y="159"/>
                </a:cubicBezTo>
                <a:cubicBezTo>
                  <a:pt x="27" y="129"/>
                  <a:pt x="27" y="129"/>
                  <a:pt x="27" y="129"/>
                </a:cubicBezTo>
                <a:cubicBezTo>
                  <a:pt x="37" y="101"/>
                  <a:pt x="37" y="101"/>
                  <a:pt x="37" y="101"/>
                </a:cubicBezTo>
                <a:cubicBezTo>
                  <a:pt x="37" y="71"/>
                  <a:pt x="37" y="71"/>
                  <a:pt x="37" y="71"/>
                </a:cubicBezTo>
                <a:cubicBezTo>
                  <a:pt x="55" y="59"/>
                  <a:pt x="55" y="59"/>
                  <a:pt x="55" y="59"/>
                </a:cubicBezTo>
                <a:cubicBezTo>
                  <a:pt x="65" y="28"/>
                  <a:pt x="65" y="28"/>
                  <a:pt x="65" y="28"/>
                </a:cubicBezTo>
                <a:cubicBezTo>
                  <a:pt x="88" y="15"/>
                  <a:pt x="88" y="15"/>
                  <a:pt x="88" y="15"/>
                </a:cubicBezTo>
                <a:cubicBezTo>
                  <a:pt x="106" y="15"/>
                  <a:pt x="106" y="15"/>
                  <a:pt x="106" y="15"/>
                </a:cubicBezTo>
                <a:cubicBezTo>
                  <a:pt x="120" y="0"/>
                  <a:pt x="120" y="0"/>
                  <a:pt x="120" y="0"/>
                </a:cubicBezTo>
                <a:cubicBezTo>
                  <a:pt x="143" y="0"/>
                  <a:pt x="143" y="0"/>
                  <a:pt x="143" y="0"/>
                </a:cubicBezTo>
                <a:cubicBezTo>
                  <a:pt x="176" y="20"/>
                  <a:pt x="176" y="20"/>
                  <a:pt x="176" y="20"/>
                </a:cubicBezTo>
                <a:cubicBezTo>
                  <a:pt x="206" y="28"/>
                  <a:pt x="206" y="28"/>
                  <a:pt x="206" y="28"/>
                </a:cubicBezTo>
                <a:cubicBezTo>
                  <a:pt x="240" y="41"/>
                  <a:pt x="240" y="41"/>
                  <a:pt x="240" y="41"/>
                </a:cubicBezTo>
                <a:cubicBezTo>
                  <a:pt x="278" y="51"/>
                  <a:pt x="278" y="51"/>
                  <a:pt x="278" y="51"/>
                </a:cubicBezTo>
                <a:cubicBezTo>
                  <a:pt x="309" y="59"/>
                  <a:pt x="309" y="59"/>
                  <a:pt x="309" y="59"/>
                </a:cubicBezTo>
                <a:cubicBezTo>
                  <a:pt x="359" y="58"/>
                  <a:pt x="359" y="58"/>
                  <a:pt x="359" y="58"/>
                </a:cubicBezTo>
                <a:cubicBezTo>
                  <a:pt x="404" y="73"/>
                  <a:pt x="404" y="73"/>
                  <a:pt x="404" y="73"/>
                </a:cubicBezTo>
                <a:cubicBezTo>
                  <a:pt x="404" y="73"/>
                  <a:pt x="418" y="78"/>
                  <a:pt x="423" y="79"/>
                </a:cubicBezTo>
                <a:cubicBezTo>
                  <a:pt x="428" y="81"/>
                  <a:pt x="439" y="81"/>
                  <a:pt x="439" y="81"/>
                </a:cubicBezTo>
                <a:cubicBezTo>
                  <a:pt x="458" y="78"/>
                  <a:pt x="458" y="78"/>
                  <a:pt x="458" y="78"/>
                </a:cubicBezTo>
                <a:cubicBezTo>
                  <a:pt x="476" y="84"/>
                  <a:pt x="476" y="84"/>
                  <a:pt x="476" y="84"/>
                </a:cubicBezTo>
                <a:cubicBezTo>
                  <a:pt x="504" y="88"/>
                  <a:pt x="504" y="88"/>
                  <a:pt x="504" y="88"/>
                </a:cubicBezTo>
                <a:cubicBezTo>
                  <a:pt x="544" y="86"/>
                  <a:pt x="544" y="86"/>
                  <a:pt x="544" y="86"/>
                </a:cubicBezTo>
                <a:cubicBezTo>
                  <a:pt x="564" y="83"/>
                  <a:pt x="564" y="83"/>
                  <a:pt x="564" y="83"/>
                </a:cubicBezTo>
                <a:cubicBezTo>
                  <a:pt x="597" y="83"/>
                  <a:pt x="597" y="83"/>
                  <a:pt x="597" y="83"/>
                </a:cubicBezTo>
                <a:cubicBezTo>
                  <a:pt x="631" y="93"/>
                  <a:pt x="631" y="93"/>
                  <a:pt x="631" y="93"/>
                </a:cubicBezTo>
                <a:cubicBezTo>
                  <a:pt x="651" y="96"/>
                  <a:pt x="651" y="96"/>
                  <a:pt x="651" y="96"/>
                </a:cubicBezTo>
                <a:cubicBezTo>
                  <a:pt x="682" y="101"/>
                  <a:pt x="682" y="101"/>
                  <a:pt x="682" y="101"/>
                </a:cubicBezTo>
                <a:cubicBezTo>
                  <a:pt x="727" y="104"/>
                  <a:pt x="727" y="104"/>
                  <a:pt x="727" y="104"/>
                </a:cubicBezTo>
                <a:cubicBezTo>
                  <a:pt x="767" y="104"/>
                  <a:pt x="767" y="104"/>
                  <a:pt x="767" y="104"/>
                </a:cubicBezTo>
                <a:cubicBezTo>
                  <a:pt x="784" y="103"/>
                  <a:pt x="784" y="103"/>
                  <a:pt x="784" y="103"/>
                </a:cubicBezTo>
                <a:cubicBezTo>
                  <a:pt x="804" y="104"/>
                  <a:pt x="804" y="104"/>
                  <a:pt x="804" y="104"/>
                </a:cubicBezTo>
                <a:cubicBezTo>
                  <a:pt x="840" y="111"/>
                  <a:pt x="840" y="111"/>
                  <a:pt x="840" y="111"/>
                </a:cubicBezTo>
                <a:cubicBezTo>
                  <a:pt x="870" y="114"/>
                  <a:pt x="870" y="114"/>
                  <a:pt x="870" y="114"/>
                </a:cubicBezTo>
                <a:cubicBezTo>
                  <a:pt x="870" y="114"/>
                  <a:pt x="885" y="114"/>
                  <a:pt x="897" y="114"/>
                </a:cubicBezTo>
                <a:cubicBezTo>
                  <a:pt x="909" y="114"/>
                  <a:pt x="950" y="121"/>
                  <a:pt x="950" y="121"/>
                </a:cubicBezTo>
                <a:cubicBezTo>
                  <a:pt x="985" y="131"/>
                  <a:pt x="985" y="131"/>
                  <a:pt x="985" y="131"/>
                </a:cubicBezTo>
                <a:cubicBezTo>
                  <a:pt x="1027" y="119"/>
                  <a:pt x="1027" y="119"/>
                  <a:pt x="1027" y="119"/>
                </a:cubicBezTo>
                <a:cubicBezTo>
                  <a:pt x="1050" y="103"/>
                  <a:pt x="1050" y="103"/>
                  <a:pt x="1050" y="103"/>
                </a:cubicBezTo>
                <a:cubicBezTo>
                  <a:pt x="1083" y="89"/>
                  <a:pt x="1083" y="89"/>
                  <a:pt x="1083" y="89"/>
                </a:cubicBezTo>
                <a:cubicBezTo>
                  <a:pt x="1102" y="79"/>
                  <a:pt x="1102" y="79"/>
                  <a:pt x="1102" y="79"/>
                </a:cubicBezTo>
                <a:cubicBezTo>
                  <a:pt x="1127" y="69"/>
                  <a:pt x="1127" y="69"/>
                  <a:pt x="1127" y="69"/>
                </a:cubicBezTo>
                <a:cubicBezTo>
                  <a:pt x="1127" y="69"/>
                  <a:pt x="1140" y="68"/>
                  <a:pt x="1148" y="69"/>
                </a:cubicBezTo>
                <a:cubicBezTo>
                  <a:pt x="1157" y="71"/>
                  <a:pt x="1182" y="79"/>
                  <a:pt x="1182" y="79"/>
                </a:cubicBezTo>
                <a:cubicBezTo>
                  <a:pt x="1213" y="81"/>
                  <a:pt x="1213" y="81"/>
                  <a:pt x="1213" y="81"/>
                </a:cubicBezTo>
                <a:cubicBezTo>
                  <a:pt x="1241" y="88"/>
                  <a:pt x="1241" y="88"/>
                  <a:pt x="1241" y="88"/>
                </a:cubicBezTo>
                <a:cubicBezTo>
                  <a:pt x="1260" y="98"/>
                  <a:pt x="1260" y="98"/>
                  <a:pt x="1260" y="98"/>
                </a:cubicBezTo>
                <a:cubicBezTo>
                  <a:pt x="1293" y="103"/>
                  <a:pt x="1293" y="103"/>
                  <a:pt x="1293" y="103"/>
                </a:cubicBezTo>
                <a:cubicBezTo>
                  <a:pt x="1323" y="113"/>
                  <a:pt x="1323" y="113"/>
                  <a:pt x="1323" y="113"/>
                </a:cubicBezTo>
                <a:cubicBezTo>
                  <a:pt x="1368" y="123"/>
                  <a:pt x="1368" y="123"/>
                  <a:pt x="1368" y="123"/>
                </a:cubicBezTo>
                <a:cubicBezTo>
                  <a:pt x="1368" y="123"/>
                  <a:pt x="1395" y="121"/>
                  <a:pt x="1406" y="121"/>
                </a:cubicBezTo>
                <a:cubicBezTo>
                  <a:pt x="1418" y="121"/>
                  <a:pt x="1441" y="121"/>
                  <a:pt x="1441" y="121"/>
                </a:cubicBezTo>
                <a:cubicBezTo>
                  <a:pt x="1490" y="118"/>
                  <a:pt x="1490" y="118"/>
                  <a:pt x="1490" y="118"/>
                </a:cubicBezTo>
                <a:cubicBezTo>
                  <a:pt x="1551" y="91"/>
                  <a:pt x="1551" y="91"/>
                  <a:pt x="1551" y="91"/>
                </a:cubicBezTo>
                <a:cubicBezTo>
                  <a:pt x="1576" y="91"/>
                  <a:pt x="1576" y="91"/>
                  <a:pt x="1576" y="91"/>
                </a:cubicBezTo>
                <a:cubicBezTo>
                  <a:pt x="1594" y="86"/>
                  <a:pt x="1594" y="86"/>
                  <a:pt x="1594" y="86"/>
                </a:cubicBezTo>
                <a:cubicBezTo>
                  <a:pt x="1624" y="93"/>
                  <a:pt x="1624" y="93"/>
                  <a:pt x="1624" y="93"/>
                </a:cubicBezTo>
                <a:cubicBezTo>
                  <a:pt x="1646" y="108"/>
                  <a:pt x="1646" y="108"/>
                  <a:pt x="1646" y="108"/>
                </a:cubicBezTo>
                <a:cubicBezTo>
                  <a:pt x="1676" y="114"/>
                  <a:pt x="1676" y="114"/>
                  <a:pt x="1676" y="114"/>
                </a:cubicBezTo>
                <a:cubicBezTo>
                  <a:pt x="1711" y="118"/>
                  <a:pt x="1711" y="118"/>
                  <a:pt x="1711" y="118"/>
                </a:cubicBezTo>
                <a:cubicBezTo>
                  <a:pt x="1757" y="108"/>
                  <a:pt x="1757" y="108"/>
                  <a:pt x="1757" y="108"/>
                </a:cubicBezTo>
                <a:cubicBezTo>
                  <a:pt x="1787" y="98"/>
                  <a:pt x="1787" y="98"/>
                  <a:pt x="1787" y="98"/>
                </a:cubicBezTo>
                <a:cubicBezTo>
                  <a:pt x="1807" y="76"/>
                  <a:pt x="1807" y="76"/>
                  <a:pt x="1807" y="76"/>
                </a:cubicBezTo>
                <a:cubicBezTo>
                  <a:pt x="1834" y="74"/>
                  <a:pt x="1834" y="74"/>
                  <a:pt x="1834" y="74"/>
                </a:cubicBezTo>
                <a:cubicBezTo>
                  <a:pt x="1872" y="66"/>
                  <a:pt x="1872" y="66"/>
                  <a:pt x="1872" y="66"/>
                </a:cubicBezTo>
                <a:cubicBezTo>
                  <a:pt x="1892" y="59"/>
                  <a:pt x="1892" y="59"/>
                  <a:pt x="1892" y="59"/>
                </a:cubicBezTo>
                <a:cubicBezTo>
                  <a:pt x="1920" y="63"/>
                  <a:pt x="1920" y="63"/>
                  <a:pt x="1920" y="63"/>
                </a:cubicBezTo>
                <a:cubicBezTo>
                  <a:pt x="1935" y="63"/>
                  <a:pt x="1935" y="63"/>
                  <a:pt x="1935" y="63"/>
                </a:cubicBezTo>
                <a:cubicBezTo>
                  <a:pt x="1969" y="55"/>
                  <a:pt x="1969" y="55"/>
                  <a:pt x="1969" y="55"/>
                </a:cubicBezTo>
                <a:cubicBezTo>
                  <a:pt x="2000" y="59"/>
                  <a:pt x="2000" y="59"/>
                  <a:pt x="2000" y="59"/>
                </a:cubicBezTo>
                <a:cubicBezTo>
                  <a:pt x="2044" y="66"/>
                  <a:pt x="2044" y="66"/>
                  <a:pt x="2044" y="66"/>
                </a:cubicBezTo>
                <a:cubicBezTo>
                  <a:pt x="2044" y="66"/>
                  <a:pt x="2059" y="78"/>
                  <a:pt x="2067" y="79"/>
                </a:cubicBezTo>
                <a:cubicBezTo>
                  <a:pt x="2075" y="81"/>
                  <a:pt x="2100" y="83"/>
                  <a:pt x="2100" y="83"/>
                </a:cubicBezTo>
                <a:cubicBezTo>
                  <a:pt x="2129" y="84"/>
                  <a:pt x="2129" y="84"/>
                  <a:pt x="2129" y="84"/>
                </a:cubicBezTo>
                <a:cubicBezTo>
                  <a:pt x="2158" y="88"/>
                  <a:pt x="2158" y="88"/>
                  <a:pt x="2158" y="88"/>
                </a:cubicBezTo>
                <a:cubicBezTo>
                  <a:pt x="2212" y="83"/>
                  <a:pt x="2212" y="83"/>
                  <a:pt x="2212" y="83"/>
                </a:cubicBezTo>
                <a:cubicBezTo>
                  <a:pt x="2237" y="88"/>
                  <a:pt x="2237" y="88"/>
                  <a:pt x="2237" y="88"/>
                </a:cubicBezTo>
                <a:cubicBezTo>
                  <a:pt x="2272" y="93"/>
                  <a:pt x="2272" y="93"/>
                  <a:pt x="2272" y="93"/>
                </a:cubicBezTo>
                <a:cubicBezTo>
                  <a:pt x="2298" y="109"/>
                  <a:pt x="2298" y="109"/>
                  <a:pt x="2298" y="109"/>
                </a:cubicBezTo>
                <a:cubicBezTo>
                  <a:pt x="2328" y="113"/>
                  <a:pt x="2328" y="113"/>
                  <a:pt x="2328" y="113"/>
                </a:cubicBezTo>
                <a:cubicBezTo>
                  <a:pt x="2368" y="121"/>
                  <a:pt x="2368" y="121"/>
                  <a:pt x="2368" y="121"/>
                </a:cubicBezTo>
                <a:cubicBezTo>
                  <a:pt x="2396" y="136"/>
                  <a:pt x="2396" y="136"/>
                  <a:pt x="2396" y="136"/>
                </a:cubicBezTo>
                <a:cubicBezTo>
                  <a:pt x="2410" y="149"/>
                  <a:pt x="2410" y="149"/>
                  <a:pt x="2410" y="149"/>
                </a:cubicBezTo>
                <a:cubicBezTo>
                  <a:pt x="2425" y="148"/>
                  <a:pt x="2425" y="148"/>
                  <a:pt x="2425" y="148"/>
                </a:cubicBezTo>
                <a:cubicBezTo>
                  <a:pt x="2425" y="148"/>
                  <a:pt x="2453" y="138"/>
                  <a:pt x="2458" y="136"/>
                </a:cubicBezTo>
                <a:cubicBezTo>
                  <a:pt x="2463" y="134"/>
                  <a:pt x="2476" y="124"/>
                  <a:pt x="2476" y="124"/>
                </a:cubicBezTo>
                <a:cubicBezTo>
                  <a:pt x="2498" y="104"/>
                  <a:pt x="2498" y="104"/>
                  <a:pt x="2498" y="104"/>
                </a:cubicBezTo>
                <a:cubicBezTo>
                  <a:pt x="2498" y="88"/>
                  <a:pt x="2498" y="88"/>
                  <a:pt x="2498" y="88"/>
                </a:cubicBezTo>
                <a:cubicBezTo>
                  <a:pt x="2526" y="89"/>
                  <a:pt x="2526" y="89"/>
                  <a:pt x="2526" y="89"/>
                </a:cubicBezTo>
                <a:cubicBezTo>
                  <a:pt x="2551" y="98"/>
                  <a:pt x="2551" y="98"/>
                  <a:pt x="2551" y="98"/>
                </a:cubicBezTo>
                <a:cubicBezTo>
                  <a:pt x="2576" y="98"/>
                  <a:pt x="2576" y="98"/>
                  <a:pt x="2576" y="98"/>
                </a:cubicBezTo>
                <a:cubicBezTo>
                  <a:pt x="2628" y="94"/>
                  <a:pt x="2628" y="94"/>
                  <a:pt x="2628" y="94"/>
                </a:cubicBezTo>
                <a:cubicBezTo>
                  <a:pt x="2643" y="79"/>
                  <a:pt x="2643" y="79"/>
                  <a:pt x="2643" y="79"/>
                </a:cubicBezTo>
                <a:cubicBezTo>
                  <a:pt x="2664" y="79"/>
                  <a:pt x="2664" y="79"/>
                  <a:pt x="2664" y="79"/>
                </a:cubicBezTo>
                <a:cubicBezTo>
                  <a:pt x="2674" y="68"/>
                  <a:pt x="2674" y="68"/>
                  <a:pt x="2674" y="68"/>
                </a:cubicBezTo>
                <a:cubicBezTo>
                  <a:pt x="2674" y="51"/>
                  <a:pt x="2674" y="51"/>
                  <a:pt x="2674" y="51"/>
                </a:cubicBezTo>
                <a:cubicBezTo>
                  <a:pt x="2708" y="38"/>
                  <a:pt x="2708" y="38"/>
                  <a:pt x="2708" y="38"/>
                </a:cubicBezTo>
                <a:cubicBezTo>
                  <a:pt x="2733" y="41"/>
                  <a:pt x="2733" y="41"/>
                  <a:pt x="2733" y="41"/>
                </a:cubicBezTo>
                <a:cubicBezTo>
                  <a:pt x="2758" y="41"/>
                  <a:pt x="2758" y="41"/>
                  <a:pt x="2758" y="41"/>
                </a:cubicBezTo>
                <a:cubicBezTo>
                  <a:pt x="2783" y="45"/>
                  <a:pt x="2783" y="45"/>
                  <a:pt x="2783" y="45"/>
                </a:cubicBezTo>
                <a:cubicBezTo>
                  <a:pt x="2783" y="45"/>
                  <a:pt x="2793" y="68"/>
                  <a:pt x="2793" y="73"/>
                </a:cubicBezTo>
                <a:cubicBezTo>
                  <a:pt x="2793" y="78"/>
                  <a:pt x="2793" y="88"/>
                  <a:pt x="2793" y="88"/>
                </a:cubicBezTo>
                <a:cubicBezTo>
                  <a:pt x="2811" y="104"/>
                  <a:pt x="2811" y="104"/>
                  <a:pt x="2811" y="104"/>
                </a:cubicBezTo>
                <a:cubicBezTo>
                  <a:pt x="2826" y="121"/>
                  <a:pt x="2826" y="121"/>
                  <a:pt x="2826" y="121"/>
                </a:cubicBezTo>
                <a:cubicBezTo>
                  <a:pt x="2839" y="131"/>
                  <a:pt x="2839" y="131"/>
                  <a:pt x="2839" y="131"/>
                </a:cubicBezTo>
                <a:cubicBezTo>
                  <a:pt x="2856" y="141"/>
                  <a:pt x="2856" y="141"/>
                  <a:pt x="2856" y="141"/>
                </a:cubicBezTo>
                <a:cubicBezTo>
                  <a:pt x="2856" y="141"/>
                  <a:pt x="2867" y="149"/>
                  <a:pt x="2872" y="154"/>
                </a:cubicBezTo>
                <a:cubicBezTo>
                  <a:pt x="2877" y="159"/>
                  <a:pt x="2887" y="171"/>
                  <a:pt x="2887" y="171"/>
                </a:cubicBezTo>
                <a:cubicBezTo>
                  <a:pt x="2929" y="176"/>
                  <a:pt x="2929" y="176"/>
                  <a:pt x="2929" y="176"/>
                </a:cubicBezTo>
                <a:cubicBezTo>
                  <a:pt x="2939" y="173"/>
                  <a:pt x="2939" y="173"/>
                  <a:pt x="2939" y="173"/>
                </a:cubicBezTo>
                <a:cubicBezTo>
                  <a:pt x="2959" y="184"/>
                  <a:pt x="2959" y="184"/>
                  <a:pt x="2959" y="184"/>
                </a:cubicBezTo>
                <a:cubicBezTo>
                  <a:pt x="2974" y="193"/>
                  <a:pt x="2974" y="193"/>
                  <a:pt x="2974" y="193"/>
                </a:cubicBezTo>
                <a:cubicBezTo>
                  <a:pt x="2996" y="199"/>
                  <a:pt x="2996" y="199"/>
                  <a:pt x="2996" y="199"/>
                </a:cubicBezTo>
                <a:cubicBezTo>
                  <a:pt x="3021" y="213"/>
                  <a:pt x="3021" y="213"/>
                  <a:pt x="3021" y="213"/>
                </a:cubicBezTo>
                <a:cubicBezTo>
                  <a:pt x="3049" y="214"/>
                  <a:pt x="3049" y="214"/>
                  <a:pt x="3049" y="214"/>
                </a:cubicBezTo>
                <a:cubicBezTo>
                  <a:pt x="3067" y="226"/>
                  <a:pt x="3067" y="226"/>
                  <a:pt x="3067" y="226"/>
                </a:cubicBezTo>
                <a:cubicBezTo>
                  <a:pt x="3092" y="226"/>
                  <a:pt x="3092" y="226"/>
                  <a:pt x="3092" y="226"/>
                </a:cubicBezTo>
                <a:cubicBezTo>
                  <a:pt x="3110" y="243"/>
                  <a:pt x="3110" y="243"/>
                  <a:pt x="3110" y="243"/>
                </a:cubicBezTo>
                <a:cubicBezTo>
                  <a:pt x="3144" y="254"/>
                  <a:pt x="3144" y="254"/>
                  <a:pt x="3144" y="254"/>
                </a:cubicBezTo>
                <a:cubicBezTo>
                  <a:pt x="3144" y="254"/>
                  <a:pt x="3160" y="254"/>
                  <a:pt x="3165" y="254"/>
                </a:cubicBezTo>
                <a:cubicBezTo>
                  <a:pt x="3170" y="254"/>
                  <a:pt x="3189" y="249"/>
                  <a:pt x="3189" y="249"/>
                </a:cubicBezTo>
                <a:cubicBezTo>
                  <a:pt x="3212" y="246"/>
                  <a:pt x="3212" y="246"/>
                  <a:pt x="3212" y="246"/>
                </a:cubicBezTo>
                <a:cubicBezTo>
                  <a:pt x="3212" y="246"/>
                  <a:pt x="3232" y="244"/>
                  <a:pt x="3237" y="244"/>
                </a:cubicBezTo>
                <a:cubicBezTo>
                  <a:pt x="3242" y="244"/>
                  <a:pt x="3259" y="238"/>
                  <a:pt x="3259" y="238"/>
                </a:cubicBezTo>
                <a:cubicBezTo>
                  <a:pt x="3285" y="233"/>
                  <a:pt x="3285" y="233"/>
                  <a:pt x="3285" y="233"/>
                </a:cubicBezTo>
                <a:cubicBezTo>
                  <a:pt x="3285" y="246"/>
                  <a:pt x="3285" y="246"/>
                  <a:pt x="3285" y="246"/>
                </a:cubicBezTo>
                <a:cubicBezTo>
                  <a:pt x="3299" y="288"/>
                  <a:pt x="3299" y="288"/>
                  <a:pt x="3299" y="288"/>
                </a:cubicBezTo>
                <a:cubicBezTo>
                  <a:pt x="3299" y="288"/>
                  <a:pt x="3297" y="312"/>
                  <a:pt x="3299" y="321"/>
                </a:cubicBezTo>
                <a:cubicBezTo>
                  <a:pt x="3300" y="329"/>
                  <a:pt x="3299" y="346"/>
                  <a:pt x="3299" y="346"/>
                </a:cubicBezTo>
                <a:cubicBezTo>
                  <a:pt x="3299" y="346"/>
                  <a:pt x="3297" y="351"/>
                  <a:pt x="3307" y="364"/>
                </a:cubicBezTo>
                <a:cubicBezTo>
                  <a:pt x="3317" y="377"/>
                  <a:pt x="3315" y="389"/>
                  <a:pt x="3318" y="401"/>
                </a:cubicBezTo>
                <a:cubicBezTo>
                  <a:pt x="3322" y="412"/>
                  <a:pt x="3330" y="441"/>
                  <a:pt x="3333" y="446"/>
                </a:cubicBezTo>
                <a:cubicBezTo>
                  <a:pt x="3337" y="451"/>
                  <a:pt x="3327" y="466"/>
                  <a:pt x="3333" y="482"/>
                </a:cubicBezTo>
                <a:cubicBezTo>
                  <a:pt x="3340" y="499"/>
                  <a:pt x="3347" y="506"/>
                  <a:pt x="3348" y="514"/>
                </a:cubicBezTo>
                <a:cubicBezTo>
                  <a:pt x="3350" y="522"/>
                  <a:pt x="3367" y="560"/>
                  <a:pt x="3367" y="560"/>
                </a:cubicBezTo>
                <a:cubicBezTo>
                  <a:pt x="3367" y="560"/>
                  <a:pt x="3373" y="574"/>
                  <a:pt x="3375" y="580"/>
                </a:cubicBezTo>
                <a:cubicBezTo>
                  <a:pt x="3377" y="587"/>
                  <a:pt x="3385" y="614"/>
                  <a:pt x="3387" y="619"/>
                </a:cubicBezTo>
                <a:cubicBezTo>
                  <a:pt x="3388" y="624"/>
                  <a:pt x="3398" y="640"/>
                  <a:pt x="3398" y="640"/>
                </a:cubicBezTo>
                <a:cubicBezTo>
                  <a:pt x="3398" y="694"/>
                  <a:pt x="3398" y="694"/>
                  <a:pt x="3398" y="694"/>
                </a:cubicBezTo>
                <a:cubicBezTo>
                  <a:pt x="3408" y="734"/>
                  <a:pt x="3408" y="734"/>
                  <a:pt x="3408" y="734"/>
                </a:cubicBezTo>
                <a:cubicBezTo>
                  <a:pt x="3408" y="772"/>
                  <a:pt x="3408" y="772"/>
                  <a:pt x="3408" y="772"/>
                </a:cubicBezTo>
                <a:cubicBezTo>
                  <a:pt x="3398" y="803"/>
                  <a:pt x="3398" y="803"/>
                  <a:pt x="3398" y="803"/>
                </a:cubicBezTo>
                <a:cubicBezTo>
                  <a:pt x="3382" y="837"/>
                  <a:pt x="3382" y="837"/>
                  <a:pt x="3382" y="837"/>
                </a:cubicBezTo>
                <a:cubicBezTo>
                  <a:pt x="3373" y="857"/>
                  <a:pt x="3373" y="857"/>
                  <a:pt x="3373" y="857"/>
                </a:cubicBezTo>
                <a:cubicBezTo>
                  <a:pt x="3367" y="875"/>
                  <a:pt x="3367" y="875"/>
                  <a:pt x="3367" y="875"/>
                </a:cubicBezTo>
                <a:cubicBezTo>
                  <a:pt x="3362" y="892"/>
                  <a:pt x="3362" y="892"/>
                  <a:pt x="3362" y="892"/>
                </a:cubicBezTo>
                <a:cubicBezTo>
                  <a:pt x="3362" y="892"/>
                  <a:pt x="3350" y="928"/>
                  <a:pt x="3350" y="930"/>
                </a:cubicBezTo>
                <a:cubicBezTo>
                  <a:pt x="3350" y="932"/>
                  <a:pt x="3337" y="962"/>
                  <a:pt x="3337" y="962"/>
                </a:cubicBezTo>
                <a:cubicBezTo>
                  <a:pt x="3337" y="962"/>
                  <a:pt x="3337" y="980"/>
                  <a:pt x="3337" y="987"/>
                </a:cubicBezTo>
                <a:cubicBezTo>
                  <a:pt x="3337" y="993"/>
                  <a:pt x="3335" y="1023"/>
                  <a:pt x="3335" y="1023"/>
                </a:cubicBezTo>
                <a:cubicBezTo>
                  <a:pt x="3343" y="1056"/>
                  <a:pt x="3343" y="1056"/>
                  <a:pt x="3343" y="1056"/>
                </a:cubicBezTo>
                <a:cubicBezTo>
                  <a:pt x="3343" y="1056"/>
                  <a:pt x="3350" y="1078"/>
                  <a:pt x="3350" y="1085"/>
                </a:cubicBezTo>
                <a:cubicBezTo>
                  <a:pt x="3350" y="1091"/>
                  <a:pt x="3350" y="1108"/>
                  <a:pt x="3350" y="1115"/>
                </a:cubicBezTo>
                <a:cubicBezTo>
                  <a:pt x="3350" y="1121"/>
                  <a:pt x="3338" y="1153"/>
                  <a:pt x="3338" y="1153"/>
                </a:cubicBezTo>
                <a:cubicBezTo>
                  <a:pt x="3348" y="1180"/>
                  <a:pt x="3348" y="1180"/>
                  <a:pt x="3348" y="1180"/>
                </a:cubicBezTo>
                <a:cubicBezTo>
                  <a:pt x="3353" y="1220"/>
                  <a:pt x="3353" y="1220"/>
                  <a:pt x="3353" y="1220"/>
                </a:cubicBezTo>
                <a:cubicBezTo>
                  <a:pt x="3353" y="1220"/>
                  <a:pt x="3367" y="1241"/>
                  <a:pt x="3372" y="1244"/>
                </a:cubicBezTo>
                <a:cubicBezTo>
                  <a:pt x="3377" y="1248"/>
                  <a:pt x="3382" y="1259"/>
                  <a:pt x="3382" y="1259"/>
                </a:cubicBezTo>
                <a:cubicBezTo>
                  <a:pt x="3387" y="1296"/>
                  <a:pt x="3387" y="1296"/>
                  <a:pt x="3387" y="1296"/>
                </a:cubicBezTo>
                <a:cubicBezTo>
                  <a:pt x="3387" y="1296"/>
                  <a:pt x="3373" y="1313"/>
                  <a:pt x="3372" y="1318"/>
                </a:cubicBezTo>
                <a:cubicBezTo>
                  <a:pt x="3370" y="1323"/>
                  <a:pt x="3348" y="1348"/>
                  <a:pt x="3348" y="1348"/>
                </a:cubicBezTo>
                <a:cubicBezTo>
                  <a:pt x="3348" y="1358"/>
                  <a:pt x="3348" y="1358"/>
                  <a:pt x="3348" y="1358"/>
                </a:cubicBezTo>
                <a:cubicBezTo>
                  <a:pt x="3335" y="1381"/>
                  <a:pt x="3335" y="1381"/>
                  <a:pt x="3335" y="1381"/>
                </a:cubicBezTo>
                <a:cubicBezTo>
                  <a:pt x="3335" y="1381"/>
                  <a:pt x="3335" y="1379"/>
                  <a:pt x="3335" y="1389"/>
                </a:cubicBezTo>
                <a:cubicBezTo>
                  <a:pt x="3335" y="1399"/>
                  <a:pt x="3327" y="1429"/>
                  <a:pt x="3327" y="1438"/>
                </a:cubicBezTo>
                <a:cubicBezTo>
                  <a:pt x="3327" y="1446"/>
                  <a:pt x="3322" y="1477"/>
                  <a:pt x="3322" y="1486"/>
                </a:cubicBezTo>
                <a:cubicBezTo>
                  <a:pt x="3322" y="1494"/>
                  <a:pt x="3318" y="1504"/>
                  <a:pt x="3323" y="1524"/>
                </a:cubicBezTo>
                <a:cubicBezTo>
                  <a:pt x="3328" y="1544"/>
                  <a:pt x="3328" y="1554"/>
                  <a:pt x="3335" y="1569"/>
                </a:cubicBezTo>
                <a:cubicBezTo>
                  <a:pt x="3342" y="1584"/>
                  <a:pt x="3348" y="1617"/>
                  <a:pt x="3348" y="1617"/>
                </a:cubicBezTo>
                <a:cubicBezTo>
                  <a:pt x="3348" y="1617"/>
                  <a:pt x="3350" y="1644"/>
                  <a:pt x="3353" y="1649"/>
                </a:cubicBezTo>
                <a:cubicBezTo>
                  <a:pt x="3357" y="1654"/>
                  <a:pt x="3360" y="1700"/>
                  <a:pt x="3360" y="1700"/>
                </a:cubicBezTo>
                <a:cubicBezTo>
                  <a:pt x="3360" y="1700"/>
                  <a:pt x="3355" y="1712"/>
                  <a:pt x="3358" y="1725"/>
                </a:cubicBezTo>
                <a:cubicBezTo>
                  <a:pt x="3362" y="1739"/>
                  <a:pt x="3357" y="1779"/>
                  <a:pt x="3357" y="1779"/>
                </a:cubicBezTo>
                <a:cubicBezTo>
                  <a:pt x="3357" y="1779"/>
                  <a:pt x="3355" y="1799"/>
                  <a:pt x="3358" y="1815"/>
                </a:cubicBezTo>
                <a:cubicBezTo>
                  <a:pt x="3362" y="1832"/>
                  <a:pt x="3360" y="1872"/>
                  <a:pt x="3360" y="1872"/>
                </a:cubicBezTo>
                <a:cubicBezTo>
                  <a:pt x="3360" y="1872"/>
                  <a:pt x="3363" y="1892"/>
                  <a:pt x="3363" y="1895"/>
                </a:cubicBezTo>
                <a:cubicBezTo>
                  <a:pt x="3363" y="1899"/>
                  <a:pt x="3328" y="1882"/>
                  <a:pt x="3328" y="1882"/>
                </a:cubicBezTo>
                <a:cubicBezTo>
                  <a:pt x="3307" y="1880"/>
                  <a:pt x="3307" y="1880"/>
                  <a:pt x="3307" y="1880"/>
                </a:cubicBezTo>
                <a:cubicBezTo>
                  <a:pt x="3259" y="1880"/>
                  <a:pt x="3259" y="1880"/>
                  <a:pt x="3259" y="1880"/>
                </a:cubicBezTo>
                <a:cubicBezTo>
                  <a:pt x="3259" y="1880"/>
                  <a:pt x="3229" y="1877"/>
                  <a:pt x="3224" y="1882"/>
                </a:cubicBezTo>
                <a:cubicBezTo>
                  <a:pt x="3219" y="1887"/>
                  <a:pt x="3194" y="1888"/>
                  <a:pt x="3180" y="1896"/>
                </a:cubicBezTo>
                <a:cubicBezTo>
                  <a:pt x="3167" y="1904"/>
                  <a:pt x="3117" y="1909"/>
                  <a:pt x="3117" y="1909"/>
                </a:cubicBezTo>
                <a:cubicBezTo>
                  <a:pt x="3117" y="1909"/>
                  <a:pt x="3094" y="1904"/>
                  <a:pt x="3084" y="1909"/>
                </a:cubicBezTo>
                <a:cubicBezTo>
                  <a:pt x="3074" y="1914"/>
                  <a:pt x="3017" y="1912"/>
                  <a:pt x="3006" y="1909"/>
                </a:cubicBezTo>
                <a:cubicBezTo>
                  <a:pt x="2994" y="1905"/>
                  <a:pt x="2971" y="1890"/>
                  <a:pt x="2949" y="1890"/>
                </a:cubicBezTo>
                <a:cubicBezTo>
                  <a:pt x="2927" y="1890"/>
                  <a:pt x="2899" y="1894"/>
                  <a:pt x="2881" y="1897"/>
                </a:cubicBezTo>
                <a:cubicBezTo>
                  <a:pt x="2862" y="1900"/>
                  <a:pt x="2839" y="1907"/>
                  <a:pt x="2833" y="1900"/>
                </a:cubicBezTo>
                <a:cubicBezTo>
                  <a:pt x="2826" y="1894"/>
                  <a:pt x="2813" y="1875"/>
                  <a:pt x="2798" y="1865"/>
                </a:cubicBezTo>
                <a:cubicBezTo>
                  <a:pt x="2783" y="1855"/>
                  <a:pt x="2729" y="1837"/>
                  <a:pt x="2729" y="1837"/>
                </a:cubicBezTo>
                <a:cubicBezTo>
                  <a:pt x="2669" y="1849"/>
                  <a:pt x="2669" y="1849"/>
                  <a:pt x="2669" y="1849"/>
                </a:cubicBezTo>
                <a:cubicBezTo>
                  <a:pt x="2669" y="1849"/>
                  <a:pt x="2639" y="1860"/>
                  <a:pt x="2633" y="1860"/>
                </a:cubicBezTo>
                <a:cubicBezTo>
                  <a:pt x="2626" y="1860"/>
                  <a:pt x="2570" y="1862"/>
                  <a:pt x="2556" y="1867"/>
                </a:cubicBezTo>
                <a:cubicBezTo>
                  <a:pt x="2543" y="1872"/>
                  <a:pt x="2508" y="1869"/>
                  <a:pt x="2498" y="1880"/>
                </a:cubicBezTo>
                <a:cubicBezTo>
                  <a:pt x="2488" y="1892"/>
                  <a:pt x="2448" y="1908"/>
                  <a:pt x="2438" y="1912"/>
                </a:cubicBezTo>
                <a:cubicBezTo>
                  <a:pt x="2428" y="1915"/>
                  <a:pt x="2373" y="1912"/>
                  <a:pt x="2373" y="1912"/>
                </a:cubicBezTo>
                <a:cubicBezTo>
                  <a:pt x="2373" y="1912"/>
                  <a:pt x="2357" y="1872"/>
                  <a:pt x="2355" y="1867"/>
                </a:cubicBezTo>
                <a:cubicBezTo>
                  <a:pt x="2353" y="1862"/>
                  <a:pt x="2333" y="1842"/>
                  <a:pt x="2333" y="1842"/>
                </a:cubicBezTo>
                <a:cubicBezTo>
                  <a:pt x="2298" y="1830"/>
                  <a:pt x="2298" y="1830"/>
                  <a:pt x="2298" y="1830"/>
                </a:cubicBezTo>
                <a:cubicBezTo>
                  <a:pt x="2298" y="1830"/>
                  <a:pt x="2298" y="1815"/>
                  <a:pt x="2288" y="1815"/>
                </a:cubicBezTo>
                <a:cubicBezTo>
                  <a:pt x="2278" y="1815"/>
                  <a:pt x="2245" y="1832"/>
                  <a:pt x="2245" y="1832"/>
                </a:cubicBezTo>
                <a:cubicBezTo>
                  <a:pt x="2245" y="1832"/>
                  <a:pt x="2213" y="1835"/>
                  <a:pt x="2203" y="1830"/>
                </a:cubicBezTo>
                <a:cubicBezTo>
                  <a:pt x="2193" y="1825"/>
                  <a:pt x="2160" y="1810"/>
                  <a:pt x="2160" y="1810"/>
                </a:cubicBezTo>
                <a:cubicBezTo>
                  <a:pt x="2114" y="1807"/>
                  <a:pt x="2114" y="1807"/>
                  <a:pt x="2114" y="1807"/>
                </a:cubicBezTo>
                <a:cubicBezTo>
                  <a:pt x="2114" y="1807"/>
                  <a:pt x="2065" y="1815"/>
                  <a:pt x="2060" y="1815"/>
                </a:cubicBezTo>
                <a:cubicBezTo>
                  <a:pt x="2055" y="1815"/>
                  <a:pt x="2047" y="1812"/>
                  <a:pt x="2029" y="1814"/>
                </a:cubicBezTo>
                <a:cubicBezTo>
                  <a:pt x="2010" y="1815"/>
                  <a:pt x="1980" y="1815"/>
                  <a:pt x="1972" y="1815"/>
                </a:cubicBezTo>
                <a:cubicBezTo>
                  <a:pt x="1964" y="1815"/>
                  <a:pt x="1935" y="1812"/>
                  <a:pt x="1924" y="1804"/>
                </a:cubicBezTo>
                <a:cubicBezTo>
                  <a:pt x="1912" y="1795"/>
                  <a:pt x="1897" y="1789"/>
                  <a:pt x="1897" y="1789"/>
                </a:cubicBezTo>
                <a:cubicBezTo>
                  <a:pt x="1874" y="1802"/>
                  <a:pt x="1874" y="1802"/>
                  <a:pt x="1874" y="1802"/>
                </a:cubicBezTo>
                <a:cubicBezTo>
                  <a:pt x="1874" y="1802"/>
                  <a:pt x="1846" y="1809"/>
                  <a:pt x="1842" y="1814"/>
                </a:cubicBezTo>
                <a:cubicBezTo>
                  <a:pt x="1839" y="1819"/>
                  <a:pt x="1832" y="1830"/>
                  <a:pt x="1832" y="1830"/>
                </a:cubicBezTo>
                <a:cubicBezTo>
                  <a:pt x="1799" y="1852"/>
                  <a:pt x="1799" y="1852"/>
                  <a:pt x="1799" y="1852"/>
                </a:cubicBezTo>
                <a:cubicBezTo>
                  <a:pt x="1777" y="1875"/>
                  <a:pt x="1777" y="1875"/>
                  <a:pt x="1777" y="1875"/>
                </a:cubicBezTo>
                <a:cubicBezTo>
                  <a:pt x="1751" y="1882"/>
                  <a:pt x="1751" y="1882"/>
                  <a:pt x="1751" y="1882"/>
                </a:cubicBezTo>
                <a:cubicBezTo>
                  <a:pt x="1732" y="1895"/>
                  <a:pt x="1732" y="1895"/>
                  <a:pt x="1732" y="1895"/>
                </a:cubicBezTo>
                <a:cubicBezTo>
                  <a:pt x="1704" y="1887"/>
                  <a:pt x="1704" y="1887"/>
                  <a:pt x="1704" y="1887"/>
                </a:cubicBezTo>
                <a:cubicBezTo>
                  <a:pt x="1687" y="1872"/>
                  <a:pt x="1687" y="1872"/>
                  <a:pt x="1687" y="1872"/>
                </a:cubicBezTo>
                <a:cubicBezTo>
                  <a:pt x="1687" y="1872"/>
                  <a:pt x="1654" y="1857"/>
                  <a:pt x="1649" y="1857"/>
                </a:cubicBezTo>
                <a:cubicBezTo>
                  <a:pt x="1644" y="1857"/>
                  <a:pt x="1614" y="1845"/>
                  <a:pt x="1608" y="1845"/>
                </a:cubicBezTo>
                <a:cubicBezTo>
                  <a:pt x="1601" y="1845"/>
                  <a:pt x="1561" y="1865"/>
                  <a:pt x="1561" y="1865"/>
                </a:cubicBezTo>
                <a:cubicBezTo>
                  <a:pt x="1519" y="1877"/>
                  <a:pt x="1519" y="1877"/>
                  <a:pt x="1519" y="1877"/>
                </a:cubicBezTo>
                <a:cubicBezTo>
                  <a:pt x="1490" y="1900"/>
                  <a:pt x="1490" y="1900"/>
                  <a:pt x="1490" y="1900"/>
                </a:cubicBezTo>
                <a:cubicBezTo>
                  <a:pt x="1466" y="1902"/>
                  <a:pt x="1466" y="1902"/>
                  <a:pt x="1466" y="1902"/>
                </a:cubicBezTo>
                <a:cubicBezTo>
                  <a:pt x="1435" y="1913"/>
                  <a:pt x="1435" y="1913"/>
                  <a:pt x="1435" y="1913"/>
                </a:cubicBezTo>
                <a:cubicBezTo>
                  <a:pt x="1398" y="1877"/>
                  <a:pt x="1398" y="1877"/>
                  <a:pt x="1398" y="1877"/>
                </a:cubicBezTo>
                <a:cubicBezTo>
                  <a:pt x="1398" y="1877"/>
                  <a:pt x="1370" y="1857"/>
                  <a:pt x="1361" y="1854"/>
                </a:cubicBezTo>
                <a:cubicBezTo>
                  <a:pt x="1353" y="1850"/>
                  <a:pt x="1316" y="1822"/>
                  <a:pt x="1310" y="1822"/>
                </a:cubicBezTo>
                <a:cubicBezTo>
                  <a:pt x="1303" y="1822"/>
                  <a:pt x="1278" y="1810"/>
                  <a:pt x="1273" y="1810"/>
                </a:cubicBezTo>
                <a:cubicBezTo>
                  <a:pt x="1268" y="1810"/>
                  <a:pt x="1235" y="1810"/>
                  <a:pt x="1235" y="1810"/>
                </a:cubicBezTo>
                <a:cubicBezTo>
                  <a:pt x="1235" y="1810"/>
                  <a:pt x="1198" y="1810"/>
                  <a:pt x="1193" y="1810"/>
                </a:cubicBezTo>
                <a:cubicBezTo>
                  <a:pt x="1188" y="1810"/>
                  <a:pt x="1160" y="1822"/>
                  <a:pt x="1160" y="1822"/>
                </a:cubicBezTo>
                <a:cubicBezTo>
                  <a:pt x="1133" y="1812"/>
                  <a:pt x="1133" y="1812"/>
                  <a:pt x="1133" y="1812"/>
                </a:cubicBezTo>
                <a:cubicBezTo>
                  <a:pt x="1112" y="1810"/>
                  <a:pt x="1112" y="1810"/>
                  <a:pt x="1112" y="1810"/>
                </a:cubicBezTo>
                <a:cubicBezTo>
                  <a:pt x="1082" y="1814"/>
                  <a:pt x="1082" y="1814"/>
                  <a:pt x="1082" y="1814"/>
                </a:cubicBezTo>
                <a:cubicBezTo>
                  <a:pt x="1060" y="1824"/>
                  <a:pt x="1060" y="1824"/>
                  <a:pt x="1060" y="1824"/>
                </a:cubicBezTo>
                <a:cubicBezTo>
                  <a:pt x="1043" y="1857"/>
                  <a:pt x="1043" y="1857"/>
                  <a:pt x="1043" y="1857"/>
                </a:cubicBezTo>
                <a:cubicBezTo>
                  <a:pt x="1037" y="1875"/>
                  <a:pt x="1037" y="1875"/>
                  <a:pt x="1037" y="1875"/>
                </a:cubicBezTo>
                <a:cubicBezTo>
                  <a:pt x="1037" y="1875"/>
                  <a:pt x="1010" y="1889"/>
                  <a:pt x="1005" y="1892"/>
                </a:cubicBezTo>
                <a:cubicBezTo>
                  <a:pt x="1000" y="1895"/>
                  <a:pt x="972" y="1895"/>
                  <a:pt x="972" y="1895"/>
                </a:cubicBezTo>
                <a:cubicBezTo>
                  <a:pt x="930" y="1892"/>
                  <a:pt x="930" y="1892"/>
                  <a:pt x="930" y="1892"/>
                </a:cubicBezTo>
                <a:cubicBezTo>
                  <a:pt x="892" y="1892"/>
                  <a:pt x="892" y="1892"/>
                  <a:pt x="892" y="1892"/>
                </a:cubicBezTo>
                <a:cubicBezTo>
                  <a:pt x="862" y="1889"/>
                  <a:pt x="862" y="1889"/>
                  <a:pt x="862" y="1889"/>
                </a:cubicBezTo>
                <a:cubicBezTo>
                  <a:pt x="832" y="1867"/>
                  <a:pt x="832" y="1867"/>
                  <a:pt x="832" y="1867"/>
                </a:cubicBezTo>
                <a:cubicBezTo>
                  <a:pt x="805" y="1862"/>
                  <a:pt x="805" y="1862"/>
                  <a:pt x="805" y="1862"/>
                </a:cubicBezTo>
                <a:cubicBezTo>
                  <a:pt x="805" y="1862"/>
                  <a:pt x="782" y="1879"/>
                  <a:pt x="775" y="1879"/>
                </a:cubicBezTo>
                <a:cubicBezTo>
                  <a:pt x="769" y="1879"/>
                  <a:pt x="742" y="1877"/>
                  <a:pt x="732" y="1879"/>
                </a:cubicBezTo>
                <a:cubicBezTo>
                  <a:pt x="722" y="1880"/>
                  <a:pt x="679" y="1885"/>
                  <a:pt x="679" y="1885"/>
                </a:cubicBezTo>
                <a:cubicBezTo>
                  <a:pt x="679" y="1885"/>
                  <a:pt x="657" y="1877"/>
                  <a:pt x="651" y="1877"/>
                </a:cubicBezTo>
                <a:cubicBezTo>
                  <a:pt x="644" y="1877"/>
                  <a:pt x="634" y="1884"/>
                  <a:pt x="634" y="1884"/>
                </a:cubicBezTo>
                <a:cubicBezTo>
                  <a:pt x="589" y="1877"/>
                  <a:pt x="589" y="1877"/>
                  <a:pt x="589" y="1877"/>
                </a:cubicBezTo>
                <a:cubicBezTo>
                  <a:pt x="589" y="1877"/>
                  <a:pt x="567" y="1875"/>
                  <a:pt x="562" y="1882"/>
                </a:cubicBezTo>
                <a:cubicBezTo>
                  <a:pt x="557" y="1889"/>
                  <a:pt x="546" y="1904"/>
                  <a:pt x="546" y="1904"/>
                </a:cubicBezTo>
                <a:cubicBezTo>
                  <a:pt x="514" y="1927"/>
                  <a:pt x="514" y="1927"/>
                  <a:pt x="514" y="1927"/>
                </a:cubicBezTo>
                <a:cubicBezTo>
                  <a:pt x="496" y="1915"/>
                  <a:pt x="496" y="1915"/>
                  <a:pt x="496" y="1915"/>
                </a:cubicBezTo>
                <a:cubicBezTo>
                  <a:pt x="496" y="1915"/>
                  <a:pt x="444" y="1923"/>
                  <a:pt x="439" y="1927"/>
                </a:cubicBezTo>
                <a:cubicBezTo>
                  <a:pt x="434" y="1930"/>
                  <a:pt x="413" y="1942"/>
                  <a:pt x="413" y="1942"/>
                </a:cubicBezTo>
                <a:cubicBezTo>
                  <a:pt x="379" y="1925"/>
                  <a:pt x="379" y="1925"/>
                  <a:pt x="379" y="1925"/>
                </a:cubicBezTo>
                <a:cubicBezTo>
                  <a:pt x="356" y="1942"/>
                  <a:pt x="356" y="1942"/>
                  <a:pt x="356" y="1942"/>
                </a:cubicBezTo>
                <a:cubicBezTo>
                  <a:pt x="324" y="1942"/>
                  <a:pt x="324" y="1942"/>
                  <a:pt x="324" y="1942"/>
                </a:cubicBezTo>
                <a:cubicBezTo>
                  <a:pt x="283" y="1928"/>
                  <a:pt x="283" y="1928"/>
                  <a:pt x="283" y="1928"/>
                </a:cubicBezTo>
                <a:cubicBezTo>
                  <a:pt x="283" y="1928"/>
                  <a:pt x="253" y="1927"/>
                  <a:pt x="246" y="1928"/>
                </a:cubicBezTo>
                <a:cubicBezTo>
                  <a:pt x="240" y="1930"/>
                  <a:pt x="193" y="1930"/>
                  <a:pt x="193" y="1930"/>
                </a:cubicBezTo>
                <a:cubicBezTo>
                  <a:pt x="163" y="1915"/>
                  <a:pt x="163" y="1915"/>
                  <a:pt x="163" y="1915"/>
                </a:cubicBezTo>
                <a:cubicBezTo>
                  <a:pt x="163" y="1915"/>
                  <a:pt x="140" y="1915"/>
                  <a:pt x="126" y="1915"/>
                </a:cubicBezTo>
                <a:cubicBezTo>
                  <a:pt x="113" y="1915"/>
                  <a:pt x="78" y="1915"/>
                  <a:pt x="78" y="1915"/>
                </a:cubicBezTo>
                <a:lnTo>
                  <a:pt x="55" y="189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def </a:t>
            </a:r>
            <a:r>
              <a:rPr lang="en-GB" sz="1100" dirty="0" err="1">
                <a:solidFill>
                  <a:schemeClr val="accent1"/>
                </a:solidFill>
                <a:latin typeface="Consolas" panose="020B0609020204030204" pitchFamily="49" charset="0"/>
              </a:rPr>
              <a:t>TimesTable</a:t>
            </a:r>
            <a:r>
              <a:rPr lang="en-GB" sz="1100" dirty="0">
                <a:solidFill>
                  <a:schemeClr val="accent1"/>
                </a:solidFill>
                <a:latin typeface="Consolas" panose="020B0609020204030204" pitchFamily="49" charset="0"/>
              </a:rPr>
              <a:t>(X):</a:t>
            </a:r>
          </a:p>
        </p:txBody>
      </p:sp>
      <p:sp>
        <p:nvSpPr>
          <p:cNvPr id="18" name="Freeform 22">
            <a:extLst>
              <a:ext uri="{FF2B5EF4-FFF2-40B4-BE49-F238E27FC236}">
                <a16:creationId xmlns:a16="http://schemas.microsoft.com/office/drawing/2014/main" id="{8BEDE63E-205A-4A47-AEAE-17F81DF65002}"/>
              </a:ext>
            </a:extLst>
          </p:cNvPr>
          <p:cNvSpPr>
            <a:spLocks/>
          </p:cNvSpPr>
          <p:nvPr/>
        </p:nvSpPr>
        <p:spPr bwMode="auto">
          <a:xfrm>
            <a:off x="3051958" y="3372694"/>
            <a:ext cx="5155871" cy="339433"/>
          </a:xfrm>
          <a:custGeom>
            <a:avLst/>
            <a:gdLst>
              <a:gd name="T0" fmla="*/ 13 w 3408"/>
              <a:gd name="T1" fmla="*/ 1714 h 1942"/>
              <a:gd name="T2" fmla="*/ 12 w 3408"/>
              <a:gd name="T3" fmla="*/ 1516 h 1942"/>
              <a:gd name="T4" fmla="*/ 55 w 3408"/>
              <a:gd name="T5" fmla="*/ 1336 h 1942"/>
              <a:gd name="T6" fmla="*/ 12 w 3408"/>
              <a:gd name="T7" fmla="*/ 1123 h 1942"/>
              <a:gd name="T8" fmla="*/ 27 w 3408"/>
              <a:gd name="T9" fmla="*/ 878 h 1942"/>
              <a:gd name="T10" fmla="*/ 27 w 3408"/>
              <a:gd name="T11" fmla="*/ 647 h 1942"/>
              <a:gd name="T12" fmla="*/ 15 w 3408"/>
              <a:gd name="T13" fmla="*/ 407 h 1942"/>
              <a:gd name="T14" fmla="*/ 27 w 3408"/>
              <a:gd name="T15" fmla="*/ 249 h 1942"/>
              <a:gd name="T16" fmla="*/ 27 w 3408"/>
              <a:gd name="T17" fmla="*/ 129 h 1942"/>
              <a:gd name="T18" fmla="*/ 88 w 3408"/>
              <a:gd name="T19" fmla="*/ 15 h 1942"/>
              <a:gd name="T20" fmla="*/ 206 w 3408"/>
              <a:gd name="T21" fmla="*/ 28 h 1942"/>
              <a:gd name="T22" fmla="*/ 404 w 3408"/>
              <a:gd name="T23" fmla="*/ 73 h 1942"/>
              <a:gd name="T24" fmla="*/ 504 w 3408"/>
              <a:gd name="T25" fmla="*/ 88 h 1942"/>
              <a:gd name="T26" fmla="*/ 651 w 3408"/>
              <a:gd name="T27" fmla="*/ 96 h 1942"/>
              <a:gd name="T28" fmla="*/ 804 w 3408"/>
              <a:gd name="T29" fmla="*/ 104 h 1942"/>
              <a:gd name="T30" fmla="*/ 985 w 3408"/>
              <a:gd name="T31" fmla="*/ 131 h 1942"/>
              <a:gd name="T32" fmla="*/ 1127 w 3408"/>
              <a:gd name="T33" fmla="*/ 69 h 1942"/>
              <a:gd name="T34" fmla="*/ 1260 w 3408"/>
              <a:gd name="T35" fmla="*/ 98 h 1942"/>
              <a:gd name="T36" fmla="*/ 1441 w 3408"/>
              <a:gd name="T37" fmla="*/ 121 h 1942"/>
              <a:gd name="T38" fmla="*/ 1624 w 3408"/>
              <a:gd name="T39" fmla="*/ 93 h 1942"/>
              <a:gd name="T40" fmla="*/ 1787 w 3408"/>
              <a:gd name="T41" fmla="*/ 98 h 1942"/>
              <a:gd name="T42" fmla="*/ 1920 w 3408"/>
              <a:gd name="T43" fmla="*/ 63 h 1942"/>
              <a:gd name="T44" fmla="*/ 2067 w 3408"/>
              <a:gd name="T45" fmla="*/ 79 h 1942"/>
              <a:gd name="T46" fmla="*/ 2237 w 3408"/>
              <a:gd name="T47" fmla="*/ 88 h 1942"/>
              <a:gd name="T48" fmla="*/ 2396 w 3408"/>
              <a:gd name="T49" fmla="*/ 136 h 1942"/>
              <a:gd name="T50" fmla="*/ 2498 w 3408"/>
              <a:gd name="T51" fmla="*/ 104 h 1942"/>
              <a:gd name="T52" fmla="*/ 2628 w 3408"/>
              <a:gd name="T53" fmla="*/ 94 h 1942"/>
              <a:gd name="T54" fmla="*/ 2708 w 3408"/>
              <a:gd name="T55" fmla="*/ 38 h 1942"/>
              <a:gd name="T56" fmla="*/ 2793 w 3408"/>
              <a:gd name="T57" fmla="*/ 88 h 1942"/>
              <a:gd name="T58" fmla="*/ 2872 w 3408"/>
              <a:gd name="T59" fmla="*/ 154 h 1942"/>
              <a:gd name="T60" fmla="*/ 2974 w 3408"/>
              <a:gd name="T61" fmla="*/ 193 h 1942"/>
              <a:gd name="T62" fmla="*/ 3092 w 3408"/>
              <a:gd name="T63" fmla="*/ 226 h 1942"/>
              <a:gd name="T64" fmla="*/ 3212 w 3408"/>
              <a:gd name="T65" fmla="*/ 246 h 1942"/>
              <a:gd name="T66" fmla="*/ 3299 w 3408"/>
              <a:gd name="T67" fmla="*/ 288 h 1942"/>
              <a:gd name="T68" fmla="*/ 3333 w 3408"/>
              <a:gd name="T69" fmla="*/ 446 h 1942"/>
              <a:gd name="T70" fmla="*/ 3387 w 3408"/>
              <a:gd name="T71" fmla="*/ 619 h 1942"/>
              <a:gd name="T72" fmla="*/ 3398 w 3408"/>
              <a:gd name="T73" fmla="*/ 803 h 1942"/>
              <a:gd name="T74" fmla="*/ 3350 w 3408"/>
              <a:gd name="T75" fmla="*/ 930 h 1942"/>
              <a:gd name="T76" fmla="*/ 3350 w 3408"/>
              <a:gd name="T77" fmla="*/ 1085 h 1942"/>
              <a:gd name="T78" fmla="*/ 3372 w 3408"/>
              <a:gd name="T79" fmla="*/ 1244 h 1942"/>
              <a:gd name="T80" fmla="*/ 3348 w 3408"/>
              <a:gd name="T81" fmla="*/ 1358 h 1942"/>
              <a:gd name="T82" fmla="*/ 3323 w 3408"/>
              <a:gd name="T83" fmla="*/ 1524 h 1942"/>
              <a:gd name="T84" fmla="*/ 3358 w 3408"/>
              <a:gd name="T85" fmla="*/ 1725 h 1942"/>
              <a:gd name="T86" fmla="*/ 3328 w 3408"/>
              <a:gd name="T87" fmla="*/ 1882 h 1942"/>
              <a:gd name="T88" fmla="*/ 3117 w 3408"/>
              <a:gd name="T89" fmla="*/ 1909 h 1942"/>
              <a:gd name="T90" fmla="*/ 2833 w 3408"/>
              <a:gd name="T91" fmla="*/ 1900 h 1942"/>
              <a:gd name="T92" fmla="*/ 2556 w 3408"/>
              <a:gd name="T93" fmla="*/ 1867 h 1942"/>
              <a:gd name="T94" fmla="*/ 2333 w 3408"/>
              <a:gd name="T95" fmla="*/ 1842 h 1942"/>
              <a:gd name="T96" fmla="*/ 2160 w 3408"/>
              <a:gd name="T97" fmla="*/ 1810 h 1942"/>
              <a:gd name="T98" fmla="*/ 1924 w 3408"/>
              <a:gd name="T99" fmla="*/ 1804 h 1942"/>
              <a:gd name="T100" fmla="*/ 1799 w 3408"/>
              <a:gd name="T101" fmla="*/ 1852 h 1942"/>
              <a:gd name="T102" fmla="*/ 1687 w 3408"/>
              <a:gd name="T103" fmla="*/ 1872 h 1942"/>
              <a:gd name="T104" fmla="*/ 1490 w 3408"/>
              <a:gd name="T105" fmla="*/ 1900 h 1942"/>
              <a:gd name="T106" fmla="*/ 1310 w 3408"/>
              <a:gd name="T107" fmla="*/ 1822 h 1942"/>
              <a:gd name="T108" fmla="*/ 1133 w 3408"/>
              <a:gd name="T109" fmla="*/ 1812 h 1942"/>
              <a:gd name="T110" fmla="*/ 1037 w 3408"/>
              <a:gd name="T111" fmla="*/ 1875 h 1942"/>
              <a:gd name="T112" fmla="*/ 862 w 3408"/>
              <a:gd name="T113" fmla="*/ 1889 h 1942"/>
              <a:gd name="T114" fmla="*/ 679 w 3408"/>
              <a:gd name="T115" fmla="*/ 1885 h 1942"/>
              <a:gd name="T116" fmla="*/ 546 w 3408"/>
              <a:gd name="T117" fmla="*/ 1904 h 1942"/>
              <a:gd name="T118" fmla="*/ 379 w 3408"/>
              <a:gd name="T119" fmla="*/ 1925 h 1942"/>
              <a:gd name="T120" fmla="*/ 193 w 3408"/>
              <a:gd name="T121" fmla="*/ 1930 h 1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08" h="1942">
                <a:moveTo>
                  <a:pt x="55" y="1895"/>
                </a:moveTo>
                <a:cubicBezTo>
                  <a:pt x="28" y="1835"/>
                  <a:pt x="28" y="1835"/>
                  <a:pt x="28" y="1835"/>
                </a:cubicBezTo>
                <a:cubicBezTo>
                  <a:pt x="28" y="1795"/>
                  <a:pt x="28" y="1795"/>
                  <a:pt x="28" y="1795"/>
                </a:cubicBezTo>
                <a:cubicBezTo>
                  <a:pt x="28" y="1760"/>
                  <a:pt x="28" y="1760"/>
                  <a:pt x="28" y="1760"/>
                </a:cubicBezTo>
                <a:cubicBezTo>
                  <a:pt x="28" y="1760"/>
                  <a:pt x="13" y="1719"/>
                  <a:pt x="13" y="1714"/>
                </a:cubicBezTo>
                <a:cubicBezTo>
                  <a:pt x="13" y="1709"/>
                  <a:pt x="0" y="1666"/>
                  <a:pt x="0" y="1666"/>
                </a:cubicBezTo>
                <a:cubicBezTo>
                  <a:pt x="17" y="1622"/>
                  <a:pt x="17" y="1622"/>
                  <a:pt x="17" y="1622"/>
                </a:cubicBezTo>
                <a:cubicBezTo>
                  <a:pt x="17" y="1594"/>
                  <a:pt x="17" y="1594"/>
                  <a:pt x="17" y="1594"/>
                </a:cubicBezTo>
                <a:cubicBezTo>
                  <a:pt x="15" y="1544"/>
                  <a:pt x="15" y="1544"/>
                  <a:pt x="15" y="1544"/>
                </a:cubicBezTo>
                <a:cubicBezTo>
                  <a:pt x="12" y="1516"/>
                  <a:pt x="12" y="1516"/>
                  <a:pt x="12" y="1516"/>
                </a:cubicBezTo>
                <a:cubicBezTo>
                  <a:pt x="27" y="1466"/>
                  <a:pt x="27" y="1466"/>
                  <a:pt x="27" y="1466"/>
                </a:cubicBezTo>
                <a:cubicBezTo>
                  <a:pt x="42" y="1441"/>
                  <a:pt x="42" y="1441"/>
                  <a:pt x="42" y="1441"/>
                </a:cubicBezTo>
                <a:cubicBezTo>
                  <a:pt x="27" y="1394"/>
                  <a:pt x="27" y="1394"/>
                  <a:pt x="27" y="1394"/>
                </a:cubicBezTo>
                <a:cubicBezTo>
                  <a:pt x="27" y="1368"/>
                  <a:pt x="27" y="1368"/>
                  <a:pt x="27" y="1368"/>
                </a:cubicBezTo>
                <a:cubicBezTo>
                  <a:pt x="55" y="1336"/>
                  <a:pt x="55" y="1336"/>
                  <a:pt x="55" y="1336"/>
                </a:cubicBezTo>
                <a:cubicBezTo>
                  <a:pt x="45" y="1301"/>
                  <a:pt x="45" y="1301"/>
                  <a:pt x="45" y="1301"/>
                </a:cubicBezTo>
                <a:cubicBezTo>
                  <a:pt x="47" y="1256"/>
                  <a:pt x="47" y="1256"/>
                  <a:pt x="47" y="1256"/>
                </a:cubicBezTo>
                <a:cubicBezTo>
                  <a:pt x="47" y="1223"/>
                  <a:pt x="47" y="1223"/>
                  <a:pt x="47" y="1223"/>
                </a:cubicBezTo>
                <a:cubicBezTo>
                  <a:pt x="27" y="1161"/>
                  <a:pt x="27" y="1161"/>
                  <a:pt x="27" y="1161"/>
                </a:cubicBezTo>
                <a:cubicBezTo>
                  <a:pt x="12" y="1123"/>
                  <a:pt x="12" y="1123"/>
                  <a:pt x="12" y="1123"/>
                </a:cubicBezTo>
                <a:cubicBezTo>
                  <a:pt x="18" y="1086"/>
                  <a:pt x="18" y="1086"/>
                  <a:pt x="18" y="1086"/>
                </a:cubicBezTo>
                <a:cubicBezTo>
                  <a:pt x="27" y="1006"/>
                  <a:pt x="27" y="1006"/>
                  <a:pt x="27" y="1006"/>
                </a:cubicBezTo>
                <a:cubicBezTo>
                  <a:pt x="27" y="957"/>
                  <a:pt x="27" y="957"/>
                  <a:pt x="27" y="957"/>
                </a:cubicBezTo>
                <a:cubicBezTo>
                  <a:pt x="27" y="913"/>
                  <a:pt x="27" y="913"/>
                  <a:pt x="27" y="913"/>
                </a:cubicBezTo>
                <a:cubicBezTo>
                  <a:pt x="27" y="878"/>
                  <a:pt x="27" y="878"/>
                  <a:pt x="27" y="878"/>
                </a:cubicBezTo>
                <a:cubicBezTo>
                  <a:pt x="27" y="823"/>
                  <a:pt x="27" y="823"/>
                  <a:pt x="27" y="823"/>
                </a:cubicBezTo>
                <a:cubicBezTo>
                  <a:pt x="27" y="775"/>
                  <a:pt x="27" y="775"/>
                  <a:pt x="27" y="775"/>
                </a:cubicBezTo>
                <a:cubicBezTo>
                  <a:pt x="35" y="739"/>
                  <a:pt x="35" y="739"/>
                  <a:pt x="35" y="739"/>
                </a:cubicBezTo>
                <a:cubicBezTo>
                  <a:pt x="35" y="739"/>
                  <a:pt x="35" y="705"/>
                  <a:pt x="35" y="699"/>
                </a:cubicBezTo>
                <a:cubicBezTo>
                  <a:pt x="35" y="692"/>
                  <a:pt x="28" y="652"/>
                  <a:pt x="27" y="647"/>
                </a:cubicBezTo>
                <a:cubicBezTo>
                  <a:pt x="27" y="642"/>
                  <a:pt x="28" y="620"/>
                  <a:pt x="27" y="614"/>
                </a:cubicBezTo>
                <a:cubicBezTo>
                  <a:pt x="27" y="607"/>
                  <a:pt x="38" y="577"/>
                  <a:pt x="38" y="577"/>
                </a:cubicBezTo>
                <a:cubicBezTo>
                  <a:pt x="35" y="537"/>
                  <a:pt x="35" y="537"/>
                  <a:pt x="35" y="537"/>
                </a:cubicBezTo>
                <a:cubicBezTo>
                  <a:pt x="35" y="484"/>
                  <a:pt x="35" y="484"/>
                  <a:pt x="35" y="484"/>
                </a:cubicBezTo>
                <a:cubicBezTo>
                  <a:pt x="35" y="484"/>
                  <a:pt x="15" y="414"/>
                  <a:pt x="15" y="407"/>
                </a:cubicBezTo>
                <a:cubicBezTo>
                  <a:pt x="15" y="401"/>
                  <a:pt x="0" y="346"/>
                  <a:pt x="0" y="346"/>
                </a:cubicBezTo>
                <a:cubicBezTo>
                  <a:pt x="0" y="329"/>
                  <a:pt x="0" y="329"/>
                  <a:pt x="0" y="329"/>
                </a:cubicBezTo>
                <a:cubicBezTo>
                  <a:pt x="18" y="316"/>
                  <a:pt x="18" y="316"/>
                  <a:pt x="18" y="316"/>
                </a:cubicBezTo>
                <a:cubicBezTo>
                  <a:pt x="27" y="294"/>
                  <a:pt x="27" y="294"/>
                  <a:pt x="27" y="294"/>
                </a:cubicBezTo>
                <a:cubicBezTo>
                  <a:pt x="27" y="249"/>
                  <a:pt x="27" y="249"/>
                  <a:pt x="27" y="249"/>
                </a:cubicBezTo>
                <a:cubicBezTo>
                  <a:pt x="17" y="211"/>
                  <a:pt x="17" y="211"/>
                  <a:pt x="17" y="211"/>
                </a:cubicBezTo>
                <a:cubicBezTo>
                  <a:pt x="17" y="194"/>
                  <a:pt x="17" y="194"/>
                  <a:pt x="17" y="194"/>
                </a:cubicBezTo>
                <a:cubicBezTo>
                  <a:pt x="27" y="179"/>
                  <a:pt x="27" y="179"/>
                  <a:pt x="27" y="179"/>
                </a:cubicBezTo>
                <a:cubicBezTo>
                  <a:pt x="27" y="159"/>
                  <a:pt x="27" y="159"/>
                  <a:pt x="27" y="159"/>
                </a:cubicBezTo>
                <a:cubicBezTo>
                  <a:pt x="27" y="129"/>
                  <a:pt x="27" y="129"/>
                  <a:pt x="27" y="129"/>
                </a:cubicBezTo>
                <a:cubicBezTo>
                  <a:pt x="37" y="101"/>
                  <a:pt x="37" y="101"/>
                  <a:pt x="37" y="101"/>
                </a:cubicBezTo>
                <a:cubicBezTo>
                  <a:pt x="37" y="71"/>
                  <a:pt x="37" y="71"/>
                  <a:pt x="37" y="71"/>
                </a:cubicBezTo>
                <a:cubicBezTo>
                  <a:pt x="55" y="59"/>
                  <a:pt x="55" y="59"/>
                  <a:pt x="55" y="59"/>
                </a:cubicBezTo>
                <a:cubicBezTo>
                  <a:pt x="65" y="28"/>
                  <a:pt x="65" y="28"/>
                  <a:pt x="65" y="28"/>
                </a:cubicBezTo>
                <a:cubicBezTo>
                  <a:pt x="88" y="15"/>
                  <a:pt x="88" y="15"/>
                  <a:pt x="88" y="15"/>
                </a:cubicBezTo>
                <a:cubicBezTo>
                  <a:pt x="106" y="15"/>
                  <a:pt x="106" y="15"/>
                  <a:pt x="106" y="15"/>
                </a:cubicBezTo>
                <a:cubicBezTo>
                  <a:pt x="120" y="0"/>
                  <a:pt x="120" y="0"/>
                  <a:pt x="120" y="0"/>
                </a:cubicBezTo>
                <a:cubicBezTo>
                  <a:pt x="143" y="0"/>
                  <a:pt x="143" y="0"/>
                  <a:pt x="143" y="0"/>
                </a:cubicBezTo>
                <a:cubicBezTo>
                  <a:pt x="176" y="20"/>
                  <a:pt x="176" y="20"/>
                  <a:pt x="176" y="20"/>
                </a:cubicBezTo>
                <a:cubicBezTo>
                  <a:pt x="206" y="28"/>
                  <a:pt x="206" y="28"/>
                  <a:pt x="206" y="28"/>
                </a:cubicBezTo>
                <a:cubicBezTo>
                  <a:pt x="240" y="41"/>
                  <a:pt x="240" y="41"/>
                  <a:pt x="240" y="41"/>
                </a:cubicBezTo>
                <a:cubicBezTo>
                  <a:pt x="278" y="51"/>
                  <a:pt x="278" y="51"/>
                  <a:pt x="278" y="51"/>
                </a:cubicBezTo>
                <a:cubicBezTo>
                  <a:pt x="309" y="59"/>
                  <a:pt x="309" y="59"/>
                  <a:pt x="309" y="59"/>
                </a:cubicBezTo>
                <a:cubicBezTo>
                  <a:pt x="359" y="58"/>
                  <a:pt x="359" y="58"/>
                  <a:pt x="359" y="58"/>
                </a:cubicBezTo>
                <a:cubicBezTo>
                  <a:pt x="404" y="73"/>
                  <a:pt x="404" y="73"/>
                  <a:pt x="404" y="73"/>
                </a:cubicBezTo>
                <a:cubicBezTo>
                  <a:pt x="404" y="73"/>
                  <a:pt x="418" y="78"/>
                  <a:pt x="423" y="79"/>
                </a:cubicBezTo>
                <a:cubicBezTo>
                  <a:pt x="428" y="81"/>
                  <a:pt x="439" y="81"/>
                  <a:pt x="439" y="81"/>
                </a:cubicBezTo>
                <a:cubicBezTo>
                  <a:pt x="458" y="78"/>
                  <a:pt x="458" y="78"/>
                  <a:pt x="458" y="78"/>
                </a:cubicBezTo>
                <a:cubicBezTo>
                  <a:pt x="476" y="84"/>
                  <a:pt x="476" y="84"/>
                  <a:pt x="476" y="84"/>
                </a:cubicBezTo>
                <a:cubicBezTo>
                  <a:pt x="504" y="88"/>
                  <a:pt x="504" y="88"/>
                  <a:pt x="504" y="88"/>
                </a:cubicBezTo>
                <a:cubicBezTo>
                  <a:pt x="544" y="86"/>
                  <a:pt x="544" y="86"/>
                  <a:pt x="544" y="86"/>
                </a:cubicBezTo>
                <a:cubicBezTo>
                  <a:pt x="564" y="83"/>
                  <a:pt x="564" y="83"/>
                  <a:pt x="564" y="83"/>
                </a:cubicBezTo>
                <a:cubicBezTo>
                  <a:pt x="597" y="83"/>
                  <a:pt x="597" y="83"/>
                  <a:pt x="597" y="83"/>
                </a:cubicBezTo>
                <a:cubicBezTo>
                  <a:pt x="631" y="93"/>
                  <a:pt x="631" y="93"/>
                  <a:pt x="631" y="93"/>
                </a:cubicBezTo>
                <a:cubicBezTo>
                  <a:pt x="651" y="96"/>
                  <a:pt x="651" y="96"/>
                  <a:pt x="651" y="96"/>
                </a:cubicBezTo>
                <a:cubicBezTo>
                  <a:pt x="682" y="101"/>
                  <a:pt x="682" y="101"/>
                  <a:pt x="682" y="101"/>
                </a:cubicBezTo>
                <a:cubicBezTo>
                  <a:pt x="727" y="104"/>
                  <a:pt x="727" y="104"/>
                  <a:pt x="727" y="104"/>
                </a:cubicBezTo>
                <a:cubicBezTo>
                  <a:pt x="767" y="104"/>
                  <a:pt x="767" y="104"/>
                  <a:pt x="767" y="104"/>
                </a:cubicBezTo>
                <a:cubicBezTo>
                  <a:pt x="784" y="103"/>
                  <a:pt x="784" y="103"/>
                  <a:pt x="784" y="103"/>
                </a:cubicBezTo>
                <a:cubicBezTo>
                  <a:pt x="804" y="104"/>
                  <a:pt x="804" y="104"/>
                  <a:pt x="804" y="104"/>
                </a:cubicBezTo>
                <a:cubicBezTo>
                  <a:pt x="840" y="111"/>
                  <a:pt x="840" y="111"/>
                  <a:pt x="840" y="111"/>
                </a:cubicBezTo>
                <a:cubicBezTo>
                  <a:pt x="870" y="114"/>
                  <a:pt x="870" y="114"/>
                  <a:pt x="870" y="114"/>
                </a:cubicBezTo>
                <a:cubicBezTo>
                  <a:pt x="870" y="114"/>
                  <a:pt x="885" y="114"/>
                  <a:pt x="897" y="114"/>
                </a:cubicBezTo>
                <a:cubicBezTo>
                  <a:pt x="909" y="114"/>
                  <a:pt x="950" y="121"/>
                  <a:pt x="950" y="121"/>
                </a:cubicBezTo>
                <a:cubicBezTo>
                  <a:pt x="985" y="131"/>
                  <a:pt x="985" y="131"/>
                  <a:pt x="985" y="131"/>
                </a:cubicBezTo>
                <a:cubicBezTo>
                  <a:pt x="1027" y="119"/>
                  <a:pt x="1027" y="119"/>
                  <a:pt x="1027" y="119"/>
                </a:cubicBezTo>
                <a:cubicBezTo>
                  <a:pt x="1050" y="103"/>
                  <a:pt x="1050" y="103"/>
                  <a:pt x="1050" y="103"/>
                </a:cubicBezTo>
                <a:cubicBezTo>
                  <a:pt x="1083" y="89"/>
                  <a:pt x="1083" y="89"/>
                  <a:pt x="1083" y="89"/>
                </a:cubicBezTo>
                <a:cubicBezTo>
                  <a:pt x="1102" y="79"/>
                  <a:pt x="1102" y="79"/>
                  <a:pt x="1102" y="79"/>
                </a:cubicBezTo>
                <a:cubicBezTo>
                  <a:pt x="1127" y="69"/>
                  <a:pt x="1127" y="69"/>
                  <a:pt x="1127" y="69"/>
                </a:cubicBezTo>
                <a:cubicBezTo>
                  <a:pt x="1127" y="69"/>
                  <a:pt x="1140" y="68"/>
                  <a:pt x="1148" y="69"/>
                </a:cubicBezTo>
                <a:cubicBezTo>
                  <a:pt x="1157" y="71"/>
                  <a:pt x="1182" y="79"/>
                  <a:pt x="1182" y="79"/>
                </a:cubicBezTo>
                <a:cubicBezTo>
                  <a:pt x="1213" y="81"/>
                  <a:pt x="1213" y="81"/>
                  <a:pt x="1213" y="81"/>
                </a:cubicBezTo>
                <a:cubicBezTo>
                  <a:pt x="1241" y="88"/>
                  <a:pt x="1241" y="88"/>
                  <a:pt x="1241" y="88"/>
                </a:cubicBezTo>
                <a:cubicBezTo>
                  <a:pt x="1260" y="98"/>
                  <a:pt x="1260" y="98"/>
                  <a:pt x="1260" y="98"/>
                </a:cubicBezTo>
                <a:cubicBezTo>
                  <a:pt x="1293" y="103"/>
                  <a:pt x="1293" y="103"/>
                  <a:pt x="1293" y="103"/>
                </a:cubicBezTo>
                <a:cubicBezTo>
                  <a:pt x="1323" y="113"/>
                  <a:pt x="1323" y="113"/>
                  <a:pt x="1323" y="113"/>
                </a:cubicBezTo>
                <a:cubicBezTo>
                  <a:pt x="1368" y="123"/>
                  <a:pt x="1368" y="123"/>
                  <a:pt x="1368" y="123"/>
                </a:cubicBezTo>
                <a:cubicBezTo>
                  <a:pt x="1368" y="123"/>
                  <a:pt x="1395" y="121"/>
                  <a:pt x="1406" y="121"/>
                </a:cubicBezTo>
                <a:cubicBezTo>
                  <a:pt x="1418" y="121"/>
                  <a:pt x="1441" y="121"/>
                  <a:pt x="1441" y="121"/>
                </a:cubicBezTo>
                <a:cubicBezTo>
                  <a:pt x="1490" y="118"/>
                  <a:pt x="1490" y="118"/>
                  <a:pt x="1490" y="118"/>
                </a:cubicBezTo>
                <a:cubicBezTo>
                  <a:pt x="1551" y="91"/>
                  <a:pt x="1551" y="91"/>
                  <a:pt x="1551" y="91"/>
                </a:cubicBezTo>
                <a:cubicBezTo>
                  <a:pt x="1576" y="91"/>
                  <a:pt x="1576" y="91"/>
                  <a:pt x="1576" y="91"/>
                </a:cubicBezTo>
                <a:cubicBezTo>
                  <a:pt x="1594" y="86"/>
                  <a:pt x="1594" y="86"/>
                  <a:pt x="1594" y="86"/>
                </a:cubicBezTo>
                <a:cubicBezTo>
                  <a:pt x="1624" y="93"/>
                  <a:pt x="1624" y="93"/>
                  <a:pt x="1624" y="93"/>
                </a:cubicBezTo>
                <a:cubicBezTo>
                  <a:pt x="1646" y="108"/>
                  <a:pt x="1646" y="108"/>
                  <a:pt x="1646" y="108"/>
                </a:cubicBezTo>
                <a:cubicBezTo>
                  <a:pt x="1676" y="114"/>
                  <a:pt x="1676" y="114"/>
                  <a:pt x="1676" y="114"/>
                </a:cubicBezTo>
                <a:cubicBezTo>
                  <a:pt x="1711" y="118"/>
                  <a:pt x="1711" y="118"/>
                  <a:pt x="1711" y="118"/>
                </a:cubicBezTo>
                <a:cubicBezTo>
                  <a:pt x="1757" y="108"/>
                  <a:pt x="1757" y="108"/>
                  <a:pt x="1757" y="108"/>
                </a:cubicBezTo>
                <a:cubicBezTo>
                  <a:pt x="1787" y="98"/>
                  <a:pt x="1787" y="98"/>
                  <a:pt x="1787" y="98"/>
                </a:cubicBezTo>
                <a:cubicBezTo>
                  <a:pt x="1807" y="76"/>
                  <a:pt x="1807" y="76"/>
                  <a:pt x="1807" y="76"/>
                </a:cubicBezTo>
                <a:cubicBezTo>
                  <a:pt x="1834" y="74"/>
                  <a:pt x="1834" y="74"/>
                  <a:pt x="1834" y="74"/>
                </a:cubicBezTo>
                <a:cubicBezTo>
                  <a:pt x="1872" y="66"/>
                  <a:pt x="1872" y="66"/>
                  <a:pt x="1872" y="66"/>
                </a:cubicBezTo>
                <a:cubicBezTo>
                  <a:pt x="1892" y="59"/>
                  <a:pt x="1892" y="59"/>
                  <a:pt x="1892" y="59"/>
                </a:cubicBezTo>
                <a:cubicBezTo>
                  <a:pt x="1920" y="63"/>
                  <a:pt x="1920" y="63"/>
                  <a:pt x="1920" y="63"/>
                </a:cubicBezTo>
                <a:cubicBezTo>
                  <a:pt x="1935" y="63"/>
                  <a:pt x="1935" y="63"/>
                  <a:pt x="1935" y="63"/>
                </a:cubicBezTo>
                <a:cubicBezTo>
                  <a:pt x="1969" y="55"/>
                  <a:pt x="1969" y="55"/>
                  <a:pt x="1969" y="55"/>
                </a:cubicBezTo>
                <a:cubicBezTo>
                  <a:pt x="2000" y="59"/>
                  <a:pt x="2000" y="59"/>
                  <a:pt x="2000" y="59"/>
                </a:cubicBezTo>
                <a:cubicBezTo>
                  <a:pt x="2044" y="66"/>
                  <a:pt x="2044" y="66"/>
                  <a:pt x="2044" y="66"/>
                </a:cubicBezTo>
                <a:cubicBezTo>
                  <a:pt x="2044" y="66"/>
                  <a:pt x="2059" y="78"/>
                  <a:pt x="2067" y="79"/>
                </a:cubicBezTo>
                <a:cubicBezTo>
                  <a:pt x="2075" y="81"/>
                  <a:pt x="2100" y="83"/>
                  <a:pt x="2100" y="83"/>
                </a:cubicBezTo>
                <a:cubicBezTo>
                  <a:pt x="2129" y="84"/>
                  <a:pt x="2129" y="84"/>
                  <a:pt x="2129" y="84"/>
                </a:cubicBezTo>
                <a:cubicBezTo>
                  <a:pt x="2158" y="88"/>
                  <a:pt x="2158" y="88"/>
                  <a:pt x="2158" y="88"/>
                </a:cubicBezTo>
                <a:cubicBezTo>
                  <a:pt x="2212" y="83"/>
                  <a:pt x="2212" y="83"/>
                  <a:pt x="2212" y="83"/>
                </a:cubicBezTo>
                <a:cubicBezTo>
                  <a:pt x="2237" y="88"/>
                  <a:pt x="2237" y="88"/>
                  <a:pt x="2237" y="88"/>
                </a:cubicBezTo>
                <a:cubicBezTo>
                  <a:pt x="2272" y="93"/>
                  <a:pt x="2272" y="93"/>
                  <a:pt x="2272" y="93"/>
                </a:cubicBezTo>
                <a:cubicBezTo>
                  <a:pt x="2298" y="109"/>
                  <a:pt x="2298" y="109"/>
                  <a:pt x="2298" y="109"/>
                </a:cubicBezTo>
                <a:cubicBezTo>
                  <a:pt x="2328" y="113"/>
                  <a:pt x="2328" y="113"/>
                  <a:pt x="2328" y="113"/>
                </a:cubicBezTo>
                <a:cubicBezTo>
                  <a:pt x="2368" y="121"/>
                  <a:pt x="2368" y="121"/>
                  <a:pt x="2368" y="121"/>
                </a:cubicBezTo>
                <a:cubicBezTo>
                  <a:pt x="2396" y="136"/>
                  <a:pt x="2396" y="136"/>
                  <a:pt x="2396" y="136"/>
                </a:cubicBezTo>
                <a:cubicBezTo>
                  <a:pt x="2410" y="149"/>
                  <a:pt x="2410" y="149"/>
                  <a:pt x="2410" y="149"/>
                </a:cubicBezTo>
                <a:cubicBezTo>
                  <a:pt x="2425" y="148"/>
                  <a:pt x="2425" y="148"/>
                  <a:pt x="2425" y="148"/>
                </a:cubicBezTo>
                <a:cubicBezTo>
                  <a:pt x="2425" y="148"/>
                  <a:pt x="2453" y="138"/>
                  <a:pt x="2458" y="136"/>
                </a:cubicBezTo>
                <a:cubicBezTo>
                  <a:pt x="2463" y="134"/>
                  <a:pt x="2476" y="124"/>
                  <a:pt x="2476" y="124"/>
                </a:cubicBezTo>
                <a:cubicBezTo>
                  <a:pt x="2498" y="104"/>
                  <a:pt x="2498" y="104"/>
                  <a:pt x="2498" y="104"/>
                </a:cubicBezTo>
                <a:cubicBezTo>
                  <a:pt x="2498" y="88"/>
                  <a:pt x="2498" y="88"/>
                  <a:pt x="2498" y="88"/>
                </a:cubicBezTo>
                <a:cubicBezTo>
                  <a:pt x="2526" y="89"/>
                  <a:pt x="2526" y="89"/>
                  <a:pt x="2526" y="89"/>
                </a:cubicBezTo>
                <a:cubicBezTo>
                  <a:pt x="2551" y="98"/>
                  <a:pt x="2551" y="98"/>
                  <a:pt x="2551" y="98"/>
                </a:cubicBezTo>
                <a:cubicBezTo>
                  <a:pt x="2576" y="98"/>
                  <a:pt x="2576" y="98"/>
                  <a:pt x="2576" y="98"/>
                </a:cubicBezTo>
                <a:cubicBezTo>
                  <a:pt x="2628" y="94"/>
                  <a:pt x="2628" y="94"/>
                  <a:pt x="2628" y="94"/>
                </a:cubicBezTo>
                <a:cubicBezTo>
                  <a:pt x="2643" y="79"/>
                  <a:pt x="2643" y="79"/>
                  <a:pt x="2643" y="79"/>
                </a:cubicBezTo>
                <a:cubicBezTo>
                  <a:pt x="2664" y="79"/>
                  <a:pt x="2664" y="79"/>
                  <a:pt x="2664" y="79"/>
                </a:cubicBezTo>
                <a:cubicBezTo>
                  <a:pt x="2674" y="68"/>
                  <a:pt x="2674" y="68"/>
                  <a:pt x="2674" y="68"/>
                </a:cubicBezTo>
                <a:cubicBezTo>
                  <a:pt x="2674" y="51"/>
                  <a:pt x="2674" y="51"/>
                  <a:pt x="2674" y="51"/>
                </a:cubicBezTo>
                <a:cubicBezTo>
                  <a:pt x="2708" y="38"/>
                  <a:pt x="2708" y="38"/>
                  <a:pt x="2708" y="38"/>
                </a:cubicBezTo>
                <a:cubicBezTo>
                  <a:pt x="2733" y="41"/>
                  <a:pt x="2733" y="41"/>
                  <a:pt x="2733" y="41"/>
                </a:cubicBezTo>
                <a:cubicBezTo>
                  <a:pt x="2758" y="41"/>
                  <a:pt x="2758" y="41"/>
                  <a:pt x="2758" y="41"/>
                </a:cubicBezTo>
                <a:cubicBezTo>
                  <a:pt x="2783" y="45"/>
                  <a:pt x="2783" y="45"/>
                  <a:pt x="2783" y="45"/>
                </a:cubicBezTo>
                <a:cubicBezTo>
                  <a:pt x="2783" y="45"/>
                  <a:pt x="2793" y="68"/>
                  <a:pt x="2793" y="73"/>
                </a:cubicBezTo>
                <a:cubicBezTo>
                  <a:pt x="2793" y="78"/>
                  <a:pt x="2793" y="88"/>
                  <a:pt x="2793" y="88"/>
                </a:cubicBezTo>
                <a:cubicBezTo>
                  <a:pt x="2811" y="104"/>
                  <a:pt x="2811" y="104"/>
                  <a:pt x="2811" y="104"/>
                </a:cubicBezTo>
                <a:cubicBezTo>
                  <a:pt x="2826" y="121"/>
                  <a:pt x="2826" y="121"/>
                  <a:pt x="2826" y="121"/>
                </a:cubicBezTo>
                <a:cubicBezTo>
                  <a:pt x="2839" y="131"/>
                  <a:pt x="2839" y="131"/>
                  <a:pt x="2839" y="131"/>
                </a:cubicBezTo>
                <a:cubicBezTo>
                  <a:pt x="2856" y="141"/>
                  <a:pt x="2856" y="141"/>
                  <a:pt x="2856" y="141"/>
                </a:cubicBezTo>
                <a:cubicBezTo>
                  <a:pt x="2856" y="141"/>
                  <a:pt x="2867" y="149"/>
                  <a:pt x="2872" y="154"/>
                </a:cubicBezTo>
                <a:cubicBezTo>
                  <a:pt x="2877" y="159"/>
                  <a:pt x="2887" y="171"/>
                  <a:pt x="2887" y="171"/>
                </a:cubicBezTo>
                <a:cubicBezTo>
                  <a:pt x="2929" y="176"/>
                  <a:pt x="2929" y="176"/>
                  <a:pt x="2929" y="176"/>
                </a:cubicBezTo>
                <a:cubicBezTo>
                  <a:pt x="2939" y="173"/>
                  <a:pt x="2939" y="173"/>
                  <a:pt x="2939" y="173"/>
                </a:cubicBezTo>
                <a:cubicBezTo>
                  <a:pt x="2959" y="184"/>
                  <a:pt x="2959" y="184"/>
                  <a:pt x="2959" y="184"/>
                </a:cubicBezTo>
                <a:cubicBezTo>
                  <a:pt x="2974" y="193"/>
                  <a:pt x="2974" y="193"/>
                  <a:pt x="2974" y="193"/>
                </a:cubicBezTo>
                <a:cubicBezTo>
                  <a:pt x="2996" y="199"/>
                  <a:pt x="2996" y="199"/>
                  <a:pt x="2996" y="199"/>
                </a:cubicBezTo>
                <a:cubicBezTo>
                  <a:pt x="3021" y="213"/>
                  <a:pt x="3021" y="213"/>
                  <a:pt x="3021" y="213"/>
                </a:cubicBezTo>
                <a:cubicBezTo>
                  <a:pt x="3049" y="214"/>
                  <a:pt x="3049" y="214"/>
                  <a:pt x="3049" y="214"/>
                </a:cubicBezTo>
                <a:cubicBezTo>
                  <a:pt x="3067" y="226"/>
                  <a:pt x="3067" y="226"/>
                  <a:pt x="3067" y="226"/>
                </a:cubicBezTo>
                <a:cubicBezTo>
                  <a:pt x="3092" y="226"/>
                  <a:pt x="3092" y="226"/>
                  <a:pt x="3092" y="226"/>
                </a:cubicBezTo>
                <a:cubicBezTo>
                  <a:pt x="3110" y="243"/>
                  <a:pt x="3110" y="243"/>
                  <a:pt x="3110" y="243"/>
                </a:cubicBezTo>
                <a:cubicBezTo>
                  <a:pt x="3144" y="254"/>
                  <a:pt x="3144" y="254"/>
                  <a:pt x="3144" y="254"/>
                </a:cubicBezTo>
                <a:cubicBezTo>
                  <a:pt x="3144" y="254"/>
                  <a:pt x="3160" y="254"/>
                  <a:pt x="3165" y="254"/>
                </a:cubicBezTo>
                <a:cubicBezTo>
                  <a:pt x="3170" y="254"/>
                  <a:pt x="3189" y="249"/>
                  <a:pt x="3189" y="249"/>
                </a:cubicBezTo>
                <a:cubicBezTo>
                  <a:pt x="3212" y="246"/>
                  <a:pt x="3212" y="246"/>
                  <a:pt x="3212" y="246"/>
                </a:cubicBezTo>
                <a:cubicBezTo>
                  <a:pt x="3212" y="246"/>
                  <a:pt x="3232" y="244"/>
                  <a:pt x="3237" y="244"/>
                </a:cubicBezTo>
                <a:cubicBezTo>
                  <a:pt x="3242" y="244"/>
                  <a:pt x="3259" y="238"/>
                  <a:pt x="3259" y="238"/>
                </a:cubicBezTo>
                <a:cubicBezTo>
                  <a:pt x="3285" y="233"/>
                  <a:pt x="3285" y="233"/>
                  <a:pt x="3285" y="233"/>
                </a:cubicBezTo>
                <a:cubicBezTo>
                  <a:pt x="3285" y="246"/>
                  <a:pt x="3285" y="246"/>
                  <a:pt x="3285" y="246"/>
                </a:cubicBezTo>
                <a:cubicBezTo>
                  <a:pt x="3299" y="288"/>
                  <a:pt x="3299" y="288"/>
                  <a:pt x="3299" y="288"/>
                </a:cubicBezTo>
                <a:cubicBezTo>
                  <a:pt x="3299" y="288"/>
                  <a:pt x="3297" y="312"/>
                  <a:pt x="3299" y="321"/>
                </a:cubicBezTo>
                <a:cubicBezTo>
                  <a:pt x="3300" y="329"/>
                  <a:pt x="3299" y="346"/>
                  <a:pt x="3299" y="346"/>
                </a:cubicBezTo>
                <a:cubicBezTo>
                  <a:pt x="3299" y="346"/>
                  <a:pt x="3297" y="351"/>
                  <a:pt x="3307" y="364"/>
                </a:cubicBezTo>
                <a:cubicBezTo>
                  <a:pt x="3317" y="377"/>
                  <a:pt x="3315" y="389"/>
                  <a:pt x="3318" y="401"/>
                </a:cubicBezTo>
                <a:cubicBezTo>
                  <a:pt x="3322" y="412"/>
                  <a:pt x="3330" y="441"/>
                  <a:pt x="3333" y="446"/>
                </a:cubicBezTo>
                <a:cubicBezTo>
                  <a:pt x="3337" y="451"/>
                  <a:pt x="3327" y="466"/>
                  <a:pt x="3333" y="482"/>
                </a:cubicBezTo>
                <a:cubicBezTo>
                  <a:pt x="3340" y="499"/>
                  <a:pt x="3347" y="506"/>
                  <a:pt x="3348" y="514"/>
                </a:cubicBezTo>
                <a:cubicBezTo>
                  <a:pt x="3350" y="522"/>
                  <a:pt x="3367" y="560"/>
                  <a:pt x="3367" y="560"/>
                </a:cubicBezTo>
                <a:cubicBezTo>
                  <a:pt x="3367" y="560"/>
                  <a:pt x="3373" y="574"/>
                  <a:pt x="3375" y="580"/>
                </a:cubicBezTo>
                <a:cubicBezTo>
                  <a:pt x="3377" y="587"/>
                  <a:pt x="3385" y="614"/>
                  <a:pt x="3387" y="619"/>
                </a:cubicBezTo>
                <a:cubicBezTo>
                  <a:pt x="3388" y="624"/>
                  <a:pt x="3398" y="640"/>
                  <a:pt x="3398" y="640"/>
                </a:cubicBezTo>
                <a:cubicBezTo>
                  <a:pt x="3398" y="694"/>
                  <a:pt x="3398" y="694"/>
                  <a:pt x="3398" y="694"/>
                </a:cubicBezTo>
                <a:cubicBezTo>
                  <a:pt x="3408" y="734"/>
                  <a:pt x="3408" y="734"/>
                  <a:pt x="3408" y="734"/>
                </a:cubicBezTo>
                <a:cubicBezTo>
                  <a:pt x="3408" y="772"/>
                  <a:pt x="3408" y="772"/>
                  <a:pt x="3408" y="772"/>
                </a:cubicBezTo>
                <a:cubicBezTo>
                  <a:pt x="3398" y="803"/>
                  <a:pt x="3398" y="803"/>
                  <a:pt x="3398" y="803"/>
                </a:cubicBezTo>
                <a:cubicBezTo>
                  <a:pt x="3382" y="837"/>
                  <a:pt x="3382" y="837"/>
                  <a:pt x="3382" y="837"/>
                </a:cubicBezTo>
                <a:cubicBezTo>
                  <a:pt x="3373" y="857"/>
                  <a:pt x="3373" y="857"/>
                  <a:pt x="3373" y="857"/>
                </a:cubicBezTo>
                <a:cubicBezTo>
                  <a:pt x="3367" y="875"/>
                  <a:pt x="3367" y="875"/>
                  <a:pt x="3367" y="875"/>
                </a:cubicBezTo>
                <a:cubicBezTo>
                  <a:pt x="3362" y="892"/>
                  <a:pt x="3362" y="892"/>
                  <a:pt x="3362" y="892"/>
                </a:cubicBezTo>
                <a:cubicBezTo>
                  <a:pt x="3362" y="892"/>
                  <a:pt x="3350" y="928"/>
                  <a:pt x="3350" y="930"/>
                </a:cubicBezTo>
                <a:cubicBezTo>
                  <a:pt x="3350" y="932"/>
                  <a:pt x="3337" y="962"/>
                  <a:pt x="3337" y="962"/>
                </a:cubicBezTo>
                <a:cubicBezTo>
                  <a:pt x="3337" y="962"/>
                  <a:pt x="3337" y="980"/>
                  <a:pt x="3337" y="987"/>
                </a:cubicBezTo>
                <a:cubicBezTo>
                  <a:pt x="3337" y="993"/>
                  <a:pt x="3335" y="1023"/>
                  <a:pt x="3335" y="1023"/>
                </a:cubicBezTo>
                <a:cubicBezTo>
                  <a:pt x="3343" y="1056"/>
                  <a:pt x="3343" y="1056"/>
                  <a:pt x="3343" y="1056"/>
                </a:cubicBezTo>
                <a:cubicBezTo>
                  <a:pt x="3343" y="1056"/>
                  <a:pt x="3350" y="1078"/>
                  <a:pt x="3350" y="1085"/>
                </a:cubicBezTo>
                <a:cubicBezTo>
                  <a:pt x="3350" y="1091"/>
                  <a:pt x="3350" y="1108"/>
                  <a:pt x="3350" y="1115"/>
                </a:cubicBezTo>
                <a:cubicBezTo>
                  <a:pt x="3350" y="1121"/>
                  <a:pt x="3338" y="1153"/>
                  <a:pt x="3338" y="1153"/>
                </a:cubicBezTo>
                <a:cubicBezTo>
                  <a:pt x="3348" y="1180"/>
                  <a:pt x="3348" y="1180"/>
                  <a:pt x="3348" y="1180"/>
                </a:cubicBezTo>
                <a:cubicBezTo>
                  <a:pt x="3353" y="1220"/>
                  <a:pt x="3353" y="1220"/>
                  <a:pt x="3353" y="1220"/>
                </a:cubicBezTo>
                <a:cubicBezTo>
                  <a:pt x="3353" y="1220"/>
                  <a:pt x="3367" y="1241"/>
                  <a:pt x="3372" y="1244"/>
                </a:cubicBezTo>
                <a:cubicBezTo>
                  <a:pt x="3377" y="1248"/>
                  <a:pt x="3382" y="1259"/>
                  <a:pt x="3382" y="1259"/>
                </a:cubicBezTo>
                <a:cubicBezTo>
                  <a:pt x="3387" y="1296"/>
                  <a:pt x="3387" y="1296"/>
                  <a:pt x="3387" y="1296"/>
                </a:cubicBezTo>
                <a:cubicBezTo>
                  <a:pt x="3387" y="1296"/>
                  <a:pt x="3373" y="1313"/>
                  <a:pt x="3372" y="1318"/>
                </a:cubicBezTo>
                <a:cubicBezTo>
                  <a:pt x="3370" y="1323"/>
                  <a:pt x="3348" y="1348"/>
                  <a:pt x="3348" y="1348"/>
                </a:cubicBezTo>
                <a:cubicBezTo>
                  <a:pt x="3348" y="1358"/>
                  <a:pt x="3348" y="1358"/>
                  <a:pt x="3348" y="1358"/>
                </a:cubicBezTo>
                <a:cubicBezTo>
                  <a:pt x="3335" y="1381"/>
                  <a:pt x="3335" y="1381"/>
                  <a:pt x="3335" y="1381"/>
                </a:cubicBezTo>
                <a:cubicBezTo>
                  <a:pt x="3335" y="1381"/>
                  <a:pt x="3335" y="1379"/>
                  <a:pt x="3335" y="1389"/>
                </a:cubicBezTo>
                <a:cubicBezTo>
                  <a:pt x="3335" y="1399"/>
                  <a:pt x="3327" y="1429"/>
                  <a:pt x="3327" y="1438"/>
                </a:cubicBezTo>
                <a:cubicBezTo>
                  <a:pt x="3327" y="1446"/>
                  <a:pt x="3322" y="1477"/>
                  <a:pt x="3322" y="1486"/>
                </a:cubicBezTo>
                <a:cubicBezTo>
                  <a:pt x="3322" y="1494"/>
                  <a:pt x="3318" y="1504"/>
                  <a:pt x="3323" y="1524"/>
                </a:cubicBezTo>
                <a:cubicBezTo>
                  <a:pt x="3328" y="1544"/>
                  <a:pt x="3328" y="1554"/>
                  <a:pt x="3335" y="1569"/>
                </a:cubicBezTo>
                <a:cubicBezTo>
                  <a:pt x="3342" y="1584"/>
                  <a:pt x="3348" y="1617"/>
                  <a:pt x="3348" y="1617"/>
                </a:cubicBezTo>
                <a:cubicBezTo>
                  <a:pt x="3348" y="1617"/>
                  <a:pt x="3350" y="1644"/>
                  <a:pt x="3353" y="1649"/>
                </a:cubicBezTo>
                <a:cubicBezTo>
                  <a:pt x="3357" y="1654"/>
                  <a:pt x="3360" y="1700"/>
                  <a:pt x="3360" y="1700"/>
                </a:cubicBezTo>
                <a:cubicBezTo>
                  <a:pt x="3360" y="1700"/>
                  <a:pt x="3355" y="1712"/>
                  <a:pt x="3358" y="1725"/>
                </a:cubicBezTo>
                <a:cubicBezTo>
                  <a:pt x="3362" y="1739"/>
                  <a:pt x="3357" y="1779"/>
                  <a:pt x="3357" y="1779"/>
                </a:cubicBezTo>
                <a:cubicBezTo>
                  <a:pt x="3357" y="1779"/>
                  <a:pt x="3355" y="1799"/>
                  <a:pt x="3358" y="1815"/>
                </a:cubicBezTo>
                <a:cubicBezTo>
                  <a:pt x="3362" y="1832"/>
                  <a:pt x="3360" y="1872"/>
                  <a:pt x="3360" y="1872"/>
                </a:cubicBezTo>
                <a:cubicBezTo>
                  <a:pt x="3360" y="1872"/>
                  <a:pt x="3363" y="1892"/>
                  <a:pt x="3363" y="1895"/>
                </a:cubicBezTo>
                <a:cubicBezTo>
                  <a:pt x="3363" y="1899"/>
                  <a:pt x="3328" y="1882"/>
                  <a:pt x="3328" y="1882"/>
                </a:cubicBezTo>
                <a:cubicBezTo>
                  <a:pt x="3307" y="1880"/>
                  <a:pt x="3307" y="1880"/>
                  <a:pt x="3307" y="1880"/>
                </a:cubicBezTo>
                <a:cubicBezTo>
                  <a:pt x="3259" y="1880"/>
                  <a:pt x="3259" y="1880"/>
                  <a:pt x="3259" y="1880"/>
                </a:cubicBezTo>
                <a:cubicBezTo>
                  <a:pt x="3259" y="1880"/>
                  <a:pt x="3229" y="1877"/>
                  <a:pt x="3224" y="1882"/>
                </a:cubicBezTo>
                <a:cubicBezTo>
                  <a:pt x="3219" y="1887"/>
                  <a:pt x="3194" y="1888"/>
                  <a:pt x="3180" y="1896"/>
                </a:cubicBezTo>
                <a:cubicBezTo>
                  <a:pt x="3167" y="1904"/>
                  <a:pt x="3117" y="1909"/>
                  <a:pt x="3117" y="1909"/>
                </a:cubicBezTo>
                <a:cubicBezTo>
                  <a:pt x="3117" y="1909"/>
                  <a:pt x="3094" y="1904"/>
                  <a:pt x="3084" y="1909"/>
                </a:cubicBezTo>
                <a:cubicBezTo>
                  <a:pt x="3074" y="1914"/>
                  <a:pt x="3017" y="1912"/>
                  <a:pt x="3006" y="1909"/>
                </a:cubicBezTo>
                <a:cubicBezTo>
                  <a:pt x="2994" y="1905"/>
                  <a:pt x="2971" y="1890"/>
                  <a:pt x="2949" y="1890"/>
                </a:cubicBezTo>
                <a:cubicBezTo>
                  <a:pt x="2927" y="1890"/>
                  <a:pt x="2899" y="1894"/>
                  <a:pt x="2881" y="1897"/>
                </a:cubicBezTo>
                <a:cubicBezTo>
                  <a:pt x="2862" y="1900"/>
                  <a:pt x="2839" y="1907"/>
                  <a:pt x="2833" y="1900"/>
                </a:cubicBezTo>
                <a:cubicBezTo>
                  <a:pt x="2826" y="1894"/>
                  <a:pt x="2813" y="1875"/>
                  <a:pt x="2798" y="1865"/>
                </a:cubicBezTo>
                <a:cubicBezTo>
                  <a:pt x="2783" y="1855"/>
                  <a:pt x="2729" y="1837"/>
                  <a:pt x="2729" y="1837"/>
                </a:cubicBezTo>
                <a:cubicBezTo>
                  <a:pt x="2669" y="1849"/>
                  <a:pt x="2669" y="1849"/>
                  <a:pt x="2669" y="1849"/>
                </a:cubicBezTo>
                <a:cubicBezTo>
                  <a:pt x="2669" y="1849"/>
                  <a:pt x="2639" y="1860"/>
                  <a:pt x="2633" y="1860"/>
                </a:cubicBezTo>
                <a:cubicBezTo>
                  <a:pt x="2626" y="1860"/>
                  <a:pt x="2570" y="1862"/>
                  <a:pt x="2556" y="1867"/>
                </a:cubicBezTo>
                <a:cubicBezTo>
                  <a:pt x="2543" y="1872"/>
                  <a:pt x="2508" y="1869"/>
                  <a:pt x="2498" y="1880"/>
                </a:cubicBezTo>
                <a:cubicBezTo>
                  <a:pt x="2488" y="1892"/>
                  <a:pt x="2448" y="1908"/>
                  <a:pt x="2438" y="1912"/>
                </a:cubicBezTo>
                <a:cubicBezTo>
                  <a:pt x="2428" y="1915"/>
                  <a:pt x="2373" y="1912"/>
                  <a:pt x="2373" y="1912"/>
                </a:cubicBezTo>
                <a:cubicBezTo>
                  <a:pt x="2373" y="1912"/>
                  <a:pt x="2357" y="1872"/>
                  <a:pt x="2355" y="1867"/>
                </a:cubicBezTo>
                <a:cubicBezTo>
                  <a:pt x="2353" y="1862"/>
                  <a:pt x="2333" y="1842"/>
                  <a:pt x="2333" y="1842"/>
                </a:cubicBezTo>
                <a:cubicBezTo>
                  <a:pt x="2298" y="1830"/>
                  <a:pt x="2298" y="1830"/>
                  <a:pt x="2298" y="1830"/>
                </a:cubicBezTo>
                <a:cubicBezTo>
                  <a:pt x="2298" y="1830"/>
                  <a:pt x="2298" y="1815"/>
                  <a:pt x="2288" y="1815"/>
                </a:cubicBezTo>
                <a:cubicBezTo>
                  <a:pt x="2278" y="1815"/>
                  <a:pt x="2245" y="1832"/>
                  <a:pt x="2245" y="1832"/>
                </a:cubicBezTo>
                <a:cubicBezTo>
                  <a:pt x="2245" y="1832"/>
                  <a:pt x="2213" y="1835"/>
                  <a:pt x="2203" y="1830"/>
                </a:cubicBezTo>
                <a:cubicBezTo>
                  <a:pt x="2193" y="1825"/>
                  <a:pt x="2160" y="1810"/>
                  <a:pt x="2160" y="1810"/>
                </a:cubicBezTo>
                <a:cubicBezTo>
                  <a:pt x="2114" y="1807"/>
                  <a:pt x="2114" y="1807"/>
                  <a:pt x="2114" y="1807"/>
                </a:cubicBezTo>
                <a:cubicBezTo>
                  <a:pt x="2114" y="1807"/>
                  <a:pt x="2065" y="1815"/>
                  <a:pt x="2060" y="1815"/>
                </a:cubicBezTo>
                <a:cubicBezTo>
                  <a:pt x="2055" y="1815"/>
                  <a:pt x="2047" y="1812"/>
                  <a:pt x="2029" y="1814"/>
                </a:cubicBezTo>
                <a:cubicBezTo>
                  <a:pt x="2010" y="1815"/>
                  <a:pt x="1980" y="1815"/>
                  <a:pt x="1972" y="1815"/>
                </a:cubicBezTo>
                <a:cubicBezTo>
                  <a:pt x="1964" y="1815"/>
                  <a:pt x="1935" y="1812"/>
                  <a:pt x="1924" y="1804"/>
                </a:cubicBezTo>
                <a:cubicBezTo>
                  <a:pt x="1912" y="1795"/>
                  <a:pt x="1897" y="1789"/>
                  <a:pt x="1897" y="1789"/>
                </a:cubicBezTo>
                <a:cubicBezTo>
                  <a:pt x="1874" y="1802"/>
                  <a:pt x="1874" y="1802"/>
                  <a:pt x="1874" y="1802"/>
                </a:cubicBezTo>
                <a:cubicBezTo>
                  <a:pt x="1874" y="1802"/>
                  <a:pt x="1846" y="1809"/>
                  <a:pt x="1842" y="1814"/>
                </a:cubicBezTo>
                <a:cubicBezTo>
                  <a:pt x="1839" y="1819"/>
                  <a:pt x="1832" y="1830"/>
                  <a:pt x="1832" y="1830"/>
                </a:cubicBezTo>
                <a:cubicBezTo>
                  <a:pt x="1799" y="1852"/>
                  <a:pt x="1799" y="1852"/>
                  <a:pt x="1799" y="1852"/>
                </a:cubicBezTo>
                <a:cubicBezTo>
                  <a:pt x="1777" y="1875"/>
                  <a:pt x="1777" y="1875"/>
                  <a:pt x="1777" y="1875"/>
                </a:cubicBezTo>
                <a:cubicBezTo>
                  <a:pt x="1751" y="1882"/>
                  <a:pt x="1751" y="1882"/>
                  <a:pt x="1751" y="1882"/>
                </a:cubicBezTo>
                <a:cubicBezTo>
                  <a:pt x="1732" y="1895"/>
                  <a:pt x="1732" y="1895"/>
                  <a:pt x="1732" y="1895"/>
                </a:cubicBezTo>
                <a:cubicBezTo>
                  <a:pt x="1704" y="1887"/>
                  <a:pt x="1704" y="1887"/>
                  <a:pt x="1704" y="1887"/>
                </a:cubicBezTo>
                <a:cubicBezTo>
                  <a:pt x="1687" y="1872"/>
                  <a:pt x="1687" y="1872"/>
                  <a:pt x="1687" y="1872"/>
                </a:cubicBezTo>
                <a:cubicBezTo>
                  <a:pt x="1687" y="1872"/>
                  <a:pt x="1654" y="1857"/>
                  <a:pt x="1649" y="1857"/>
                </a:cubicBezTo>
                <a:cubicBezTo>
                  <a:pt x="1644" y="1857"/>
                  <a:pt x="1614" y="1845"/>
                  <a:pt x="1608" y="1845"/>
                </a:cubicBezTo>
                <a:cubicBezTo>
                  <a:pt x="1601" y="1845"/>
                  <a:pt x="1561" y="1865"/>
                  <a:pt x="1561" y="1865"/>
                </a:cubicBezTo>
                <a:cubicBezTo>
                  <a:pt x="1519" y="1877"/>
                  <a:pt x="1519" y="1877"/>
                  <a:pt x="1519" y="1877"/>
                </a:cubicBezTo>
                <a:cubicBezTo>
                  <a:pt x="1490" y="1900"/>
                  <a:pt x="1490" y="1900"/>
                  <a:pt x="1490" y="1900"/>
                </a:cubicBezTo>
                <a:cubicBezTo>
                  <a:pt x="1466" y="1902"/>
                  <a:pt x="1466" y="1902"/>
                  <a:pt x="1466" y="1902"/>
                </a:cubicBezTo>
                <a:cubicBezTo>
                  <a:pt x="1435" y="1913"/>
                  <a:pt x="1435" y="1913"/>
                  <a:pt x="1435" y="1913"/>
                </a:cubicBezTo>
                <a:cubicBezTo>
                  <a:pt x="1398" y="1877"/>
                  <a:pt x="1398" y="1877"/>
                  <a:pt x="1398" y="1877"/>
                </a:cubicBezTo>
                <a:cubicBezTo>
                  <a:pt x="1398" y="1877"/>
                  <a:pt x="1370" y="1857"/>
                  <a:pt x="1361" y="1854"/>
                </a:cubicBezTo>
                <a:cubicBezTo>
                  <a:pt x="1353" y="1850"/>
                  <a:pt x="1316" y="1822"/>
                  <a:pt x="1310" y="1822"/>
                </a:cubicBezTo>
                <a:cubicBezTo>
                  <a:pt x="1303" y="1822"/>
                  <a:pt x="1278" y="1810"/>
                  <a:pt x="1273" y="1810"/>
                </a:cubicBezTo>
                <a:cubicBezTo>
                  <a:pt x="1268" y="1810"/>
                  <a:pt x="1235" y="1810"/>
                  <a:pt x="1235" y="1810"/>
                </a:cubicBezTo>
                <a:cubicBezTo>
                  <a:pt x="1235" y="1810"/>
                  <a:pt x="1198" y="1810"/>
                  <a:pt x="1193" y="1810"/>
                </a:cubicBezTo>
                <a:cubicBezTo>
                  <a:pt x="1188" y="1810"/>
                  <a:pt x="1160" y="1822"/>
                  <a:pt x="1160" y="1822"/>
                </a:cubicBezTo>
                <a:cubicBezTo>
                  <a:pt x="1133" y="1812"/>
                  <a:pt x="1133" y="1812"/>
                  <a:pt x="1133" y="1812"/>
                </a:cubicBezTo>
                <a:cubicBezTo>
                  <a:pt x="1112" y="1810"/>
                  <a:pt x="1112" y="1810"/>
                  <a:pt x="1112" y="1810"/>
                </a:cubicBezTo>
                <a:cubicBezTo>
                  <a:pt x="1082" y="1814"/>
                  <a:pt x="1082" y="1814"/>
                  <a:pt x="1082" y="1814"/>
                </a:cubicBezTo>
                <a:cubicBezTo>
                  <a:pt x="1060" y="1824"/>
                  <a:pt x="1060" y="1824"/>
                  <a:pt x="1060" y="1824"/>
                </a:cubicBezTo>
                <a:cubicBezTo>
                  <a:pt x="1043" y="1857"/>
                  <a:pt x="1043" y="1857"/>
                  <a:pt x="1043" y="1857"/>
                </a:cubicBezTo>
                <a:cubicBezTo>
                  <a:pt x="1037" y="1875"/>
                  <a:pt x="1037" y="1875"/>
                  <a:pt x="1037" y="1875"/>
                </a:cubicBezTo>
                <a:cubicBezTo>
                  <a:pt x="1037" y="1875"/>
                  <a:pt x="1010" y="1889"/>
                  <a:pt x="1005" y="1892"/>
                </a:cubicBezTo>
                <a:cubicBezTo>
                  <a:pt x="1000" y="1895"/>
                  <a:pt x="972" y="1895"/>
                  <a:pt x="972" y="1895"/>
                </a:cubicBezTo>
                <a:cubicBezTo>
                  <a:pt x="930" y="1892"/>
                  <a:pt x="930" y="1892"/>
                  <a:pt x="930" y="1892"/>
                </a:cubicBezTo>
                <a:cubicBezTo>
                  <a:pt x="892" y="1892"/>
                  <a:pt x="892" y="1892"/>
                  <a:pt x="892" y="1892"/>
                </a:cubicBezTo>
                <a:cubicBezTo>
                  <a:pt x="862" y="1889"/>
                  <a:pt x="862" y="1889"/>
                  <a:pt x="862" y="1889"/>
                </a:cubicBezTo>
                <a:cubicBezTo>
                  <a:pt x="832" y="1867"/>
                  <a:pt x="832" y="1867"/>
                  <a:pt x="832" y="1867"/>
                </a:cubicBezTo>
                <a:cubicBezTo>
                  <a:pt x="805" y="1862"/>
                  <a:pt x="805" y="1862"/>
                  <a:pt x="805" y="1862"/>
                </a:cubicBezTo>
                <a:cubicBezTo>
                  <a:pt x="805" y="1862"/>
                  <a:pt x="782" y="1879"/>
                  <a:pt x="775" y="1879"/>
                </a:cubicBezTo>
                <a:cubicBezTo>
                  <a:pt x="769" y="1879"/>
                  <a:pt x="742" y="1877"/>
                  <a:pt x="732" y="1879"/>
                </a:cubicBezTo>
                <a:cubicBezTo>
                  <a:pt x="722" y="1880"/>
                  <a:pt x="679" y="1885"/>
                  <a:pt x="679" y="1885"/>
                </a:cubicBezTo>
                <a:cubicBezTo>
                  <a:pt x="679" y="1885"/>
                  <a:pt x="657" y="1877"/>
                  <a:pt x="651" y="1877"/>
                </a:cubicBezTo>
                <a:cubicBezTo>
                  <a:pt x="644" y="1877"/>
                  <a:pt x="634" y="1884"/>
                  <a:pt x="634" y="1884"/>
                </a:cubicBezTo>
                <a:cubicBezTo>
                  <a:pt x="589" y="1877"/>
                  <a:pt x="589" y="1877"/>
                  <a:pt x="589" y="1877"/>
                </a:cubicBezTo>
                <a:cubicBezTo>
                  <a:pt x="589" y="1877"/>
                  <a:pt x="567" y="1875"/>
                  <a:pt x="562" y="1882"/>
                </a:cubicBezTo>
                <a:cubicBezTo>
                  <a:pt x="557" y="1889"/>
                  <a:pt x="546" y="1904"/>
                  <a:pt x="546" y="1904"/>
                </a:cubicBezTo>
                <a:cubicBezTo>
                  <a:pt x="514" y="1927"/>
                  <a:pt x="514" y="1927"/>
                  <a:pt x="514" y="1927"/>
                </a:cubicBezTo>
                <a:cubicBezTo>
                  <a:pt x="496" y="1915"/>
                  <a:pt x="496" y="1915"/>
                  <a:pt x="496" y="1915"/>
                </a:cubicBezTo>
                <a:cubicBezTo>
                  <a:pt x="496" y="1915"/>
                  <a:pt x="444" y="1923"/>
                  <a:pt x="439" y="1927"/>
                </a:cubicBezTo>
                <a:cubicBezTo>
                  <a:pt x="434" y="1930"/>
                  <a:pt x="413" y="1942"/>
                  <a:pt x="413" y="1942"/>
                </a:cubicBezTo>
                <a:cubicBezTo>
                  <a:pt x="379" y="1925"/>
                  <a:pt x="379" y="1925"/>
                  <a:pt x="379" y="1925"/>
                </a:cubicBezTo>
                <a:cubicBezTo>
                  <a:pt x="356" y="1942"/>
                  <a:pt x="356" y="1942"/>
                  <a:pt x="356" y="1942"/>
                </a:cubicBezTo>
                <a:cubicBezTo>
                  <a:pt x="324" y="1942"/>
                  <a:pt x="324" y="1942"/>
                  <a:pt x="324" y="1942"/>
                </a:cubicBezTo>
                <a:cubicBezTo>
                  <a:pt x="283" y="1928"/>
                  <a:pt x="283" y="1928"/>
                  <a:pt x="283" y="1928"/>
                </a:cubicBezTo>
                <a:cubicBezTo>
                  <a:pt x="283" y="1928"/>
                  <a:pt x="253" y="1927"/>
                  <a:pt x="246" y="1928"/>
                </a:cubicBezTo>
                <a:cubicBezTo>
                  <a:pt x="240" y="1930"/>
                  <a:pt x="193" y="1930"/>
                  <a:pt x="193" y="1930"/>
                </a:cubicBezTo>
                <a:cubicBezTo>
                  <a:pt x="163" y="1915"/>
                  <a:pt x="163" y="1915"/>
                  <a:pt x="163" y="1915"/>
                </a:cubicBezTo>
                <a:cubicBezTo>
                  <a:pt x="163" y="1915"/>
                  <a:pt x="140" y="1915"/>
                  <a:pt x="126" y="1915"/>
                </a:cubicBezTo>
                <a:cubicBezTo>
                  <a:pt x="113" y="1915"/>
                  <a:pt x="78" y="1915"/>
                  <a:pt x="78" y="1915"/>
                </a:cubicBezTo>
                <a:lnTo>
                  <a:pt x="55" y="1895"/>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90000" rIns="91440" bIns="45720" numCol="1" anchor="t" anchorCtr="0" compatLnSpc="1">
            <a:prstTxWarp prst="textNoShape">
              <a:avLst/>
            </a:prstTxWarp>
          </a:bodyPr>
          <a:lstStyle/>
          <a:p>
            <a:r>
              <a:rPr lang="en-GB" sz="1100" dirty="0">
                <a:solidFill>
                  <a:schemeClr val="accent1"/>
                </a:solidFill>
                <a:latin typeface="Consolas" panose="020B0609020204030204" pitchFamily="49" charset="0"/>
              </a:rPr>
              <a:t>	for Counter in range(1, 13):</a:t>
            </a:r>
          </a:p>
        </p:txBody>
      </p:sp>
      <p:sp>
        <p:nvSpPr>
          <p:cNvPr id="20" name="Freeform 46">
            <a:extLst>
              <a:ext uri="{FF2B5EF4-FFF2-40B4-BE49-F238E27FC236}">
                <a16:creationId xmlns:a16="http://schemas.microsoft.com/office/drawing/2014/main" id="{AEC619EA-DD74-4700-8802-77DF346D440E}"/>
              </a:ext>
            </a:extLst>
          </p:cNvPr>
          <p:cNvSpPr>
            <a:spLocks noEditPoints="1"/>
          </p:cNvSpPr>
          <p:nvPr/>
        </p:nvSpPr>
        <p:spPr bwMode="auto">
          <a:xfrm>
            <a:off x="3051958" y="3797133"/>
            <a:ext cx="5155871"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print("{} x {} = {}".format(Counter, X, Counter * X))</a:t>
            </a:r>
          </a:p>
        </p:txBody>
      </p:sp>
      <p:sp>
        <p:nvSpPr>
          <p:cNvPr id="22" name="Freeform 46">
            <a:extLst>
              <a:ext uri="{FF2B5EF4-FFF2-40B4-BE49-F238E27FC236}">
                <a16:creationId xmlns:a16="http://schemas.microsoft.com/office/drawing/2014/main" id="{76614CB5-9709-4642-AB4A-418F1E78915D}"/>
              </a:ext>
            </a:extLst>
          </p:cNvPr>
          <p:cNvSpPr>
            <a:spLocks noEditPoints="1"/>
          </p:cNvSpPr>
          <p:nvPr/>
        </p:nvSpPr>
        <p:spPr bwMode="auto">
          <a:xfrm>
            <a:off x="3051958" y="2919326"/>
            <a:ext cx="5155871" cy="368361"/>
          </a:xfrm>
          <a:custGeom>
            <a:avLst/>
            <a:gdLst>
              <a:gd name="T0" fmla="*/ 3802 w 3862"/>
              <a:gd name="T1" fmla="*/ 82 h 1492"/>
              <a:gd name="T2" fmla="*/ 3599 w 3862"/>
              <a:gd name="T3" fmla="*/ 60 h 1492"/>
              <a:gd name="T4" fmla="*/ 3424 w 3862"/>
              <a:gd name="T5" fmla="*/ 18 h 1492"/>
              <a:gd name="T6" fmla="*/ 3294 w 3862"/>
              <a:gd name="T7" fmla="*/ 37 h 1492"/>
              <a:gd name="T8" fmla="*/ 3211 w 3862"/>
              <a:gd name="T9" fmla="*/ 84 h 1492"/>
              <a:gd name="T10" fmla="*/ 3037 w 3862"/>
              <a:gd name="T11" fmla="*/ 87 h 1492"/>
              <a:gd name="T12" fmla="*/ 2882 w 3862"/>
              <a:gd name="T13" fmla="*/ 105 h 1492"/>
              <a:gd name="T14" fmla="*/ 2747 w 3862"/>
              <a:gd name="T15" fmla="*/ 115 h 1492"/>
              <a:gd name="T16" fmla="*/ 2622 w 3862"/>
              <a:gd name="T17" fmla="*/ 127 h 1492"/>
              <a:gd name="T18" fmla="*/ 2480 w 3862"/>
              <a:gd name="T19" fmla="*/ 116 h 1492"/>
              <a:gd name="T20" fmla="*/ 2376 w 3862"/>
              <a:gd name="T21" fmla="*/ 87 h 1492"/>
              <a:gd name="T22" fmla="*/ 2321 w 3862"/>
              <a:gd name="T23" fmla="*/ 161 h 1492"/>
              <a:gd name="T24" fmla="*/ 2206 w 3862"/>
              <a:gd name="T25" fmla="*/ 175 h 1492"/>
              <a:gd name="T26" fmla="*/ 2093 w 3862"/>
              <a:gd name="T27" fmla="*/ 144 h 1492"/>
              <a:gd name="T28" fmla="*/ 1984 w 3862"/>
              <a:gd name="T29" fmla="*/ 108 h 1492"/>
              <a:gd name="T30" fmla="*/ 1876 w 3862"/>
              <a:gd name="T31" fmla="*/ 101 h 1492"/>
              <a:gd name="T32" fmla="*/ 1704 w 3862"/>
              <a:gd name="T33" fmla="*/ 58 h 1492"/>
              <a:gd name="T34" fmla="*/ 1531 w 3862"/>
              <a:gd name="T35" fmla="*/ 32 h 1492"/>
              <a:gd name="T36" fmla="*/ 1329 w 3862"/>
              <a:gd name="T37" fmla="*/ 48 h 1492"/>
              <a:gd name="T38" fmla="*/ 1186 w 3862"/>
              <a:gd name="T39" fmla="*/ 18 h 1492"/>
              <a:gd name="T40" fmla="*/ 1074 w 3862"/>
              <a:gd name="T41" fmla="*/ 56 h 1492"/>
              <a:gd name="T42" fmla="*/ 971 w 3862"/>
              <a:gd name="T43" fmla="*/ 65 h 1492"/>
              <a:gd name="T44" fmla="*/ 868 w 3862"/>
              <a:gd name="T45" fmla="*/ 68 h 1492"/>
              <a:gd name="T46" fmla="*/ 771 w 3862"/>
              <a:gd name="T47" fmla="*/ 90 h 1492"/>
              <a:gd name="T48" fmla="*/ 664 w 3862"/>
              <a:gd name="T49" fmla="*/ 88 h 1492"/>
              <a:gd name="T50" fmla="*/ 494 w 3862"/>
              <a:gd name="T51" fmla="*/ 44 h 1492"/>
              <a:gd name="T52" fmla="*/ 345 w 3862"/>
              <a:gd name="T53" fmla="*/ 44 h 1492"/>
              <a:gd name="T54" fmla="*/ 196 w 3862"/>
              <a:gd name="T55" fmla="*/ 108 h 1492"/>
              <a:gd name="T56" fmla="*/ 80 w 3862"/>
              <a:gd name="T57" fmla="*/ 167 h 1492"/>
              <a:gd name="T58" fmla="*/ 21 w 3862"/>
              <a:gd name="T59" fmla="*/ 148 h 1492"/>
              <a:gd name="T60" fmla="*/ 43 w 3862"/>
              <a:gd name="T61" fmla="*/ 1424 h 1492"/>
              <a:gd name="T62" fmla="*/ 256 w 3862"/>
              <a:gd name="T63" fmla="*/ 1420 h 1492"/>
              <a:gd name="T64" fmla="*/ 437 w 3862"/>
              <a:gd name="T65" fmla="*/ 1461 h 1492"/>
              <a:gd name="T66" fmla="*/ 569 w 3862"/>
              <a:gd name="T67" fmla="*/ 1397 h 1492"/>
              <a:gd name="T68" fmla="*/ 623 w 3862"/>
              <a:gd name="T69" fmla="*/ 1341 h 1492"/>
              <a:gd name="T70" fmla="*/ 790 w 3862"/>
              <a:gd name="T71" fmla="*/ 1343 h 1492"/>
              <a:gd name="T72" fmla="*/ 940 w 3862"/>
              <a:gd name="T73" fmla="*/ 1329 h 1492"/>
              <a:gd name="T74" fmla="*/ 1069 w 3862"/>
              <a:gd name="T75" fmla="*/ 1353 h 1492"/>
              <a:gd name="T76" fmla="*/ 1175 w 3862"/>
              <a:gd name="T77" fmla="*/ 1351 h 1492"/>
              <a:gd name="T78" fmla="*/ 1344 w 3862"/>
              <a:gd name="T79" fmla="*/ 1331 h 1492"/>
              <a:gd name="T80" fmla="*/ 1452 w 3862"/>
              <a:gd name="T81" fmla="*/ 1360 h 1492"/>
              <a:gd name="T82" fmla="*/ 1517 w 3862"/>
              <a:gd name="T83" fmla="*/ 1348 h 1492"/>
              <a:gd name="T84" fmla="*/ 1601 w 3862"/>
              <a:gd name="T85" fmla="*/ 1258 h 1492"/>
              <a:gd name="T86" fmla="*/ 1693 w 3862"/>
              <a:gd name="T87" fmla="*/ 1314 h 1492"/>
              <a:gd name="T88" fmla="*/ 1798 w 3862"/>
              <a:gd name="T89" fmla="*/ 1341 h 1492"/>
              <a:gd name="T90" fmla="*/ 1893 w 3862"/>
              <a:gd name="T91" fmla="*/ 1358 h 1492"/>
              <a:gd name="T92" fmla="*/ 2003 w 3862"/>
              <a:gd name="T93" fmla="*/ 1370 h 1492"/>
              <a:gd name="T94" fmla="*/ 2200 w 3862"/>
              <a:gd name="T95" fmla="*/ 1409 h 1492"/>
              <a:gd name="T96" fmla="*/ 2334 w 3862"/>
              <a:gd name="T97" fmla="*/ 1445 h 1492"/>
              <a:gd name="T98" fmla="*/ 2551 w 3862"/>
              <a:gd name="T99" fmla="*/ 1436 h 1492"/>
              <a:gd name="T100" fmla="*/ 2693 w 3862"/>
              <a:gd name="T101" fmla="*/ 1470 h 1492"/>
              <a:gd name="T102" fmla="*/ 2803 w 3862"/>
              <a:gd name="T103" fmla="*/ 1429 h 1492"/>
              <a:gd name="T104" fmla="*/ 2895 w 3862"/>
              <a:gd name="T105" fmla="*/ 1428 h 1492"/>
              <a:gd name="T106" fmla="*/ 2998 w 3862"/>
              <a:gd name="T107" fmla="*/ 1428 h 1492"/>
              <a:gd name="T108" fmla="*/ 3096 w 3862"/>
              <a:gd name="T109" fmla="*/ 1410 h 1492"/>
              <a:gd name="T110" fmla="*/ 3202 w 3862"/>
              <a:gd name="T111" fmla="*/ 1414 h 1492"/>
              <a:gd name="T112" fmla="*/ 3363 w 3862"/>
              <a:gd name="T113" fmla="*/ 1477 h 1492"/>
              <a:gd name="T114" fmla="*/ 3520 w 3862"/>
              <a:gd name="T115" fmla="*/ 1467 h 1492"/>
              <a:gd name="T116" fmla="*/ 3678 w 3862"/>
              <a:gd name="T117" fmla="*/ 1407 h 1492"/>
              <a:gd name="T118" fmla="*/ 3795 w 3862"/>
              <a:gd name="T119" fmla="*/ 1357 h 1492"/>
              <a:gd name="T120" fmla="*/ 3849 w 3862"/>
              <a:gd name="T121" fmla="*/ 1356 h 1492"/>
              <a:gd name="T122" fmla="*/ 2881 w 3862"/>
              <a:gd name="T123" fmla="*/ 106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62" h="1492">
                <a:moveTo>
                  <a:pt x="3849" y="1356"/>
                </a:moveTo>
                <a:cubicBezTo>
                  <a:pt x="3848" y="1355"/>
                  <a:pt x="3848" y="1355"/>
                  <a:pt x="3848" y="1355"/>
                </a:cubicBezTo>
                <a:cubicBezTo>
                  <a:pt x="3853" y="1357"/>
                  <a:pt x="3857" y="1359"/>
                  <a:pt x="3862" y="1360"/>
                </a:cubicBezTo>
                <a:cubicBezTo>
                  <a:pt x="3862" y="79"/>
                  <a:pt x="3862" y="79"/>
                  <a:pt x="3862" y="79"/>
                </a:cubicBezTo>
                <a:cubicBezTo>
                  <a:pt x="3857" y="79"/>
                  <a:pt x="3852" y="79"/>
                  <a:pt x="3847" y="79"/>
                </a:cubicBezTo>
                <a:cubicBezTo>
                  <a:pt x="3843" y="83"/>
                  <a:pt x="3837" y="81"/>
                  <a:pt x="3832" y="82"/>
                </a:cubicBezTo>
                <a:cubicBezTo>
                  <a:pt x="3832" y="82"/>
                  <a:pt x="3832" y="82"/>
                  <a:pt x="3832" y="82"/>
                </a:cubicBezTo>
                <a:cubicBezTo>
                  <a:pt x="3831" y="82"/>
                  <a:pt x="3831" y="82"/>
                  <a:pt x="3830" y="82"/>
                </a:cubicBezTo>
                <a:cubicBezTo>
                  <a:pt x="3828" y="83"/>
                  <a:pt x="3827" y="84"/>
                  <a:pt x="3826" y="85"/>
                </a:cubicBezTo>
                <a:cubicBezTo>
                  <a:pt x="3824" y="86"/>
                  <a:pt x="3823" y="88"/>
                  <a:pt x="3822" y="89"/>
                </a:cubicBezTo>
                <a:cubicBezTo>
                  <a:pt x="3816" y="95"/>
                  <a:pt x="3810" y="81"/>
                  <a:pt x="3802" y="82"/>
                </a:cubicBezTo>
                <a:cubicBezTo>
                  <a:pt x="3788" y="81"/>
                  <a:pt x="3775" y="58"/>
                  <a:pt x="3762" y="63"/>
                </a:cubicBezTo>
                <a:cubicBezTo>
                  <a:pt x="3762" y="63"/>
                  <a:pt x="3762" y="63"/>
                  <a:pt x="3762" y="63"/>
                </a:cubicBezTo>
                <a:cubicBezTo>
                  <a:pt x="3750" y="59"/>
                  <a:pt x="3737" y="49"/>
                  <a:pt x="3725" y="63"/>
                </a:cubicBezTo>
                <a:cubicBezTo>
                  <a:pt x="3725" y="64"/>
                  <a:pt x="3725" y="64"/>
                  <a:pt x="3725" y="64"/>
                </a:cubicBezTo>
                <a:cubicBezTo>
                  <a:pt x="3721" y="65"/>
                  <a:pt x="3716" y="68"/>
                  <a:pt x="3711" y="68"/>
                </a:cubicBezTo>
                <a:cubicBezTo>
                  <a:pt x="3702" y="70"/>
                  <a:pt x="3693" y="77"/>
                  <a:pt x="3685" y="66"/>
                </a:cubicBezTo>
                <a:cubicBezTo>
                  <a:pt x="3679" y="59"/>
                  <a:pt x="3670" y="58"/>
                  <a:pt x="3662" y="53"/>
                </a:cubicBezTo>
                <a:cubicBezTo>
                  <a:pt x="3658" y="52"/>
                  <a:pt x="3654" y="49"/>
                  <a:pt x="3650" y="53"/>
                </a:cubicBezTo>
                <a:cubicBezTo>
                  <a:pt x="3650" y="53"/>
                  <a:pt x="3649" y="54"/>
                  <a:pt x="3649" y="54"/>
                </a:cubicBezTo>
                <a:cubicBezTo>
                  <a:pt x="3635" y="51"/>
                  <a:pt x="3622" y="51"/>
                  <a:pt x="3609" y="59"/>
                </a:cubicBezTo>
                <a:cubicBezTo>
                  <a:pt x="3606" y="60"/>
                  <a:pt x="3602" y="60"/>
                  <a:pt x="3599" y="60"/>
                </a:cubicBezTo>
                <a:cubicBezTo>
                  <a:pt x="3599" y="60"/>
                  <a:pt x="3599" y="60"/>
                  <a:pt x="3599" y="60"/>
                </a:cubicBezTo>
                <a:cubicBezTo>
                  <a:pt x="3598" y="58"/>
                  <a:pt x="3597" y="57"/>
                  <a:pt x="3597" y="55"/>
                </a:cubicBezTo>
                <a:cubicBezTo>
                  <a:pt x="3597" y="55"/>
                  <a:pt x="3597" y="55"/>
                  <a:pt x="3597" y="55"/>
                </a:cubicBezTo>
                <a:cubicBezTo>
                  <a:pt x="3589" y="50"/>
                  <a:pt x="3582" y="48"/>
                  <a:pt x="3576" y="50"/>
                </a:cubicBezTo>
                <a:cubicBezTo>
                  <a:pt x="3573" y="49"/>
                  <a:pt x="3571" y="50"/>
                  <a:pt x="3570" y="52"/>
                </a:cubicBezTo>
                <a:cubicBezTo>
                  <a:pt x="3568" y="53"/>
                  <a:pt x="3566" y="55"/>
                  <a:pt x="3564" y="56"/>
                </a:cubicBezTo>
                <a:cubicBezTo>
                  <a:pt x="3557" y="61"/>
                  <a:pt x="3550" y="60"/>
                  <a:pt x="3542" y="57"/>
                </a:cubicBezTo>
                <a:cubicBezTo>
                  <a:pt x="3542" y="57"/>
                  <a:pt x="3542" y="57"/>
                  <a:pt x="3542" y="57"/>
                </a:cubicBezTo>
                <a:cubicBezTo>
                  <a:pt x="3524" y="49"/>
                  <a:pt x="3505" y="41"/>
                  <a:pt x="3484" y="39"/>
                </a:cubicBezTo>
                <a:cubicBezTo>
                  <a:pt x="3464" y="37"/>
                  <a:pt x="3451" y="33"/>
                  <a:pt x="3432" y="26"/>
                </a:cubicBezTo>
                <a:cubicBezTo>
                  <a:pt x="3428" y="25"/>
                  <a:pt x="3425" y="23"/>
                  <a:pt x="3424" y="18"/>
                </a:cubicBezTo>
                <a:cubicBezTo>
                  <a:pt x="3420" y="17"/>
                  <a:pt x="3411" y="3"/>
                  <a:pt x="3408" y="6"/>
                </a:cubicBezTo>
                <a:cubicBezTo>
                  <a:pt x="3405" y="8"/>
                  <a:pt x="3403" y="9"/>
                  <a:pt x="3400" y="7"/>
                </a:cubicBezTo>
                <a:cubicBezTo>
                  <a:pt x="3391" y="0"/>
                  <a:pt x="3381" y="1"/>
                  <a:pt x="3371" y="5"/>
                </a:cubicBezTo>
                <a:cubicBezTo>
                  <a:pt x="3370" y="4"/>
                  <a:pt x="3370" y="4"/>
                  <a:pt x="3370" y="4"/>
                </a:cubicBezTo>
                <a:cubicBezTo>
                  <a:pt x="3369" y="3"/>
                  <a:pt x="3367" y="4"/>
                  <a:pt x="3365" y="5"/>
                </a:cubicBezTo>
                <a:cubicBezTo>
                  <a:pt x="3361" y="6"/>
                  <a:pt x="3358" y="10"/>
                  <a:pt x="3354" y="13"/>
                </a:cubicBezTo>
                <a:cubicBezTo>
                  <a:pt x="3354" y="22"/>
                  <a:pt x="3347" y="25"/>
                  <a:pt x="3341" y="29"/>
                </a:cubicBezTo>
                <a:cubicBezTo>
                  <a:pt x="3338" y="31"/>
                  <a:pt x="3333" y="32"/>
                  <a:pt x="3333" y="34"/>
                </a:cubicBezTo>
                <a:cubicBezTo>
                  <a:pt x="3329" y="49"/>
                  <a:pt x="3317" y="11"/>
                  <a:pt x="3309" y="23"/>
                </a:cubicBezTo>
                <a:cubicBezTo>
                  <a:pt x="3305" y="26"/>
                  <a:pt x="3301" y="29"/>
                  <a:pt x="3297" y="33"/>
                </a:cubicBezTo>
                <a:cubicBezTo>
                  <a:pt x="3296" y="34"/>
                  <a:pt x="3295" y="36"/>
                  <a:pt x="3294" y="37"/>
                </a:cubicBezTo>
                <a:cubicBezTo>
                  <a:pt x="3294" y="37"/>
                  <a:pt x="3294" y="37"/>
                  <a:pt x="3294" y="37"/>
                </a:cubicBezTo>
                <a:cubicBezTo>
                  <a:pt x="3294" y="37"/>
                  <a:pt x="3294" y="37"/>
                  <a:pt x="3294" y="37"/>
                </a:cubicBezTo>
                <a:cubicBezTo>
                  <a:pt x="3290" y="38"/>
                  <a:pt x="3288" y="41"/>
                  <a:pt x="3288" y="45"/>
                </a:cubicBezTo>
                <a:cubicBezTo>
                  <a:pt x="3287" y="46"/>
                  <a:pt x="3286" y="47"/>
                  <a:pt x="3285" y="48"/>
                </a:cubicBezTo>
                <a:cubicBezTo>
                  <a:pt x="3284" y="48"/>
                  <a:pt x="3284" y="49"/>
                  <a:pt x="3283" y="50"/>
                </a:cubicBezTo>
                <a:cubicBezTo>
                  <a:pt x="3283" y="56"/>
                  <a:pt x="3280" y="60"/>
                  <a:pt x="3276" y="63"/>
                </a:cubicBezTo>
                <a:cubicBezTo>
                  <a:pt x="3272" y="70"/>
                  <a:pt x="3263" y="67"/>
                  <a:pt x="3259" y="73"/>
                </a:cubicBezTo>
                <a:cubicBezTo>
                  <a:pt x="3258" y="74"/>
                  <a:pt x="3257" y="76"/>
                  <a:pt x="3256" y="77"/>
                </a:cubicBezTo>
                <a:cubicBezTo>
                  <a:pt x="3250" y="80"/>
                  <a:pt x="3246" y="84"/>
                  <a:pt x="3245" y="90"/>
                </a:cubicBezTo>
                <a:cubicBezTo>
                  <a:pt x="3242" y="90"/>
                  <a:pt x="3238" y="91"/>
                  <a:pt x="3237" y="89"/>
                </a:cubicBezTo>
                <a:cubicBezTo>
                  <a:pt x="3230" y="78"/>
                  <a:pt x="3220" y="84"/>
                  <a:pt x="3211" y="84"/>
                </a:cubicBezTo>
                <a:cubicBezTo>
                  <a:pt x="3211" y="84"/>
                  <a:pt x="3211" y="84"/>
                  <a:pt x="3211" y="84"/>
                </a:cubicBezTo>
                <a:cubicBezTo>
                  <a:pt x="3198" y="77"/>
                  <a:pt x="3184" y="84"/>
                  <a:pt x="3172" y="79"/>
                </a:cubicBezTo>
                <a:cubicBezTo>
                  <a:pt x="3168" y="77"/>
                  <a:pt x="3165" y="76"/>
                  <a:pt x="3163" y="73"/>
                </a:cubicBezTo>
                <a:cubicBezTo>
                  <a:pt x="3147" y="55"/>
                  <a:pt x="3131" y="53"/>
                  <a:pt x="3112" y="69"/>
                </a:cubicBezTo>
                <a:cubicBezTo>
                  <a:pt x="3112" y="70"/>
                  <a:pt x="3111" y="70"/>
                  <a:pt x="3111" y="70"/>
                </a:cubicBezTo>
                <a:cubicBezTo>
                  <a:pt x="3111" y="71"/>
                  <a:pt x="3111" y="71"/>
                  <a:pt x="3111" y="71"/>
                </a:cubicBezTo>
                <a:cubicBezTo>
                  <a:pt x="3110" y="72"/>
                  <a:pt x="3110" y="72"/>
                  <a:pt x="3110" y="72"/>
                </a:cubicBezTo>
                <a:cubicBezTo>
                  <a:pt x="3103" y="73"/>
                  <a:pt x="3102" y="79"/>
                  <a:pt x="3099" y="84"/>
                </a:cubicBezTo>
                <a:cubicBezTo>
                  <a:pt x="3094" y="93"/>
                  <a:pt x="3088" y="96"/>
                  <a:pt x="3078" y="92"/>
                </a:cubicBezTo>
                <a:cubicBezTo>
                  <a:pt x="3070" y="90"/>
                  <a:pt x="3061" y="87"/>
                  <a:pt x="3053" y="89"/>
                </a:cubicBezTo>
                <a:cubicBezTo>
                  <a:pt x="3047" y="94"/>
                  <a:pt x="3042" y="89"/>
                  <a:pt x="3037" y="87"/>
                </a:cubicBezTo>
                <a:cubicBezTo>
                  <a:pt x="3035" y="87"/>
                  <a:pt x="3032" y="86"/>
                  <a:pt x="3030" y="87"/>
                </a:cubicBezTo>
                <a:cubicBezTo>
                  <a:pt x="3019" y="96"/>
                  <a:pt x="3012" y="91"/>
                  <a:pt x="3008" y="79"/>
                </a:cubicBezTo>
                <a:cubicBezTo>
                  <a:pt x="2994" y="60"/>
                  <a:pt x="2981" y="59"/>
                  <a:pt x="2967" y="81"/>
                </a:cubicBezTo>
                <a:cubicBezTo>
                  <a:pt x="2964" y="89"/>
                  <a:pt x="2962" y="96"/>
                  <a:pt x="2953" y="97"/>
                </a:cubicBezTo>
                <a:cubicBezTo>
                  <a:pt x="2949" y="98"/>
                  <a:pt x="2949" y="101"/>
                  <a:pt x="2948" y="103"/>
                </a:cubicBezTo>
                <a:cubicBezTo>
                  <a:pt x="2948" y="104"/>
                  <a:pt x="2948" y="104"/>
                  <a:pt x="2948" y="104"/>
                </a:cubicBezTo>
                <a:cubicBezTo>
                  <a:pt x="2945" y="106"/>
                  <a:pt x="2940" y="103"/>
                  <a:pt x="2938" y="106"/>
                </a:cubicBezTo>
                <a:cubicBezTo>
                  <a:pt x="2937" y="106"/>
                  <a:pt x="2936" y="107"/>
                  <a:pt x="2936" y="107"/>
                </a:cubicBezTo>
                <a:cubicBezTo>
                  <a:pt x="2932" y="106"/>
                  <a:pt x="2930" y="109"/>
                  <a:pt x="2928" y="111"/>
                </a:cubicBezTo>
                <a:cubicBezTo>
                  <a:pt x="2913" y="117"/>
                  <a:pt x="2899" y="113"/>
                  <a:pt x="2887" y="105"/>
                </a:cubicBezTo>
                <a:cubicBezTo>
                  <a:pt x="2885" y="105"/>
                  <a:pt x="2884" y="105"/>
                  <a:pt x="2882" y="105"/>
                </a:cubicBezTo>
                <a:cubicBezTo>
                  <a:pt x="2874" y="104"/>
                  <a:pt x="2871" y="97"/>
                  <a:pt x="2865" y="93"/>
                </a:cubicBezTo>
                <a:cubicBezTo>
                  <a:pt x="2857" y="90"/>
                  <a:pt x="2850" y="86"/>
                  <a:pt x="2841" y="87"/>
                </a:cubicBezTo>
                <a:cubicBezTo>
                  <a:pt x="2836" y="87"/>
                  <a:pt x="2833" y="84"/>
                  <a:pt x="2830" y="82"/>
                </a:cubicBezTo>
                <a:cubicBezTo>
                  <a:pt x="2825" y="77"/>
                  <a:pt x="2819" y="76"/>
                  <a:pt x="2813" y="81"/>
                </a:cubicBezTo>
                <a:cubicBezTo>
                  <a:pt x="2809" y="85"/>
                  <a:pt x="2802" y="85"/>
                  <a:pt x="2798" y="90"/>
                </a:cubicBezTo>
                <a:cubicBezTo>
                  <a:pt x="2796" y="92"/>
                  <a:pt x="2793" y="94"/>
                  <a:pt x="2791" y="95"/>
                </a:cubicBezTo>
                <a:cubicBezTo>
                  <a:pt x="2782" y="102"/>
                  <a:pt x="2774" y="111"/>
                  <a:pt x="2762" y="114"/>
                </a:cubicBezTo>
                <a:cubicBezTo>
                  <a:pt x="2762" y="114"/>
                  <a:pt x="2762" y="115"/>
                  <a:pt x="2762" y="116"/>
                </a:cubicBezTo>
                <a:cubicBezTo>
                  <a:pt x="2761" y="116"/>
                  <a:pt x="2759" y="116"/>
                  <a:pt x="2758" y="116"/>
                </a:cubicBezTo>
                <a:cubicBezTo>
                  <a:pt x="2757" y="117"/>
                  <a:pt x="2756" y="117"/>
                  <a:pt x="2756" y="118"/>
                </a:cubicBezTo>
                <a:cubicBezTo>
                  <a:pt x="2754" y="114"/>
                  <a:pt x="2750" y="113"/>
                  <a:pt x="2747" y="115"/>
                </a:cubicBezTo>
                <a:cubicBezTo>
                  <a:pt x="2733" y="121"/>
                  <a:pt x="2721" y="118"/>
                  <a:pt x="2710" y="108"/>
                </a:cubicBezTo>
                <a:cubicBezTo>
                  <a:pt x="2706" y="104"/>
                  <a:pt x="2701" y="99"/>
                  <a:pt x="2694" y="100"/>
                </a:cubicBezTo>
                <a:cubicBezTo>
                  <a:pt x="2695" y="98"/>
                  <a:pt x="2695" y="97"/>
                  <a:pt x="2693" y="96"/>
                </a:cubicBezTo>
                <a:cubicBezTo>
                  <a:pt x="2693" y="96"/>
                  <a:pt x="2693" y="96"/>
                  <a:pt x="2692" y="96"/>
                </a:cubicBezTo>
                <a:cubicBezTo>
                  <a:pt x="2692" y="96"/>
                  <a:pt x="2692" y="96"/>
                  <a:pt x="2692" y="96"/>
                </a:cubicBezTo>
                <a:cubicBezTo>
                  <a:pt x="2694" y="90"/>
                  <a:pt x="2693" y="86"/>
                  <a:pt x="2687" y="86"/>
                </a:cubicBezTo>
                <a:cubicBezTo>
                  <a:pt x="2677" y="88"/>
                  <a:pt x="2667" y="88"/>
                  <a:pt x="2657" y="87"/>
                </a:cubicBezTo>
                <a:cubicBezTo>
                  <a:pt x="2656" y="88"/>
                  <a:pt x="2655" y="89"/>
                  <a:pt x="2654" y="89"/>
                </a:cubicBezTo>
                <a:cubicBezTo>
                  <a:pt x="2653" y="93"/>
                  <a:pt x="2648" y="93"/>
                  <a:pt x="2648" y="97"/>
                </a:cubicBezTo>
                <a:cubicBezTo>
                  <a:pt x="2646" y="99"/>
                  <a:pt x="2645" y="103"/>
                  <a:pt x="2643" y="104"/>
                </a:cubicBezTo>
                <a:cubicBezTo>
                  <a:pt x="2631" y="107"/>
                  <a:pt x="2627" y="118"/>
                  <a:pt x="2622" y="127"/>
                </a:cubicBezTo>
                <a:cubicBezTo>
                  <a:pt x="2622" y="127"/>
                  <a:pt x="2622" y="127"/>
                  <a:pt x="2622" y="127"/>
                </a:cubicBezTo>
                <a:cubicBezTo>
                  <a:pt x="2608" y="133"/>
                  <a:pt x="2598" y="123"/>
                  <a:pt x="2587" y="118"/>
                </a:cubicBezTo>
                <a:cubicBezTo>
                  <a:pt x="2583" y="113"/>
                  <a:pt x="2581" y="112"/>
                  <a:pt x="2573" y="116"/>
                </a:cubicBezTo>
                <a:cubicBezTo>
                  <a:pt x="2564" y="122"/>
                  <a:pt x="2552" y="133"/>
                  <a:pt x="2538" y="121"/>
                </a:cubicBezTo>
                <a:cubicBezTo>
                  <a:pt x="2534" y="117"/>
                  <a:pt x="2528" y="125"/>
                  <a:pt x="2524" y="120"/>
                </a:cubicBezTo>
                <a:cubicBezTo>
                  <a:pt x="2516" y="114"/>
                  <a:pt x="2508" y="114"/>
                  <a:pt x="2499" y="118"/>
                </a:cubicBezTo>
                <a:cubicBezTo>
                  <a:pt x="2499" y="119"/>
                  <a:pt x="2499" y="120"/>
                  <a:pt x="2499" y="121"/>
                </a:cubicBezTo>
                <a:cubicBezTo>
                  <a:pt x="2496" y="124"/>
                  <a:pt x="2496" y="130"/>
                  <a:pt x="2489" y="129"/>
                </a:cubicBezTo>
                <a:cubicBezTo>
                  <a:pt x="2485" y="128"/>
                  <a:pt x="2482" y="126"/>
                  <a:pt x="2481" y="122"/>
                </a:cubicBezTo>
                <a:cubicBezTo>
                  <a:pt x="2481" y="120"/>
                  <a:pt x="2481" y="118"/>
                  <a:pt x="2480" y="116"/>
                </a:cubicBezTo>
                <a:cubicBezTo>
                  <a:pt x="2480" y="116"/>
                  <a:pt x="2480" y="116"/>
                  <a:pt x="2480" y="116"/>
                </a:cubicBezTo>
                <a:cubicBezTo>
                  <a:pt x="2484" y="110"/>
                  <a:pt x="2477" y="106"/>
                  <a:pt x="2476" y="101"/>
                </a:cubicBezTo>
                <a:cubicBezTo>
                  <a:pt x="2475" y="98"/>
                  <a:pt x="2472" y="97"/>
                  <a:pt x="2469" y="98"/>
                </a:cubicBezTo>
                <a:cubicBezTo>
                  <a:pt x="2453" y="105"/>
                  <a:pt x="2443" y="93"/>
                  <a:pt x="2432" y="86"/>
                </a:cubicBezTo>
                <a:cubicBezTo>
                  <a:pt x="2429" y="87"/>
                  <a:pt x="2427" y="88"/>
                  <a:pt x="2426" y="91"/>
                </a:cubicBezTo>
                <a:cubicBezTo>
                  <a:pt x="2421" y="98"/>
                  <a:pt x="2418" y="99"/>
                  <a:pt x="2415" y="94"/>
                </a:cubicBezTo>
                <a:cubicBezTo>
                  <a:pt x="2411" y="86"/>
                  <a:pt x="2404" y="85"/>
                  <a:pt x="2398" y="82"/>
                </a:cubicBezTo>
                <a:cubicBezTo>
                  <a:pt x="2395" y="77"/>
                  <a:pt x="2391" y="76"/>
                  <a:pt x="2386" y="78"/>
                </a:cubicBezTo>
                <a:cubicBezTo>
                  <a:pt x="2386" y="78"/>
                  <a:pt x="2386" y="78"/>
                  <a:pt x="2386" y="78"/>
                </a:cubicBezTo>
                <a:cubicBezTo>
                  <a:pt x="2385" y="78"/>
                  <a:pt x="2384" y="78"/>
                  <a:pt x="2383" y="77"/>
                </a:cubicBezTo>
                <a:cubicBezTo>
                  <a:pt x="2381" y="81"/>
                  <a:pt x="2378" y="84"/>
                  <a:pt x="2376" y="87"/>
                </a:cubicBezTo>
                <a:cubicBezTo>
                  <a:pt x="2376" y="87"/>
                  <a:pt x="2376" y="87"/>
                  <a:pt x="2376" y="87"/>
                </a:cubicBezTo>
                <a:cubicBezTo>
                  <a:pt x="2376" y="87"/>
                  <a:pt x="2376" y="87"/>
                  <a:pt x="2376" y="87"/>
                </a:cubicBezTo>
                <a:cubicBezTo>
                  <a:pt x="2367" y="89"/>
                  <a:pt x="2364" y="98"/>
                  <a:pt x="2357" y="103"/>
                </a:cubicBezTo>
                <a:cubicBezTo>
                  <a:pt x="2357" y="103"/>
                  <a:pt x="2357" y="103"/>
                  <a:pt x="2357" y="103"/>
                </a:cubicBezTo>
                <a:cubicBezTo>
                  <a:pt x="2355" y="102"/>
                  <a:pt x="2354" y="103"/>
                  <a:pt x="2352" y="105"/>
                </a:cubicBezTo>
                <a:cubicBezTo>
                  <a:pt x="2352" y="106"/>
                  <a:pt x="2351" y="107"/>
                  <a:pt x="2350" y="108"/>
                </a:cubicBezTo>
                <a:cubicBezTo>
                  <a:pt x="2348" y="115"/>
                  <a:pt x="2342" y="121"/>
                  <a:pt x="2339" y="128"/>
                </a:cubicBezTo>
                <a:cubicBezTo>
                  <a:pt x="2339" y="135"/>
                  <a:pt x="2329" y="137"/>
                  <a:pt x="2331" y="145"/>
                </a:cubicBezTo>
                <a:cubicBezTo>
                  <a:pt x="2331" y="145"/>
                  <a:pt x="2331" y="145"/>
                  <a:pt x="2331" y="145"/>
                </a:cubicBezTo>
                <a:cubicBezTo>
                  <a:pt x="2330" y="147"/>
                  <a:pt x="2328" y="148"/>
                  <a:pt x="2327" y="150"/>
                </a:cubicBezTo>
                <a:cubicBezTo>
                  <a:pt x="2326" y="150"/>
                  <a:pt x="2325" y="150"/>
                  <a:pt x="2325" y="150"/>
                </a:cubicBezTo>
                <a:cubicBezTo>
                  <a:pt x="2324" y="154"/>
                  <a:pt x="2323" y="158"/>
                  <a:pt x="2321" y="161"/>
                </a:cubicBezTo>
                <a:cubicBezTo>
                  <a:pt x="2316" y="176"/>
                  <a:pt x="2310" y="179"/>
                  <a:pt x="2296" y="173"/>
                </a:cubicBezTo>
                <a:cubicBezTo>
                  <a:pt x="2295" y="174"/>
                  <a:pt x="2294" y="175"/>
                  <a:pt x="2293" y="177"/>
                </a:cubicBezTo>
                <a:cubicBezTo>
                  <a:pt x="2293" y="178"/>
                  <a:pt x="2293" y="178"/>
                  <a:pt x="2292" y="179"/>
                </a:cubicBezTo>
                <a:cubicBezTo>
                  <a:pt x="2283" y="185"/>
                  <a:pt x="2278" y="194"/>
                  <a:pt x="2269" y="200"/>
                </a:cubicBezTo>
                <a:cubicBezTo>
                  <a:pt x="2267" y="200"/>
                  <a:pt x="2265" y="198"/>
                  <a:pt x="2264" y="196"/>
                </a:cubicBezTo>
                <a:cubicBezTo>
                  <a:pt x="2261" y="197"/>
                  <a:pt x="2257" y="196"/>
                  <a:pt x="2255" y="194"/>
                </a:cubicBezTo>
                <a:cubicBezTo>
                  <a:pt x="2255" y="194"/>
                  <a:pt x="2255" y="194"/>
                  <a:pt x="2255" y="194"/>
                </a:cubicBezTo>
                <a:cubicBezTo>
                  <a:pt x="2252" y="193"/>
                  <a:pt x="2250" y="193"/>
                  <a:pt x="2248" y="193"/>
                </a:cubicBezTo>
                <a:cubicBezTo>
                  <a:pt x="2247" y="193"/>
                  <a:pt x="2246" y="192"/>
                  <a:pt x="2245" y="192"/>
                </a:cubicBezTo>
                <a:cubicBezTo>
                  <a:pt x="2236" y="188"/>
                  <a:pt x="2227" y="184"/>
                  <a:pt x="2218" y="180"/>
                </a:cubicBezTo>
                <a:cubicBezTo>
                  <a:pt x="2213" y="180"/>
                  <a:pt x="2209" y="177"/>
                  <a:pt x="2206" y="175"/>
                </a:cubicBezTo>
                <a:cubicBezTo>
                  <a:pt x="2206" y="175"/>
                  <a:pt x="2206" y="175"/>
                  <a:pt x="2206" y="175"/>
                </a:cubicBezTo>
                <a:cubicBezTo>
                  <a:pt x="2202" y="168"/>
                  <a:pt x="2199" y="162"/>
                  <a:pt x="2190" y="161"/>
                </a:cubicBezTo>
                <a:cubicBezTo>
                  <a:pt x="2183" y="160"/>
                  <a:pt x="2179" y="154"/>
                  <a:pt x="2177" y="147"/>
                </a:cubicBezTo>
                <a:cubicBezTo>
                  <a:pt x="2177" y="147"/>
                  <a:pt x="2176" y="147"/>
                  <a:pt x="2176" y="146"/>
                </a:cubicBezTo>
                <a:cubicBezTo>
                  <a:pt x="2174" y="143"/>
                  <a:pt x="2174" y="138"/>
                  <a:pt x="2168" y="142"/>
                </a:cubicBezTo>
                <a:cubicBezTo>
                  <a:pt x="2159" y="145"/>
                  <a:pt x="2149" y="151"/>
                  <a:pt x="2144" y="136"/>
                </a:cubicBezTo>
                <a:cubicBezTo>
                  <a:pt x="2143" y="133"/>
                  <a:pt x="2140" y="134"/>
                  <a:pt x="2138" y="136"/>
                </a:cubicBezTo>
                <a:cubicBezTo>
                  <a:pt x="2135" y="141"/>
                  <a:pt x="2131" y="142"/>
                  <a:pt x="2126" y="138"/>
                </a:cubicBezTo>
                <a:cubicBezTo>
                  <a:pt x="2122" y="138"/>
                  <a:pt x="2121" y="134"/>
                  <a:pt x="2118" y="132"/>
                </a:cubicBezTo>
                <a:cubicBezTo>
                  <a:pt x="2112" y="130"/>
                  <a:pt x="2106" y="131"/>
                  <a:pt x="2102" y="137"/>
                </a:cubicBezTo>
                <a:cubicBezTo>
                  <a:pt x="2100" y="140"/>
                  <a:pt x="2097" y="144"/>
                  <a:pt x="2093" y="144"/>
                </a:cubicBezTo>
                <a:cubicBezTo>
                  <a:pt x="2093" y="144"/>
                  <a:pt x="2093" y="144"/>
                  <a:pt x="2093" y="144"/>
                </a:cubicBezTo>
                <a:cubicBezTo>
                  <a:pt x="2091" y="136"/>
                  <a:pt x="2082" y="138"/>
                  <a:pt x="2078" y="133"/>
                </a:cubicBezTo>
                <a:cubicBezTo>
                  <a:pt x="2076" y="129"/>
                  <a:pt x="2072" y="127"/>
                  <a:pt x="2070" y="123"/>
                </a:cubicBezTo>
                <a:cubicBezTo>
                  <a:pt x="2064" y="125"/>
                  <a:pt x="2060" y="130"/>
                  <a:pt x="2058" y="135"/>
                </a:cubicBezTo>
                <a:cubicBezTo>
                  <a:pt x="2048" y="137"/>
                  <a:pt x="2044" y="129"/>
                  <a:pt x="2038" y="124"/>
                </a:cubicBezTo>
                <a:cubicBezTo>
                  <a:pt x="2038" y="122"/>
                  <a:pt x="2038" y="122"/>
                  <a:pt x="2038" y="122"/>
                </a:cubicBezTo>
                <a:cubicBezTo>
                  <a:pt x="2038" y="121"/>
                  <a:pt x="2038" y="121"/>
                  <a:pt x="2038" y="121"/>
                </a:cubicBezTo>
                <a:cubicBezTo>
                  <a:pt x="2035" y="121"/>
                  <a:pt x="2032" y="119"/>
                  <a:pt x="2030" y="117"/>
                </a:cubicBezTo>
                <a:cubicBezTo>
                  <a:pt x="2029" y="114"/>
                  <a:pt x="2026" y="113"/>
                  <a:pt x="2024" y="114"/>
                </a:cubicBezTo>
                <a:cubicBezTo>
                  <a:pt x="2012" y="122"/>
                  <a:pt x="2001" y="114"/>
                  <a:pt x="1989" y="114"/>
                </a:cubicBezTo>
                <a:cubicBezTo>
                  <a:pt x="1985" y="114"/>
                  <a:pt x="1985" y="111"/>
                  <a:pt x="1984" y="108"/>
                </a:cubicBezTo>
                <a:cubicBezTo>
                  <a:pt x="1983" y="108"/>
                  <a:pt x="1982" y="108"/>
                  <a:pt x="1982" y="108"/>
                </a:cubicBezTo>
                <a:cubicBezTo>
                  <a:pt x="1979" y="108"/>
                  <a:pt x="1977" y="108"/>
                  <a:pt x="1974" y="108"/>
                </a:cubicBezTo>
                <a:cubicBezTo>
                  <a:pt x="1957" y="115"/>
                  <a:pt x="1944" y="110"/>
                  <a:pt x="1935" y="95"/>
                </a:cubicBezTo>
                <a:cubicBezTo>
                  <a:pt x="1935" y="95"/>
                  <a:pt x="1935" y="95"/>
                  <a:pt x="1935" y="95"/>
                </a:cubicBezTo>
                <a:cubicBezTo>
                  <a:pt x="1928" y="96"/>
                  <a:pt x="1920" y="100"/>
                  <a:pt x="1915" y="90"/>
                </a:cubicBezTo>
                <a:cubicBezTo>
                  <a:pt x="1915" y="90"/>
                  <a:pt x="1915" y="89"/>
                  <a:pt x="1915" y="88"/>
                </a:cubicBezTo>
                <a:cubicBezTo>
                  <a:pt x="1914" y="88"/>
                  <a:pt x="1913" y="88"/>
                  <a:pt x="1913" y="88"/>
                </a:cubicBezTo>
                <a:cubicBezTo>
                  <a:pt x="1911" y="89"/>
                  <a:pt x="1910" y="90"/>
                  <a:pt x="1908" y="91"/>
                </a:cubicBezTo>
                <a:cubicBezTo>
                  <a:pt x="1907" y="92"/>
                  <a:pt x="1906" y="94"/>
                  <a:pt x="1906" y="96"/>
                </a:cubicBezTo>
                <a:cubicBezTo>
                  <a:pt x="1907" y="96"/>
                  <a:pt x="1907" y="96"/>
                  <a:pt x="1907" y="96"/>
                </a:cubicBezTo>
                <a:cubicBezTo>
                  <a:pt x="1897" y="102"/>
                  <a:pt x="1887" y="104"/>
                  <a:pt x="1876" y="101"/>
                </a:cubicBezTo>
                <a:cubicBezTo>
                  <a:pt x="1872" y="100"/>
                  <a:pt x="1868" y="100"/>
                  <a:pt x="1864" y="99"/>
                </a:cubicBezTo>
                <a:cubicBezTo>
                  <a:pt x="1864" y="99"/>
                  <a:pt x="1864" y="99"/>
                  <a:pt x="1864" y="99"/>
                </a:cubicBezTo>
                <a:cubicBezTo>
                  <a:pt x="1854" y="104"/>
                  <a:pt x="1842" y="104"/>
                  <a:pt x="1832" y="109"/>
                </a:cubicBezTo>
                <a:cubicBezTo>
                  <a:pt x="1826" y="113"/>
                  <a:pt x="1821" y="111"/>
                  <a:pt x="1820" y="103"/>
                </a:cubicBezTo>
                <a:cubicBezTo>
                  <a:pt x="1819" y="102"/>
                  <a:pt x="1817" y="101"/>
                  <a:pt x="1816" y="100"/>
                </a:cubicBezTo>
                <a:cubicBezTo>
                  <a:pt x="1810" y="94"/>
                  <a:pt x="1799" y="98"/>
                  <a:pt x="1793" y="91"/>
                </a:cubicBezTo>
                <a:cubicBezTo>
                  <a:pt x="1793" y="90"/>
                  <a:pt x="1792" y="90"/>
                  <a:pt x="1791" y="89"/>
                </a:cubicBezTo>
                <a:cubicBezTo>
                  <a:pt x="1788" y="86"/>
                  <a:pt x="1784" y="83"/>
                  <a:pt x="1779" y="82"/>
                </a:cubicBezTo>
                <a:cubicBezTo>
                  <a:pt x="1772" y="97"/>
                  <a:pt x="1771" y="97"/>
                  <a:pt x="1757" y="87"/>
                </a:cubicBezTo>
                <a:cubicBezTo>
                  <a:pt x="1756" y="83"/>
                  <a:pt x="1754" y="80"/>
                  <a:pt x="1749" y="79"/>
                </a:cubicBezTo>
                <a:cubicBezTo>
                  <a:pt x="1733" y="74"/>
                  <a:pt x="1721" y="62"/>
                  <a:pt x="1704" y="58"/>
                </a:cubicBezTo>
                <a:cubicBezTo>
                  <a:pt x="1690" y="55"/>
                  <a:pt x="1677" y="55"/>
                  <a:pt x="1666" y="66"/>
                </a:cubicBezTo>
                <a:cubicBezTo>
                  <a:pt x="1663" y="67"/>
                  <a:pt x="1662" y="72"/>
                  <a:pt x="1658" y="68"/>
                </a:cubicBezTo>
                <a:cubicBezTo>
                  <a:pt x="1656" y="68"/>
                  <a:pt x="1654" y="66"/>
                  <a:pt x="1653" y="67"/>
                </a:cubicBezTo>
                <a:cubicBezTo>
                  <a:pt x="1640" y="78"/>
                  <a:pt x="1638" y="67"/>
                  <a:pt x="1634" y="59"/>
                </a:cubicBezTo>
                <a:cubicBezTo>
                  <a:pt x="1634" y="58"/>
                  <a:pt x="1633" y="56"/>
                  <a:pt x="1633" y="54"/>
                </a:cubicBezTo>
                <a:cubicBezTo>
                  <a:pt x="1621" y="48"/>
                  <a:pt x="1607" y="54"/>
                  <a:pt x="1595" y="50"/>
                </a:cubicBezTo>
                <a:cubicBezTo>
                  <a:pt x="1595" y="50"/>
                  <a:pt x="1595" y="50"/>
                  <a:pt x="1595" y="50"/>
                </a:cubicBezTo>
                <a:cubicBezTo>
                  <a:pt x="1585" y="45"/>
                  <a:pt x="1575" y="41"/>
                  <a:pt x="1565" y="36"/>
                </a:cubicBezTo>
                <a:cubicBezTo>
                  <a:pt x="1565" y="36"/>
                  <a:pt x="1565" y="36"/>
                  <a:pt x="1565" y="36"/>
                </a:cubicBezTo>
                <a:cubicBezTo>
                  <a:pt x="1559" y="28"/>
                  <a:pt x="1554" y="33"/>
                  <a:pt x="1548" y="37"/>
                </a:cubicBezTo>
                <a:cubicBezTo>
                  <a:pt x="1541" y="38"/>
                  <a:pt x="1536" y="35"/>
                  <a:pt x="1531" y="32"/>
                </a:cubicBezTo>
                <a:cubicBezTo>
                  <a:pt x="1531" y="33"/>
                  <a:pt x="1531" y="33"/>
                  <a:pt x="1531" y="33"/>
                </a:cubicBezTo>
                <a:cubicBezTo>
                  <a:pt x="1529" y="33"/>
                  <a:pt x="1528" y="33"/>
                  <a:pt x="1526" y="32"/>
                </a:cubicBezTo>
                <a:cubicBezTo>
                  <a:pt x="1517" y="30"/>
                  <a:pt x="1508" y="35"/>
                  <a:pt x="1498" y="34"/>
                </a:cubicBezTo>
                <a:cubicBezTo>
                  <a:pt x="1494" y="33"/>
                  <a:pt x="1489" y="34"/>
                  <a:pt x="1487" y="29"/>
                </a:cubicBezTo>
                <a:cubicBezTo>
                  <a:pt x="1475" y="28"/>
                  <a:pt x="1462" y="34"/>
                  <a:pt x="1450" y="30"/>
                </a:cubicBezTo>
                <a:cubicBezTo>
                  <a:pt x="1447" y="27"/>
                  <a:pt x="1444" y="28"/>
                  <a:pt x="1441" y="28"/>
                </a:cubicBezTo>
                <a:cubicBezTo>
                  <a:pt x="1437" y="39"/>
                  <a:pt x="1431" y="45"/>
                  <a:pt x="1418" y="41"/>
                </a:cubicBezTo>
                <a:cubicBezTo>
                  <a:pt x="1414" y="40"/>
                  <a:pt x="1408" y="43"/>
                  <a:pt x="1403" y="43"/>
                </a:cubicBezTo>
                <a:cubicBezTo>
                  <a:pt x="1392" y="44"/>
                  <a:pt x="1382" y="45"/>
                  <a:pt x="1375" y="34"/>
                </a:cubicBezTo>
                <a:cubicBezTo>
                  <a:pt x="1375" y="33"/>
                  <a:pt x="1372" y="33"/>
                  <a:pt x="1370" y="32"/>
                </a:cubicBezTo>
                <a:cubicBezTo>
                  <a:pt x="1356" y="39"/>
                  <a:pt x="1345" y="51"/>
                  <a:pt x="1329" y="48"/>
                </a:cubicBezTo>
                <a:cubicBezTo>
                  <a:pt x="1324" y="49"/>
                  <a:pt x="1319" y="46"/>
                  <a:pt x="1314" y="48"/>
                </a:cubicBezTo>
                <a:cubicBezTo>
                  <a:pt x="1314" y="48"/>
                  <a:pt x="1314" y="48"/>
                  <a:pt x="1314" y="48"/>
                </a:cubicBezTo>
                <a:cubicBezTo>
                  <a:pt x="1305" y="48"/>
                  <a:pt x="1297" y="49"/>
                  <a:pt x="1288" y="52"/>
                </a:cubicBezTo>
                <a:cubicBezTo>
                  <a:pt x="1283" y="54"/>
                  <a:pt x="1278" y="56"/>
                  <a:pt x="1273" y="52"/>
                </a:cubicBezTo>
                <a:cubicBezTo>
                  <a:pt x="1263" y="47"/>
                  <a:pt x="1253" y="42"/>
                  <a:pt x="1243" y="37"/>
                </a:cubicBezTo>
                <a:cubicBezTo>
                  <a:pt x="1238" y="34"/>
                  <a:pt x="1233" y="34"/>
                  <a:pt x="1229" y="38"/>
                </a:cubicBezTo>
                <a:cubicBezTo>
                  <a:pt x="1223" y="42"/>
                  <a:pt x="1217" y="41"/>
                  <a:pt x="1214" y="37"/>
                </a:cubicBezTo>
                <a:cubicBezTo>
                  <a:pt x="1208" y="29"/>
                  <a:pt x="1200" y="26"/>
                  <a:pt x="1193" y="21"/>
                </a:cubicBezTo>
                <a:cubicBezTo>
                  <a:pt x="1192" y="20"/>
                  <a:pt x="1190" y="20"/>
                  <a:pt x="1189" y="20"/>
                </a:cubicBezTo>
                <a:cubicBezTo>
                  <a:pt x="1189" y="20"/>
                  <a:pt x="1189" y="20"/>
                  <a:pt x="1189" y="20"/>
                </a:cubicBezTo>
                <a:cubicBezTo>
                  <a:pt x="1188" y="19"/>
                  <a:pt x="1187" y="18"/>
                  <a:pt x="1186" y="18"/>
                </a:cubicBezTo>
                <a:cubicBezTo>
                  <a:pt x="1181" y="12"/>
                  <a:pt x="1177" y="18"/>
                  <a:pt x="1172" y="18"/>
                </a:cubicBezTo>
                <a:cubicBezTo>
                  <a:pt x="1170" y="17"/>
                  <a:pt x="1167" y="16"/>
                  <a:pt x="1165" y="15"/>
                </a:cubicBezTo>
                <a:cubicBezTo>
                  <a:pt x="1165" y="15"/>
                  <a:pt x="1165" y="15"/>
                  <a:pt x="1165" y="15"/>
                </a:cubicBezTo>
                <a:cubicBezTo>
                  <a:pt x="1165" y="15"/>
                  <a:pt x="1165" y="14"/>
                  <a:pt x="1164" y="13"/>
                </a:cubicBezTo>
                <a:cubicBezTo>
                  <a:pt x="1156" y="8"/>
                  <a:pt x="1150" y="11"/>
                  <a:pt x="1145" y="19"/>
                </a:cubicBezTo>
                <a:cubicBezTo>
                  <a:pt x="1138" y="25"/>
                  <a:pt x="1128" y="29"/>
                  <a:pt x="1125" y="39"/>
                </a:cubicBezTo>
                <a:cubicBezTo>
                  <a:pt x="1124" y="42"/>
                  <a:pt x="1122" y="43"/>
                  <a:pt x="1118" y="43"/>
                </a:cubicBezTo>
                <a:cubicBezTo>
                  <a:pt x="1111" y="42"/>
                  <a:pt x="1104" y="46"/>
                  <a:pt x="1097" y="47"/>
                </a:cubicBezTo>
                <a:cubicBezTo>
                  <a:pt x="1097" y="54"/>
                  <a:pt x="1093" y="56"/>
                  <a:pt x="1087" y="57"/>
                </a:cubicBezTo>
                <a:cubicBezTo>
                  <a:pt x="1087" y="57"/>
                  <a:pt x="1087" y="57"/>
                  <a:pt x="1087" y="57"/>
                </a:cubicBezTo>
                <a:cubicBezTo>
                  <a:pt x="1083" y="56"/>
                  <a:pt x="1078" y="59"/>
                  <a:pt x="1074" y="56"/>
                </a:cubicBezTo>
                <a:cubicBezTo>
                  <a:pt x="1068" y="53"/>
                  <a:pt x="1065" y="58"/>
                  <a:pt x="1063" y="62"/>
                </a:cubicBezTo>
                <a:cubicBezTo>
                  <a:pt x="1063" y="62"/>
                  <a:pt x="1063" y="62"/>
                  <a:pt x="1063" y="62"/>
                </a:cubicBezTo>
                <a:cubicBezTo>
                  <a:pt x="1062" y="62"/>
                  <a:pt x="1061" y="62"/>
                  <a:pt x="1060" y="63"/>
                </a:cubicBezTo>
                <a:cubicBezTo>
                  <a:pt x="1063" y="75"/>
                  <a:pt x="1050" y="69"/>
                  <a:pt x="1046" y="75"/>
                </a:cubicBezTo>
                <a:cubicBezTo>
                  <a:pt x="1034" y="88"/>
                  <a:pt x="1019" y="85"/>
                  <a:pt x="1005" y="79"/>
                </a:cubicBezTo>
                <a:cubicBezTo>
                  <a:pt x="998" y="76"/>
                  <a:pt x="988" y="74"/>
                  <a:pt x="982" y="65"/>
                </a:cubicBezTo>
                <a:cubicBezTo>
                  <a:pt x="980" y="64"/>
                  <a:pt x="978" y="62"/>
                  <a:pt x="975" y="63"/>
                </a:cubicBezTo>
                <a:cubicBezTo>
                  <a:pt x="974" y="64"/>
                  <a:pt x="974" y="64"/>
                  <a:pt x="973" y="65"/>
                </a:cubicBezTo>
                <a:cubicBezTo>
                  <a:pt x="973" y="65"/>
                  <a:pt x="973" y="65"/>
                  <a:pt x="973" y="65"/>
                </a:cubicBezTo>
                <a:cubicBezTo>
                  <a:pt x="973" y="65"/>
                  <a:pt x="973" y="65"/>
                  <a:pt x="973" y="65"/>
                </a:cubicBezTo>
                <a:cubicBezTo>
                  <a:pt x="972" y="65"/>
                  <a:pt x="972" y="65"/>
                  <a:pt x="971" y="65"/>
                </a:cubicBezTo>
                <a:cubicBezTo>
                  <a:pt x="971" y="65"/>
                  <a:pt x="971" y="65"/>
                  <a:pt x="971" y="65"/>
                </a:cubicBezTo>
                <a:cubicBezTo>
                  <a:pt x="958" y="61"/>
                  <a:pt x="946" y="67"/>
                  <a:pt x="939" y="79"/>
                </a:cubicBezTo>
                <a:cubicBezTo>
                  <a:pt x="934" y="87"/>
                  <a:pt x="928" y="88"/>
                  <a:pt x="923" y="80"/>
                </a:cubicBezTo>
                <a:cubicBezTo>
                  <a:pt x="920" y="76"/>
                  <a:pt x="914" y="74"/>
                  <a:pt x="911" y="70"/>
                </a:cubicBezTo>
                <a:cubicBezTo>
                  <a:pt x="911" y="70"/>
                  <a:pt x="910" y="70"/>
                  <a:pt x="910" y="69"/>
                </a:cubicBezTo>
                <a:cubicBezTo>
                  <a:pt x="904" y="66"/>
                  <a:pt x="898" y="62"/>
                  <a:pt x="893" y="69"/>
                </a:cubicBezTo>
                <a:cubicBezTo>
                  <a:pt x="892" y="71"/>
                  <a:pt x="891" y="73"/>
                  <a:pt x="890" y="74"/>
                </a:cubicBezTo>
                <a:cubicBezTo>
                  <a:pt x="885" y="77"/>
                  <a:pt x="879" y="79"/>
                  <a:pt x="873" y="80"/>
                </a:cubicBezTo>
                <a:cubicBezTo>
                  <a:pt x="873" y="78"/>
                  <a:pt x="872" y="77"/>
                  <a:pt x="871" y="75"/>
                </a:cubicBezTo>
                <a:cubicBezTo>
                  <a:pt x="871" y="74"/>
                  <a:pt x="871" y="74"/>
                  <a:pt x="871" y="73"/>
                </a:cubicBezTo>
                <a:cubicBezTo>
                  <a:pt x="870" y="71"/>
                  <a:pt x="869" y="70"/>
                  <a:pt x="868" y="68"/>
                </a:cubicBezTo>
                <a:cubicBezTo>
                  <a:pt x="865" y="62"/>
                  <a:pt x="859" y="60"/>
                  <a:pt x="853" y="60"/>
                </a:cubicBezTo>
                <a:cubicBezTo>
                  <a:pt x="850" y="59"/>
                  <a:pt x="846" y="59"/>
                  <a:pt x="844" y="56"/>
                </a:cubicBezTo>
                <a:cubicBezTo>
                  <a:pt x="843" y="56"/>
                  <a:pt x="843" y="55"/>
                  <a:pt x="843" y="54"/>
                </a:cubicBezTo>
                <a:cubicBezTo>
                  <a:pt x="842" y="54"/>
                  <a:pt x="842" y="54"/>
                  <a:pt x="841" y="54"/>
                </a:cubicBezTo>
                <a:cubicBezTo>
                  <a:pt x="831" y="54"/>
                  <a:pt x="822" y="57"/>
                  <a:pt x="814" y="62"/>
                </a:cubicBezTo>
                <a:cubicBezTo>
                  <a:pt x="813" y="65"/>
                  <a:pt x="811" y="69"/>
                  <a:pt x="809" y="72"/>
                </a:cubicBezTo>
                <a:cubicBezTo>
                  <a:pt x="804" y="81"/>
                  <a:pt x="799" y="91"/>
                  <a:pt x="786" y="83"/>
                </a:cubicBezTo>
                <a:cubicBezTo>
                  <a:pt x="783" y="81"/>
                  <a:pt x="778" y="78"/>
                  <a:pt x="776" y="85"/>
                </a:cubicBezTo>
                <a:cubicBezTo>
                  <a:pt x="776" y="85"/>
                  <a:pt x="776" y="85"/>
                  <a:pt x="776" y="85"/>
                </a:cubicBezTo>
                <a:cubicBezTo>
                  <a:pt x="775" y="85"/>
                  <a:pt x="774" y="85"/>
                  <a:pt x="773" y="85"/>
                </a:cubicBezTo>
                <a:cubicBezTo>
                  <a:pt x="772" y="87"/>
                  <a:pt x="772" y="88"/>
                  <a:pt x="771" y="90"/>
                </a:cubicBezTo>
                <a:cubicBezTo>
                  <a:pt x="771" y="90"/>
                  <a:pt x="771" y="90"/>
                  <a:pt x="771" y="90"/>
                </a:cubicBezTo>
                <a:cubicBezTo>
                  <a:pt x="764" y="94"/>
                  <a:pt x="764" y="101"/>
                  <a:pt x="762" y="108"/>
                </a:cubicBezTo>
                <a:cubicBezTo>
                  <a:pt x="761" y="112"/>
                  <a:pt x="761" y="117"/>
                  <a:pt x="755" y="117"/>
                </a:cubicBezTo>
                <a:cubicBezTo>
                  <a:pt x="755" y="117"/>
                  <a:pt x="755" y="117"/>
                  <a:pt x="755" y="117"/>
                </a:cubicBezTo>
                <a:cubicBezTo>
                  <a:pt x="756" y="111"/>
                  <a:pt x="752" y="109"/>
                  <a:pt x="747" y="109"/>
                </a:cubicBezTo>
                <a:cubicBezTo>
                  <a:pt x="735" y="108"/>
                  <a:pt x="729" y="101"/>
                  <a:pt x="725" y="92"/>
                </a:cubicBezTo>
                <a:cubicBezTo>
                  <a:pt x="723" y="90"/>
                  <a:pt x="721" y="88"/>
                  <a:pt x="720" y="87"/>
                </a:cubicBezTo>
                <a:cubicBezTo>
                  <a:pt x="715" y="87"/>
                  <a:pt x="710" y="88"/>
                  <a:pt x="707" y="85"/>
                </a:cubicBezTo>
                <a:cubicBezTo>
                  <a:pt x="697" y="72"/>
                  <a:pt x="686" y="80"/>
                  <a:pt x="676" y="83"/>
                </a:cubicBezTo>
                <a:cubicBezTo>
                  <a:pt x="676" y="83"/>
                  <a:pt x="676" y="83"/>
                  <a:pt x="676" y="83"/>
                </a:cubicBezTo>
                <a:cubicBezTo>
                  <a:pt x="673" y="87"/>
                  <a:pt x="669" y="89"/>
                  <a:pt x="664" y="88"/>
                </a:cubicBezTo>
                <a:cubicBezTo>
                  <a:pt x="664" y="87"/>
                  <a:pt x="664" y="87"/>
                  <a:pt x="664" y="86"/>
                </a:cubicBezTo>
                <a:cubicBezTo>
                  <a:pt x="646" y="89"/>
                  <a:pt x="630" y="85"/>
                  <a:pt x="614" y="76"/>
                </a:cubicBezTo>
                <a:cubicBezTo>
                  <a:pt x="605" y="70"/>
                  <a:pt x="591" y="76"/>
                  <a:pt x="583" y="66"/>
                </a:cubicBezTo>
                <a:cubicBezTo>
                  <a:pt x="582" y="64"/>
                  <a:pt x="580" y="62"/>
                  <a:pt x="578" y="61"/>
                </a:cubicBezTo>
                <a:cubicBezTo>
                  <a:pt x="578" y="61"/>
                  <a:pt x="578" y="61"/>
                  <a:pt x="578" y="61"/>
                </a:cubicBezTo>
                <a:cubicBezTo>
                  <a:pt x="574" y="51"/>
                  <a:pt x="565" y="47"/>
                  <a:pt x="557" y="46"/>
                </a:cubicBezTo>
                <a:cubicBezTo>
                  <a:pt x="547" y="44"/>
                  <a:pt x="541" y="38"/>
                  <a:pt x="536" y="31"/>
                </a:cubicBezTo>
                <a:cubicBezTo>
                  <a:pt x="535" y="29"/>
                  <a:pt x="535" y="28"/>
                  <a:pt x="535" y="26"/>
                </a:cubicBezTo>
                <a:cubicBezTo>
                  <a:pt x="531" y="24"/>
                  <a:pt x="527" y="21"/>
                  <a:pt x="522" y="20"/>
                </a:cubicBezTo>
                <a:cubicBezTo>
                  <a:pt x="513" y="18"/>
                  <a:pt x="504" y="14"/>
                  <a:pt x="502" y="29"/>
                </a:cubicBezTo>
                <a:cubicBezTo>
                  <a:pt x="501" y="35"/>
                  <a:pt x="497" y="39"/>
                  <a:pt x="494" y="44"/>
                </a:cubicBezTo>
                <a:cubicBezTo>
                  <a:pt x="475" y="63"/>
                  <a:pt x="473" y="66"/>
                  <a:pt x="461" y="60"/>
                </a:cubicBezTo>
                <a:cubicBezTo>
                  <a:pt x="461" y="60"/>
                  <a:pt x="461" y="60"/>
                  <a:pt x="461" y="60"/>
                </a:cubicBezTo>
                <a:cubicBezTo>
                  <a:pt x="461" y="59"/>
                  <a:pt x="461" y="58"/>
                  <a:pt x="461" y="57"/>
                </a:cubicBezTo>
                <a:cubicBezTo>
                  <a:pt x="460" y="55"/>
                  <a:pt x="459" y="52"/>
                  <a:pt x="458" y="50"/>
                </a:cubicBezTo>
                <a:cubicBezTo>
                  <a:pt x="453" y="47"/>
                  <a:pt x="449" y="49"/>
                  <a:pt x="446" y="53"/>
                </a:cubicBezTo>
                <a:cubicBezTo>
                  <a:pt x="443" y="57"/>
                  <a:pt x="439" y="58"/>
                  <a:pt x="434" y="58"/>
                </a:cubicBezTo>
                <a:cubicBezTo>
                  <a:pt x="432" y="61"/>
                  <a:pt x="430" y="63"/>
                  <a:pt x="427" y="63"/>
                </a:cubicBezTo>
                <a:cubicBezTo>
                  <a:pt x="418" y="57"/>
                  <a:pt x="413" y="47"/>
                  <a:pt x="404" y="40"/>
                </a:cubicBezTo>
                <a:cubicBezTo>
                  <a:pt x="397" y="34"/>
                  <a:pt x="393" y="36"/>
                  <a:pt x="388" y="40"/>
                </a:cubicBezTo>
                <a:cubicBezTo>
                  <a:pt x="383" y="43"/>
                  <a:pt x="378" y="46"/>
                  <a:pt x="373" y="45"/>
                </a:cubicBezTo>
                <a:cubicBezTo>
                  <a:pt x="364" y="39"/>
                  <a:pt x="356" y="34"/>
                  <a:pt x="345" y="44"/>
                </a:cubicBezTo>
                <a:cubicBezTo>
                  <a:pt x="341" y="48"/>
                  <a:pt x="330" y="47"/>
                  <a:pt x="323" y="42"/>
                </a:cubicBezTo>
                <a:cubicBezTo>
                  <a:pt x="322" y="42"/>
                  <a:pt x="322" y="42"/>
                  <a:pt x="321" y="41"/>
                </a:cubicBezTo>
                <a:cubicBezTo>
                  <a:pt x="320" y="41"/>
                  <a:pt x="318" y="41"/>
                  <a:pt x="318" y="41"/>
                </a:cubicBezTo>
                <a:cubicBezTo>
                  <a:pt x="315" y="55"/>
                  <a:pt x="297" y="59"/>
                  <a:pt x="295" y="74"/>
                </a:cubicBezTo>
                <a:cubicBezTo>
                  <a:pt x="290" y="79"/>
                  <a:pt x="279" y="78"/>
                  <a:pt x="278" y="89"/>
                </a:cubicBezTo>
                <a:cubicBezTo>
                  <a:pt x="278" y="89"/>
                  <a:pt x="278" y="89"/>
                  <a:pt x="278" y="89"/>
                </a:cubicBezTo>
                <a:cubicBezTo>
                  <a:pt x="276" y="91"/>
                  <a:pt x="274" y="93"/>
                  <a:pt x="272" y="95"/>
                </a:cubicBezTo>
                <a:cubicBezTo>
                  <a:pt x="271" y="100"/>
                  <a:pt x="267" y="102"/>
                  <a:pt x="262" y="101"/>
                </a:cubicBezTo>
                <a:cubicBezTo>
                  <a:pt x="242" y="96"/>
                  <a:pt x="221" y="102"/>
                  <a:pt x="201" y="101"/>
                </a:cubicBezTo>
                <a:cubicBezTo>
                  <a:pt x="199" y="104"/>
                  <a:pt x="198" y="106"/>
                  <a:pt x="196" y="108"/>
                </a:cubicBezTo>
                <a:cubicBezTo>
                  <a:pt x="196" y="108"/>
                  <a:pt x="196" y="108"/>
                  <a:pt x="196" y="108"/>
                </a:cubicBezTo>
                <a:cubicBezTo>
                  <a:pt x="193" y="109"/>
                  <a:pt x="191" y="112"/>
                  <a:pt x="189" y="109"/>
                </a:cubicBezTo>
                <a:cubicBezTo>
                  <a:pt x="185" y="108"/>
                  <a:pt x="183" y="101"/>
                  <a:pt x="178" y="106"/>
                </a:cubicBezTo>
                <a:cubicBezTo>
                  <a:pt x="178" y="106"/>
                  <a:pt x="178" y="106"/>
                  <a:pt x="178" y="106"/>
                </a:cubicBezTo>
                <a:cubicBezTo>
                  <a:pt x="168" y="107"/>
                  <a:pt x="160" y="110"/>
                  <a:pt x="159" y="122"/>
                </a:cubicBezTo>
                <a:cubicBezTo>
                  <a:pt x="157" y="134"/>
                  <a:pt x="147" y="136"/>
                  <a:pt x="137" y="137"/>
                </a:cubicBezTo>
                <a:cubicBezTo>
                  <a:pt x="132" y="137"/>
                  <a:pt x="127" y="134"/>
                  <a:pt x="124" y="140"/>
                </a:cubicBezTo>
                <a:cubicBezTo>
                  <a:pt x="121" y="142"/>
                  <a:pt x="118" y="144"/>
                  <a:pt x="116" y="147"/>
                </a:cubicBezTo>
                <a:cubicBezTo>
                  <a:pt x="118" y="153"/>
                  <a:pt x="113" y="154"/>
                  <a:pt x="109" y="157"/>
                </a:cubicBezTo>
                <a:cubicBezTo>
                  <a:pt x="109" y="157"/>
                  <a:pt x="108" y="157"/>
                  <a:pt x="107" y="157"/>
                </a:cubicBezTo>
                <a:cubicBezTo>
                  <a:pt x="99" y="152"/>
                  <a:pt x="96" y="160"/>
                  <a:pt x="90" y="163"/>
                </a:cubicBezTo>
                <a:cubicBezTo>
                  <a:pt x="83" y="164"/>
                  <a:pt x="80" y="165"/>
                  <a:pt x="80" y="167"/>
                </a:cubicBezTo>
                <a:cubicBezTo>
                  <a:pt x="78" y="165"/>
                  <a:pt x="76" y="163"/>
                  <a:pt x="73" y="162"/>
                </a:cubicBezTo>
                <a:cubicBezTo>
                  <a:pt x="70" y="160"/>
                  <a:pt x="67" y="160"/>
                  <a:pt x="64" y="160"/>
                </a:cubicBezTo>
                <a:cubicBezTo>
                  <a:pt x="64" y="159"/>
                  <a:pt x="64" y="159"/>
                  <a:pt x="63" y="158"/>
                </a:cubicBezTo>
                <a:cubicBezTo>
                  <a:pt x="65" y="157"/>
                  <a:pt x="66" y="156"/>
                  <a:pt x="65" y="154"/>
                </a:cubicBezTo>
                <a:cubicBezTo>
                  <a:pt x="64" y="153"/>
                  <a:pt x="62" y="152"/>
                  <a:pt x="60" y="151"/>
                </a:cubicBezTo>
                <a:cubicBezTo>
                  <a:pt x="60" y="150"/>
                  <a:pt x="61" y="150"/>
                  <a:pt x="61" y="149"/>
                </a:cubicBezTo>
                <a:cubicBezTo>
                  <a:pt x="61" y="149"/>
                  <a:pt x="61" y="149"/>
                  <a:pt x="61" y="149"/>
                </a:cubicBezTo>
                <a:cubicBezTo>
                  <a:pt x="55" y="147"/>
                  <a:pt x="50" y="143"/>
                  <a:pt x="43" y="147"/>
                </a:cubicBezTo>
                <a:cubicBezTo>
                  <a:pt x="43" y="147"/>
                  <a:pt x="43" y="147"/>
                  <a:pt x="43" y="147"/>
                </a:cubicBezTo>
                <a:cubicBezTo>
                  <a:pt x="39" y="149"/>
                  <a:pt x="35" y="150"/>
                  <a:pt x="31" y="147"/>
                </a:cubicBezTo>
                <a:cubicBezTo>
                  <a:pt x="28" y="148"/>
                  <a:pt x="25" y="148"/>
                  <a:pt x="21" y="148"/>
                </a:cubicBezTo>
                <a:cubicBezTo>
                  <a:pt x="19" y="150"/>
                  <a:pt x="15" y="150"/>
                  <a:pt x="17" y="155"/>
                </a:cubicBezTo>
                <a:cubicBezTo>
                  <a:pt x="20" y="157"/>
                  <a:pt x="19" y="161"/>
                  <a:pt x="20" y="164"/>
                </a:cubicBezTo>
                <a:cubicBezTo>
                  <a:pt x="20" y="165"/>
                  <a:pt x="20" y="165"/>
                  <a:pt x="20" y="165"/>
                </a:cubicBezTo>
                <a:cubicBezTo>
                  <a:pt x="13" y="162"/>
                  <a:pt x="7" y="160"/>
                  <a:pt x="0" y="161"/>
                </a:cubicBezTo>
                <a:cubicBezTo>
                  <a:pt x="0" y="1433"/>
                  <a:pt x="0" y="1433"/>
                  <a:pt x="0" y="1433"/>
                </a:cubicBezTo>
                <a:cubicBezTo>
                  <a:pt x="6" y="1433"/>
                  <a:pt x="12" y="1433"/>
                  <a:pt x="18" y="1433"/>
                </a:cubicBezTo>
                <a:cubicBezTo>
                  <a:pt x="22" y="1430"/>
                  <a:pt x="28" y="1432"/>
                  <a:pt x="32" y="1431"/>
                </a:cubicBezTo>
                <a:cubicBezTo>
                  <a:pt x="32" y="1431"/>
                  <a:pt x="32" y="1431"/>
                  <a:pt x="32" y="1431"/>
                </a:cubicBezTo>
                <a:cubicBezTo>
                  <a:pt x="33" y="1431"/>
                  <a:pt x="34" y="1431"/>
                  <a:pt x="35" y="1431"/>
                </a:cubicBezTo>
                <a:cubicBezTo>
                  <a:pt x="36" y="1430"/>
                  <a:pt x="38" y="1429"/>
                  <a:pt x="39" y="1428"/>
                </a:cubicBezTo>
                <a:cubicBezTo>
                  <a:pt x="41" y="1427"/>
                  <a:pt x="42" y="1426"/>
                  <a:pt x="43" y="1424"/>
                </a:cubicBezTo>
                <a:cubicBezTo>
                  <a:pt x="49" y="1419"/>
                  <a:pt x="56" y="1415"/>
                  <a:pt x="63" y="1414"/>
                </a:cubicBezTo>
                <a:cubicBezTo>
                  <a:pt x="77" y="1416"/>
                  <a:pt x="90" y="1417"/>
                  <a:pt x="103" y="1412"/>
                </a:cubicBezTo>
                <a:cubicBezTo>
                  <a:pt x="103" y="1412"/>
                  <a:pt x="103" y="1412"/>
                  <a:pt x="103" y="1412"/>
                </a:cubicBezTo>
                <a:cubicBezTo>
                  <a:pt x="115" y="1416"/>
                  <a:pt x="128" y="1426"/>
                  <a:pt x="140" y="1413"/>
                </a:cubicBezTo>
                <a:cubicBezTo>
                  <a:pt x="140" y="1412"/>
                  <a:pt x="140" y="1412"/>
                  <a:pt x="140" y="1412"/>
                </a:cubicBezTo>
                <a:cubicBezTo>
                  <a:pt x="145" y="1410"/>
                  <a:pt x="149" y="1408"/>
                  <a:pt x="154" y="1408"/>
                </a:cubicBezTo>
                <a:cubicBezTo>
                  <a:pt x="163" y="1406"/>
                  <a:pt x="173" y="1399"/>
                  <a:pt x="180" y="1411"/>
                </a:cubicBezTo>
                <a:cubicBezTo>
                  <a:pt x="186" y="1418"/>
                  <a:pt x="195" y="1419"/>
                  <a:pt x="203" y="1424"/>
                </a:cubicBezTo>
                <a:cubicBezTo>
                  <a:pt x="207" y="1426"/>
                  <a:pt x="211" y="1428"/>
                  <a:pt x="215" y="1425"/>
                </a:cubicBezTo>
                <a:cubicBezTo>
                  <a:pt x="215" y="1424"/>
                  <a:pt x="216" y="1424"/>
                  <a:pt x="216" y="1424"/>
                </a:cubicBezTo>
                <a:cubicBezTo>
                  <a:pt x="229" y="1427"/>
                  <a:pt x="243" y="1428"/>
                  <a:pt x="256" y="1420"/>
                </a:cubicBezTo>
                <a:cubicBezTo>
                  <a:pt x="259" y="1419"/>
                  <a:pt x="263" y="1419"/>
                  <a:pt x="266" y="1419"/>
                </a:cubicBezTo>
                <a:cubicBezTo>
                  <a:pt x="266" y="1419"/>
                  <a:pt x="266" y="1419"/>
                  <a:pt x="266" y="1419"/>
                </a:cubicBezTo>
                <a:cubicBezTo>
                  <a:pt x="267" y="1421"/>
                  <a:pt x="268" y="1422"/>
                  <a:pt x="268" y="1424"/>
                </a:cubicBezTo>
                <a:cubicBezTo>
                  <a:pt x="268" y="1424"/>
                  <a:pt x="268" y="1424"/>
                  <a:pt x="268" y="1424"/>
                </a:cubicBezTo>
                <a:cubicBezTo>
                  <a:pt x="276" y="1429"/>
                  <a:pt x="283" y="1431"/>
                  <a:pt x="289" y="1430"/>
                </a:cubicBezTo>
                <a:cubicBezTo>
                  <a:pt x="291" y="1430"/>
                  <a:pt x="294" y="1430"/>
                  <a:pt x="295" y="1428"/>
                </a:cubicBezTo>
                <a:cubicBezTo>
                  <a:pt x="297" y="1427"/>
                  <a:pt x="299" y="1426"/>
                  <a:pt x="301" y="1424"/>
                </a:cubicBezTo>
                <a:cubicBezTo>
                  <a:pt x="308" y="1419"/>
                  <a:pt x="315" y="1421"/>
                  <a:pt x="323" y="1424"/>
                </a:cubicBezTo>
                <a:cubicBezTo>
                  <a:pt x="323" y="1424"/>
                  <a:pt x="323" y="1424"/>
                  <a:pt x="323" y="1424"/>
                </a:cubicBezTo>
                <a:cubicBezTo>
                  <a:pt x="341" y="1433"/>
                  <a:pt x="360" y="1441"/>
                  <a:pt x="380" y="1444"/>
                </a:cubicBezTo>
                <a:cubicBezTo>
                  <a:pt x="400" y="1446"/>
                  <a:pt x="419" y="1454"/>
                  <a:pt x="437" y="1461"/>
                </a:cubicBezTo>
                <a:cubicBezTo>
                  <a:pt x="441" y="1463"/>
                  <a:pt x="444" y="1465"/>
                  <a:pt x="445" y="1470"/>
                </a:cubicBezTo>
                <a:cubicBezTo>
                  <a:pt x="449" y="1471"/>
                  <a:pt x="453" y="1470"/>
                  <a:pt x="456" y="1467"/>
                </a:cubicBezTo>
                <a:cubicBezTo>
                  <a:pt x="459" y="1465"/>
                  <a:pt x="461" y="1465"/>
                  <a:pt x="464" y="1467"/>
                </a:cubicBezTo>
                <a:cubicBezTo>
                  <a:pt x="473" y="1475"/>
                  <a:pt x="483" y="1473"/>
                  <a:pt x="493" y="1470"/>
                </a:cubicBezTo>
                <a:cubicBezTo>
                  <a:pt x="493" y="1471"/>
                  <a:pt x="493" y="1471"/>
                  <a:pt x="493" y="1471"/>
                </a:cubicBezTo>
                <a:cubicBezTo>
                  <a:pt x="495" y="1472"/>
                  <a:pt x="497" y="1471"/>
                  <a:pt x="498" y="1470"/>
                </a:cubicBezTo>
                <a:cubicBezTo>
                  <a:pt x="503" y="1469"/>
                  <a:pt x="506" y="1465"/>
                  <a:pt x="510" y="1462"/>
                </a:cubicBezTo>
                <a:cubicBezTo>
                  <a:pt x="510" y="1453"/>
                  <a:pt x="518" y="1450"/>
                  <a:pt x="524" y="1446"/>
                </a:cubicBezTo>
                <a:cubicBezTo>
                  <a:pt x="527" y="1445"/>
                  <a:pt x="531" y="1444"/>
                  <a:pt x="532" y="1442"/>
                </a:cubicBezTo>
                <a:cubicBezTo>
                  <a:pt x="536" y="1427"/>
                  <a:pt x="549" y="1418"/>
                  <a:pt x="557" y="1407"/>
                </a:cubicBezTo>
                <a:cubicBezTo>
                  <a:pt x="561" y="1403"/>
                  <a:pt x="565" y="1400"/>
                  <a:pt x="569" y="1397"/>
                </a:cubicBezTo>
                <a:cubicBezTo>
                  <a:pt x="570" y="1395"/>
                  <a:pt x="571" y="1394"/>
                  <a:pt x="572" y="1392"/>
                </a:cubicBezTo>
                <a:cubicBezTo>
                  <a:pt x="572" y="1392"/>
                  <a:pt x="572" y="1392"/>
                  <a:pt x="572" y="1392"/>
                </a:cubicBezTo>
                <a:cubicBezTo>
                  <a:pt x="572" y="1392"/>
                  <a:pt x="572" y="1392"/>
                  <a:pt x="572" y="1392"/>
                </a:cubicBezTo>
                <a:cubicBezTo>
                  <a:pt x="576" y="1391"/>
                  <a:pt x="578" y="1389"/>
                  <a:pt x="579" y="1385"/>
                </a:cubicBezTo>
                <a:cubicBezTo>
                  <a:pt x="579" y="1385"/>
                  <a:pt x="579" y="1385"/>
                  <a:pt x="579" y="1385"/>
                </a:cubicBezTo>
                <a:cubicBezTo>
                  <a:pt x="579" y="1384"/>
                  <a:pt x="580" y="1383"/>
                  <a:pt x="581" y="1382"/>
                </a:cubicBezTo>
                <a:cubicBezTo>
                  <a:pt x="582" y="1382"/>
                  <a:pt x="583" y="1381"/>
                  <a:pt x="583" y="1380"/>
                </a:cubicBezTo>
                <a:cubicBezTo>
                  <a:pt x="583" y="1374"/>
                  <a:pt x="586" y="1370"/>
                  <a:pt x="591" y="1367"/>
                </a:cubicBezTo>
                <a:cubicBezTo>
                  <a:pt x="595" y="1360"/>
                  <a:pt x="604" y="1363"/>
                  <a:pt x="608" y="1358"/>
                </a:cubicBezTo>
                <a:cubicBezTo>
                  <a:pt x="609" y="1356"/>
                  <a:pt x="610" y="1355"/>
                  <a:pt x="611" y="1354"/>
                </a:cubicBezTo>
                <a:cubicBezTo>
                  <a:pt x="617" y="1351"/>
                  <a:pt x="621" y="1347"/>
                  <a:pt x="623" y="1341"/>
                </a:cubicBezTo>
                <a:cubicBezTo>
                  <a:pt x="625" y="1341"/>
                  <a:pt x="630" y="1341"/>
                  <a:pt x="631" y="1342"/>
                </a:cubicBezTo>
                <a:cubicBezTo>
                  <a:pt x="637" y="1354"/>
                  <a:pt x="648" y="1348"/>
                  <a:pt x="657" y="1348"/>
                </a:cubicBezTo>
                <a:cubicBezTo>
                  <a:pt x="657" y="1348"/>
                  <a:pt x="657" y="1348"/>
                  <a:pt x="657" y="1348"/>
                </a:cubicBezTo>
                <a:cubicBezTo>
                  <a:pt x="669" y="1355"/>
                  <a:pt x="683" y="1349"/>
                  <a:pt x="695" y="1355"/>
                </a:cubicBezTo>
                <a:cubicBezTo>
                  <a:pt x="699" y="1356"/>
                  <a:pt x="702" y="1357"/>
                  <a:pt x="704" y="1360"/>
                </a:cubicBezTo>
                <a:cubicBezTo>
                  <a:pt x="720" y="1379"/>
                  <a:pt x="736" y="1381"/>
                  <a:pt x="755" y="1366"/>
                </a:cubicBezTo>
                <a:cubicBezTo>
                  <a:pt x="755" y="1365"/>
                  <a:pt x="755" y="1365"/>
                  <a:pt x="756" y="1364"/>
                </a:cubicBezTo>
                <a:cubicBezTo>
                  <a:pt x="756" y="1364"/>
                  <a:pt x="756" y="1364"/>
                  <a:pt x="756" y="1364"/>
                </a:cubicBezTo>
                <a:cubicBezTo>
                  <a:pt x="757" y="1363"/>
                  <a:pt x="757" y="1363"/>
                  <a:pt x="757" y="1363"/>
                </a:cubicBezTo>
                <a:cubicBezTo>
                  <a:pt x="764" y="1362"/>
                  <a:pt x="765" y="1356"/>
                  <a:pt x="768" y="1352"/>
                </a:cubicBezTo>
                <a:cubicBezTo>
                  <a:pt x="773" y="1343"/>
                  <a:pt x="779" y="1340"/>
                  <a:pt x="790" y="1343"/>
                </a:cubicBezTo>
                <a:cubicBezTo>
                  <a:pt x="798" y="1346"/>
                  <a:pt x="806" y="1350"/>
                  <a:pt x="815" y="1348"/>
                </a:cubicBezTo>
                <a:cubicBezTo>
                  <a:pt x="821" y="1343"/>
                  <a:pt x="825" y="1348"/>
                  <a:pt x="830" y="1350"/>
                </a:cubicBezTo>
                <a:cubicBezTo>
                  <a:pt x="832" y="1350"/>
                  <a:pt x="835" y="1351"/>
                  <a:pt x="837" y="1350"/>
                </a:cubicBezTo>
                <a:cubicBezTo>
                  <a:pt x="849" y="1341"/>
                  <a:pt x="855" y="1346"/>
                  <a:pt x="859" y="1359"/>
                </a:cubicBezTo>
                <a:cubicBezTo>
                  <a:pt x="873" y="1378"/>
                  <a:pt x="885" y="1380"/>
                  <a:pt x="900" y="1358"/>
                </a:cubicBezTo>
                <a:cubicBezTo>
                  <a:pt x="903" y="1350"/>
                  <a:pt x="906" y="1343"/>
                  <a:pt x="915" y="1342"/>
                </a:cubicBezTo>
                <a:cubicBezTo>
                  <a:pt x="918" y="1341"/>
                  <a:pt x="918" y="1338"/>
                  <a:pt x="920" y="1336"/>
                </a:cubicBezTo>
                <a:cubicBezTo>
                  <a:pt x="920" y="1336"/>
                  <a:pt x="920" y="1336"/>
                  <a:pt x="920" y="1336"/>
                </a:cubicBezTo>
                <a:cubicBezTo>
                  <a:pt x="923" y="1333"/>
                  <a:pt x="927" y="1337"/>
                  <a:pt x="930" y="1334"/>
                </a:cubicBezTo>
                <a:cubicBezTo>
                  <a:pt x="931" y="1333"/>
                  <a:pt x="931" y="1333"/>
                  <a:pt x="932" y="1333"/>
                </a:cubicBezTo>
                <a:cubicBezTo>
                  <a:pt x="936" y="1334"/>
                  <a:pt x="938" y="1331"/>
                  <a:pt x="940" y="1329"/>
                </a:cubicBezTo>
                <a:cubicBezTo>
                  <a:pt x="955" y="1323"/>
                  <a:pt x="968" y="1328"/>
                  <a:pt x="981" y="1336"/>
                </a:cubicBezTo>
                <a:cubicBezTo>
                  <a:pt x="983" y="1336"/>
                  <a:pt x="984" y="1336"/>
                  <a:pt x="986" y="1336"/>
                </a:cubicBezTo>
                <a:cubicBezTo>
                  <a:pt x="986" y="1336"/>
                  <a:pt x="986" y="1336"/>
                  <a:pt x="986" y="1336"/>
                </a:cubicBezTo>
                <a:cubicBezTo>
                  <a:pt x="986" y="1335"/>
                  <a:pt x="986" y="1335"/>
                  <a:pt x="986" y="1335"/>
                </a:cubicBezTo>
                <a:cubicBezTo>
                  <a:pt x="986" y="1336"/>
                  <a:pt x="986" y="1336"/>
                  <a:pt x="986" y="1336"/>
                </a:cubicBezTo>
                <a:cubicBezTo>
                  <a:pt x="986" y="1336"/>
                  <a:pt x="986" y="1336"/>
                  <a:pt x="986" y="1336"/>
                </a:cubicBezTo>
                <a:cubicBezTo>
                  <a:pt x="993" y="1338"/>
                  <a:pt x="997" y="1345"/>
                  <a:pt x="1003" y="1348"/>
                </a:cubicBezTo>
                <a:cubicBezTo>
                  <a:pt x="1010" y="1352"/>
                  <a:pt x="1018" y="1356"/>
                  <a:pt x="1026" y="1356"/>
                </a:cubicBezTo>
                <a:cubicBezTo>
                  <a:pt x="1031" y="1355"/>
                  <a:pt x="1034" y="1358"/>
                  <a:pt x="1037" y="1361"/>
                </a:cubicBezTo>
                <a:cubicBezTo>
                  <a:pt x="1042" y="1365"/>
                  <a:pt x="1048" y="1367"/>
                  <a:pt x="1054" y="1362"/>
                </a:cubicBezTo>
                <a:cubicBezTo>
                  <a:pt x="1058" y="1358"/>
                  <a:pt x="1065" y="1358"/>
                  <a:pt x="1069" y="1353"/>
                </a:cubicBezTo>
                <a:cubicBezTo>
                  <a:pt x="1071" y="1352"/>
                  <a:pt x="1074" y="1350"/>
                  <a:pt x="1076" y="1349"/>
                </a:cubicBezTo>
                <a:cubicBezTo>
                  <a:pt x="1085" y="1342"/>
                  <a:pt x="1094" y="1333"/>
                  <a:pt x="1106" y="1331"/>
                </a:cubicBezTo>
                <a:cubicBezTo>
                  <a:pt x="1106" y="1331"/>
                  <a:pt x="1106" y="1330"/>
                  <a:pt x="1106" y="1329"/>
                </a:cubicBezTo>
                <a:cubicBezTo>
                  <a:pt x="1107" y="1329"/>
                  <a:pt x="1109" y="1329"/>
                  <a:pt x="1110" y="1329"/>
                </a:cubicBezTo>
                <a:cubicBezTo>
                  <a:pt x="1111" y="1328"/>
                  <a:pt x="1112" y="1327"/>
                  <a:pt x="1112" y="1327"/>
                </a:cubicBezTo>
                <a:cubicBezTo>
                  <a:pt x="1114" y="1330"/>
                  <a:pt x="1118" y="1332"/>
                  <a:pt x="1121" y="1330"/>
                </a:cubicBezTo>
                <a:cubicBezTo>
                  <a:pt x="1136" y="1324"/>
                  <a:pt x="1147" y="1328"/>
                  <a:pt x="1158" y="1338"/>
                </a:cubicBezTo>
                <a:cubicBezTo>
                  <a:pt x="1162" y="1342"/>
                  <a:pt x="1167" y="1347"/>
                  <a:pt x="1173" y="1347"/>
                </a:cubicBezTo>
                <a:cubicBezTo>
                  <a:pt x="1172" y="1348"/>
                  <a:pt x="1172" y="1349"/>
                  <a:pt x="1174" y="1351"/>
                </a:cubicBezTo>
                <a:cubicBezTo>
                  <a:pt x="1174" y="1351"/>
                  <a:pt x="1175" y="1351"/>
                  <a:pt x="1175" y="1351"/>
                </a:cubicBezTo>
                <a:cubicBezTo>
                  <a:pt x="1175" y="1351"/>
                  <a:pt x="1175" y="1351"/>
                  <a:pt x="1175" y="1351"/>
                </a:cubicBezTo>
                <a:cubicBezTo>
                  <a:pt x="1173" y="1356"/>
                  <a:pt x="1175" y="1361"/>
                  <a:pt x="1180" y="1360"/>
                </a:cubicBezTo>
                <a:cubicBezTo>
                  <a:pt x="1190" y="1359"/>
                  <a:pt x="1200" y="1359"/>
                  <a:pt x="1210" y="1361"/>
                </a:cubicBezTo>
                <a:cubicBezTo>
                  <a:pt x="1211" y="1360"/>
                  <a:pt x="1212" y="1359"/>
                  <a:pt x="1213" y="1358"/>
                </a:cubicBezTo>
                <a:cubicBezTo>
                  <a:pt x="1214" y="1354"/>
                  <a:pt x="1219" y="1355"/>
                  <a:pt x="1220" y="1350"/>
                </a:cubicBezTo>
                <a:cubicBezTo>
                  <a:pt x="1221" y="1348"/>
                  <a:pt x="1223" y="1345"/>
                  <a:pt x="1225" y="1344"/>
                </a:cubicBezTo>
                <a:cubicBezTo>
                  <a:pt x="1237" y="1341"/>
                  <a:pt x="1241" y="1331"/>
                  <a:pt x="1247" y="1321"/>
                </a:cubicBezTo>
                <a:cubicBezTo>
                  <a:pt x="1247" y="1321"/>
                  <a:pt x="1247" y="1321"/>
                  <a:pt x="1247" y="1321"/>
                </a:cubicBezTo>
                <a:cubicBezTo>
                  <a:pt x="1260" y="1316"/>
                  <a:pt x="1270" y="1326"/>
                  <a:pt x="1281" y="1332"/>
                </a:cubicBezTo>
                <a:cubicBezTo>
                  <a:pt x="1285" y="1336"/>
                  <a:pt x="1287" y="1338"/>
                  <a:pt x="1295" y="1333"/>
                </a:cubicBezTo>
                <a:cubicBezTo>
                  <a:pt x="1304" y="1328"/>
                  <a:pt x="1317" y="1318"/>
                  <a:pt x="1330" y="1329"/>
                </a:cubicBezTo>
                <a:cubicBezTo>
                  <a:pt x="1334" y="1334"/>
                  <a:pt x="1340" y="1326"/>
                  <a:pt x="1344" y="1331"/>
                </a:cubicBezTo>
                <a:cubicBezTo>
                  <a:pt x="1352" y="1338"/>
                  <a:pt x="1360" y="1337"/>
                  <a:pt x="1369" y="1334"/>
                </a:cubicBezTo>
                <a:cubicBezTo>
                  <a:pt x="1369" y="1333"/>
                  <a:pt x="1369" y="1332"/>
                  <a:pt x="1369" y="1331"/>
                </a:cubicBezTo>
                <a:cubicBezTo>
                  <a:pt x="1372" y="1328"/>
                  <a:pt x="1373" y="1321"/>
                  <a:pt x="1379" y="1323"/>
                </a:cubicBezTo>
                <a:cubicBezTo>
                  <a:pt x="1383" y="1324"/>
                  <a:pt x="1386" y="1327"/>
                  <a:pt x="1387" y="1330"/>
                </a:cubicBezTo>
                <a:cubicBezTo>
                  <a:pt x="1387" y="1333"/>
                  <a:pt x="1387" y="1335"/>
                  <a:pt x="1387" y="1336"/>
                </a:cubicBezTo>
                <a:cubicBezTo>
                  <a:pt x="1387" y="1336"/>
                  <a:pt x="1387" y="1336"/>
                  <a:pt x="1387" y="1336"/>
                </a:cubicBezTo>
                <a:cubicBezTo>
                  <a:pt x="1384" y="1343"/>
                  <a:pt x="1391" y="1346"/>
                  <a:pt x="1391" y="1351"/>
                </a:cubicBezTo>
                <a:cubicBezTo>
                  <a:pt x="1393" y="1355"/>
                  <a:pt x="1395" y="1355"/>
                  <a:pt x="1399" y="1355"/>
                </a:cubicBezTo>
                <a:cubicBezTo>
                  <a:pt x="1415" y="1348"/>
                  <a:pt x="1424" y="1361"/>
                  <a:pt x="1435" y="1367"/>
                </a:cubicBezTo>
                <a:cubicBezTo>
                  <a:pt x="1438" y="1367"/>
                  <a:pt x="1440" y="1366"/>
                  <a:pt x="1441" y="1363"/>
                </a:cubicBezTo>
                <a:cubicBezTo>
                  <a:pt x="1447" y="1356"/>
                  <a:pt x="1449" y="1355"/>
                  <a:pt x="1452" y="1360"/>
                </a:cubicBezTo>
                <a:cubicBezTo>
                  <a:pt x="1456" y="1368"/>
                  <a:pt x="1463" y="1369"/>
                  <a:pt x="1469" y="1373"/>
                </a:cubicBezTo>
                <a:cubicBezTo>
                  <a:pt x="1472" y="1377"/>
                  <a:pt x="1476" y="1379"/>
                  <a:pt x="1481" y="1377"/>
                </a:cubicBezTo>
                <a:cubicBezTo>
                  <a:pt x="1481" y="1377"/>
                  <a:pt x="1481" y="1377"/>
                  <a:pt x="1481" y="1377"/>
                </a:cubicBezTo>
                <a:cubicBezTo>
                  <a:pt x="1482" y="1377"/>
                  <a:pt x="1482" y="1377"/>
                  <a:pt x="1483" y="1377"/>
                </a:cubicBezTo>
                <a:cubicBezTo>
                  <a:pt x="1486" y="1374"/>
                  <a:pt x="1488" y="1371"/>
                  <a:pt x="1491" y="1368"/>
                </a:cubicBezTo>
                <a:cubicBezTo>
                  <a:pt x="1491" y="1368"/>
                  <a:pt x="1491" y="1368"/>
                  <a:pt x="1491" y="1368"/>
                </a:cubicBezTo>
                <a:cubicBezTo>
                  <a:pt x="1491" y="1368"/>
                  <a:pt x="1491" y="1368"/>
                  <a:pt x="1491" y="1368"/>
                </a:cubicBezTo>
                <a:cubicBezTo>
                  <a:pt x="1500" y="1367"/>
                  <a:pt x="1504" y="1358"/>
                  <a:pt x="1510" y="1353"/>
                </a:cubicBezTo>
                <a:cubicBezTo>
                  <a:pt x="1510" y="1353"/>
                  <a:pt x="1510" y="1353"/>
                  <a:pt x="1510" y="1353"/>
                </a:cubicBezTo>
                <a:cubicBezTo>
                  <a:pt x="1512" y="1354"/>
                  <a:pt x="1514" y="1353"/>
                  <a:pt x="1515" y="1351"/>
                </a:cubicBezTo>
                <a:cubicBezTo>
                  <a:pt x="1516" y="1350"/>
                  <a:pt x="1517" y="1349"/>
                  <a:pt x="1517" y="1348"/>
                </a:cubicBezTo>
                <a:cubicBezTo>
                  <a:pt x="1520" y="1341"/>
                  <a:pt x="1526" y="1335"/>
                  <a:pt x="1529" y="1328"/>
                </a:cubicBezTo>
                <a:cubicBezTo>
                  <a:pt x="1529" y="1321"/>
                  <a:pt x="1539" y="1319"/>
                  <a:pt x="1537" y="1311"/>
                </a:cubicBezTo>
                <a:cubicBezTo>
                  <a:pt x="1537" y="1311"/>
                  <a:pt x="1537" y="1311"/>
                  <a:pt x="1537" y="1311"/>
                </a:cubicBezTo>
                <a:cubicBezTo>
                  <a:pt x="1539" y="1310"/>
                  <a:pt x="1540" y="1308"/>
                  <a:pt x="1542" y="1307"/>
                </a:cubicBezTo>
                <a:cubicBezTo>
                  <a:pt x="1542" y="1307"/>
                  <a:pt x="1542" y="1307"/>
                  <a:pt x="1542" y="1307"/>
                </a:cubicBezTo>
                <a:cubicBezTo>
                  <a:pt x="1543" y="1307"/>
                  <a:pt x="1543" y="1307"/>
                  <a:pt x="1544" y="1306"/>
                </a:cubicBezTo>
                <a:cubicBezTo>
                  <a:pt x="1545" y="1303"/>
                  <a:pt x="1546" y="1299"/>
                  <a:pt x="1548" y="1295"/>
                </a:cubicBezTo>
                <a:cubicBezTo>
                  <a:pt x="1553" y="1281"/>
                  <a:pt x="1559" y="1278"/>
                  <a:pt x="1573" y="1285"/>
                </a:cubicBezTo>
                <a:cubicBezTo>
                  <a:pt x="1575" y="1284"/>
                  <a:pt x="1575" y="1282"/>
                  <a:pt x="1576" y="1281"/>
                </a:cubicBezTo>
                <a:cubicBezTo>
                  <a:pt x="1576" y="1280"/>
                  <a:pt x="1577" y="1279"/>
                  <a:pt x="1577" y="1278"/>
                </a:cubicBezTo>
                <a:cubicBezTo>
                  <a:pt x="1586" y="1273"/>
                  <a:pt x="1592" y="1264"/>
                  <a:pt x="1601" y="1258"/>
                </a:cubicBezTo>
                <a:cubicBezTo>
                  <a:pt x="1603" y="1258"/>
                  <a:pt x="1605" y="1260"/>
                  <a:pt x="1606" y="1262"/>
                </a:cubicBezTo>
                <a:cubicBezTo>
                  <a:pt x="1609" y="1262"/>
                  <a:pt x="1613" y="1262"/>
                  <a:pt x="1615" y="1265"/>
                </a:cubicBezTo>
                <a:cubicBezTo>
                  <a:pt x="1615" y="1265"/>
                  <a:pt x="1615" y="1265"/>
                  <a:pt x="1615" y="1265"/>
                </a:cubicBezTo>
                <a:cubicBezTo>
                  <a:pt x="1618" y="1265"/>
                  <a:pt x="1620" y="1265"/>
                  <a:pt x="1622" y="1265"/>
                </a:cubicBezTo>
                <a:cubicBezTo>
                  <a:pt x="1623" y="1266"/>
                  <a:pt x="1624" y="1266"/>
                  <a:pt x="1625" y="1267"/>
                </a:cubicBezTo>
                <a:cubicBezTo>
                  <a:pt x="1634" y="1271"/>
                  <a:pt x="1643" y="1275"/>
                  <a:pt x="1652" y="1280"/>
                </a:cubicBezTo>
                <a:cubicBezTo>
                  <a:pt x="1656" y="1280"/>
                  <a:pt x="1660" y="1282"/>
                  <a:pt x="1664" y="1285"/>
                </a:cubicBezTo>
                <a:cubicBezTo>
                  <a:pt x="1664" y="1285"/>
                  <a:pt x="1664" y="1285"/>
                  <a:pt x="1664" y="1285"/>
                </a:cubicBezTo>
                <a:cubicBezTo>
                  <a:pt x="1667" y="1292"/>
                  <a:pt x="1670" y="1298"/>
                  <a:pt x="1679" y="1299"/>
                </a:cubicBezTo>
                <a:cubicBezTo>
                  <a:pt x="1686" y="1300"/>
                  <a:pt x="1689" y="1307"/>
                  <a:pt x="1691" y="1314"/>
                </a:cubicBezTo>
                <a:cubicBezTo>
                  <a:pt x="1692" y="1314"/>
                  <a:pt x="1692" y="1314"/>
                  <a:pt x="1693" y="1314"/>
                </a:cubicBezTo>
                <a:cubicBezTo>
                  <a:pt x="1693" y="1314"/>
                  <a:pt x="1693" y="1314"/>
                  <a:pt x="1693" y="1314"/>
                </a:cubicBezTo>
                <a:cubicBezTo>
                  <a:pt x="1694" y="1318"/>
                  <a:pt x="1695" y="1323"/>
                  <a:pt x="1700" y="1319"/>
                </a:cubicBezTo>
                <a:cubicBezTo>
                  <a:pt x="1710" y="1317"/>
                  <a:pt x="1720" y="1310"/>
                  <a:pt x="1724" y="1326"/>
                </a:cubicBezTo>
                <a:cubicBezTo>
                  <a:pt x="1725" y="1329"/>
                  <a:pt x="1728" y="1328"/>
                  <a:pt x="1730" y="1326"/>
                </a:cubicBezTo>
                <a:cubicBezTo>
                  <a:pt x="1733" y="1321"/>
                  <a:pt x="1737" y="1320"/>
                  <a:pt x="1742" y="1324"/>
                </a:cubicBezTo>
                <a:cubicBezTo>
                  <a:pt x="1746" y="1324"/>
                  <a:pt x="1747" y="1328"/>
                  <a:pt x="1750" y="1330"/>
                </a:cubicBezTo>
                <a:cubicBezTo>
                  <a:pt x="1756" y="1332"/>
                  <a:pt x="1762" y="1331"/>
                  <a:pt x="1766" y="1325"/>
                </a:cubicBezTo>
                <a:cubicBezTo>
                  <a:pt x="1768" y="1323"/>
                  <a:pt x="1771" y="1319"/>
                  <a:pt x="1776" y="1319"/>
                </a:cubicBezTo>
                <a:cubicBezTo>
                  <a:pt x="1776" y="1319"/>
                  <a:pt x="1776" y="1319"/>
                  <a:pt x="1776" y="1319"/>
                </a:cubicBezTo>
                <a:cubicBezTo>
                  <a:pt x="1777" y="1327"/>
                  <a:pt x="1786" y="1325"/>
                  <a:pt x="1790" y="1331"/>
                </a:cubicBezTo>
                <a:cubicBezTo>
                  <a:pt x="1792" y="1334"/>
                  <a:pt x="1796" y="1336"/>
                  <a:pt x="1798" y="1341"/>
                </a:cubicBezTo>
                <a:cubicBezTo>
                  <a:pt x="1804" y="1338"/>
                  <a:pt x="1808" y="1334"/>
                  <a:pt x="1810" y="1329"/>
                </a:cubicBezTo>
                <a:cubicBezTo>
                  <a:pt x="1821" y="1327"/>
                  <a:pt x="1825" y="1335"/>
                  <a:pt x="1830" y="1341"/>
                </a:cubicBezTo>
                <a:cubicBezTo>
                  <a:pt x="1830" y="1342"/>
                  <a:pt x="1830" y="1342"/>
                  <a:pt x="1830" y="1342"/>
                </a:cubicBezTo>
                <a:cubicBezTo>
                  <a:pt x="1830" y="1343"/>
                  <a:pt x="1830" y="1343"/>
                  <a:pt x="1830" y="1343"/>
                </a:cubicBezTo>
                <a:cubicBezTo>
                  <a:pt x="1833" y="1344"/>
                  <a:pt x="1835" y="1345"/>
                  <a:pt x="1837" y="1348"/>
                </a:cubicBezTo>
                <a:cubicBezTo>
                  <a:pt x="1837" y="1348"/>
                  <a:pt x="1837" y="1348"/>
                  <a:pt x="1837" y="1348"/>
                </a:cubicBezTo>
                <a:cubicBezTo>
                  <a:pt x="1839" y="1350"/>
                  <a:pt x="1842" y="1352"/>
                  <a:pt x="1843" y="1351"/>
                </a:cubicBezTo>
                <a:cubicBezTo>
                  <a:pt x="1856" y="1343"/>
                  <a:pt x="1867" y="1352"/>
                  <a:pt x="1878" y="1352"/>
                </a:cubicBezTo>
                <a:cubicBezTo>
                  <a:pt x="1882" y="1352"/>
                  <a:pt x="1883" y="1355"/>
                  <a:pt x="1884" y="1358"/>
                </a:cubicBezTo>
                <a:cubicBezTo>
                  <a:pt x="1884" y="1358"/>
                  <a:pt x="1885" y="1358"/>
                  <a:pt x="1886" y="1358"/>
                </a:cubicBezTo>
                <a:cubicBezTo>
                  <a:pt x="1888" y="1358"/>
                  <a:pt x="1891" y="1358"/>
                  <a:pt x="1893" y="1358"/>
                </a:cubicBezTo>
                <a:cubicBezTo>
                  <a:pt x="1910" y="1351"/>
                  <a:pt x="1923" y="1357"/>
                  <a:pt x="1932" y="1372"/>
                </a:cubicBezTo>
                <a:cubicBezTo>
                  <a:pt x="1932" y="1372"/>
                  <a:pt x="1932" y="1372"/>
                  <a:pt x="1932" y="1372"/>
                </a:cubicBezTo>
                <a:cubicBezTo>
                  <a:pt x="1939" y="1372"/>
                  <a:pt x="1947" y="1368"/>
                  <a:pt x="1952" y="1377"/>
                </a:cubicBezTo>
                <a:cubicBezTo>
                  <a:pt x="1952" y="1378"/>
                  <a:pt x="1952" y="1379"/>
                  <a:pt x="1952" y="1380"/>
                </a:cubicBezTo>
                <a:cubicBezTo>
                  <a:pt x="1953" y="1380"/>
                  <a:pt x="1953" y="1380"/>
                  <a:pt x="1954" y="1380"/>
                </a:cubicBezTo>
                <a:cubicBezTo>
                  <a:pt x="1956" y="1379"/>
                  <a:pt x="1957" y="1378"/>
                  <a:pt x="1959" y="1377"/>
                </a:cubicBezTo>
                <a:cubicBezTo>
                  <a:pt x="1960" y="1376"/>
                  <a:pt x="1961" y="1374"/>
                  <a:pt x="1961" y="1373"/>
                </a:cubicBezTo>
                <a:cubicBezTo>
                  <a:pt x="1961" y="1372"/>
                  <a:pt x="1961" y="1372"/>
                  <a:pt x="1961" y="1372"/>
                </a:cubicBezTo>
                <a:cubicBezTo>
                  <a:pt x="1970" y="1366"/>
                  <a:pt x="1980" y="1365"/>
                  <a:pt x="1991" y="1368"/>
                </a:cubicBezTo>
                <a:cubicBezTo>
                  <a:pt x="1995" y="1369"/>
                  <a:pt x="1999" y="1369"/>
                  <a:pt x="2003" y="1370"/>
                </a:cubicBezTo>
                <a:cubicBezTo>
                  <a:pt x="2003" y="1370"/>
                  <a:pt x="2003" y="1370"/>
                  <a:pt x="2003" y="1370"/>
                </a:cubicBezTo>
                <a:cubicBezTo>
                  <a:pt x="2013" y="1365"/>
                  <a:pt x="2025" y="1366"/>
                  <a:pt x="2035" y="1361"/>
                </a:cubicBezTo>
                <a:cubicBezTo>
                  <a:pt x="2042" y="1357"/>
                  <a:pt x="2046" y="1360"/>
                  <a:pt x="2047" y="1367"/>
                </a:cubicBezTo>
                <a:cubicBezTo>
                  <a:pt x="2049" y="1368"/>
                  <a:pt x="2050" y="1369"/>
                  <a:pt x="2051" y="1370"/>
                </a:cubicBezTo>
                <a:cubicBezTo>
                  <a:pt x="2057" y="1377"/>
                  <a:pt x="2068" y="1373"/>
                  <a:pt x="2074" y="1380"/>
                </a:cubicBezTo>
                <a:cubicBezTo>
                  <a:pt x="2074" y="1381"/>
                  <a:pt x="2075" y="1382"/>
                  <a:pt x="2076" y="1382"/>
                </a:cubicBezTo>
                <a:cubicBezTo>
                  <a:pt x="2079" y="1386"/>
                  <a:pt x="2083" y="1388"/>
                  <a:pt x="2088" y="1389"/>
                </a:cubicBezTo>
                <a:cubicBezTo>
                  <a:pt x="2095" y="1375"/>
                  <a:pt x="2097" y="1374"/>
                  <a:pt x="2110" y="1385"/>
                </a:cubicBezTo>
                <a:cubicBezTo>
                  <a:pt x="2111" y="1389"/>
                  <a:pt x="2113" y="1393"/>
                  <a:pt x="2117" y="1394"/>
                </a:cubicBezTo>
                <a:cubicBezTo>
                  <a:pt x="2133" y="1399"/>
                  <a:pt x="2145" y="1411"/>
                  <a:pt x="2162" y="1416"/>
                </a:cubicBezTo>
                <a:cubicBezTo>
                  <a:pt x="2176" y="1419"/>
                  <a:pt x="2189" y="1420"/>
                  <a:pt x="2200" y="1409"/>
                </a:cubicBezTo>
                <a:cubicBezTo>
                  <a:pt x="2200" y="1409"/>
                  <a:pt x="2200" y="1409"/>
                  <a:pt x="2200" y="1409"/>
                </a:cubicBezTo>
                <a:cubicBezTo>
                  <a:pt x="2203" y="1408"/>
                  <a:pt x="2204" y="1403"/>
                  <a:pt x="2208" y="1407"/>
                </a:cubicBezTo>
                <a:cubicBezTo>
                  <a:pt x="2210" y="1407"/>
                  <a:pt x="2213" y="1409"/>
                  <a:pt x="2213" y="1408"/>
                </a:cubicBezTo>
                <a:cubicBezTo>
                  <a:pt x="2226" y="1397"/>
                  <a:pt x="2228" y="1409"/>
                  <a:pt x="2232" y="1416"/>
                </a:cubicBezTo>
                <a:cubicBezTo>
                  <a:pt x="2232" y="1416"/>
                  <a:pt x="2232" y="1416"/>
                  <a:pt x="2232" y="1416"/>
                </a:cubicBezTo>
                <a:cubicBezTo>
                  <a:pt x="2232" y="1418"/>
                  <a:pt x="2232" y="1420"/>
                  <a:pt x="2232" y="1421"/>
                </a:cubicBezTo>
                <a:cubicBezTo>
                  <a:pt x="2245" y="1428"/>
                  <a:pt x="2259" y="1422"/>
                  <a:pt x="2271" y="1427"/>
                </a:cubicBezTo>
                <a:cubicBezTo>
                  <a:pt x="2281" y="1431"/>
                  <a:pt x="2290" y="1436"/>
                  <a:pt x="2300" y="1441"/>
                </a:cubicBezTo>
                <a:cubicBezTo>
                  <a:pt x="2300" y="1441"/>
                  <a:pt x="2300" y="1441"/>
                  <a:pt x="2300" y="1441"/>
                </a:cubicBezTo>
                <a:cubicBezTo>
                  <a:pt x="2306" y="1450"/>
                  <a:pt x="2312" y="1445"/>
                  <a:pt x="2317" y="1441"/>
                </a:cubicBezTo>
                <a:cubicBezTo>
                  <a:pt x="2324" y="1440"/>
                  <a:pt x="2329" y="1443"/>
                  <a:pt x="2334" y="1447"/>
                </a:cubicBezTo>
                <a:cubicBezTo>
                  <a:pt x="2334" y="1445"/>
                  <a:pt x="2334" y="1445"/>
                  <a:pt x="2334" y="1445"/>
                </a:cubicBezTo>
                <a:cubicBezTo>
                  <a:pt x="2336" y="1446"/>
                  <a:pt x="2337" y="1446"/>
                  <a:pt x="2339" y="1446"/>
                </a:cubicBezTo>
                <a:cubicBezTo>
                  <a:pt x="2348" y="1449"/>
                  <a:pt x="2357" y="1444"/>
                  <a:pt x="2367" y="1446"/>
                </a:cubicBezTo>
                <a:cubicBezTo>
                  <a:pt x="2371" y="1446"/>
                  <a:pt x="2376" y="1446"/>
                  <a:pt x="2378" y="1451"/>
                </a:cubicBezTo>
                <a:cubicBezTo>
                  <a:pt x="2391" y="1452"/>
                  <a:pt x="2403" y="1446"/>
                  <a:pt x="2415" y="1451"/>
                </a:cubicBezTo>
                <a:cubicBezTo>
                  <a:pt x="2417" y="1454"/>
                  <a:pt x="2421" y="1453"/>
                  <a:pt x="2424" y="1452"/>
                </a:cubicBezTo>
                <a:cubicBezTo>
                  <a:pt x="2429" y="1442"/>
                  <a:pt x="2435" y="1437"/>
                  <a:pt x="2447" y="1441"/>
                </a:cubicBezTo>
                <a:cubicBezTo>
                  <a:pt x="2452" y="1442"/>
                  <a:pt x="2457" y="1439"/>
                  <a:pt x="2463" y="1439"/>
                </a:cubicBezTo>
                <a:cubicBezTo>
                  <a:pt x="2473" y="1438"/>
                  <a:pt x="2484" y="1437"/>
                  <a:pt x="2490" y="1449"/>
                </a:cubicBezTo>
                <a:cubicBezTo>
                  <a:pt x="2490" y="1450"/>
                  <a:pt x="2493" y="1450"/>
                  <a:pt x="2495" y="1450"/>
                </a:cubicBezTo>
                <a:cubicBezTo>
                  <a:pt x="2509" y="1445"/>
                  <a:pt x="2520" y="1433"/>
                  <a:pt x="2537" y="1436"/>
                </a:cubicBezTo>
                <a:cubicBezTo>
                  <a:pt x="2542" y="1435"/>
                  <a:pt x="2547" y="1438"/>
                  <a:pt x="2551" y="1436"/>
                </a:cubicBezTo>
                <a:cubicBezTo>
                  <a:pt x="2551" y="1436"/>
                  <a:pt x="2551" y="1436"/>
                  <a:pt x="2551" y="1436"/>
                </a:cubicBezTo>
                <a:cubicBezTo>
                  <a:pt x="2560" y="1436"/>
                  <a:pt x="2569" y="1436"/>
                  <a:pt x="2577" y="1433"/>
                </a:cubicBezTo>
                <a:cubicBezTo>
                  <a:pt x="2583" y="1431"/>
                  <a:pt x="2588" y="1429"/>
                  <a:pt x="2593" y="1433"/>
                </a:cubicBezTo>
                <a:cubicBezTo>
                  <a:pt x="2603" y="1439"/>
                  <a:pt x="2613" y="1444"/>
                  <a:pt x="2622" y="1449"/>
                </a:cubicBezTo>
                <a:cubicBezTo>
                  <a:pt x="2627" y="1452"/>
                  <a:pt x="2632" y="1453"/>
                  <a:pt x="2637" y="1449"/>
                </a:cubicBezTo>
                <a:cubicBezTo>
                  <a:pt x="2642" y="1445"/>
                  <a:pt x="2649" y="1446"/>
                  <a:pt x="2651" y="1450"/>
                </a:cubicBezTo>
                <a:cubicBezTo>
                  <a:pt x="2657" y="1458"/>
                  <a:pt x="2665" y="1461"/>
                  <a:pt x="2671" y="1467"/>
                </a:cubicBezTo>
                <a:cubicBezTo>
                  <a:pt x="2673" y="1467"/>
                  <a:pt x="2674" y="1468"/>
                  <a:pt x="2676" y="1468"/>
                </a:cubicBezTo>
                <a:cubicBezTo>
                  <a:pt x="2676" y="1468"/>
                  <a:pt x="2676" y="1468"/>
                  <a:pt x="2676" y="1468"/>
                </a:cubicBezTo>
                <a:cubicBezTo>
                  <a:pt x="2677" y="1469"/>
                  <a:pt x="2677" y="1469"/>
                  <a:pt x="2678" y="1470"/>
                </a:cubicBezTo>
                <a:cubicBezTo>
                  <a:pt x="2683" y="1476"/>
                  <a:pt x="2688" y="1470"/>
                  <a:pt x="2693" y="1470"/>
                </a:cubicBezTo>
                <a:cubicBezTo>
                  <a:pt x="2695" y="1471"/>
                  <a:pt x="2697" y="1472"/>
                  <a:pt x="2700" y="1473"/>
                </a:cubicBezTo>
                <a:cubicBezTo>
                  <a:pt x="2700" y="1473"/>
                  <a:pt x="2700" y="1473"/>
                  <a:pt x="2700" y="1473"/>
                </a:cubicBezTo>
                <a:cubicBezTo>
                  <a:pt x="2700" y="1474"/>
                  <a:pt x="2700" y="1475"/>
                  <a:pt x="2700" y="1475"/>
                </a:cubicBezTo>
                <a:cubicBezTo>
                  <a:pt x="2709" y="1481"/>
                  <a:pt x="2715" y="1478"/>
                  <a:pt x="2720" y="1470"/>
                </a:cubicBezTo>
                <a:cubicBezTo>
                  <a:pt x="2720" y="1470"/>
                  <a:pt x="2720" y="1470"/>
                  <a:pt x="2720" y="1470"/>
                </a:cubicBezTo>
                <a:cubicBezTo>
                  <a:pt x="2727" y="1464"/>
                  <a:pt x="2737" y="1460"/>
                  <a:pt x="2740" y="1451"/>
                </a:cubicBezTo>
                <a:cubicBezTo>
                  <a:pt x="2742" y="1448"/>
                  <a:pt x="2744" y="1447"/>
                  <a:pt x="2747" y="1447"/>
                </a:cubicBezTo>
                <a:cubicBezTo>
                  <a:pt x="2755" y="1448"/>
                  <a:pt x="2761" y="1444"/>
                  <a:pt x="2768" y="1443"/>
                </a:cubicBezTo>
                <a:cubicBezTo>
                  <a:pt x="2768" y="1436"/>
                  <a:pt x="2773" y="1435"/>
                  <a:pt x="2778" y="1433"/>
                </a:cubicBezTo>
                <a:cubicBezTo>
                  <a:pt x="2783" y="1434"/>
                  <a:pt x="2787" y="1432"/>
                  <a:pt x="2792" y="1435"/>
                </a:cubicBezTo>
                <a:cubicBezTo>
                  <a:pt x="2798" y="1438"/>
                  <a:pt x="2800" y="1433"/>
                  <a:pt x="2803" y="1429"/>
                </a:cubicBezTo>
                <a:cubicBezTo>
                  <a:pt x="2803" y="1429"/>
                  <a:pt x="2803" y="1429"/>
                  <a:pt x="2803" y="1429"/>
                </a:cubicBezTo>
                <a:cubicBezTo>
                  <a:pt x="2804" y="1429"/>
                  <a:pt x="2805" y="1429"/>
                  <a:pt x="2806" y="1429"/>
                </a:cubicBezTo>
                <a:cubicBezTo>
                  <a:pt x="2803" y="1417"/>
                  <a:pt x="2816" y="1422"/>
                  <a:pt x="2820" y="1417"/>
                </a:cubicBezTo>
                <a:cubicBezTo>
                  <a:pt x="2820" y="1417"/>
                  <a:pt x="2820" y="1417"/>
                  <a:pt x="2820" y="1417"/>
                </a:cubicBezTo>
                <a:cubicBezTo>
                  <a:pt x="2833" y="1405"/>
                  <a:pt x="2848" y="1408"/>
                  <a:pt x="2861" y="1414"/>
                </a:cubicBezTo>
                <a:cubicBezTo>
                  <a:pt x="2869" y="1417"/>
                  <a:pt x="2878" y="1420"/>
                  <a:pt x="2884" y="1428"/>
                </a:cubicBezTo>
                <a:cubicBezTo>
                  <a:pt x="2886" y="1430"/>
                  <a:pt x="2888" y="1432"/>
                  <a:pt x="2891" y="1431"/>
                </a:cubicBezTo>
                <a:cubicBezTo>
                  <a:pt x="2891" y="1430"/>
                  <a:pt x="2892" y="1429"/>
                  <a:pt x="2893" y="1428"/>
                </a:cubicBezTo>
                <a:cubicBezTo>
                  <a:pt x="2893" y="1428"/>
                  <a:pt x="2893" y="1428"/>
                  <a:pt x="2893" y="1428"/>
                </a:cubicBezTo>
                <a:cubicBezTo>
                  <a:pt x="2893" y="1428"/>
                  <a:pt x="2893" y="1428"/>
                  <a:pt x="2893" y="1428"/>
                </a:cubicBezTo>
                <a:cubicBezTo>
                  <a:pt x="2893" y="1428"/>
                  <a:pt x="2894" y="1428"/>
                  <a:pt x="2895" y="1428"/>
                </a:cubicBezTo>
                <a:cubicBezTo>
                  <a:pt x="2895" y="1429"/>
                  <a:pt x="2895" y="1429"/>
                  <a:pt x="2895" y="1429"/>
                </a:cubicBezTo>
                <a:cubicBezTo>
                  <a:pt x="2907" y="1433"/>
                  <a:pt x="2920" y="1428"/>
                  <a:pt x="2927" y="1416"/>
                </a:cubicBezTo>
                <a:cubicBezTo>
                  <a:pt x="2932" y="1408"/>
                  <a:pt x="2939" y="1407"/>
                  <a:pt x="2943" y="1415"/>
                </a:cubicBezTo>
                <a:cubicBezTo>
                  <a:pt x="2946" y="1420"/>
                  <a:pt x="2952" y="1421"/>
                  <a:pt x="2955" y="1426"/>
                </a:cubicBezTo>
                <a:cubicBezTo>
                  <a:pt x="2955" y="1426"/>
                  <a:pt x="2956" y="1426"/>
                  <a:pt x="2956" y="1426"/>
                </a:cubicBezTo>
                <a:cubicBezTo>
                  <a:pt x="2962" y="1430"/>
                  <a:pt x="2967" y="1434"/>
                  <a:pt x="2973" y="1427"/>
                </a:cubicBezTo>
                <a:cubicBezTo>
                  <a:pt x="2974" y="1425"/>
                  <a:pt x="2975" y="1424"/>
                  <a:pt x="2976" y="1422"/>
                </a:cubicBezTo>
                <a:cubicBezTo>
                  <a:pt x="2981" y="1419"/>
                  <a:pt x="2987" y="1417"/>
                  <a:pt x="2993" y="1417"/>
                </a:cubicBezTo>
                <a:cubicBezTo>
                  <a:pt x="2993" y="1418"/>
                  <a:pt x="2994" y="1420"/>
                  <a:pt x="2995" y="1422"/>
                </a:cubicBezTo>
                <a:cubicBezTo>
                  <a:pt x="2995" y="1422"/>
                  <a:pt x="2995" y="1423"/>
                  <a:pt x="2996" y="1424"/>
                </a:cubicBezTo>
                <a:cubicBezTo>
                  <a:pt x="2996" y="1425"/>
                  <a:pt x="2997" y="1427"/>
                  <a:pt x="2998" y="1428"/>
                </a:cubicBezTo>
                <a:cubicBezTo>
                  <a:pt x="3001" y="1434"/>
                  <a:pt x="3006" y="1437"/>
                  <a:pt x="3012" y="1438"/>
                </a:cubicBezTo>
                <a:cubicBezTo>
                  <a:pt x="3016" y="1438"/>
                  <a:pt x="3019" y="1438"/>
                  <a:pt x="3022" y="1441"/>
                </a:cubicBezTo>
                <a:cubicBezTo>
                  <a:pt x="3022" y="1442"/>
                  <a:pt x="3022" y="1442"/>
                  <a:pt x="3023" y="1443"/>
                </a:cubicBezTo>
                <a:cubicBezTo>
                  <a:pt x="3023" y="1443"/>
                  <a:pt x="3024" y="1443"/>
                  <a:pt x="3025" y="1443"/>
                </a:cubicBezTo>
                <a:cubicBezTo>
                  <a:pt x="3034" y="1444"/>
                  <a:pt x="3043" y="1441"/>
                  <a:pt x="3051" y="1436"/>
                </a:cubicBezTo>
                <a:cubicBezTo>
                  <a:pt x="3053" y="1433"/>
                  <a:pt x="3055" y="1430"/>
                  <a:pt x="3057" y="1427"/>
                </a:cubicBezTo>
                <a:cubicBezTo>
                  <a:pt x="3062" y="1417"/>
                  <a:pt x="3067" y="1407"/>
                  <a:pt x="3081" y="1416"/>
                </a:cubicBezTo>
                <a:cubicBezTo>
                  <a:pt x="3083" y="1418"/>
                  <a:pt x="3088" y="1421"/>
                  <a:pt x="3091" y="1414"/>
                </a:cubicBezTo>
                <a:cubicBezTo>
                  <a:pt x="3091" y="1414"/>
                  <a:pt x="3091" y="1414"/>
                  <a:pt x="3091" y="1414"/>
                </a:cubicBezTo>
                <a:cubicBezTo>
                  <a:pt x="3091" y="1414"/>
                  <a:pt x="3092" y="1414"/>
                  <a:pt x="3093" y="1414"/>
                </a:cubicBezTo>
                <a:cubicBezTo>
                  <a:pt x="3094" y="1413"/>
                  <a:pt x="3095" y="1411"/>
                  <a:pt x="3096" y="1410"/>
                </a:cubicBezTo>
                <a:cubicBezTo>
                  <a:pt x="3096" y="1410"/>
                  <a:pt x="3096" y="1410"/>
                  <a:pt x="3096" y="1410"/>
                </a:cubicBezTo>
                <a:cubicBezTo>
                  <a:pt x="3103" y="1406"/>
                  <a:pt x="3103" y="1398"/>
                  <a:pt x="3105" y="1392"/>
                </a:cubicBezTo>
                <a:cubicBezTo>
                  <a:pt x="3106" y="1387"/>
                  <a:pt x="3106" y="1383"/>
                  <a:pt x="3112" y="1383"/>
                </a:cubicBezTo>
                <a:cubicBezTo>
                  <a:pt x="3112" y="1383"/>
                  <a:pt x="3112" y="1383"/>
                  <a:pt x="3112" y="1383"/>
                </a:cubicBezTo>
                <a:cubicBezTo>
                  <a:pt x="3111" y="1389"/>
                  <a:pt x="3115" y="1390"/>
                  <a:pt x="3120" y="1391"/>
                </a:cubicBezTo>
                <a:cubicBezTo>
                  <a:pt x="3131" y="1393"/>
                  <a:pt x="3138" y="1399"/>
                  <a:pt x="3142" y="1409"/>
                </a:cubicBezTo>
                <a:cubicBezTo>
                  <a:pt x="3143" y="1411"/>
                  <a:pt x="3145" y="1412"/>
                  <a:pt x="3147" y="1414"/>
                </a:cubicBezTo>
                <a:cubicBezTo>
                  <a:pt x="3151" y="1414"/>
                  <a:pt x="3157" y="1413"/>
                  <a:pt x="3159" y="1416"/>
                </a:cubicBezTo>
                <a:cubicBezTo>
                  <a:pt x="3169" y="1429"/>
                  <a:pt x="3180" y="1422"/>
                  <a:pt x="3191" y="1419"/>
                </a:cubicBezTo>
                <a:cubicBezTo>
                  <a:pt x="3191" y="1419"/>
                  <a:pt x="3191" y="1419"/>
                  <a:pt x="3191" y="1419"/>
                </a:cubicBezTo>
                <a:cubicBezTo>
                  <a:pt x="3193" y="1415"/>
                  <a:pt x="3197" y="1413"/>
                  <a:pt x="3202" y="1414"/>
                </a:cubicBezTo>
                <a:cubicBezTo>
                  <a:pt x="3202" y="1414"/>
                  <a:pt x="3202" y="1414"/>
                  <a:pt x="3202" y="1414"/>
                </a:cubicBezTo>
                <a:cubicBezTo>
                  <a:pt x="3202" y="1415"/>
                  <a:pt x="3203" y="1416"/>
                  <a:pt x="3203" y="1416"/>
                </a:cubicBezTo>
                <a:cubicBezTo>
                  <a:pt x="3221" y="1414"/>
                  <a:pt x="3237" y="1419"/>
                  <a:pt x="3252" y="1428"/>
                </a:cubicBezTo>
                <a:cubicBezTo>
                  <a:pt x="3261" y="1433"/>
                  <a:pt x="3275" y="1428"/>
                  <a:pt x="3283" y="1438"/>
                </a:cubicBezTo>
                <a:cubicBezTo>
                  <a:pt x="3284" y="1441"/>
                  <a:pt x="3285" y="1443"/>
                  <a:pt x="3288" y="1444"/>
                </a:cubicBezTo>
                <a:cubicBezTo>
                  <a:pt x="3288" y="1444"/>
                  <a:pt x="3288" y="1444"/>
                  <a:pt x="3288" y="1444"/>
                </a:cubicBezTo>
                <a:cubicBezTo>
                  <a:pt x="3291" y="1453"/>
                  <a:pt x="3300" y="1458"/>
                  <a:pt x="3308" y="1459"/>
                </a:cubicBezTo>
                <a:cubicBezTo>
                  <a:pt x="3319" y="1461"/>
                  <a:pt x="3324" y="1468"/>
                  <a:pt x="3329" y="1475"/>
                </a:cubicBezTo>
                <a:cubicBezTo>
                  <a:pt x="3329" y="1477"/>
                  <a:pt x="3329" y="1478"/>
                  <a:pt x="3330" y="1480"/>
                </a:cubicBezTo>
                <a:cubicBezTo>
                  <a:pt x="3334" y="1482"/>
                  <a:pt x="3338" y="1485"/>
                  <a:pt x="3342" y="1486"/>
                </a:cubicBezTo>
                <a:cubicBezTo>
                  <a:pt x="3351" y="1488"/>
                  <a:pt x="3361" y="1492"/>
                  <a:pt x="3363" y="1477"/>
                </a:cubicBezTo>
                <a:cubicBezTo>
                  <a:pt x="3364" y="1472"/>
                  <a:pt x="3368" y="1468"/>
                  <a:pt x="3371" y="1463"/>
                </a:cubicBezTo>
                <a:cubicBezTo>
                  <a:pt x="3390" y="1445"/>
                  <a:pt x="3392" y="1442"/>
                  <a:pt x="3405" y="1448"/>
                </a:cubicBezTo>
                <a:cubicBezTo>
                  <a:pt x="3405" y="1449"/>
                  <a:pt x="3405" y="1450"/>
                  <a:pt x="3405" y="1451"/>
                </a:cubicBezTo>
                <a:cubicBezTo>
                  <a:pt x="3406" y="1453"/>
                  <a:pt x="3406" y="1456"/>
                  <a:pt x="3407" y="1458"/>
                </a:cubicBezTo>
                <a:cubicBezTo>
                  <a:pt x="3412" y="1461"/>
                  <a:pt x="3416" y="1459"/>
                  <a:pt x="3419" y="1455"/>
                </a:cubicBezTo>
                <a:cubicBezTo>
                  <a:pt x="3422" y="1451"/>
                  <a:pt x="3427" y="1450"/>
                  <a:pt x="3432" y="1450"/>
                </a:cubicBezTo>
                <a:cubicBezTo>
                  <a:pt x="3433" y="1447"/>
                  <a:pt x="3436" y="1446"/>
                  <a:pt x="3439" y="1446"/>
                </a:cubicBezTo>
                <a:cubicBezTo>
                  <a:pt x="3448" y="1452"/>
                  <a:pt x="3452" y="1462"/>
                  <a:pt x="3461" y="1469"/>
                </a:cubicBezTo>
                <a:cubicBezTo>
                  <a:pt x="3467" y="1475"/>
                  <a:pt x="3472" y="1474"/>
                  <a:pt x="3477" y="1470"/>
                </a:cubicBezTo>
                <a:cubicBezTo>
                  <a:pt x="3482" y="1467"/>
                  <a:pt x="3487" y="1465"/>
                  <a:pt x="3493" y="1465"/>
                </a:cubicBezTo>
                <a:cubicBezTo>
                  <a:pt x="3501" y="1472"/>
                  <a:pt x="3509" y="1477"/>
                  <a:pt x="3520" y="1467"/>
                </a:cubicBezTo>
                <a:cubicBezTo>
                  <a:pt x="3524" y="1464"/>
                  <a:pt x="3535" y="1464"/>
                  <a:pt x="3542" y="1470"/>
                </a:cubicBezTo>
                <a:cubicBezTo>
                  <a:pt x="3543" y="1470"/>
                  <a:pt x="3543" y="1470"/>
                  <a:pt x="3544" y="1470"/>
                </a:cubicBezTo>
                <a:cubicBezTo>
                  <a:pt x="3545" y="1471"/>
                  <a:pt x="3547" y="1471"/>
                  <a:pt x="3547" y="1471"/>
                </a:cubicBezTo>
                <a:cubicBezTo>
                  <a:pt x="3551" y="1457"/>
                  <a:pt x="3568" y="1453"/>
                  <a:pt x="3571" y="1438"/>
                </a:cubicBezTo>
                <a:cubicBezTo>
                  <a:pt x="3576" y="1433"/>
                  <a:pt x="3587" y="1434"/>
                  <a:pt x="3588" y="1424"/>
                </a:cubicBezTo>
                <a:cubicBezTo>
                  <a:pt x="3588" y="1424"/>
                  <a:pt x="3588" y="1424"/>
                  <a:pt x="3588" y="1424"/>
                </a:cubicBezTo>
                <a:cubicBezTo>
                  <a:pt x="3590" y="1422"/>
                  <a:pt x="3592" y="1420"/>
                  <a:pt x="3595" y="1419"/>
                </a:cubicBezTo>
                <a:cubicBezTo>
                  <a:pt x="3596" y="1413"/>
                  <a:pt x="3600" y="1411"/>
                  <a:pt x="3605" y="1412"/>
                </a:cubicBezTo>
                <a:cubicBezTo>
                  <a:pt x="3625" y="1418"/>
                  <a:pt x="3645" y="1413"/>
                  <a:pt x="3666" y="1414"/>
                </a:cubicBezTo>
                <a:cubicBezTo>
                  <a:pt x="3667" y="1411"/>
                  <a:pt x="3669" y="1409"/>
                  <a:pt x="3671" y="1407"/>
                </a:cubicBezTo>
                <a:cubicBezTo>
                  <a:pt x="3673" y="1406"/>
                  <a:pt x="3675" y="1403"/>
                  <a:pt x="3678" y="1407"/>
                </a:cubicBezTo>
                <a:cubicBezTo>
                  <a:pt x="3682" y="1408"/>
                  <a:pt x="3683" y="1414"/>
                  <a:pt x="3688" y="1410"/>
                </a:cubicBezTo>
                <a:cubicBezTo>
                  <a:pt x="3688" y="1410"/>
                  <a:pt x="3688" y="1410"/>
                  <a:pt x="3688" y="1410"/>
                </a:cubicBezTo>
                <a:cubicBezTo>
                  <a:pt x="3699" y="1409"/>
                  <a:pt x="3706" y="1407"/>
                  <a:pt x="3708" y="1394"/>
                </a:cubicBezTo>
                <a:cubicBezTo>
                  <a:pt x="3710" y="1382"/>
                  <a:pt x="3720" y="1380"/>
                  <a:pt x="3731" y="1380"/>
                </a:cubicBezTo>
                <a:cubicBezTo>
                  <a:pt x="3735" y="1380"/>
                  <a:pt x="3740" y="1383"/>
                  <a:pt x="3744" y="1377"/>
                </a:cubicBezTo>
                <a:cubicBezTo>
                  <a:pt x="3747" y="1375"/>
                  <a:pt x="3750" y="1374"/>
                  <a:pt x="3751" y="1370"/>
                </a:cubicBezTo>
                <a:cubicBezTo>
                  <a:pt x="3750" y="1364"/>
                  <a:pt x="3755" y="1363"/>
                  <a:pt x="3759" y="1360"/>
                </a:cubicBezTo>
                <a:cubicBezTo>
                  <a:pt x="3759" y="1360"/>
                  <a:pt x="3760" y="1360"/>
                  <a:pt x="3761" y="1360"/>
                </a:cubicBezTo>
                <a:cubicBezTo>
                  <a:pt x="3769" y="1365"/>
                  <a:pt x="3773" y="1358"/>
                  <a:pt x="3778" y="1355"/>
                </a:cubicBezTo>
                <a:cubicBezTo>
                  <a:pt x="3785" y="1354"/>
                  <a:pt x="3788" y="1354"/>
                  <a:pt x="3788" y="1351"/>
                </a:cubicBezTo>
                <a:cubicBezTo>
                  <a:pt x="3790" y="1354"/>
                  <a:pt x="3792" y="1356"/>
                  <a:pt x="3795" y="1357"/>
                </a:cubicBezTo>
                <a:cubicBezTo>
                  <a:pt x="3798" y="1359"/>
                  <a:pt x="3801" y="1359"/>
                  <a:pt x="3804" y="1359"/>
                </a:cubicBezTo>
                <a:cubicBezTo>
                  <a:pt x="3804" y="1360"/>
                  <a:pt x="3804" y="1360"/>
                  <a:pt x="3805" y="1361"/>
                </a:cubicBezTo>
                <a:cubicBezTo>
                  <a:pt x="3803" y="1362"/>
                  <a:pt x="3802" y="1363"/>
                  <a:pt x="3803" y="1365"/>
                </a:cubicBezTo>
                <a:cubicBezTo>
                  <a:pt x="3804" y="1366"/>
                  <a:pt x="3806" y="1367"/>
                  <a:pt x="3807" y="1368"/>
                </a:cubicBezTo>
                <a:cubicBezTo>
                  <a:pt x="3807" y="1368"/>
                  <a:pt x="3807" y="1369"/>
                  <a:pt x="3807" y="1370"/>
                </a:cubicBezTo>
                <a:cubicBezTo>
                  <a:pt x="3807" y="1370"/>
                  <a:pt x="3807" y="1370"/>
                  <a:pt x="3807" y="1370"/>
                </a:cubicBezTo>
                <a:cubicBezTo>
                  <a:pt x="3813" y="1372"/>
                  <a:pt x="3818" y="1376"/>
                  <a:pt x="3824" y="1373"/>
                </a:cubicBezTo>
                <a:cubicBezTo>
                  <a:pt x="3828" y="1370"/>
                  <a:pt x="3833" y="1370"/>
                  <a:pt x="3837" y="1372"/>
                </a:cubicBezTo>
                <a:cubicBezTo>
                  <a:pt x="3840" y="1372"/>
                  <a:pt x="3843" y="1372"/>
                  <a:pt x="3846" y="1372"/>
                </a:cubicBezTo>
                <a:cubicBezTo>
                  <a:pt x="3848" y="1370"/>
                  <a:pt x="3853" y="1370"/>
                  <a:pt x="3851" y="1365"/>
                </a:cubicBezTo>
                <a:cubicBezTo>
                  <a:pt x="3848" y="1363"/>
                  <a:pt x="3849" y="1359"/>
                  <a:pt x="3849" y="1356"/>
                </a:cubicBezTo>
                <a:close/>
                <a:moveTo>
                  <a:pt x="1102" y="54"/>
                </a:moveTo>
                <a:cubicBezTo>
                  <a:pt x="1102" y="54"/>
                  <a:pt x="1102" y="54"/>
                  <a:pt x="1102" y="54"/>
                </a:cubicBezTo>
                <a:cubicBezTo>
                  <a:pt x="1102" y="54"/>
                  <a:pt x="1102" y="54"/>
                  <a:pt x="1102" y="54"/>
                </a:cubicBezTo>
                <a:cubicBezTo>
                  <a:pt x="1102" y="54"/>
                  <a:pt x="1102" y="54"/>
                  <a:pt x="1102" y="54"/>
                </a:cubicBezTo>
                <a:cubicBezTo>
                  <a:pt x="1102" y="54"/>
                  <a:pt x="1102" y="54"/>
                  <a:pt x="1102" y="54"/>
                </a:cubicBezTo>
                <a:close/>
                <a:moveTo>
                  <a:pt x="2764" y="1436"/>
                </a:moveTo>
                <a:cubicBezTo>
                  <a:pt x="2764" y="1436"/>
                  <a:pt x="2764" y="1436"/>
                  <a:pt x="2764" y="1436"/>
                </a:cubicBezTo>
                <a:cubicBezTo>
                  <a:pt x="2764" y="1436"/>
                  <a:pt x="2764" y="1436"/>
                  <a:pt x="2764" y="1436"/>
                </a:cubicBezTo>
                <a:cubicBezTo>
                  <a:pt x="2764" y="1436"/>
                  <a:pt x="2764" y="1436"/>
                  <a:pt x="2764" y="1436"/>
                </a:cubicBezTo>
                <a:cubicBezTo>
                  <a:pt x="2764" y="1436"/>
                  <a:pt x="2764" y="1436"/>
                  <a:pt x="2764" y="1436"/>
                </a:cubicBezTo>
                <a:close/>
                <a:moveTo>
                  <a:pt x="2881" y="106"/>
                </a:moveTo>
                <a:cubicBezTo>
                  <a:pt x="2881" y="106"/>
                  <a:pt x="2881" y="106"/>
                  <a:pt x="2881" y="106"/>
                </a:cubicBezTo>
                <a:cubicBezTo>
                  <a:pt x="2882" y="105"/>
                  <a:pt x="2882" y="105"/>
                  <a:pt x="2882" y="105"/>
                </a:cubicBezTo>
                <a:lnTo>
                  <a:pt x="2881" y="10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r>
              <a:rPr lang="en-GB" sz="1100" dirty="0">
                <a:solidFill>
                  <a:schemeClr val="accent1"/>
                </a:solidFill>
                <a:latin typeface="Consolas" panose="020B0609020204030204" pitchFamily="49" charset="0"/>
              </a:rPr>
              <a:t># Main program</a:t>
            </a:r>
          </a:p>
        </p:txBody>
      </p:sp>
      <p:grpSp>
        <p:nvGrpSpPr>
          <p:cNvPr id="26" name="Group 25">
            <a:extLst>
              <a:ext uri="{FF2B5EF4-FFF2-40B4-BE49-F238E27FC236}">
                <a16:creationId xmlns:a16="http://schemas.microsoft.com/office/drawing/2014/main" id="{EFD6230B-448C-4F8D-B3D6-15C35618336C}"/>
              </a:ext>
            </a:extLst>
          </p:cNvPr>
          <p:cNvGrpSpPr/>
          <p:nvPr/>
        </p:nvGrpSpPr>
        <p:grpSpPr>
          <a:xfrm>
            <a:off x="3089522" y="2382838"/>
            <a:ext cx="5118307" cy="451480"/>
            <a:chOff x="4263491" y="3677857"/>
            <a:chExt cx="3944338" cy="451480"/>
          </a:xfrm>
        </p:grpSpPr>
        <p:sp>
          <p:nvSpPr>
            <p:cNvPr id="24" name="Freeform 42">
              <a:extLst>
                <a:ext uri="{FF2B5EF4-FFF2-40B4-BE49-F238E27FC236}">
                  <a16:creationId xmlns:a16="http://schemas.microsoft.com/office/drawing/2014/main" id="{0ECE6C27-1E80-40D0-8E27-B93D268E37F7}"/>
                </a:ext>
              </a:extLst>
            </p:cNvPr>
            <p:cNvSpPr>
              <a:spLocks noEditPoints="1"/>
            </p:cNvSpPr>
            <p:nvPr/>
          </p:nvSpPr>
          <p:spPr bwMode="auto">
            <a:xfrm flipV="1">
              <a:off x="4263491" y="3677857"/>
              <a:ext cx="3944338" cy="451480"/>
            </a:xfrm>
            <a:custGeom>
              <a:avLst/>
              <a:gdLst>
                <a:gd name="T0" fmla="*/ 54 w 3887"/>
                <a:gd name="T1" fmla="*/ 1447 h 1575"/>
                <a:gd name="T2" fmla="*/ 127 w 3887"/>
                <a:gd name="T3" fmla="*/ 1493 h 1575"/>
                <a:gd name="T4" fmla="*/ 183 w 3887"/>
                <a:gd name="T5" fmla="*/ 1466 h 1575"/>
                <a:gd name="T6" fmla="*/ 235 w 3887"/>
                <a:gd name="T7" fmla="*/ 1486 h 1575"/>
                <a:gd name="T8" fmla="*/ 286 w 3887"/>
                <a:gd name="T9" fmla="*/ 1447 h 1575"/>
                <a:gd name="T10" fmla="*/ 353 w 3887"/>
                <a:gd name="T11" fmla="*/ 1486 h 1575"/>
                <a:gd name="T12" fmla="*/ 432 w 3887"/>
                <a:gd name="T13" fmla="*/ 1459 h 1575"/>
                <a:gd name="T14" fmla="*/ 504 w 3887"/>
                <a:gd name="T15" fmla="*/ 1473 h 1575"/>
                <a:gd name="T16" fmla="*/ 563 w 3887"/>
                <a:gd name="T17" fmla="*/ 1492 h 1575"/>
                <a:gd name="T18" fmla="*/ 621 w 3887"/>
                <a:gd name="T19" fmla="*/ 1516 h 1575"/>
                <a:gd name="T20" fmla="*/ 699 w 3887"/>
                <a:gd name="T21" fmla="*/ 1572 h 1575"/>
                <a:gd name="T22" fmla="*/ 747 w 3887"/>
                <a:gd name="T23" fmla="*/ 1550 h 1575"/>
                <a:gd name="T24" fmla="*/ 877 w 3887"/>
                <a:gd name="T25" fmla="*/ 1493 h 1575"/>
                <a:gd name="T26" fmla="*/ 995 w 3887"/>
                <a:gd name="T27" fmla="*/ 1494 h 1575"/>
                <a:gd name="T28" fmla="*/ 1079 w 3887"/>
                <a:gd name="T29" fmla="*/ 1503 h 1575"/>
                <a:gd name="T30" fmla="*/ 1126 w 3887"/>
                <a:gd name="T31" fmla="*/ 1501 h 1575"/>
                <a:gd name="T32" fmla="*/ 1192 w 3887"/>
                <a:gd name="T33" fmla="*/ 1528 h 1575"/>
                <a:gd name="T34" fmla="*/ 1306 w 3887"/>
                <a:gd name="T35" fmla="*/ 1513 h 1575"/>
                <a:gd name="T36" fmla="*/ 1357 w 3887"/>
                <a:gd name="T37" fmla="*/ 1505 h 1575"/>
                <a:gd name="T38" fmla="*/ 1408 w 3887"/>
                <a:gd name="T39" fmla="*/ 1507 h 1575"/>
                <a:gd name="T40" fmla="*/ 1479 w 3887"/>
                <a:gd name="T41" fmla="*/ 1473 h 1575"/>
                <a:gd name="T42" fmla="*/ 1561 w 3887"/>
                <a:gd name="T43" fmla="*/ 1436 h 1575"/>
                <a:gd name="T44" fmla="*/ 1614 w 3887"/>
                <a:gd name="T45" fmla="*/ 1459 h 1575"/>
                <a:gd name="T46" fmla="*/ 1672 w 3887"/>
                <a:gd name="T47" fmla="*/ 1454 h 1575"/>
                <a:gd name="T48" fmla="*/ 1745 w 3887"/>
                <a:gd name="T49" fmla="*/ 1412 h 1575"/>
                <a:gd name="T50" fmla="*/ 1783 w 3887"/>
                <a:gd name="T51" fmla="*/ 1410 h 1575"/>
                <a:gd name="T52" fmla="*/ 1857 w 3887"/>
                <a:gd name="T53" fmla="*/ 1371 h 1575"/>
                <a:gd name="T54" fmla="*/ 2004 w 3887"/>
                <a:gd name="T55" fmla="*/ 1376 h 1575"/>
                <a:gd name="T56" fmla="*/ 2064 w 3887"/>
                <a:gd name="T57" fmla="*/ 1371 h 1575"/>
                <a:gd name="T58" fmla="*/ 2133 w 3887"/>
                <a:gd name="T59" fmla="*/ 1356 h 1575"/>
                <a:gd name="T60" fmla="*/ 2172 w 3887"/>
                <a:gd name="T61" fmla="*/ 1336 h 1575"/>
                <a:gd name="T62" fmla="*/ 2211 w 3887"/>
                <a:gd name="T63" fmla="*/ 1338 h 1575"/>
                <a:gd name="T64" fmla="*/ 2236 w 3887"/>
                <a:gd name="T65" fmla="*/ 1326 h 1575"/>
                <a:gd name="T66" fmla="*/ 2310 w 3887"/>
                <a:gd name="T67" fmla="*/ 1299 h 1575"/>
                <a:gd name="T68" fmla="*/ 2379 w 3887"/>
                <a:gd name="T69" fmla="*/ 1297 h 1575"/>
                <a:gd name="T70" fmla="*/ 2421 w 3887"/>
                <a:gd name="T71" fmla="*/ 1287 h 1575"/>
                <a:gd name="T72" fmla="*/ 2472 w 3887"/>
                <a:gd name="T73" fmla="*/ 1284 h 1575"/>
                <a:gd name="T74" fmla="*/ 2519 w 3887"/>
                <a:gd name="T75" fmla="*/ 1238 h 1575"/>
                <a:gd name="T76" fmla="*/ 2569 w 3887"/>
                <a:gd name="T77" fmla="*/ 1207 h 1575"/>
                <a:gd name="T78" fmla="*/ 2636 w 3887"/>
                <a:gd name="T79" fmla="*/ 1184 h 1575"/>
                <a:gd name="T80" fmla="*/ 2723 w 3887"/>
                <a:gd name="T81" fmla="*/ 1230 h 1575"/>
                <a:gd name="T82" fmla="*/ 2773 w 3887"/>
                <a:gd name="T83" fmla="*/ 1326 h 1575"/>
                <a:gd name="T84" fmla="*/ 2839 w 3887"/>
                <a:gd name="T85" fmla="*/ 1390 h 1575"/>
                <a:gd name="T86" fmla="*/ 2925 w 3887"/>
                <a:gd name="T87" fmla="*/ 1361 h 1575"/>
                <a:gd name="T88" fmla="*/ 2994 w 3887"/>
                <a:gd name="T89" fmla="*/ 1319 h 1575"/>
                <a:gd name="T90" fmla="*/ 3048 w 3887"/>
                <a:gd name="T91" fmla="*/ 1312 h 1575"/>
                <a:gd name="T92" fmla="*/ 3106 w 3887"/>
                <a:gd name="T93" fmla="*/ 1303 h 1575"/>
                <a:gd name="T94" fmla="*/ 3199 w 3887"/>
                <a:gd name="T95" fmla="*/ 1301 h 1575"/>
                <a:gd name="T96" fmla="*/ 3257 w 3887"/>
                <a:gd name="T97" fmla="*/ 1317 h 1575"/>
                <a:gd name="T98" fmla="*/ 3324 w 3887"/>
                <a:gd name="T99" fmla="*/ 1343 h 1575"/>
                <a:gd name="T100" fmla="*/ 3363 w 3887"/>
                <a:gd name="T101" fmla="*/ 1329 h 1575"/>
                <a:gd name="T102" fmla="*/ 3452 w 3887"/>
                <a:gd name="T103" fmla="*/ 1302 h 1575"/>
                <a:gd name="T104" fmla="*/ 3473 w 3887"/>
                <a:gd name="T105" fmla="*/ 1307 h 1575"/>
                <a:gd name="T106" fmla="*/ 3493 w 3887"/>
                <a:gd name="T107" fmla="*/ 1325 h 1575"/>
                <a:gd name="T108" fmla="*/ 3523 w 3887"/>
                <a:gd name="T109" fmla="*/ 1341 h 1575"/>
                <a:gd name="T110" fmla="*/ 3578 w 3887"/>
                <a:gd name="T111" fmla="*/ 1366 h 1575"/>
                <a:gd name="T112" fmla="*/ 3613 w 3887"/>
                <a:gd name="T113" fmla="*/ 1350 h 1575"/>
                <a:gd name="T114" fmla="*/ 3677 w 3887"/>
                <a:gd name="T115" fmla="*/ 1317 h 1575"/>
                <a:gd name="T116" fmla="*/ 3734 w 3887"/>
                <a:gd name="T117" fmla="*/ 1308 h 1575"/>
                <a:gd name="T118" fmla="*/ 3785 w 3887"/>
                <a:gd name="T119" fmla="*/ 1318 h 1575"/>
                <a:gd name="T120" fmla="*/ 3825 w 3887"/>
                <a:gd name="T121" fmla="*/ 1359 h 1575"/>
                <a:gd name="T122" fmla="*/ 3887 w 3887"/>
                <a:gd name="T123" fmla="*/ 1364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87" h="1575">
                  <a:moveTo>
                    <a:pt x="0" y="0"/>
                  </a:moveTo>
                  <a:cubicBezTo>
                    <a:pt x="0" y="1454"/>
                    <a:pt x="0" y="1454"/>
                    <a:pt x="0" y="1454"/>
                  </a:cubicBezTo>
                  <a:cubicBezTo>
                    <a:pt x="5" y="1460"/>
                    <a:pt x="8" y="1460"/>
                    <a:pt x="18" y="1454"/>
                  </a:cubicBezTo>
                  <a:cubicBezTo>
                    <a:pt x="23" y="1453"/>
                    <a:pt x="28" y="1451"/>
                    <a:pt x="32" y="1450"/>
                  </a:cubicBezTo>
                  <a:cubicBezTo>
                    <a:pt x="37" y="1449"/>
                    <a:pt x="44" y="1451"/>
                    <a:pt x="48" y="1447"/>
                  </a:cubicBezTo>
                  <a:cubicBezTo>
                    <a:pt x="49" y="1447"/>
                    <a:pt x="49" y="1447"/>
                    <a:pt x="49" y="1447"/>
                  </a:cubicBezTo>
                  <a:cubicBezTo>
                    <a:pt x="54" y="1447"/>
                    <a:pt x="54" y="1447"/>
                    <a:pt x="54" y="1447"/>
                  </a:cubicBezTo>
                  <a:cubicBezTo>
                    <a:pt x="62" y="1455"/>
                    <a:pt x="63" y="1468"/>
                    <a:pt x="72" y="1474"/>
                  </a:cubicBezTo>
                  <a:cubicBezTo>
                    <a:pt x="74" y="1486"/>
                    <a:pt x="87" y="1482"/>
                    <a:pt x="92" y="1489"/>
                  </a:cubicBezTo>
                  <a:cubicBezTo>
                    <a:pt x="92" y="1489"/>
                    <a:pt x="92" y="1490"/>
                    <a:pt x="92" y="1491"/>
                  </a:cubicBezTo>
                  <a:cubicBezTo>
                    <a:pt x="92" y="1491"/>
                    <a:pt x="92" y="1491"/>
                    <a:pt x="92" y="1491"/>
                  </a:cubicBezTo>
                  <a:cubicBezTo>
                    <a:pt x="97" y="1500"/>
                    <a:pt x="106" y="1499"/>
                    <a:pt x="114" y="1498"/>
                  </a:cubicBezTo>
                  <a:cubicBezTo>
                    <a:pt x="114" y="1498"/>
                    <a:pt x="114" y="1498"/>
                    <a:pt x="114" y="1498"/>
                  </a:cubicBezTo>
                  <a:cubicBezTo>
                    <a:pt x="121" y="1503"/>
                    <a:pt x="124" y="1498"/>
                    <a:pt x="127" y="1493"/>
                  </a:cubicBezTo>
                  <a:cubicBezTo>
                    <a:pt x="133" y="1487"/>
                    <a:pt x="136" y="1478"/>
                    <a:pt x="144" y="1474"/>
                  </a:cubicBezTo>
                  <a:cubicBezTo>
                    <a:pt x="144" y="1474"/>
                    <a:pt x="144" y="1474"/>
                    <a:pt x="144" y="1474"/>
                  </a:cubicBezTo>
                  <a:cubicBezTo>
                    <a:pt x="149" y="1474"/>
                    <a:pt x="157" y="1473"/>
                    <a:pt x="159" y="1476"/>
                  </a:cubicBezTo>
                  <a:cubicBezTo>
                    <a:pt x="163" y="1485"/>
                    <a:pt x="166" y="1478"/>
                    <a:pt x="170" y="1476"/>
                  </a:cubicBezTo>
                  <a:cubicBezTo>
                    <a:pt x="173" y="1473"/>
                    <a:pt x="175" y="1471"/>
                    <a:pt x="178" y="1469"/>
                  </a:cubicBezTo>
                  <a:cubicBezTo>
                    <a:pt x="182" y="1470"/>
                    <a:pt x="183" y="1469"/>
                    <a:pt x="183" y="1466"/>
                  </a:cubicBezTo>
                  <a:cubicBezTo>
                    <a:pt x="183" y="1466"/>
                    <a:pt x="183" y="1466"/>
                    <a:pt x="183" y="1466"/>
                  </a:cubicBezTo>
                  <a:cubicBezTo>
                    <a:pt x="184" y="1466"/>
                    <a:pt x="185" y="1465"/>
                    <a:pt x="186" y="1464"/>
                  </a:cubicBezTo>
                  <a:cubicBezTo>
                    <a:pt x="186" y="1464"/>
                    <a:pt x="186" y="1464"/>
                    <a:pt x="186" y="1464"/>
                  </a:cubicBezTo>
                  <a:cubicBezTo>
                    <a:pt x="187" y="1463"/>
                    <a:pt x="187" y="1463"/>
                    <a:pt x="188" y="1462"/>
                  </a:cubicBezTo>
                  <a:cubicBezTo>
                    <a:pt x="191" y="1463"/>
                    <a:pt x="193" y="1465"/>
                    <a:pt x="196" y="1466"/>
                  </a:cubicBezTo>
                  <a:cubicBezTo>
                    <a:pt x="197" y="1468"/>
                    <a:pt x="199" y="1468"/>
                    <a:pt x="201" y="1466"/>
                  </a:cubicBezTo>
                  <a:cubicBezTo>
                    <a:pt x="205" y="1466"/>
                    <a:pt x="209" y="1469"/>
                    <a:pt x="213" y="1471"/>
                  </a:cubicBezTo>
                  <a:cubicBezTo>
                    <a:pt x="222" y="1474"/>
                    <a:pt x="224" y="1488"/>
                    <a:pt x="235" y="1486"/>
                  </a:cubicBezTo>
                  <a:cubicBezTo>
                    <a:pt x="238" y="1486"/>
                    <a:pt x="241" y="1484"/>
                    <a:pt x="243" y="1482"/>
                  </a:cubicBezTo>
                  <a:cubicBezTo>
                    <a:pt x="246" y="1476"/>
                    <a:pt x="251" y="1471"/>
                    <a:pt x="258" y="1469"/>
                  </a:cubicBezTo>
                  <a:cubicBezTo>
                    <a:pt x="259" y="1469"/>
                    <a:pt x="259" y="1468"/>
                    <a:pt x="260" y="1467"/>
                  </a:cubicBezTo>
                  <a:cubicBezTo>
                    <a:pt x="260" y="1466"/>
                    <a:pt x="259" y="1465"/>
                    <a:pt x="259" y="1463"/>
                  </a:cubicBezTo>
                  <a:cubicBezTo>
                    <a:pt x="263" y="1459"/>
                    <a:pt x="266" y="1454"/>
                    <a:pt x="269" y="1449"/>
                  </a:cubicBezTo>
                  <a:cubicBezTo>
                    <a:pt x="270" y="1449"/>
                    <a:pt x="271" y="1448"/>
                    <a:pt x="273" y="1448"/>
                  </a:cubicBezTo>
                  <a:cubicBezTo>
                    <a:pt x="277" y="1448"/>
                    <a:pt x="282" y="1448"/>
                    <a:pt x="286" y="1447"/>
                  </a:cubicBezTo>
                  <a:cubicBezTo>
                    <a:pt x="290" y="1447"/>
                    <a:pt x="295" y="1447"/>
                    <a:pt x="299" y="1445"/>
                  </a:cubicBezTo>
                  <a:cubicBezTo>
                    <a:pt x="302" y="1444"/>
                    <a:pt x="303" y="1449"/>
                    <a:pt x="303" y="1452"/>
                  </a:cubicBezTo>
                  <a:cubicBezTo>
                    <a:pt x="302" y="1462"/>
                    <a:pt x="306" y="1468"/>
                    <a:pt x="316" y="1469"/>
                  </a:cubicBezTo>
                  <a:cubicBezTo>
                    <a:pt x="320" y="1470"/>
                    <a:pt x="323" y="1472"/>
                    <a:pt x="326" y="1474"/>
                  </a:cubicBezTo>
                  <a:cubicBezTo>
                    <a:pt x="326" y="1474"/>
                    <a:pt x="326" y="1474"/>
                    <a:pt x="326" y="1474"/>
                  </a:cubicBezTo>
                  <a:cubicBezTo>
                    <a:pt x="332" y="1481"/>
                    <a:pt x="337" y="1488"/>
                    <a:pt x="348" y="1485"/>
                  </a:cubicBezTo>
                  <a:cubicBezTo>
                    <a:pt x="350" y="1485"/>
                    <a:pt x="351" y="1486"/>
                    <a:pt x="353" y="1486"/>
                  </a:cubicBezTo>
                  <a:cubicBezTo>
                    <a:pt x="353" y="1486"/>
                    <a:pt x="353" y="1486"/>
                    <a:pt x="353" y="1486"/>
                  </a:cubicBezTo>
                  <a:cubicBezTo>
                    <a:pt x="354" y="1486"/>
                    <a:pt x="355" y="1486"/>
                    <a:pt x="356" y="1486"/>
                  </a:cubicBezTo>
                  <a:cubicBezTo>
                    <a:pt x="356" y="1486"/>
                    <a:pt x="356" y="1486"/>
                    <a:pt x="356" y="1486"/>
                  </a:cubicBezTo>
                  <a:cubicBezTo>
                    <a:pt x="367" y="1491"/>
                    <a:pt x="375" y="1486"/>
                    <a:pt x="383" y="1479"/>
                  </a:cubicBezTo>
                  <a:cubicBezTo>
                    <a:pt x="383" y="1479"/>
                    <a:pt x="384" y="1478"/>
                    <a:pt x="384" y="1478"/>
                  </a:cubicBezTo>
                  <a:cubicBezTo>
                    <a:pt x="391" y="1477"/>
                    <a:pt x="399" y="1477"/>
                    <a:pt x="404" y="1471"/>
                  </a:cubicBezTo>
                  <a:cubicBezTo>
                    <a:pt x="411" y="1462"/>
                    <a:pt x="420" y="1457"/>
                    <a:pt x="432" y="1459"/>
                  </a:cubicBezTo>
                  <a:cubicBezTo>
                    <a:pt x="435" y="1460"/>
                    <a:pt x="437" y="1458"/>
                    <a:pt x="439" y="1456"/>
                  </a:cubicBezTo>
                  <a:cubicBezTo>
                    <a:pt x="439" y="1455"/>
                    <a:pt x="439" y="1455"/>
                    <a:pt x="439" y="1455"/>
                  </a:cubicBezTo>
                  <a:cubicBezTo>
                    <a:pt x="439" y="1455"/>
                    <a:pt x="440" y="1455"/>
                    <a:pt x="440" y="1455"/>
                  </a:cubicBezTo>
                  <a:cubicBezTo>
                    <a:pt x="452" y="1451"/>
                    <a:pt x="463" y="1449"/>
                    <a:pt x="475" y="1456"/>
                  </a:cubicBezTo>
                  <a:cubicBezTo>
                    <a:pt x="477" y="1458"/>
                    <a:pt x="480" y="1456"/>
                    <a:pt x="482" y="1453"/>
                  </a:cubicBezTo>
                  <a:cubicBezTo>
                    <a:pt x="483" y="1455"/>
                    <a:pt x="484" y="1456"/>
                    <a:pt x="484" y="1458"/>
                  </a:cubicBezTo>
                  <a:cubicBezTo>
                    <a:pt x="486" y="1470"/>
                    <a:pt x="493" y="1473"/>
                    <a:pt x="504" y="1473"/>
                  </a:cubicBezTo>
                  <a:cubicBezTo>
                    <a:pt x="511" y="1472"/>
                    <a:pt x="514" y="1478"/>
                    <a:pt x="517" y="1483"/>
                  </a:cubicBezTo>
                  <a:cubicBezTo>
                    <a:pt x="519" y="1486"/>
                    <a:pt x="519" y="1490"/>
                    <a:pt x="523" y="1489"/>
                  </a:cubicBezTo>
                  <a:cubicBezTo>
                    <a:pt x="525" y="1491"/>
                    <a:pt x="527" y="1493"/>
                    <a:pt x="529" y="1496"/>
                  </a:cubicBezTo>
                  <a:cubicBezTo>
                    <a:pt x="532" y="1499"/>
                    <a:pt x="535" y="1501"/>
                    <a:pt x="538" y="1496"/>
                  </a:cubicBezTo>
                  <a:cubicBezTo>
                    <a:pt x="542" y="1494"/>
                    <a:pt x="543" y="1490"/>
                    <a:pt x="544" y="1486"/>
                  </a:cubicBezTo>
                  <a:cubicBezTo>
                    <a:pt x="547" y="1482"/>
                    <a:pt x="550" y="1482"/>
                    <a:pt x="552" y="1486"/>
                  </a:cubicBezTo>
                  <a:cubicBezTo>
                    <a:pt x="554" y="1492"/>
                    <a:pt x="557" y="1496"/>
                    <a:pt x="563" y="1492"/>
                  </a:cubicBezTo>
                  <a:cubicBezTo>
                    <a:pt x="570" y="1488"/>
                    <a:pt x="574" y="1492"/>
                    <a:pt x="580" y="1496"/>
                  </a:cubicBezTo>
                  <a:cubicBezTo>
                    <a:pt x="582" y="1497"/>
                    <a:pt x="584" y="1498"/>
                    <a:pt x="587" y="1499"/>
                  </a:cubicBezTo>
                  <a:cubicBezTo>
                    <a:pt x="587" y="1499"/>
                    <a:pt x="587" y="1499"/>
                    <a:pt x="587" y="1499"/>
                  </a:cubicBezTo>
                  <a:cubicBezTo>
                    <a:pt x="587" y="1508"/>
                    <a:pt x="592" y="1507"/>
                    <a:pt x="599" y="1506"/>
                  </a:cubicBezTo>
                  <a:cubicBezTo>
                    <a:pt x="609" y="1504"/>
                    <a:pt x="613" y="1508"/>
                    <a:pt x="609" y="1518"/>
                  </a:cubicBezTo>
                  <a:cubicBezTo>
                    <a:pt x="613" y="1517"/>
                    <a:pt x="617" y="1516"/>
                    <a:pt x="621" y="1515"/>
                  </a:cubicBezTo>
                  <a:cubicBezTo>
                    <a:pt x="621" y="1516"/>
                    <a:pt x="621" y="1516"/>
                    <a:pt x="621" y="1516"/>
                  </a:cubicBezTo>
                  <a:cubicBezTo>
                    <a:pt x="624" y="1516"/>
                    <a:pt x="626" y="1516"/>
                    <a:pt x="629" y="1516"/>
                  </a:cubicBezTo>
                  <a:cubicBezTo>
                    <a:pt x="635" y="1516"/>
                    <a:pt x="635" y="1522"/>
                    <a:pt x="636" y="1525"/>
                  </a:cubicBezTo>
                  <a:cubicBezTo>
                    <a:pt x="640" y="1534"/>
                    <a:pt x="649" y="1537"/>
                    <a:pt x="656" y="1543"/>
                  </a:cubicBezTo>
                  <a:cubicBezTo>
                    <a:pt x="656" y="1543"/>
                    <a:pt x="656" y="1543"/>
                    <a:pt x="656" y="1543"/>
                  </a:cubicBezTo>
                  <a:cubicBezTo>
                    <a:pt x="657" y="1548"/>
                    <a:pt x="656" y="1555"/>
                    <a:pt x="666" y="1555"/>
                  </a:cubicBezTo>
                  <a:cubicBezTo>
                    <a:pt x="668" y="1555"/>
                    <a:pt x="669" y="1558"/>
                    <a:pt x="671" y="1560"/>
                  </a:cubicBezTo>
                  <a:cubicBezTo>
                    <a:pt x="678" y="1570"/>
                    <a:pt x="687" y="1575"/>
                    <a:pt x="699" y="1572"/>
                  </a:cubicBezTo>
                  <a:cubicBezTo>
                    <a:pt x="701" y="1569"/>
                    <a:pt x="702" y="1567"/>
                    <a:pt x="703" y="1565"/>
                  </a:cubicBezTo>
                  <a:cubicBezTo>
                    <a:pt x="704" y="1564"/>
                    <a:pt x="704" y="1563"/>
                    <a:pt x="705" y="1562"/>
                  </a:cubicBezTo>
                  <a:cubicBezTo>
                    <a:pt x="706" y="1562"/>
                    <a:pt x="707" y="1562"/>
                    <a:pt x="707" y="1562"/>
                  </a:cubicBezTo>
                  <a:cubicBezTo>
                    <a:pt x="713" y="1557"/>
                    <a:pt x="717" y="1550"/>
                    <a:pt x="725" y="1548"/>
                  </a:cubicBezTo>
                  <a:cubicBezTo>
                    <a:pt x="725" y="1548"/>
                    <a:pt x="725" y="1548"/>
                    <a:pt x="725" y="1548"/>
                  </a:cubicBezTo>
                  <a:cubicBezTo>
                    <a:pt x="728" y="1548"/>
                    <a:pt x="732" y="1547"/>
                    <a:pt x="733" y="1550"/>
                  </a:cubicBezTo>
                  <a:cubicBezTo>
                    <a:pt x="738" y="1568"/>
                    <a:pt x="743" y="1554"/>
                    <a:pt x="747" y="1550"/>
                  </a:cubicBezTo>
                  <a:cubicBezTo>
                    <a:pt x="751" y="1548"/>
                    <a:pt x="754" y="1543"/>
                    <a:pt x="759" y="1543"/>
                  </a:cubicBezTo>
                  <a:cubicBezTo>
                    <a:pt x="769" y="1539"/>
                    <a:pt x="778" y="1536"/>
                    <a:pt x="782" y="1525"/>
                  </a:cubicBezTo>
                  <a:cubicBezTo>
                    <a:pt x="786" y="1514"/>
                    <a:pt x="808" y="1509"/>
                    <a:pt x="817" y="1518"/>
                  </a:cubicBezTo>
                  <a:cubicBezTo>
                    <a:pt x="826" y="1527"/>
                    <a:pt x="834" y="1527"/>
                    <a:pt x="843" y="1518"/>
                  </a:cubicBezTo>
                  <a:cubicBezTo>
                    <a:pt x="844" y="1512"/>
                    <a:pt x="846" y="1508"/>
                    <a:pt x="854" y="1509"/>
                  </a:cubicBezTo>
                  <a:cubicBezTo>
                    <a:pt x="866" y="1511"/>
                    <a:pt x="874" y="1505"/>
                    <a:pt x="877" y="1493"/>
                  </a:cubicBezTo>
                  <a:cubicBezTo>
                    <a:pt x="877" y="1493"/>
                    <a:pt x="877" y="1493"/>
                    <a:pt x="877" y="1493"/>
                  </a:cubicBezTo>
                  <a:cubicBezTo>
                    <a:pt x="882" y="1487"/>
                    <a:pt x="889" y="1494"/>
                    <a:pt x="894" y="1491"/>
                  </a:cubicBezTo>
                  <a:cubicBezTo>
                    <a:pt x="894" y="1491"/>
                    <a:pt x="895" y="1492"/>
                    <a:pt x="895" y="1492"/>
                  </a:cubicBezTo>
                  <a:cubicBezTo>
                    <a:pt x="907" y="1491"/>
                    <a:pt x="918" y="1490"/>
                    <a:pt x="929" y="1495"/>
                  </a:cubicBezTo>
                  <a:cubicBezTo>
                    <a:pt x="935" y="1498"/>
                    <a:pt x="941" y="1499"/>
                    <a:pt x="947" y="1499"/>
                  </a:cubicBezTo>
                  <a:cubicBezTo>
                    <a:pt x="950" y="1500"/>
                    <a:pt x="951" y="1507"/>
                    <a:pt x="956" y="1503"/>
                  </a:cubicBezTo>
                  <a:cubicBezTo>
                    <a:pt x="957" y="1501"/>
                    <a:pt x="958" y="1498"/>
                    <a:pt x="961" y="1499"/>
                  </a:cubicBezTo>
                  <a:cubicBezTo>
                    <a:pt x="974" y="1506"/>
                    <a:pt x="984" y="1498"/>
                    <a:pt x="995" y="1494"/>
                  </a:cubicBezTo>
                  <a:cubicBezTo>
                    <a:pt x="995" y="1494"/>
                    <a:pt x="995" y="1494"/>
                    <a:pt x="995" y="1494"/>
                  </a:cubicBezTo>
                  <a:cubicBezTo>
                    <a:pt x="996" y="1494"/>
                    <a:pt x="997" y="1495"/>
                    <a:pt x="997" y="1495"/>
                  </a:cubicBezTo>
                  <a:cubicBezTo>
                    <a:pt x="1007" y="1487"/>
                    <a:pt x="1013" y="1489"/>
                    <a:pt x="1022" y="1497"/>
                  </a:cubicBezTo>
                  <a:cubicBezTo>
                    <a:pt x="1034" y="1507"/>
                    <a:pt x="1049" y="1514"/>
                    <a:pt x="1064" y="1518"/>
                  </a:cubicBezTo>
                  <a:cubicBezTo>
                    <a:pt x="1073" y="1525"/>
                    <a:pt x="1076" y="1524"/>
                    <a:pt x="1080" y="1510"/>
                  </a:cubicBezTo>
                  <a:cubicBezTo>
                    <a:pt x="1079" y="1508"/>
                    <a:pt x="1079" y="1506"/>
                    <a:pt x="1078" y="1505"/>
                  </a:cubicBezTo>
                  <a:cubicBezTo>
                    <a:pt x="1079" y="1504"/>
                    <a:pt x="1079" y="1504"/>
                    <a:pt x="1079" y="1503"/>
                  </a:cubicBezTo>
                  <a:cubicBezTo>
                    <a:pt x="1084" y="1503"/>
                    <a:pt x="1089" y="1504"/>
                    <a:pt x="1094" y="1504"/>
                  </a:cubicBezTo>
                  <a:cubicBezTo>
                    <a:pt x="1098" y="1501"/>
                    <a:pt x="1102" y="1498"/>
                    <a:pt x="1102" y="1495"/>
                  </a:cubicBezTo>
                  <a:cubicBezTo>
                    <a:pt x="1104" y="1494"/>
                    <a:pt x="1106" y="1494"/>
                    <a:pt x="1108" y="1494"/>
                  </a:cubicBezTo>
                  <a:cubicBezTo>
                    <a:pt x="1110" y="1494"/>
                    <a:pt x="1111" y="1495"/>
                    <a:pt x="1113" y="1495"/>
                  </a:cubicBezTo>
                  <a:cubicBezTo>
                    <a:pt x="1116" y="1499"/>
                    <a:pt x="1120" y="1502"/>
                    <a:pt x="1126" y="1501"/>
                  </a:cubicBezTo>
                  <a:cubicBezTo>
                    <a:pt x="1126" y="1500"/>
                    <a:pt x="1127" y="1500"/>
                    <a:pt x="1128" y="1500"/>
                  </a:cubicBezTo>
                  <a:cubicBezTo>
                    <a:pt x="1127" y="1500"/>
                    <a:pt x="1127" y="1501"/>
                    <a:pt x="1126" y="1501"/>
                  </a:cubicBezTo>
                  <a:cubicBezTo>
                    <a:pt x="1128" y="1502"/>
                    <a:pt x="1129" y="1503"/>
                    <a:pt x="1131" y="1503"/>
                  </a:cubicBezTo>
                  <a:cubicBezTo>
                    <a:pt x="1135" y="1507"/>
                    <a:pt x="1140" y="1509"/>
                    <a:pt x="1144" y="1507"/>
                  </a:cubicBezTo>
                  <a:cubicBezTo>
                    <a:pt x="1151" y="1504"/>
                    <a:pt x="1157" y="1508"/>
                    <a:pt x="1163" y="1510"/>
                  </a:cubicBezTo>
                  <a:cubicBezTo>
                    <a:pt x="1163" y="1509"/>
                    <a:pt x="1163" y="1509"/>
                    <a:pt x="1163" y="1508"/>
                  </a:cubicBezTo>
                  <a:cubicBezTo>
                    <a:pt x="1169" y="1499"/>
                    <a:pt x="1175" y="1505"/>
                    <a:pt x="1179" y="1509"/>
                  </a:cubicBezTo>
                  <a:cubicBezTo>
                    <a:pt x="1183" y="1514"/>
                    <a:pt x="1189" y="1520"/>
                    <a:pt x="1190" y="1528"/>
                  </a:cubicBezTo>
                  <a:cubicBezTo>
                    <a:pt x="1191" y="1528"/>
                    <a:pt x="1192" y="1528"/>
                    <a:pt x="1192" y="1528"/>
                  </a:cubicBezTo>
                  <a:cubicBezTo>
                    <a:pt x="1198" y="1531"/>
                    <a:pt x="1204" y="1537"/>
                    <a:pt x="1208" y="1526"/>
                  </a:cubicBezTo>
                  <a:cubicBezTo>
                    <a:pt x="1208" y="1526"/>
                    <a:pt x="1208" y="1526"/>
                    <a:pt x="1208" y="1526"/>
                  </a:cubicBezTo>
                  <a:cubicBezTo>
                    <a:pt x="1211" y="1528"/>
                    <a:pt x="1215" y="1526"/>
                    <a:pt x="1218" y="1527"/>
                  </a:cubicBezTo>
                  <a:cubicBezTo>
                    <a:pt x="1231" y="1528"/>
                    <a:pt x="1244" y="1520"/>
                    <a:pt x="1256" y="1528"/>
                  </a:cubicBezTo>
                  <a:cubicBezTo>
                    <a:pt x="1257" y="1529"/>
                    <a:pt x="1259" y="1527"/>
                    <a:pt x="1261" y="1527"/>
                  </a:cubicBezTo>
                  <a:cubicBezTo>
                    <a:pt x="1274" y="1524"/>
                    <a:pt x="1286" y="1517"/>
                    <a:pt x="1300" y="1519"/>
                  </a:cubicBezTo>
                  <a:cubicBezTo>
                    <a:pt x="1303" y="1519"/>
                    <a:pt x="1306" y="1518"/>
                    <a:pt x="1306" y="1513"/>
                  </a:cubicBezTo>
                  <a:cubicBezTo>
                    <a:pt x="1306" y="1513"/>
                    <a:pt x="1306" y="1512"/>
                    <a:pt x="1306" y="1512"/>
                  </a:cubicBezTo>
                  <a:cubicBezTo>
                    <a:pt x="1306" y="1511"/>
                    <a:pt x="1306" y="1510"/>
                    <a:pt x="1306" y="1510"/>
                  </a:cubicBezTo>
                  <a:cubicBezTo>
                    <a:pt x="1315" y="1510"/>
                    <a:pt x="1323" y="1513"/>
                    <a:pt x="1330" y="1517"/>
                  </a:cubicBezTo>
                  <a:cubicBezTo>
                    <a:pt x="1334" y="1519"/>
                    <a:pt x="1337" y="1519"/>
                    <a:pt x="1341" y="1519"/>
                  </a:cubicBezTo>
                  <a:cubicBezTo>
                    <a:pt x="1346" y="1517"/>
                    <a:pt x="1350" y="1515"/>
                    <a:pt x="1352" y="1510"/>
                  </a:cubicBezTo>
                  <a:cubicBezTo>
                    <a:pt x="1352" y="1510"/>
                    <a:pt x="1352" y="1509"/>
                    <a:pt x="1352" y="1509"/>
                  </a:cubicBezTo>
                  <a:cubicBezTo>
                    <a:pt x="1354" y="1509"/>
                    <a:pt x="1356" y="1507"/>
                    <a:pt x="1357" y="1505"/>
                  </a:cubicBezTo>
                  <a:cubicBezTo>
                    <a:pt x="1358" y="1505"/>
                    <a:pt x="1358" y="1505"/>
                    <a:pt x="1358" y="1505"/>
                  </a:cubicBezTo>
                  <a:cubicBezTo>
                    <a:pt x="1359" y="1505"/>
                    <a:pt x="1361" y="1505"/>
                    <a:pt x="1362" y="1503"/>
                  </a:cubicBezTo>
                  <a:cubicBezTo>
                    <a:pt x="1366" y="1493"/>
                    <a:pt x="1373" y="1496"/>
                    <a:pt x="1381" y="1495"/>
                  </a:cubicBezTo>
                  <a:cubicBezTo>
                    <a:pt x="1388" y="1495"/>
                    <a:pt x="1391" y="1494"/>
                    <a:pt x="1392" y="1502"/>
                  </a:cubicBezTo>
                  <a:cubicBezTo>
                    <a:pt x="1394" y="1510"/>
                    <a:pt x="1396" y="1512"/>
                    <a:pt x="1402" y="1509"/>
                  </a:cubicBezTo>
                  <a:cubicBezTo>
                    <a:pt x="1403" y="1509"/>
                    <a:pt x="1405" y="1508"/>
                    <a:pt x="1407" y="1508"/>
                  </a:cubicBezTo>
                  <a:cubicBezTo>
                    <a:pt x="1407" y="1507"/>
                    <a:pt x="1407" y="1507"/>
                    <a:pt x="1408" y="1507"/>
                  </a:cubicBezTo>
                  <a:cubicBezTo>
                    <a:pt x="1408" y="1507"/>
                    <a:pt x="1409" y="1507"/>
                    <a:pt x="1409" y="1506"/>
                  </a:cubicBezTo>
                  <a:cubicBezTo>
                    <a:pt x="1416" y="1504"/>
                    <a:pt x="1423" y="1505"/>
                    <a:pt x="1429" y="1501"/>
                  </a:cubicBezTo>
                  <a:cubicBezTo>
                    <a:pt x="1433" y="1492"/>
                    <a:pt x="1439" y="1486"/>
                    <a:pt x="1450" y="1488"/>
                  </a:cubicBezTo>
                  <a:cubicBezTo>
                    <a:pt x="1454" y="1489"/>
                    <a:pt x="1457" y="1485"/>
                    <a:pt x="1461" y="1484"/>
                  </a:cubicBezTo>
                  <a:cubicBezTo>
                    <a:pt x="1461" y="1484"/>
                    <a:pt x="1461" y="1484"/>
                    <a:pt x="1461" y="1484"/>
                  </a:cubicBezTo>
                  <a:cubicBezTo>
                    <a:pt x="1467" y="1481"/>
                    <a:pt x="1473" y="1477"/>
                    <a:pt x="1479" y="1474"/>
                  </a:cubicBezTo>
                  <a:cubicBezTo>
                    <a:pt x="1479" y="1473"/>
                    <a:pt x="1479" y="1473"/>
                    <a:pt x="1479" y="1473"/>
                  </a:cubicBezTo>
                  <a:cubicBezTo>
                    <a:pt x="1483" y="1472"/>
                    <a:pt x="1487" y="1474"/>
                    <a:pt x="1490" y="1471"/>
                  </a:cubicBezTo>
                  <a:cubicBezTo>
                    <a:pt x="1497" y="1467"/>
                    <a:pt x="1503" y="1468"/>
                    <a:pt x="1509" y="1473"/>
                  </a:cubicBezTo>
                  <a:cubicBezTo>
                    <a:pt x="1510" y="1474"/>
                    <a:pt x="1512" y="1474"/>
                    <a:pt x="1514" y="1473"/>
                  </a:cubicBezTo>
                  <a:cubicBezTo>
                    <a:pt x="1515" y="1473"/>
                    <a:pt x="1516" y="1472"/>
                    <a:pt x="1517" y="1472"/>
                  </a:cubicBezTo>
                  <a:cubicBezTo>
                    <a:pt x="1527" y="1470"/>
                    <a:pt x="1534" y="1465"/>
                    <a:pt x="1533" y="1453"/>
                  </a:cubicBezTo>
                  <a:cubicBezTo>
                    <a:pt x="1532" y="1442"/>
                    <a:pt x="1541" y="1438"/>
                    <a:pt x="1549" y="1433"/>
                  </a:cubicBezTo>
                  <a:cubicBezTo>
                    <a:pt x="1554" y="1431"/>
                    <a:pt x="1557" y="1435"/>
                    <a:pt x="1561" y="1436"/>
                  </a:cubicBezTo>
                  <a:cubicBezTo>
                    <a:pt x="1559" y="1445"/>
                    <a:pt x="1560" y="1446"/>
                    <a:pt x="1571" y="1444"/>
                  </a:cubicBezTo>
                  <a:cubicBezTo>
                    <a:pt x="1572" y="1443"/>
                    <a:pt x="1573" y="1442"/>
                    <a:pt x="1574" y="1441"/>
                  </a:cubicBezTo>
                  <a:cubicBezTo>
                    <a:pt x="1574" y="1441"/>
                    <a:pt x="1574" y="1440"/>
                    <a:pt x="1574" y="1440"/>
                  </a:cubicBezTo>
                  <a:cubicBezTo>
                    <a:pt x="1578" y="1440"/>
                    <a:pt x="1582" y="1438"/>
                    <a:pt x="1584" y="1444"/>
                  </a:cubicBezTo>
                  <a:cubicBezTo>
                    <a:pt x="1587" y="1452"/>
                    <a:pt x="1594" y="1455"/>
                    <a:pt x="1602" y="1459"/>
                  </a:cubicBezTo>
                  <a:cubicBezTo>
                    <a:pt x="1604" y="1460"/>
                    <a:pt x="1606" y="1460"/>
                    <a:pt x="1608" y="1461"/>
                  </a:cubicBezTo>
                  <a:cubicBezTo>
                    <a:pt x="1611" y="1463"/>
                    <a:pt x="1613" y="1461"/>
                    <a:pt x="1614" y="1459"/>
                  </a:cubicBezTo>
                  <a:cubicBezTo>
                    <a:pt x="1615" y="1459"/>
                    <a:pt x="1615" y="1459"/>
                    <a:pt x="1615" y="1459"/>
                  </a:cubicBezTo>
                  <a:cubicBezTo>
                    <a:pt x="1621" y="1458"/>
                    <a:pt x="1625" y="1463"/>
                    <a:pt x="1631" y="1464"/>
                  </a:cubicBezTo>
                  <a:cubicBezTo>
                    <a:pt x="1638" y="1466"/>
                    <a:pt x="1647" y="1471"/>
                    <a:pt x="1648" y="1457"/>
                  </a:cubicBezTo>
                  <a:cubicBezTo>
                    <a:pt x="1648" y="1457"/>
                    <a:pt x="1648" y="1457"/>
                    <a:pt x="1648" y="1457"/>
                  </a:cubicBezTo>
                  <a:cubicBezTo>
                    <a:pt x="1648" y="1457"/>
                    <a:pt x="1648" y="1457"/>
                    <a:pt x="1648" y="1457"/>
                  </a:cubicBezTo>
                  <a:cubicBezTo>
                    <a:pt x="1648" y="1456"/>
                    <a:pt x="1648" y="1456"/>
                    <a:pt x="1648" y="1455"/>
                  </a:cubicBezTo>
                  <a:cubicBezTo>
                    <a:pt x="1656" y="1455"/>
                    <a:pt x="1664" y="1457"/>
                    <a:pt x="1672" y="1454"/>
                  </a:cubicBezTo>
                  <a:cubicBezTo>
                    <a:pt x="1674" y="1453"/>
                    <a:pt x="1676" y="1452"/>
                    <a:pt x="1677" y="1452"/>
                  </a:cubicBezTo>
                  <a:cubicBezTo>
                    <a:pt x="1678" y="1451"/>
                    <a:pt x="1679" y="1450"/>
                    <a:pt x="1680" y="1449"/>
                  </a:cubicBezTo>
                  <a:cubicBezTo>
                    <a:pt x="1692" y="1448"/>
                    <a:pt x="1699" y="1436"/>
                    <a:pt x="1710" y="1433"/>
                  </a:cubicBezTo>
                  <a:cubicBezTo>
                    <a:pt x="1711" y="1433"/>
                    <a:pt x="1711" y="1433"/>
                    <a:pt x="1711" y="1433"/>
                  </a:cubicBezTo>
                  <a:cubicBezTo>
                    <a:pt x="1711" y="1433"/>
                    <a:pt x="1712" y="1433"/>
                    <a:pt x="1712" y="1432"/>
                  </a:cubicBezTo>
                  <a:cubicBezTo>
                    <a:pt x="1720" y="1428"/>
                    <a:pt x="1727" y="1422"/>
                    <a:pt x="1736" y="1420"/>
                  </a:cubicBezTo>
                  <a:cubicBezTo>
                    <a:pt x="1740" y="1419"/>
                    <a:pt x="1744" y="1416"/>
                    <a:pt x="1745" y="1412"/>
                  </a:cubicBezTo>
                  <a:cubicBezTo>
                    <a:pt x="1746" y="1411"/>
                    <a:pt x="1747" y="1411"/>
                    <a:pt x="1747" y="1410"/>
                  </a:cubicBezTo>
                  <a:cubicBezTo>
                    <a:pt x="1748" y="1410"/>
                    <a:pt x="1749" y="1409"/>
                    <a:pt x="1749" y="1408"/>
                  </a:cubicBezTo>
                  <a:cubicBezTo>
                    <a:pt x="1749" y="1407"/>
                    <a:pt x="1749" y="1407"/>
                    <a:pt x="1750" y="1407"/>
                  </a:cubicBezTo>
                  <a:cubicBezTo>
                    <a:pt x="1751" y="1406"/>
                    <a:pt x="1752" y="1405"/>
                    <a:pt x="1751" y="1403"/>
                  </a:cubicBezTo>
                  <a:cubicBezTo>
                    <a:pt x="1753" y="1404"/>
                    <a:pt x="1754" y="1404"/>
                    <a:pt x="1755" y="1403"/>
                  </a:cubicBezTo>
                  <a:cubicBezTo>
                    <a:pt x="1766" y="1392"/>
                    <a:pt x="1774" y="1400"/>
                    <a:pt x="1781" y="1408"/>
                  </a:cubicBezTo>
                  <a:cubicBezTo>
                    <a:pt x="1782" y="1409"/>
                    <a:pt x="1783" y="1409"/>
                    <a:pt x="1783" y="1410"/>
                  </a:cubicBezTo>
                  <a:cubicBezTo>
                    <a:pt x="1784" y="1411"/>
                    <a:pt x="1785" y="1411"/>
                    <a:pt x="1786" y="1412"/>
                  </a:cubicBezTo>
                  <a:cubicBezTo>
                    <a:pt x="1789" y="1412"/>
                    <a:pt x="1792" y="1410"/>
                    <a:pt x="1793" y="1407"/>
                  </a:cubicBezTo>
                  <a:cubicBezTo>
                    <a:pt x="1802" y="1404"/>
                    <a:pt x="1812" y="1400"/>
                    <a:pt x="1813" y="1388"/>
                  </a:cubicBezTo>
                  <a:cubicBezTo>
                    <a:pt x="1813" y="1389"/>
                    <a:pt x="1813" y="1389"/>
                    <a:pt x="1813" y="1389"/>
                  </a:cubicBezTo>
                  <a:cubicBezTo>
                    <a:pt x="1821" y="1391"/>
                    <a:pt x="1828" y="1389"/>
                    <a:pt x="1835" y="1387"/>
                  </a:cubicBezTo>
                  <a:cubicBezTo>
                    <a:pt x="1841" y="1386"/>
                    <a:pt x="1849" y="1385"/>
                    <a:pt x="1852" y="1378"/>
                  </a:cubicBezTo>
                  <a:cubicBezTo>
                    <a:pt x="1854" y="1375"/>
                    <a:pt x="1855" y="1373"/>
                    <a:pt x="1857" y="1371"/>
                  </a:cubicBezTo>
                  <a:cubicBezTo>
                    <a:pt x="1863" y="1359"/>
                    <a:pt x="1870" y="1359"/>
                    <a:pt x="1881" y="1365"/>
                  </a:cubicBezTo>
                  <a:cubicBezTo>
                    <a:pt x="1888" y="1369"/>
                    <a:pt x="1895" y="1376"/>
                    <a:pt x="1905" y="1373"/>
                  </a:cubicBezTo>
                  <a:cubicBezTo>
                    <a:pt x="1913" y="1372"/>
                    <a:pt x="1920" y="1369"/>
                    <a:pt x="1926" y="1377"/>
                  </a:cubicBezTo>
                  <a:cubicBezTo>
                    <a:pt x="1930" y="1382"/>
                    <a:pt x="1937" y="1382"/>
                    <a:pt x="1943" y="1378"/>
                  </a:cubicBezTo>
                  <a:cubicBezTo>
                    <a:pt x="1952" y="1381"/>
                    <a:pt x="1957" y="1374"/>
                    <a:pt x="1963" y="1371"/>
                  </a:cubicBezTo>
                  <a:cubicBezTo>
                    <a:pt x="1963" y="1371"/>
                    <a:pt x="1963" y="1371"/>
                    <a:pt x="1963" y="1371"/>
                  </a:cubicBezTo>
                  <a:cubicBezTo>
                    <a:pt x="1976" y="1378"/>
                    <a:pt x="1990" y="1375"/>
                    <a:pt x="2004" y="1376"/>
                  </a:cubicBezTo>
                  <a:cubicBezTo>
                    <a:pt x="2005" y="1378"/>
                    <a:pt x="2006" y="1381"/>
                    <a:pt x="2007" y="1383"/>
                  </a:cubicBezTo>
                  <a:cubicBezTo>
                    <a:pt x="2013" y="1385"/>
                    <a:pt x="2014" y="1393"/>
                    <a:pt x="2022" y="1393"/>
                  </a:cubicBezTo>
                  <a:cubicBezTo>
                    <a:pt x="2023" y="1386"/>
                    <a:pt x="2023" y="1377"/>
                    <a:pt x="2034" y="1381"/>
                  </a:cubicBezTo>
                  <a:cubicBezTo>
                    <a:pt x="2034" y="1380"/>
                    <a:pt x="2034" y="1380"/>
                    <a:pt x="2034" y="1380"/>
                  </a:cubicBezTo>
                  <a:cubicBezTo>
                    <a:pt x="2043" y="1379"/>
                    <a:pt x="2051" y="1380"/>
                    <a:pt x="2059" y="1383"/>
                  </a:cubicBezTo>
                  <a:cubicBezTo>
                    <a:pt x="2059" y="1383"/>
                    <a:pt x="2059" y="1383"/>
                    <a:pt x="2059" y="1383"/>
                  </a:cubicBezTo>
                  <a:cubicBezTo>
                    <a:pt x="2065" y="1381"/>
                    <a:pt x="2063" y="1375"/>
                    <a:pt x="2064" y="1371"/>
                  </a:cubicBezTo>
                  <a:cubicBezTo>
                    <a:pt x="2065" y="1370"/>
                    <a:pt x="2065" y="1370"/>
                    <a:pt x="2066" y="1370"/>
                  </a:cubicBezTo>
                  <a:cubicBezTo>
                    <a:pt x="2066" y="1365"/>
                    <a:pt x="2072" y="1369"/>
                    <a:pt x="2074" y="1365"/>
                  </a:cubicBezTo>
                  <a:cubicBezTo>
                    <a:pt x="2080" y="1350"/>
                    <a:pt x="2090" y="1345"/>
                    <a:pt x="2108" y="1349"/>
                  </a:cubicBezTo>
                  <a:cubicBezTo>
                    <a:pt x="2109" y="1350"/>
                    <a:pt x="2111" y="1352"/>
                    <a:pt x="2113" y="1353"/>
                  </a:cubicBezTo>
                  <a:cubicBezTo>
                    <a:pt x="2113" y="1353"/>
                    <a:pt x="2113" y="1353"/>
                    <a:pt x="2113" y="1353"/>
                  </a:cubicBezTo>
                  <a:cubicBezTo>
                    <a:pt x="2116" y="1355"/>
                    <a:pt x="2119" y="1357"/>
                    <a:pt x="2123" y="1358"/>
                  </a:cubicBezTo>
                  <a:cubicBezTo>
                    <a:pt x="2126" y="1358"/>
                    <a:pt x="2130" y="1359"/>
                    <a:pt x="2133" y="1356"/>
                  </a:cubicBezTo>
                  <a:cubicBezTo>
                    <a:pt x="2135" y="1352"/>
                    <a:pt x="2141" y="1353"/>
                    <a:pt x="2142" y="1348"/>
                  </a:cubicBezTo>
                  <a:cubicBezTo>
                    <a:pt x="2143" y="1340"/>
                    <a:pt x="2149" y="1341"/>
                    <a:pt x="2155" y="1341"/>
                  </a:cubicBezTo>
                  <a:cubicBezTo>
                    <a:pt x="2155" y="1341"/>
                    <a:pt x="2155" y="1341"/>
                    <a:pt x="2155" y="1341"/>
                  </a:cubicBezTo>
                  <a:cubicBezTo>
                    <a:pt x="2160" y="1345"/>
                    <a:pt x="2166" y="1343"/>
                    <a:pt x="2172" y="1343"/>
                  </a:cubicBezTo>
                  <a:cubicBezTo>
                    <a:pt x="2172" y="1342"/>
                    <a:pt x="2172" y="1342"/>
                    <a:pt x="2172" y="1341"/>
                  </a:cubicBezTo>
                  <a:cubicBezTo>
                    <a:pt x="2172" y="1339"/>
                    <a:pt x="2172" y="1338"/>
                    <a:pt x="2172" y="1336"/>
                  </a:cubicBezTo>
                  <a:cubicBezTo>
                    <a:pt x="2172" y="1336"/>
                    <a:pt x="2172" y="1336"/>
                    <a:pt x="2172" y="1336"/>
                  </a:cubicBezTo>
                  <a:cubicBezTo>
                    <a:pt x="2173" y="1334"/>
                    <a:pt x="2174" y="1333"/>
                    <a:pt x="2175" y="1331"/>
                  </a:cubicBezTo>
                  <a:cubicBezTo>
                    <a:pt x="2175" y="1331"/>
                    <a:pt x="2175" y="1331"/>
                    <a:pt x="2175" y="1331"/>
                  </a:cubicBezTo>
                  <a:cubicBezTo>
                    <a:pt x="2176" y="1331"/>
                    <a:pt x="2176" y="1331"/>
                    <a:pt x="2177" y="1331"/>
                  </a:cubicBezTo>
                  <a:cubicBezTo>
                    <a:pt x="2177" y="1331"/>
                    <a:pt x="2177" y="1331"/>
                    <a:pt x="2177" y="1331"/>
                  </a:cubicBezTo>
                  <a:cubicBezTo>
                    <a:pt x="2188" y="1329"/>
                    <a:pt x="2198" y="1335"/>
                    <a:pt x="2209" y="1336"/>
                  </a:cubicBezTo>
                  <a:cubicBezTo>
                    <a:pt x="2209" y="1336"/>
                    <a:pt x="2209" y="1336"/>
                    <a:pt x="2209" y="1336"/>
                  </a:cubicBezTo>
                  <a:cubicBezTo>
                    <a:pt x="2210" y="1337"/>
                    <a:pt x="2211" y="1338"/>
                    <a:pt x="2211" y="1338"/>
                  </a:cubicBezTo>
                  <a:cubicBezTo>
                    <a:pt x="2214" y="1341"/>
                    <a:pt x="2217" y="1343"/>
                    <a:pt x="2221" y="1341"/>
                  </a:cubicBezTo>
                  <a:cubicBezTo>
                    <a:pt x="2223" y="1339"/>
                    <a:pt x="2224" y="1337"/>
                    <a:pt x="2226" y="1335"/>
                  </a:cubicBezTo>
                  <a:cubicBezTo>
                    <a:pt x="2227" y="1331"/>
                    <a:pt x="2231" y="1332"/>
                    <a:pt x="2234" y="1331"/>
                  </a:cubicBezTo>
                  <a:cubicBezTo>
                    <a:pt x="2234" y="1330"/>
                    <a:pt x="2234" y="1329"/>
                    <a:pt x="2234" y="1329"/>
                  </a:cubicBezTo>
                  <a:cubicBezTo>
                    <a:pt x="2234" y="1329"/>
                    <a:pt x="2234" y="1329"/>
                    <a:pt x="2234" y="1329"/>
                  </a:cubicBezTo>
                  <a:cubicBezTo>
                    <a:pt x="2234" y="1329"/>
                    <a:pt x="2234" y="1329"/>
                    <a:pt x="2234" y="1329"/>
                  </a:cubicBezTo>
                  <a:cubicBezTo>
                    <a:pt x="2234" y="1328"/>
                    <a:pt x="2235" y="1327"/>
                    <a:pt x="2236" y="1326"/>
                  </a:cubicBezTo>
                  <a:cubicBezTo>
                    <a:pt x="2238" y="1328"/>
                    <a:pt x="2240" y="1326"/>
                    <a:pt x="2241" y="1324"/>
                  </a:cubicBezTo>
                  <a:cubicBezTo>
                    <a:pt x="2244" y="1321"/>
                    <a:pt x="2248" y="1319"/>
                    <a:pt x="2248" y="1314"/>
                  </a:cubicBezTo>
                  <a:cubicBezTo>
                    <a:pt x="2254" y="1309"/>
                    <a:pt x="2261" y="1309"/>
                    <a:pt x="2268" y="1307"/>
                  </a:cubicBezTo>
                  <a:cubicBezTo>
                    <a:pt x="2270" y="1307"/>
                    <a:pt x="2271" y="1308"/>
                    <a:pt x="2273" y="1309"/>
                  </a:cubicBezTo>
                  <a:cubicBezTo>
                    <a:pt x="2279" y="1313"/>
                    <a:pt x="2287" y="1306"/>
                    <a:pt x="2293" y="1311"/>
                  </a:cubicBezTo>
                  <a:cubicBezTo>
                    <a:pt x="2294" y="1309"/>
                    <a:pt x="2296" y="1306"/>
                    <a:pt x="2297" y="1303"/>
                  </a:cubicBezTo>
                  <a:cubicBezTo>
                    <a:pt x="2302" y="1306"/>
                    <a:pt x="2307" y="1304"/>
                    <a:pt x="2310" y="1299"/>
                  </a:cubicBezTo>
                  <a:cubicBezTo>
                    <a:pt x="2319" y="1299"/>
                    <a:pt x="2327" y="1297"/>
                    <a:pt x="2330" y="1287"/>
                  </a:cubicBezTo>
                  <a:cubicBezTo>
                    <a:pt x="2330" y="1287"/>
                    <a:pt x="2330" y="1287"/>
                    <a:pt x="2330" y="1287"/>
                  </a:cubicBezTo>
                  <a:cubicBezTo>
                    <a:pt x="2337" y="1293"/>
                    <a:pt x="2344" y="1299"/>
                    <a:pt x="2350" y="1305"/>
                  </a:cubicBezTo>
                  <a:cubicBezTo>
                    <a:pt x="2354" y="1311"/>
                    <a:pt x="2359" y="1312"/>
                    <a:pt x="2365" y="1311"/>
                  </a:cubicBezTo>
                  <a:cubicBezTo>
                    <a:pt x="2369" y="1309"/>
                    <a:pt x="2374" y="1308"/>
                    <a:pt x="2379" y="1306"/>
                  </a:cubicBezTo>
                  <a:cubicBezTo>
                    <a:pt x="2379" y="1305"/>
                    <a:pt x="2379" y="1305"/>
                    <a:pt x="2379" y="1304"/>
                  </a:cubicBezTo>
                  <a:cubicBezTo>
                    <a:pt x="2379" y="1302"/>
                    <a:pt x="2379" y="1299"/>
                    <a:pt x="2379" y="1297"/>
                  </a:cubicBezTo>
                  <a:cubicBezTo>
                    <a:pt x="2379" y="1297"/>
                    <a:pt x="2379" y="1297"/>
                    <a:pt x="2379" y="1297"/>
                  </a:cubicBezTo>
                  <a:cubicBezTo>
                    <a:pt x="2382" y="1296"/>
                    <a:pt x="2385" y="1295"/>
                    <a:pt x="2386" y="1292"/>
                  </a:cubicBezTo>
                  <a:cubicBezTo>
                    <a:pt x="2386" y="1292"/>
                    <a:pt x="2386" y="1292"/>
                    <a:pt x="2386" y="1292"/>
                  </a:cubicBezTo>
                  <a:cubicBezTo>
                    <a:pt x="2396" y="1292"/>
                    <a:pt x="2408" y="1285"/>
                    <a:pt x="2412" y="1301"/>
                  </a:cubicBezTo>
                  <a:cubicBezTo>
                    <a:pt x="2413" y="1305"/>
                    <a:pt x="2417" y="1303"/>
                    <a:pt x="2418" y="1299"/>
                  </a:cubicBezTo>
                  <a:cubicBezTo>
                    <a:pt x="2419" y="1296"/>
                    <a:pt x="2418" y="1292"/>
                    <a:pt x="2420" y="1289"/>
                  </a:cubicBezTo>
                  <a:cubicBezTo>
                    <a:pt x="2421" y="1288"/>
                    <a:pt x="2421" y="1288"/>
                    <a:pt x="2421" y="1287"/>
                  </a:cubicBezTo>
                  <a:cubicBezTo>
                    <a:pt x="2421" y="1287"/>
                    <a:pt x="2422" y="1287"/>
                    <a:pt x="2423" y="1286"/>
                  </a:cubicBezTo>
                  <a:cubicBezTo>
                    <a:pt x="2423" y="1286"/>
                    <a:pt x="2423" y="1286"/>
                    <a:pt x="2423" y="1286"/>
                  </a:cubicBezTo>
                  <a:cubicBezTo>
                    <a:pt x="2423" y="1287"/>
                    <a:pt x="2424" y="1287"/>
                    <a:pt x="2424" y="1288"/>
                  </a:cubicBezTo>
                  <a:cubicBezTo>
                    <a:pt x="2427" y="1288"/>
                    <a:pt x="2430" y="1289"/>
                    <a:pt x="2433" y="1287"/>
                  </a:cubicBezTo>
                  <a:cubicBezTo>
                    <a:pt x="2435" y="1285"/>
                    <a:pt x="2438" y="1284"/>
                    <a:pt x="2440" y="1282"/>
                  </a:cubicBezTo>
                  <a:cubicBezTo>
                    <a:pt x="2445" y="1288"/>
                    <a:pt x="2454" y="1288"/>
                    <a:pt x="2460" y="1292"/>
                  </a:cubicBezTo>
                  <a:cubicBezTo>
                    <a:pt x="2467" y="1293"/>
                    <a:pt x="2471" y="1291"/>
                    <a:pt x="2472" y="1284"/>
                  </a:cubicBezTo>
                  <a:cubicBezTo>
                    <a:pt x="2473" y="1283"/>
                    <a:pt x="2474" y="1281"/>
                    <a:pt x="2475" y="1279"/>
                  </a:cubicBezTo>
                  <a:cubicBezTo>
                    <a:pt x="2480" y="1271"/>
                    <a:pt x="2492" y="1267"/>
                    <a:pt x="2492" y="1255"/>
                  </a:cubicBezTo>
                  <a:cubicBezTo>
                    <a:pt x="2492" y="1254"/>
                    <a:pt x="2495" y="1255"/>
                    <a:pt x="2497" y="1255"/>
                  </a:cubicBezTo>
                  <a:cubicBezTo>
                    <a:pt x="2502" y="1256"/>
                    <a:pt x="2506" y="1256"/>
                    <a:pt x="2508" y="1253"/>
                  </a:cubicBezTo>
                  <a:cubicBezTo>
                    <a:pt x="2514" y="1250"/>
                    <a:pt x="2518" y="1245"/>
                    <a:pt x="2519" y="1238"/>
                  </a:cubicBezTo>
                  <a:cubicBezTo>
                    <a:pt x="2519" y="1238"/>
                    <a:pt x="2519" y="1238"/>
                    <a:pt x="2519" y="1238"/>
                  </a:cubicBezTo>
                  <a:cubicBezTo>
                    <a:pt x="2519" y="1238"/>
                    <a:pt x="2519" y="1238"/>
                    <a:pt x="2519" y="1238"/>
                  </a:cubicBezTo>
                  <a:cubicBezTo>
                    <a:pt x="2519" y="1238"/>
                    <a:pt x="2519" y="1238"/>
                    <a:pt x="2519" y="1238"/>
                  </a:cubicBezTo>
                  <a:cubicBezTo>
                    <a:pt x="2523" y="1233"/>
                    <a:pt x="2526" y="1228"/>
                    <a:pt x="2531" y="1225"/>
                  </a:cubicBezTo>
                  <a:cubicBezTo>
                    <a:pt x="2538" y="1224"/>
                    <a:pt x="2546" y="1223"/>
                    <a:pt x="2549" y="1215"/>
                  </a:cubicBezTo>
                  <a:cubicBezTo>
                    <a:pt x="2549" y="1215"/>
                    <a:pt x="2549" y="1215"/>
                    <a:pt x="2549" y="1215"/>
                  </a:cubicBezTo>
                  <a:cubicBezTo>
                    <a:pt x="2550" y="1216"/>
                    <a:pt x="2551" y="1217"/>
                    <a:pt x="2552" y="1217"/>
                  </a:cubicBezTo>
                  <a:cubicBezTo>
                    <a:pt x="2552" y="1218"/>
                    <a:pt x="2553" y="1218"/>
                    <a:pt x="2554" y="1218"/>
                  </a:cubicBezTo>
                  <a:cubicBezTo>
                    <a:pt x="2560" y="1216"/>
                    <a:pt x="2565" y="1213"/>
                    <a:pt x="2569" y="1207"/>
                  </a:cubicBezTo>
                  <a:cubicBezTo>
                    <a:pt x="2573" y="1203"/>
                    <a:pt x="2578" y="1201"/>
                    <a:pt x="2583" y="1205"/>
                  </a:cubicBezTo>
                  <a:cubicBezTo>
                    <a:pt x="2590" y="1206"/>
                    <a:pt x="2589" y="1200"/>
                    <a:pt x="2592" y="1197"/>
                  </a:cubicBezTo>
                  <a:cubicBezTo>
                    <a:pt x="2592" y="1197"/>
                    <a:pt x="2592" y="1197"/>
                    <a:pt x="2593" y="1198"/>
                  </a:cubicBezTo>
                  <a:cubicBezTo>
                    <a:pt x="2595" y="1199"/>
                    <a:pt x="2597" y="1199"/>
                    <a:pt x="2600" y="1199"/>
                  </a:cubicBezTo>
                  <a:cubicBezTo>
                    <a:pt x="2609" y="1200"/>
                    <a:pt x="2616" y="1197"/>
                    <a:pt x="2622" y="1191"/>
                  </a:cubicBezTo>
                  <a:cubicBezTo>
                    <a:pt x="2625" y="1185"/>
                    <a:pt x="2629" y="1182"/>
                    <a:pt x="2635" y="1183"/>
                  </a:cubicBezTo>
                  <a:cubicBezTo>
                    <a:pt x="2636" y="1184"/>
                    <a:pt x="2636" y="1184"/>
                    <a:pt x="2636" y="1184"/>
                  </a:cubicBezTo>
                  <a:cubicBezTo>
                    <a:pt x="2634" y="1187"/>
                    <a:pt x="2635" y="1191"/>
                    <a:pt x="2638" y="1193"/>
                  </a:cubicBezTo>
                  <a:cubicBezTo>
                    <a:pt x="2651" y="1198"/>
                    <a:pt x="2658" y="1210"/>
                    <a:pt x="2668" y="1218"/>
                  </a:cubicBezTo>
                  <a:cubicBezTo>
                    <a:pt x="2681" y="1228"/>
                    <a:pt x="2681" y="1228"/>
                    <a:pt x="2681" y="1228"/>
                  </a:cubicBezTo>
                  <a:cubicBezTo>
                    <a:pt x="2684" y="1231"/>
                    <a:pt x="2687" y="1234"/>
                    <a:pt x="2691" y="1229"/>
                  </a:cubicBezTo>
                  <a:cubicBezTo>
                    <a:pt x="2698" y="1221"/>
                    <a:pt x="2704" y="1223"/>
                    <a:pt x="2710" y="1230"/>
                  </a:cubicBezTo>
                  <a:cubicBezTo>
                    <a:pt x="2713" y="1233"/>
                    <a:pt x="2718" y="1236"/>
                    <a:pt x="2723" y="1233"/>
                  </a:cubicBezTo>
                  <a:cubicBezTo>
                    <a:pt x="2723" y="1232"/>
                    <a:pt x="2723" y="1231"/>
                    <a:pt x="2723" y="1230"/>
                  </a:cubicBezTo>
                  <a:cubicBezTo>
                    <a:pt x="2733" y="1236"/>
                    <a:pt x="2738" y="1250"/>
                    <a:pt x="2737" y="1256"/>
                  </a:cubicBezTo>
                  <a:cubicBezTo>
                    <a:pt x="2735" y="1268"/>
                    <a:pt x="2741" y="1271"/>
                    <a:pt x="2748" y="1274"/>
                  </a:cubicBezTo>
                  <a:cubicBezTo>
                    <a:pt x="2747" y="1274"/>
                    <a:pt x="2747" y="1274"/>
                    <a:pt x="2747" y="1274"/>
                  </a:cubicBezTo>
                  <a:cubicBezTo>
                    <a:pt x="2745" y="1278"/>
                    <a:pt x="2744" y="1282"/>
                    <a:pt x="2747" y="1284"/>
                  </a:cubicBezTo>
                  <a:cubicBezTo>
                    <a:pt x="2755" y="1291"/>
                    <a:pt x="2759" y="1300"/>
                    <a:pt x="2763" y="1309"/>
                  </a:cubicBezTo>
                  <a:cubicBezTo>
                    <a:pt x="2763" y="1309"/>
                    <a:pt x="2763" y="1309"/>
                    <a:pt x="2763" y="1309"/>
                  </a:cubicBezTo>
                  <a:cubicBezTo>
                    <a:pt x="2764" y="1316"/>
                    <a:pt x="2770" y="1320"/>
                    <a:pt x="2773" y="1326"/>
                  </a:cubicBezTo>
                  <a:cubicBezTo>
                    <a:pt x="2774" y="1328"/>
                    <a:pt x="2776" y="1330"/>
                    <a:pt x="2777" y="1331"/>
                  </a:cubicBezTo>
                  <a:cubicBezTo>
                    <a:pt x="2777" y="1331"/>
                    <a:pt x="2777" y="1331"/>
                    <a:pt x="2777" y="1331"/>
                  </a:cubicBezTo>
                  <a:cubicBezTo>
                    <a:pt x="2779" y="1338"/>
                    <a:pt x="2782" y="1345"/>
                    <a:pt x="2789" y="1348"/>
                  </a:cubicBezTo>
                  <a:cubicBezTo>
                    <a:pt x="2803" y="1353"/>
                    <a:pt x="2809" y="1367"/>
                    <a:pt x="2820" y="1375"/>
                  </a:cubicBezTo>
                  <a:cubicBezTo>
                    <a:pt x="2821" y="1377"/>
                    <a:pt x="2823" y="1379"/>
                    <a:pt x="2824" y="1380"/>
                  </a:cubicBezTo>
                  <a:cubicBezTo>
                    <a:pt x="2826" y="1380"/>
                    <a:pt x="2828" y="1380"/>
                    <a:pt x="2829" y="1380"/>
                  </a:cubicBezTo>
                  <a:cubicBezTo>
                    <a:pt x="2832" y="1384"/>
                    <a:pt x="2836" y="1387"/>
                    <a:pt x="2839" y="1390"/>
                  </a:cubicBezTo>
                  <a:cubicBezTo>
                    <a:pt x="2839" y="1390"/>
                    <a:pt x="2839" y="1390"/>
                    <a:pt x="2839" y="1390"/>
                  </a:cubicBezTo>
                  <a:cubicBezTo>
                    <a:pt x="2839" y="1391"/>
                    <a:pt x="2839" y="1392"/>
                    <a:pt x="2839" y="1392"/>
                  </a:cubicBezTo>
                  <a:cubicBezTo>
                    <a:pt x="2847" y="1393"/>
                    <a:pt x="2855" y="1393"/>
                    <a:pt x="2861" y="1386"/>
                  </a:cubicBezTo>
                  <a:cubicBezTo>
                    <a:pt x="2864" y="1384"/>
                    <a:pt x="2864" y="1379"/>
                    <a:pt x="2868" y="1380"/>
                  </a:cubicBezTo>
                  <a:cubicBezTo>
                    <a:pt x="2883" y="1382"/>
                    <a:pt x="2883" y="1367"/>
                    <a:pt x="2891" y="1361"/>
                  </a:cubicBezTo>
                  <a:cubicBezTo>
                    <a:pt x="2896" y="1356"/>
                    <a:pt x="2900" y="1358"/>
                    <a:pt x="2905" y="1361"/>
                  </a:cubicBezTo>
                  <a:cubicBezTo>
                    <a:pt x="2912" y="1368"/>
                    <a:pt x="2918" y="1370"/>
                    <a:pt x="2925" y="1361"/>
                  </a:cubicBezTo>
                  <a:cubicBezTo>
                    <a:pt x="2928" y="1356"/>
                    <a:pt x="2933" y="1352"/>
                    <a:pt x="2938" y="1350"/>
                  </a:cubicBezTo>
                  <a:cubicBezTo>
                    <a:pt x="2946" y="1346"/>
                    <a:pt x="2951" y="1334"/>
                    <a:pt x="2962" y="1338"/>
                  </a:cubicBezTo>
                  <a:cubicBezTo>
                    <a:pt x="2966" y="1340"/>
                    <a:pt x="2969" y="1346"/>
                    <a:pt x="2974" y="1340"/>
                  </a:cubicBezTo>
                  <a:cubicBezTo>
                    <a:pt x="2975" y="1338"/>
                    <a:pt x="2977" y="1337"/>
                    <a:pt x="2979" y="1339"/>
                  </a:cubicBezTo>
                  <a:cubicBezTo>
                    <a:pt x="2987" y="1346"/>
                    <a:pt x="2988" y="1340"/>
                    <a:pt x="2989" y="1334"/>
                  </a:cubicBezTo>
                  <a:cubicBezTo>
                    <a:pt x="2992" y="1329"/>
                    <a:pt x="2997" y="1326"/>
                    <a:pt x="2995" y="1319"/>
                  </a:cubicBezTo>
                  <a:cubicBezTo>
                    <a:pt x="2994" y="1319"/>
                    <a:pt x="2994" y="1319"/>
                    <a:pt x="2994" y="1319"/>
                  </a:cubicBezTo>
                  <a:cubicBezTo>
                    <a:pt x="2997" y="1315"/>
                    <a:pt x="2996" y="1311"/>
                    <a:pt x="2997" y="1307"/>
                  </a:cubicBezTo>
                  <a:cubicBezTo>
                    <a:pt x="2998" y="1306"/>
                    <a:pt x="3000" y="1305"/>
                    <a:pt x="3001" y="1304"/>
                  </a:cubicBezTo>
                  <a:cubicBezTo>
                    <a:pt x="3006" y="1299"/>
                    <a:pt x="3009" y="1293"/>
                    <a:pt x="3018" y="1296"/>
                  </a:cubicBezTo>
                  <a:cubicBezTo>
                    <a:pt x="3026" y="1298"/>
                    <a:pt x="3026" y="1303"/>
                    <a:pt x="3026" y="1309"/>
                  </a:cubicBezTo>
                  <a:cubicBezTo>
                    <a:pt x="3027" y="1309"/>
                    <a:pt x="3028" y="1309"/>
                    <a:pt x="3029" y="1309"/>
                  </a:cubicBezTo>
                  <a:cubicBezTo>
                    <a:pt x="3029" y="1309"/>
                    <a:pt x="3029" y="1309"/>
                    <a:pt x="3029" y="1309"/>
                  </a:cubicBezTo>
                  <a:cubicBezTo>
                    <a:pt x="3034" y="1315"/>
                    <a:pt x="3041" y="1315"/>
                    <a:pt x="3048" y="1312"/>
                  </a:cubicBezTo>
                  <a:cubicBezTo>
                    <a:pt x="3054" y="1309"/>
                    <a:pt x="3060" y="1309"/>
                    <a:pt x="3066" y="1312"/>
                  </a:cubicBezTo>
                  <a:cubicBezTo>
                    <a:pt x="3066" y="1311"/>
                    <a:pt x="3067" y="1311"/>
                    <a:pt x="3068" y="1311"/>
                  </a:cubicBezTo>
                  <a:cubicBezTo>
                    <a:pt x="3068" y="1311"/>
                    <a:pt x="3068" y="1311"/>
                    <a:pt x="3068" y="1311"/>
                  </a:cubicBezTo>
                  <a:cubicBezTo>
                    <a:pt x="3068" y="1311"/>
                    <a:pt x="3068" y="1311"/>
                    <a:pt x="3068" y="1311"/>
                  </a:cubicBezTo>
                  <a:cubicBezTo>
                    <a:pt x="3069" y="1311"/>
                    <a:pt x="3069" y="1311"/>
                    <a:pt x="3070" y="1311"/>
                  </a:cubicBezTo>
                  <a:cubicBezTo>
                    <a:pt x="3072" y="1309"/>
                    <a:pt x="3074" y="1306"/>
                    <a:pt x="3078" y="1308"/>
                  </a:cubicBezTo>
                  <a:cubicBezTo>
                    <a:pt x="3089" y="1314"/>
                    <a:pt x="3097" y="1311"/>
                    <a:pt x="3106" y="1303"/>
                  </a:cubicBezTo>
                  <a:cubicBezTo>
                    <a:pt x="3111" y="1297"/>
                    <a:pt x="3129" y="1299"/>
                    <a:pt x="3133" y="1305"/>
                  </a:cubicBezTo>
                  <a:cubicBezTo>
                    <a:pt x="3137" y="1311"/>
                    <a:pt x="3142" y="1312"/>
                    <a:pt x="3149" y="1310"/>
                  </a:cubicBezTo>
                  <a:cubicBezTo>
                    <a:pt x="3152" y="1309"/>
                    <a:pt x="3154" y="1309"/>
                    <a:pt x="3157" y="1311"/>
                  </a:cubicBezTo>
                  <a:cubicBezTo>
                    <a:pt x="3160" y="1322"/>
                    <a:pt x="3167" y="1324"/>
                    <a:pt x="3177" y="1315"/>
                  </a:cubicBezTo>
                  <a:cubicBezTo>
                    <a:pt x="3177" y="1314"/>
                    <a:pt x="3177" y="1314"/>
                    <a:pt x="3177" y="1314"/>
                  </a:cubicBezTo>
                  <a:cubicBezTo>
                    <a:pt x="3183" y="1311"/>
                    <a:pt x="3187" y="1306"/>
                    <a:pt x="3188" y="1300"/>
                  </a:cubicBezTo>
                  <a:cubicBezTo>
                    <a:pt x="3191" y="1303"/>
                    <a:pt x="3195" y="1302"/>
                    <a:pt x="3199" y="1301"/>
                  </a:cubicBezTo>
                  <a:cubicBezTo>
                    <a:pt x="3204" y="1295"/>
                    <a:pt x="3209" y="1288"/>
                    <a:pt x="3219" y="1292"/>
                  </a:cubicBezTo>
                  <a:cubicBezTo>
                    <a:pt x="3219" y="1292"/>
                    <a:pt x="3220" y="1292"/>
                    <a:pt x="3221" y="1292"/>
                  </a:cubicBezTo>
                  <a:cubicBezTo>
                    <a:pt x="3223" y="1292"/>
                    <a:pt x="3225" y="1292"/>
                    <a:pt x="3228" y="1292"/>
                  </a:cubicBezTo>
                  <a:cubicBezTo>
                    <a:pt x="3231" y="1293"/>
                    <a:pt x="3233" y="1294"/>
                    <a:pt x="3236" y="1294"/>
                  </a:cubicBezTo>
                  <a:cubicBezTo>
                    <a:pt x="3238" y="1295"/>
                    <a:pt x="3239" y="1295"/>
                    <a:pt x="3240" y="1295"/>
                  </a:cubicBezTo>
                  <a:cubicBezTo>
                    <a:pt x="3240" y="1295"/>
                    <a:pt x="3240" y="1295"/>
                    <a:pt x="3240" y="1295"/>
                  </a:cubicBezTo>
                  <a:cubicBezTo>
                    <a:pt x="3246" y="1302"/>
                    <a:pt x="3251" y="1310"/>
                    <a:pt x="3257" y="1317"/>
                  </a:cubicBezTo>
                  <a:cubicBezTo>
                    <a:pt x="3257" y="1319"/>
                    <a:pt x="3257" y="1320"/>
                    <a:pt x="3258" y="1322"/>
                  </a:cubicBezTo>
                  <a:cubicBezTo>
                    <a:pt x="3264" y="1327"/>
                    <a:pt x="3274" y="1329"/>
                    <a:pt x="3277" y="1338"/>
                  </a:cubicBezTo>
                  <a:cubicBezTo>
                    <a:pt x="3279" y="1339"/>
                    <a:pt x="3280" y="1339"/>
                    <a:pt x="3282" y="1339"/>
                  </a:cubicBezTo>
                  <a:cubicBezTo>
                    <a:pt x="3288" y="1341"/>
                    <a:pt x="3295" y="1342"/>
                    <a:pt x="3299" y="1348"/>
                  </a:cubicBezTo>
                  <a:cubicBezTo>
                    <a:pt x="3302" y="1353"/>
                    <a:pt x="3305" y="1352"/>
                    <a:pt x="3309" y="1347"/>
                  </a:cubicBezTo>
                  <a:cubicBezTo>
                    <a:pt x="3312" y="1342"/>
                    <a:pt x="3318" y="1341"/>
                    <a:pt x="3324" y="1343"/>
                  </a:cubicBezTo>
                  <a:cubicBezTo>
                    <a:pt x="3324" y="1343"/>
                    <a:pt x="3324" y="1343"/>
                    <a:pt x="3324" y="1343"/>
                  </a:cubicBezTo>
                  <a:cubicBezTo>
                    <a:pt x="3339" y="1356"/>
                    <a:pt x="3346" y="1356"/>
                    <a:pt x="3354" y="1344"/>
                  </a:cubicBezTo>
                  <a:cubicBezTo>
                    <a:pt x="3354" y="1344"/>
                    <a:pt x="3354" y="1344"/>
                    <a:pt x="3354" y="1344"/>
                  </a:cubicBezTo>
                  <a:cubicBezTo>
                    <a:pt x="3355" y="1344"/>
                    <a:pt x="3355" y="1344"/>
                    <a:pt x="3356" y="1343"/>
                  </a:cubicBezTo>
                  <a:cubicBezTo>
                    <a:pt x="3359" y="1342"/>
                    <a:pt x="3361" y="1339"/>
                    <a:pt x="3360" y="1335"/>
                  </a:cubicBezTo>
                  <a:cubicBezTo>
                    <a:pt x="3360" y="1335"/>
                    <a:pt x="3360" y="1335"/>
                    <a:pt x="3360" y="1335"/>
                  </a:cubicBezTo>
                  <a:cubicBezTo>
                    <a:pt x="3360" y="1334"/>
                    <a:pt x="3361" y="1334"/>
                    <a:pt x="3361" y="1334"/>
                  </a:cubicBezTo>
                  <a:cubicBezTo>
                    <a:pt x="3362" y="1332"/>
                    <a:pt x="3363" y="1331"/>
                    <a:pt x="3363" y="1329"/>
                  </a:cubicBezTo>
                  <a:cubicBezTo>
                    <a:pt x="3364" y="1328"/>
                    <a:pt x="3364" y="1328"/>
                    <a:pt x="3364" y="1328"/>
                  </a:cubicBezTo>
                  <a:cubicBezTo>
                    <a:pt x="3373" y="1326"/>
                    <a:pt x="3376" y="1317"/>
                    <a:pt x="3380" y="1310"/>
                  </a:cubicBezTo>
                  <a:cubicBezTo>
                    <a:pt x="3381" y="1310"/>
                    <a:pt x="3381" y="1309"/>
                    <a:pt x="3382" y="1309"/>
                  </a:cubicBezTo>
                  <a:cubicBezTo>
                    <a:pt x="3389" y="1305"/>
                    <a:pt x="3394" y="1300"/>
                    <a:pt x="3395" y="1292"/>
                  </a:cubicBezTo>
                  <a:cubicBezTo>
                    <a:pt x="3405" y="1294"/>
                    <a:pt x="3414" y="1294"/>
                    <a:pt x="3423" y="1290"/>
                  </a:cubicBezTo>
                  <a:cubicBezTo>
                    <a:pt x="3429" y="1288"/>
                    <a:pt x="3433" y="1290"/>
                    <a:pt x="3437" y="1295"/>
                  </a:cubicBezTo>
                  <a:cubicBezTo>
                    <a:pt x="3441" y="1300"/>
                    <a:pt x="3446" y="1302"/>
                    <a:pt x="3452" y="1302"/>
                  </a:cubicBezTo>
                  <a:cubicBezTo>
                    <a:pt x="3455" y="1301"/>
                    <a:pt x="3457" y="1301"/>
                    <a:pt x="3460" y="1301"/>
                  </a:cubicBezTo>
                  <a:cubicBezTo>
                    <a:pt x="3460" y="1301"/>
                    <a:pt x="3460" y="1301"/>
                    <a:pt x="3460" y="1301"/>
                  </a:cubicBezTo>
                  <a:cubicBezTo>
                    <a:pt x="3460" y="1301"/>
                    <a:pt x="3460" y="1301"/>
                    <a:pt x="3460" y="1301"/>
                  </a:cubicBezTo>
                  <a:cubicBezTo>
                    <a:pt x="3462" y="1303"/>
                    <a:pt x="3464" y="1303"/>
                    <a:pt x="3467" y="1304"/>
                  </a:cubicBezTo>
                  <a:cubicBezTo>
                    <a:pt x="3468" y="1304"/>
                    <a:pt x="3468" y="1305"/>
                    <a:pt x="3469" y="1306"/>
                  </a:cubicBezTo>
                  <a:cubicBezTo>
                    <a:pt x="3470" y="1307"/>
                    <a:pt x="3472" y="1307"/>
                    <a:pt x="3473" y="1307"/>
                  </a:cubicBezTo>
                  <a:cubicBezTo>
                    <a:pt x="3473" y="1307"/>
                    <a:pt x="3473" y="1307"/>
                    <a:pt x="3473" y="1307"/>
                  </a:cubicBezTo>
                  <a:cubicBezTo>
                    <a:pt x="3473" y="1309"/>
                    <a:pt x="3473" y="1309"/>
                    <a:pt x="3474" y="1310"/>
                  </a:cubicBezTo>
                  <a:cubicBezTo>
                    <a:pt x="3474" y="1311"/>
                    <a:pt x="3474" y="1311"/>
                    <a:pt x="3474" y="1312"/>
                  </a:cubicBezTo>
                  <a:cubicBezTo>
                    <a:pt x="3473" y="1313"/>
                    <a:pt x="3474" y="1314"/>
                    <a:pt x="3474" y="1315"/>
                  </a:cubicBezTo>
                  <a:cubicBezTo>
                    <a:pt x="3484" y="1311"/>
                    <a:pt x="3486" y="1322"/>
                    <a:pt x="3492" y="1324"/>
                  </a:cubicBezTo>
                  <a:cubicBezTo>
                    <a:pt x="3493" y="1324"/>
                    <a:pt x="3493" y="1324"/>
                    <a:pt x="3493" y="1324"/>
                  </a:cubicBezTo>
                  <a:cubicBezTo>
                    <a:pt x="3494" y="1324"/>
                    <a:pt x="3494" y="1324"/>
                    <a:pt x="3494" y="1324"/>
                  </a:cubicBezTo>
                  <a:cubicBezTo>
                    <a:pt x="3493" y="1325"/>
                    <a:pt x="3493" y="1325"/>
                    <a:pt x="3493" y="1325"/>
                  </a:cubicBezTo>
                  <a:cubicBezTo>
                    <a:pt x="3499" y="1328"/>
                    <a:pt x="3509" y="1328"/>
                    <a:pt x="3509" y="1338"/>
                  </a:cubicBezTo>
                  <a:cubicBezTo>
                    <a:pt x="3509" y="1338"/>
                    <a:pt x="3509" y="1338"/>
                    <a:pt x="3509" y="1338"/>
                  </a:cubicBezTo>
                  <a:cubicBezTo>
                    <a:pt x="3512" y="1341"/>
                    <a:pt x="3515" y="1340"/>
                    <a:pt x="3517" y="1337"/>
                  </a:cubicBezTo>
                  <a:cubicBezTo>
                    <a:pt x="3517" y="1337"/>
                    <a:pt x="3517" y="1337"/>
                    <a:pt x="3517" y="1337"/>
                  </a:cubicBezTo>
                  <a:cubicBezTo>
                    <a:pt x="3518" y="1338"/>
                    <a:pt x="3520" y="1339"/>
                    <a:pt x="3521" y="1339"/>
                  </a:cubicBezTo>
                  <a:cubicBezTo>
                    <a:pt x="3521" y="1339"/>
                    <a:pt x="3521" y="1339"/>
                    <a:pt x="3521" y="1339"/>
                  </a:cubicBezTo>
                  <a:cubicBezTo>
                    <a:pt x="3522" y="1340"/>
                    <a:pt x="3523" y="1340"/>
                    <a:pt x="3523" y="1341"/>
                  </a:cubicBezTo>
                  <a:cubicBezTo>
                    <a:pt x="3527" y="1343"/>
                    <a:pt x="3530" y="1346"/>
                    <a:pt x="3533" y="1348"/>
                  </a:cubicBezTo>
                  <a:cubicBezTo>
                    <a:pt x="3536" y="1353"/>
                    <a:pt x="3542" y="1352"/>
                    <a:pt x="3546" y="1356"/>
                  </a:cubicBezTo>
                  <a:cubicBezTo>
                    <a:pt x="3548" y="1361"/>
                    <a:pt x="3554" y="1358"/>
                    <a:pt x="3558" y="1361"/>
                  </a:cubicBezTo>
                  <a:cubicBezTo>
                    <a:pt x="3558" y="1361"/>
                    <a:pt x="3558" y="1362"/>
                    <a:pt x="3558" y="1363"/>
                  </a:cubicBezTo>
                  <a:cubicBezTo>
                    <a:pt x="3558" y="1364"/>
                    <a:pt x="3559" y="1365"/>
                    <a:pt x="3560" y="1365"/>
                  </a:cubicBezTo>
                  <a:cubicBezTo>
                    <a:pt x="3561" y="1365"/>
                    <a:pt x="3562" y="1366"/>
                    <a:pt x="3562" y="1366"/>
                  </a:cubicBezTo>
                  <a:cubicBezTo>
                    <a:pt x="3567" y="1370"/>
                    <a:pt x="3573" y="1375"/>
                    <a:pt x="3578" y="1366"/>
                  </a:cubicBezTo>
                  <a:cubicBezTo>
                    <a:pt x="3577" y="1365"/>
                    <a:pt x="3577" y="1365"/>
                    <a:pt x="3577" y="1365"/>
                  </a:cubicBezTo>
                  <a:cubicBezTo>
                    <a:pt x="3578" y="1365"/>
                    <a:pt x="3578" y="1365"/>
                    <a:pt x="3578" y="1365"/>
                  </a:cubicBezTo>
                  <a:cubicBezTo>
                    <a:pt x="3582" y="1363"/>
                    <a:pt x="3586" y="1360"/>
                    <a:pt x="3590" y="1358"/>
                  </a:cubicBezTo>
                  <a:cubicBezTo>
                    <a:pt x="3594" y="1355"/>
                    <a:pt x="3601" y="1353"/>
                    <a:pt x="3600" y="1346"/>
                  </a:cubicBezTo>
                  <a:cubicBezTo>
                    <a:pt x="3600" y="1346"/>
                    <a:pt x="3600" y="1346"/>
                    <a:pt x="3600" y="1346"/>
                  </a:cubicBezTo>
                  <a:cubicBezTo>
                    <a:pt x="3602" y="1347"/>
                    <a:pt x="3604" y="1347"/>
                    <a:pt x="3604" y="1345"/>
                  </a:cubicBezTo>
                  <a:cubicBezTo>
                    <a:pt x="3607" y="1348"/>
                    <a:pt x="3610" y="1351"/>
                    <a:pt x="3613" y="1350"/>
                  </a:cubicBezTo>
                  <a:cubicBezTo>
                    <a:pt x="3623" y="1345"/>
                    <a:pt x="3634" y="1346"/>
                    <a:pt x="3644" y="1341"/>
                  </a:cubicBezTo>
                  <a:cubicBezTo>
                    <a:pt x="3644" y="1340"/>
                    <a:pt x="3644" y="1339"/>
                    <a:pt x="3645" y="1338"/>
                  </a:cubicBezTo>
                  <a:cubicBezTo>
                    <a:pt x="3645" y="1338"/>
                    <a:pt x="3646" y="1338"/>
                    <a:pt x="3646" y="1339"/>
                  </a:cubicBezTo>
                  <a:cubicBezTo>
                    <a:pt x="3651" y="1340"/>
                    <a:pt x="3653" y="1338"/>
                    <a:pt x="3656" y="1335"/>
                  </a:cubicBezTo>
                  <a:cubicBezTo>
                    <a:pt x="3659" y="1328"/>
                    <a:pt x="3663" y="1324"/>
                    <a:pt x="3670" y="1324"/>
                  </a:cubicBezTo>
                  <a:cubicBezTo>
                    <a:pt x="3674" y="1323"/>
                    <a:pt x="3678" y="1323"/>
                    <a:pt x="3677" y="1317"/>
                  </a:cubicBezTo>
                  <a:cubicBezTo>
                    <a:pt x="3677" y="1317"/>
                    <a:pt x="3677" y="1317"/>
                    <a:pt x="3677" y="1317"/>
                  </a:cubicBezTo>
                  <a:cubicBezTo>
                    <a:pt x="3677" y="1317"/>
                    <a:pt x="3677" y="1317"/>
                    <a:pt x="3677" y="1317"/>
                  </a:cubicBezTo>
                  <a:cubicBezTo>
                    <a:pt x="3679" y="1319"/>
                    <a:pt x="3682" y="1320"/>
                    <a:pt x="3685" y="1319"/>
                  </a:cubicBezTo>
                  <a:cubicBezTo>
                    <a:pt x="3687" y="1318"/>
                    <a:pt x="3688" y="1318"/>
                    <a:pt x="3689" y="1317"/>
                  </a:cubicBezTo>
                  <a:cubicBezTo>
                    <a:pt x="3689" y="1316"/>
                    <a:pt x="3690" y="1314"/>
                    <a:pt x="3689" y="1313"/>
                  </a:cubicBezTo>
                  <a:cubicBezTo>
                    <a:pt x="3690" y="1314"/>
                    <a:pt x="3690" y="1314"/>
                    <a:pt x="3690" y="1314"/>
                  </a:cubicBezTo>
                  <a:cubicBezTo>
                    <a:pt x="3698" y="1314"/>
                    <a:pt x="3705" y="1309"/>
                    <a:pt x="3713" y="1312"/>
                  </a:cubicBezTo>
                  <a:cubicBezTo>
                    <a:pt x="3720" y="1310"/>
                    <a:pt x="3727" y="1309"/>
                    <a:pt x="3734" y="1308"/>
                  </a:cubicBezTo>
                  <a:cubicBezTo>
                    <a:pt x="3739" y="1307"/>
                    <a:pt x="3744" y="1306"/>
                    <a:pt x="3749" y="1307"/>
                  </a:cubicBezTo>
                  <a:cubicBezTo>
                    <a:pt x="3751" y="1308"/>
                    <a:pt x="3753" y="1308"/>
                    <a:pt x="3754" y="1307"/>
                  </a:cubicBezTo>
                  <a:cubicBezTo>
                    <a:pt x="3754" y="1308"/>
                    <a:pt x="3754" y="1309"/>
                    <a:pt x="3754" y="1310"/>
                  </a:cubicBezTo>
                  <a:cubicBezTo>
                    <a:pt x="3757" y="1315"/>
                    <a:pt x="3761" y="1315"/>
                    <a:pt x="3766" y="1314"/>
                  </a:cubicBezTo>
                  <a:cubicBezTo>
                    <a:pt x="3766" y="1316"/>
                    <a:pt x="3766" y="1317"/>
                    <a:pt x="3767" y="1318"/>
                  </a:cubicBezTo>
                  <a:cubicBezTo>
                    <a:pt x="3770" y="1322"/>
                    <a:pt x="3773" y="1324"/>
                    <a:pt x="3778" y="1322"/>
                  </a:cubicBezTo>
                  <a:cubicBezTo>
                    <a:pt x="3780" y="1321"/>
                    <a:pt x="3783" y="1320"/>
                    <a:pt x="3785" y="1318"/>
                  </a:cubicBezTo>
                  <a:cubicBezTo>
                    <a:pt x="3786" y="1319"/>
                    <a:pt x="3788" y="1321"/>
                    <a:pt x="3789" y="1322"/>
                  </a:cubicBezTo>
                  <a:cubicBezTo>
                    <a:pt x="3793" y="1323"/>
                    <a:pt x="3797" y="1325"/>
                    <a:pt x="3800" y="1324"/>
                  </a:cubicBezTo>
                  <a:cubicBezTo>
                    <a:pt x="3802" y="1324"/>
                    <a:pt x="3805" y="1325"/>
                    <a:pt x="3806" y="1326"/>
                  </a:cubicBezTo>
                  <a:cubicBezTo>
                    <a:pt x="3808" y="1327"/>
                    <a:pt x="3809" y="1328"/>
                    <a:pt x="3811" y="1328"/>
                  </a:cubicBezTo>
                  <a:cubicBezTo>
                    <a:pt x="3810" y="1329"/>
                    <a:pt x="3810" y="1329"/>
                    <a:pt x="3810" y="1330"/>
                  </a:cubicBezTo>
                  <a:cubicBezTo>
                    <a:pt x="3815" y="1337"/>
                    <a:pt x="3819" y="1345"/>
                    <a:pt x="3820" y="1354"/>
                  </a:cubicBezTo>
                  <a:cubicBezTo>
                    <a:pt x="3821" y="1357"/>
                    <a:pt x="3822" y="1359"/>
                    <a:pt x="3825" y="1359"/>
                  </a:cubicBezTo>
                  <a:cubicBezTo>
                    <a:pt x="3825" y="1360"/>
                    <a:pt x="3825" y="1360"/>
                    <a:pt x="3825" y="1360"/>
                  </a:cubicBezTo>
                  <a:cubicBezTo>
                    <a:pt x="3828" y="1364"/>
                    <a:pt x="3830" y="1368"/>
                    <a:pt x="3834" y="1372"/>
                  </a:cubicBezTo>
                  <a:cubicBezTo>
                    <a:pt x="3839" y="1377"/>
                    <a:pt x="3843" y="1377"/>
                    <a:pt x="3847" y="1373"/>
                  </a:cubicBezTo>
                  <a:cubicBezTo>
                    <a:pt x="3848" y="1372"/>
                    <a:pt x="3848" y="1372"/>
                    <a:pt x="3848" y="1372"/>
                  </a:cubicBezTo>
                  <a:cubicBezTo>
                    <a:pt x="3855" y="1375"/>
                    <a:pt x="3861" y="1381"/>
                    <a:pt x="3870" y="1380"/>
                  </a:cubicBezTo>
                  <a:cubicBezTo>
                    <a:pt x="3870" y="1379"/>
                    <a:pt x="3870" y="1379"/>
                    <a:pt x="3870" y="1378"/>
                  </a:cubicBezTo>
                  <a:cubicBezTo>
                    <a:pt x="3877" y="1374"/>
                    <a:pt x="3883" y="1369"/>
                    <a:pt x="3887" y="1364"/>
                  </a:cubicBezTo>
                  <a:cubicBezTo>
                    <a:pt x="3887" y="0"/>
                    <a:pt x="3887" y="0"/>
                    <a:pt x="3887" y="0"/>
                  </a:cubicBezTo>
                  <a:lnTo>
                    <a:pt x="0" y="0"/>
                  </a:lnTo>
                  <a:close/>
                  <a:moveTo>
                    <a:pt x="2507" y="1246"/>
                  </a:moveTo>
                  <a:cubicBezTo>
                    <a:pt x="2506" y="1245"/>
                    <a:pt x="2506" y="1245"/>
                    <a:pt x="2506" y="1245"/>
                  </a:cubicBezTo>
                  <a:cubicBezTo>
                    <a:pt x="2507" y="1245"/>
                    <a:pt x="2507" y="1245"/>
                    <a:pt x="2507" y="1245"/>
                  </a:cubicBezTo>
                  <a:lnTo>
                    <a:pt x="2507" y="124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TextBox 24">
              <a:extLst>
                <a:ext uri="{FF2B5EF4-FFF2-40B4-BE49-F238E27FC236}">
                  <a16:creationId xmlns:a16="http://schemas.microsoft.com/office/drawing/2014/main" id="{2A48FD9E-C8AB-424D-B847-5603DA77A9B4}"/>
                </a:ext>
              </a:extLst>
            </p:cNvPr>
            <p:cNvSpPr txBox="1"/>
            <p:nvPr/>
          </p:nvSpPr>
          <p:spPr>
            <a:xfrm>
              <a:off x="4263491" y="3793160"/>
              <a:ext cx="1184940" cy="261610"/>
            </a:xfrm>
            <a:prstGeom prst="rect">
              <a:avLst/>
            </a:prstGeom>
            <a:noFill/>
            <a:ln>
              <a:noFill/>
            </a:ln>
          </p:spPr>
          <p:txBody>
            <a:bodyPr vert="horz" wrap="square" lIns="91440" tIns="45720" rIns="91440" bIns="45720" numCol="1" anchor="ctr" anchorCtr="0" compatLnSpc="1">
              <a:prstTxWarp prst="textNoShape">
                <a:avLst/>
              </a:prstTxWarp>
            </a:bodyPr>
            <a:lstStyle>
              <a:defPPr>
                <a:defRPr lang="en-US"/>
              </a:defPPr>
              <a:lvl1pPr>
                <a:defRPr sz="1100">
                  <a:solidFill>
                    <a:schemeClr val="accent1"/>
                  </a:solidFill>
                  <a:latin typeface="Consolas" panose="020B0609020204030204" pitchFamily="49" charset="0"/>
                </a:defRPr>
              </a:lvl1pPr>
            </a:lstStyle>
            <a:p>
              <a:r>
                <a:rPr lang="en-GB" dirty="0" err="1"/>
                <a:t>TimesTable</a:t>
              </a:r>
              <a:r>
                <a:rPr lang="en-GB" dirty="0"/>
                <a:t>(6)</a:t>
              </a:r>
            </a:p>
          </p:txBody>
        </p:sp>
      </p:grpSp>
      <p:sp>
        <p:nvSpPr>
          <p:cNvPr id="28" name="Speech Bubble: Oval 27">
            <a:extLst>
              <a:ext uri="{FF2B5EF4-FFF2-40B4-BE49-F238E27FC236}">
                <a16:creationId xmlns:a16="http://schemas.microsoft.com/office/drawing/2014/main" id="{713379EC-A1AA-47C6-AEEC-541359D9DE6A}"/>
              </a:ext>
            </a:extLst>
          </p:cNvPr>
          <p:cNvSpPr/>
          <p:nvPr/>
        </p:nvSpPr>
        <p:spPr>
          <a:xfrm>
            <a:off x="1742657" y="4364762"/>
            <a:ext cx="2219743" cy="1024006"/>
          </a:xfrm>
          <a:prstGeom prst="wedgeEllipseCallout">
            <a:avLst>
              <a:gd name="adj1" fmla="val 50120"/>
              <a:gd name="adj2" fmla="val -553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To help you get started, here is all the code you need with the statements jumbled up.</a:t>
            </a:r>
          </a:p>
        </p:txBody>
      </p:sp>
    </p:spTree>
    <p:extLst>
      <p:ext uri="{BB962C8B-B14F-4D97-AF65-F5344CB8AC3E}">
        <p14:creationId xmlns:p14="http://schemas.microsoft.com/office/powerpoint/2010/main" val="4189004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50CD0ED-B048-4F36-B188-29B5A2E81B2B}"/>
              </a:ext>
            </a:extLst>
          </p:cNvPr>
          <p:cNvSpPr>
            <a:spLocks noGrp="1"/>
          </p:cNvSpPr>
          <p:nvPr>
            <p:ph type="body" sz="quarter" idx="10"/>
          </p:nvPr>
        </p:nvSpPr>
        <p:spPr>
          <a:xfrm>
            <a:off x="216694" y="1388917"/>
            <a:ext cx="8012906" cy="4758506"/>
          </a:xfrm>
        </p:spPr>
        <p:txBody>
          <a:bodyPr/>
          <a:lstStyle/>
          <a:p>
            <a:r>
              <a:rPr lang="en-GB" sz="1800" dirty="0">
                <a:solidFill>
                  <a:schemeClr val="accent3"/>
                </a:solidFill>
              </a:rPr>
              <a:t>Factorial problem:</a:t>
            </a:r>
          </a:p>
          <a:p>
            <a:r>
              <a:rPr lang="en-GB" dirty="0"/>
              <a:t>1 point.</a:t>
            </a:r>
          </a:p>
          <a:p>
            <a:r>
              <a:rPr lang="en-GB" dirty="0"/>
              <a:t>Write a function called “Fact” that returns the factorial of a number.</a:t>
            </a:r>
            <a:br>
              <a:rPr lang="en-GB" dirty="0"/>
            </a:br>
            <a:r>
              <a:rPr lang="en-GB" dirty="0"/>
              <a:t>The factorial of 4 is calculated as 4*3*2*1 = 24.</a:t>
            </a:r>
            <a:br>
              <a:rPr lang="en-GB" dirty="0"/>
            </a:br>
            <a:r>
              <a:rPr lang="en-GB" dirty="0"/>
              <a:t>The factorial of 7 is calculated as 7*6*5*4*3*2*1 = 5040.</a:t>
            </a:r>
          </a:p>
        </p:txBody>
      </p:sp>
      <p:pic>
        <p:nvPicPr>
          <p:cNvPr id="12" name="Graphic 11">
            <a:extLst>
              <a:ext uri="{FF2B5EF4-FFF2-40B4-BE49-F238E27FC236}">
                <a16:creationId xmlns:a16="http://schemas.microsoft.com/office/drawing/2014/main" id="{69756527-94BB-49E1-B5C2-F56C363EBC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459020"/>
            <a:ext cx="1080000" cy="1080000"/>
          </a:xfrm>
          <a:prstGeom prst="rect">
            <a:avLst/>
          </a:prstGeom>
        </p:spPr>
      </p:pic>
    </p:spTree>
    <p:extLst>
      <p:ext uri="{BB962C8B-B14F-4D97-AF65-F5344CB8AC3E}">
        <p14:creationId xmlns:p14="http://schemas.microsoft.com/office/powerpoint/2010/main" val="242971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96B662D1-3550-414D-BAA9-F4F79A5D7849}"/>
              </a:ext>
            </a:extLst>
          </p:cNvPr>
          <p:cNvSpPr>
            <a:spLocks noGrp="1"/>
          </p:cNvSpPr>
          <p:nvPr>
            <p:ph type="body" sz="quarter" idx="10"/>
          </p:nvPr>
        </p:nvSpPr>
        <p:spPr>
          <a:xfrm>
            <a:off x="216694" y="1388916"/>
            <a:ext cx="8012906" cy="5285015"/>
          </a:xfrm>
        </p:spPr>
        <p:txBody>
          <a:bodyPr/>
          <a:lstStyle/>
          <a:p>
            <a:r>
              <a:rPr lang="en-GB" sz="1800" dirty="0">
                <a:solidFill>
                  <a:schemeClr val="accent3"/>
                </a:solidFill>
              </a:rPr>
              <a:t>Ten green bottles problem:</a:t>
            </a:r>
          </a:p>
          <a:p>
            <a:r>
              <a:rPr lang="en-GB" dirty="0"/>
              <a:t>1 point.</a:t>
            </a:r>
          </a:p>
          <a:p>
            <a:r>
              <a:rPr lang="en-GB" dirty="0"/>
              <a:t>Write a subroutine that outputs the children’s song below:</a:t>
            </a:r>
          </a:p>
          <a:p>
            <a:endParaRPr lang="en-GB" dirty="0"/>
          </a:p>
          <a:p>
            <a:r>
              <a:rPr lang="en-GB" dirty="0"/>
              <a:t>10 green bottles hanging on the wall,</a:t>
            </a:r>
          </a:p>
          <a:p>
            <a:r>
              <a:rPr lang="en-GB" dirty="0"/>
              <a:t>10 green bottles hanging on the wall,</a:t>
            </a:r>
          </a:p>
          <a:p>
            <a:r>
              <a:rPr lang="en-GB" dirty="0"/>
              <a:t>And if one green bottle should accidentally fall,</a:t>
            </a:r>
          </a:p>
          <a:p>
            <a:r>
              <a:rPr lang="en-GB" dirty="0"/>
              <a:t>There'll be 9 green bottles hanging on the wall.</a:t>
            </a:r>
          </a:p>
          <a:p>
            <a:endParaRPr lang="en-GB" dirty="0"/>
          </a:p>
          <a:p>
            <a:r>
              <a:rPr lang="en-GB" dirty="0"/>
              <a:t>9 green bottles hanging on the wall,</a:t>
            </a:r>
          </a:p>
          <a:p>
            <a:r>
              <a:rPr lang="en-GB" dirty="0"/>
              <a:t>9 green bottles hanging on the wall,</a:t>
            </a:r>
          </a:p>
          <a:p>
            <a:r>
              <a:rPr lang="en-GB" dirty="0"/>
              <a:t>And if one green bottle should accidentally fall,</a:t>
            </a:r>
          </a:p>
          <a:p>
            <a:r>
              <a:rPr lang="en-GB" dirty="0"/>
              <a:t>There'll be 8 green bottles hanging on the wall.</a:t>
            </a:r>
          </a:p>
          <a:p>
            <a:r>
              <a:rPr lang="en-GB" dirty="0"/>
              <a:t>.................</a:t>
            </a:r>
          </a:p>
          <a:p>
            <a:r>
              <a:rPr lang="en-GB" dirty="0"/>
              <a:t>1 green bottle hanging on the wall,</a:t>
            </a:r>
          </a:p>
          <a:p>
            <a:r>
              <a:rPr lang="en-GB" dirty="0"/>
              <a:t>1 green bottle hanging on the wall,</a:t>
            </a:r>
          </a:p>
          <a:p>
            <a:r>
              <a:rPr lang="en-GB" dirty="0"/>
              <a:t>And if 1 green bottle should accidentally fall,</a:t>
            </a:r>
          </a:p>
          <a:p>
            <a:r>
              <a:rPr lang="en-GB" dirty="0"/>
              <a:t>There'll be 0 green bottles hanging on the wall.</a:t>
            </a:r>
          </a:p>
          <a:p>
            <a:endParaRPr lang="en-GB" dirty="0"/>
          </a:p>
          <a:p>
            <a:r>
              <a:rPr lang="en-GB" dirty="0"/>
              <a:t>Note the use of plurals! You can make the problem easier by ignoring plurals for one green bottle if you need to.</a:t>
            </a:r>
            <a:endParaRPr lang="pt-BR" dirty="0"/>
          </a:p>
        </p:txBody>
      </p:sp>
      <p:pic>
        <p:nvPicPr>
          <p:cNvPr id="9" name="Graphic 8">
            <a:extLst>
              <a:ext uri="{FF2B5EF4-FFF2-40B4-BE49-F238E27FC236}">
                <a16:creationId xmlns:a16="http://schemas.microsoft.com/office/drawing/2014/main" id="{13D51615-58BA-4711-AC16-C424D76161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38944"/>
            <a:ext cx="1080000" cy="1080000"/>
          </a:xfrm>
          <a:prstGeom prst="rect">
            <a:avLst/>
          </a:prstGeom>
        </p:spPr>
      </p:pic>
    </p:spTree>
    <p:extLst>
      <p:ext uri="{BB962C8B-B14F-4D97-AF65-F5344CB8AC3E}">
        <p14:creationId xmlns:p14="http://schemas.microsoft.com/office/powerpoint/2010/main" val="271451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a:extLst>
              <a:ext uri="{FF2B5EF4-FFF2-40B4-BE49-F238E27FC236}">
                <a16:creationId xmlns:a16="http://schemas.microsoft.com/office/drawing/2014/main" id="{29166579-9C62-4DA4-825B-27E2EDC204EE}"/>
              </a:ext>
            </a:extLst>
          </p:cNvPr>
          <p:cNvSpPr>
            <a:spLocks noGrp="1"/>
          </p:cNvSpPr>
          <p:nvPr>
            <p:ph type="body" sz="quarter" idx="10"/>
          </p:nvPr>
        </p:nvSpPr>
        <p:spPr>
          <a:xfrm>
            <a:off x="216694" y="1388917"/>
            <a:ext cx="8012906" cy="4758506"/>
          </a:xfrm>
        </p:spPr>
        <p:txBody>
          <a:bodyPr/>
          <a:lstStyle/>
          <a:p>
            <a:r>
              <a:rPr lang="en-GB" sz="1800" dirty="0">
                <a:solidFill>
                  <a:schemeClr val="accent3"/>
                </a:solidFill>
              </a:rPr>
              <a:t>ASCII art problem:</a:t>
            </a:r>
          </a:p>
          <a:p>
            <a:r>
              <a:rPr lang="en-GB" dirty="0"/>
              <a:t>2 points.</a:t>
            </a:r>
          </a:p>
          <a:p>
            <a:r>
              <a:rPr lang="en-GB" dirty="0"/>
              <a:t>ASCII (pronounced: as-key) art is a graphic design technique of making pictures using only the 95 printable characters on a keyboard.</a:t>
            </a:r>
          </a:p>
          <a:p>
            <a:r>
              <a:rPr lang="en-GB" dirty="0"/>
              <a:t>Write a subroutine that outputs a name in ASCII using the format below, E.g. “</a:t>
            </a:r>
            <a:r>
              <a:rPr lang="en-GB" dirty="0" err="1"/>
              <a:t>Craig’n’Dave</a:t>
            </a:r>
            <a:r>
              <a:rPr lang="en-GB" dirty="0"/>
              <a:t>” becomes:</a:t>
            </a:r>
            <a:br>
              <a:rPr lang="en-GB" dirty="0"/>
            </a:br>
            <a:br>
              <a:rPr lang="en-GB" dirty="0"/>
            </a:br>
            <a:r>
              <a:rPr lang="en-GB" dirty="0">
                <a:latin typeface="Consolas" panose="020B0609020204030204" pitchFamily="49" charset="0"/>
              </a:rPr>
              <a:t>+-+-+-+-+-+-+-+-+-+-+-+-+</a:t>
            </a:r>
          </a:p>
          <a:p>
            <a:r>
              <a:rPr lang="en-GB" dirty="0">
                <a:latin typeface="Consolas" panose="020B0609020204030204" pitchFamily="49" charset="0"/>
              </a:rPr>
              <a:t>|C|R|A|I|G|'|N|'|D|A|V|E|</a:t>
            </a:r>
          </a:p>
          <a:p>
            <a:r>
              <a:rPr lang="en-GB" dirty="0">
                <a:latin typeface="Consolas" panose="020B0609020204030204" pitchFamily="49" charset="0"/>
              </a:rPr>
              <a:t>+-+-+-+-+-+-+-+-+-+-+-+-+</a:t>
            </a:r>
          </a:p>
          <a:p>
            <a:r>
              <a:rPr lang="en-GB" sz="1100" dirty="0">
                <a:solidFill>
                  <a:srgbClr val="595959"/>
                </a:solidFill>
              </a:rPr>
              <a:t>Here is some cool ASCII art: https://www.youtube.com/watch?v=DEqXNfs_HhY</a:t>
            </a:r>
            <a:br>
              <a:rPr lang="en-GB" sz="1100" dirty="0">
                <a:solidFill>
                  <a:srgbClr val="595959"/>
                </a:solidFill>
              </a:rPr>
            </a:br>
            <a:r>
              <a:rPr lang="en-GB" sz="1100" dirty="0">
                <a:solidFill>
                  <a:srgbClr val="595959"/>
                </a:solidFill>
              </a:rPr>
              <a:t>also illustrating why structured code and comments are useful!</a:t>
            </a:r>
          </a:p>
          <a:p>
            <a:endParaRPr lang="en-GB" dirty="0">
              <a:latin typeface="Consolas" panose="020B0609020204030204" pitchFamily="49" charset="0"/>
            </a:endParaRPr>
          </a:p>
          <a:p>
            <a:r>
              <a:rPr lang="en-GB" sz="1800" dirty="0" err="1">
                <a:solidFill>
                  <a:schemeClr val="accent3"/>
                </a:solidFill>
              </a:rPr>
              <a:t>FizzBuzz</a:t>
            </a:r>
            <a:r>
              <a:rPr lang="en-GB" sz="1800" dirty="0">
                <a:solidFill>
                  <a:schemeClr val="accent3"/>
                </a:solidFill>
              </a:rPr>
              <a:t> problem:</a:t>
            </a:r>
          </a:p>
          <a:p>
            <a:r>
              <a:rPr lang="en-GB" dirty="0"/>
              <a:t>2 points.</a:t>
            </a:r>
          </a:p>
          <a:p>
            <a:r>
              <a:rPr lang="en-GB" dirty="0"/>
              <a:t>Write a subroutine that outputs the numbers from 1 to X. For the multiples of three output “Fizz” instead of the number and for the multiples of five output “Buzz”. For numbers which are multiples of both three and five output “</a:t>
            </a:r>
            <a:r>
              <a:rPr lang="en-GB" dirty="0" err="1"/>
              <a:t>FizzBuzz</a:t>
            </a:r>
            <a:r>
              <a:rPr lang="en-GB" dirty="0"/>
              <a:t>”.</a:t>
            </a:r>
          </a:p>
        </p:txBody>
      </p:sp>
      <p:pic>
        <p:nvPicPr>
          <p:cNvPr id="26" name="Graphic 25">
            <a:extLst>
              <a:ext uri="{FF2B5EF4-FFF2-40B4-BE49-F238E27FC236}">
                <a16:creationId xmlns:a16="http://schemas.microsoft.com/office/drawing/2014/main" id="{7AA6DF70-2B48-4986-901E-587A595D7F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320800"/>
            <a:ext cx="1080000" cy="1080000"/>
          </a:xfrm>
          <a:prstGeom prst="rect">
            <a:avLst/>
          </a:prstGeom>
        </p:spPr>
      </p:pic>
      <p:pic>
        <p:nvPicPr>
          <p:cNvPr id="27" name="Graphic 26">
            <a:extLst>
              <a:ext uri="{FF2B5EF4-FFF2-40B4-BE49-F238E27FC236}">
                <a16:creationId xmlns:a16="http://schemas.microsoft.com/office/drawing/2014/main" id="{7E876B0C-141D-450E-9125-A8456F4109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0000" y="3937000"/>
            <a:ext cx="1080000" cy="1080000"/>
          </a:xfrm>
          <a:prstGeom prst="rect">
            <a:avLst/>
          </a:prstGeom>
        </p:spPr>
      </p:pic>
      <p:pic>
        <p:nvPicPr>
          <p:cNvPr id="28" name="Graphic 27">
            <a:extLst>
              <a:ext uri="{FF2B5EF4-FFF2-40B4-BE49-F238E27FC236}">
                <a16:creationId xmlns:a16="http://schemas.microsoft.com/office/drawing/2014/main" id="{C1290209-A24B-495C-B529-CD0B79ECE8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4000" y="4458700"/>
            <a:ext cx="558300" cy="558300"/>
          </a:xfrm>
          <a:prstGeom prst="rect">
            <a:avLst/>
          </a:prstGeom>
        </p:spPr>
      </p:pic>
    </p:spTree>
    <p:extLst>
      <p:ext uri="{BB962C8B-B14F-4D97-AF65-F5344CB8AC3E}">
        <p14:creationId xmlns:p14="http://schemas.microsoft.com/office/powerpoint/2010/main" val="296809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840B073-00EC-40C0-8C30-B748057C7C3A}"/>
              </a:ext>
            </a:extLst>
          </p:cNvPr>
          <p:cNvSpPr>
            <a:spLocks noGrp="1"/>
          </p:cNvSpPr>
          <p:nvPr>
            <p:ph type="body" sz="quarter" idx="10"/>
          </p:nvPr>
        </p:nvSpPr>
        <p:spPr>
          <a:xfrm>
            <a:off x="216694" y="1388917"/>
            <a:ext cx="8012906" cy="4758506"/>
          </a:xfrm>
        </p:spPr>
        <p:txBody>
          <a:bodyPr/>
          <a:lstStyle/>
          <a:p>
            <a:r>
              <a:rPr lang="en-GB" sz="1800" dirty="0">
                <a:solidFill>
                  <a:schemeClr val="accent3"/>
                </a:solidFill>
              </a:rPr>
              <a:t>Scrabble problem:</a:t>
            </a:r>
          </a:p>
          <a:p>
            <a:r>
              <a:rPr lang="en-GB" dirty="0"/>
              <a:t>2 points.</a:t>
            </a:r>
          </a:p>
          <a:p>
            <a:r>
              <a:rPr lang="en-GB" dirty="0"/>
              <a:t>Write a function that returns the basic points value of a word in the game scrabble.</a:t>
            </a:r>
          </a:p>
          <a:p>
            <a:r>
              <a:rPr lang="en-GB" sz="1100" dirty="0">
                <a:solidFill>
                  <a:srgbClr val="595959"/>
                </a:solidFill>
              </a:rPr>
              <a:t>1 point: E, A, I, O, N, R, T, L, S, U.</a:t>
            </a:r>
          </a:p>
          <a:p>
            <a:r>
              <a:rPr lang="en-GB" sz="1100" dirty="0">
                <a:solidFill>
                  <a:srgbClr val="595959"/>
                </a:solidFill>
              </a:rPr>
              <a:t>2 points: D, G.</a:t>
            </a:r>
          </a:p>
          <a:p>
            <a:r>
              <a:rPr lang="en-GB" sz="1100" dirty="0">
                <a:solidFill>
                  <a:srgbClr val="595959"/>
                </a:solidFill>
              </a:rPr>
              <a:t>3 points: B, C, M, P.</a:t>
            </a:r>
          </a:p>
          <a:p>
            <a:r>
              <a:rPr lang="en-GB" sz="1100" dirty="0">
                <a:solidFill>
                  <a:srgbClr val="595959"/>
                </a:solidFill>
              </a:rPr>
              <a:t>4 points: F, H, V, W, Y.</a:t>
            </a:r>
          </a:p>
          <a:p>
            <a:r>
              <a:rPr lang="en-GB" sz="1100" dirty="0">
                <a:solidFill>
                  <a:srgbClr val="595959"/>
                </a:solidFill>
              </a:rPr>
              <a:t>5 points: K.</a:t>
            </a:r>
          </a:p>
          <a:p>
            <a:r>
              <a:rPr lang="en-GB" sz="1100" dirty="0">
                <a:solidFill>
                  <a:srgbClr val="595959"/>
                </a:solidFill>
              </a:rPr>
              <a:t>8 points: J, X.</a:t>
            </a:r>
          </a:p>
          <a:p>
            <a:r>
              <a:rPr lang="en-GB" dirty="0"/>
              <a:t>10 points: Q, Z.</a:t>
            </a:r>
            <a:endParaRPr lang="en-GB" sz="1100" dirty="0">
              <a:solidFill>
                <a:srgbClr val="595959"/>
              </a:solidFill>
            </a:endParaRPr>
          </a:p>
        </p:txBody>
      </p:sp>
      <p:pic>
        <p:nvPicPr>
          <p:cNvPr id="7" name="Graphic 6">
            <a:extLst>
              <a:ext uri="{FF2B5EF4-FFF2-40B4-BE49-F238E27FC236}">
                <a16:creationId xmlns:a16="http://schemas.microsoft.com/office/drawing/2014/main" id="{3D42B665-452E-4CB7-8F89-A93C3969D5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257300"/>
            <a:ext cx="1080000" cy="1080000"/>
          </a:xfrm>
          <a:prstGeom prst="rect">
            <a:avLst/>
          </a:prstGeom>
        </p:spPr>
      </p:pic>
    </p:spTree>
    <p:extLst>
      <p:ext uri="{BB962C8B-B14F-4D97-AF65-F5344CB8AC3E}">
        <p14:creationId xmlns:p14="http://schemas.microsoft.com/office/powerpoint/2010/main" val="309859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57E14-0660-46C6-AAF1-BE6D29A49E33}"/>
              </a:ext>
            </a:extLst>
          </p:cNvPr>
          <p:cNvSpPr>
            <a:spLocks noGrp="1"/>
          </p:cNvSpPr>
          <p:nvPr>
            <p:ph type="body" sz="quarter" idx="10"/>
          </p:nvPr>
        </p:nvSpPr>
        <p:spPr>
          <a:xfrm>
            <a:off x="216694" y="1388917"/>
            <a:ext cx="8002273" cy="4758506"/>
          </a:xfrm>
        </p:spPr>
        <p:txBody>
          <a:bodyPr/>
          <a:lstStyle/>
          <a:p>
            <a:r>
              <a:rPr lang="en-GB" sz="1800" dirty="0">
                <a:solidFill>
                  <a:schemeClr val="accent3"/>
                </a:solidFill>
              </a:rPr>
              <a:t>Passcode problem:</a:t>
            </a:r>
          </a:p>
          <a:p>
            <a:r>
              <a:rPr lang="en-GB" dirty="0"/>
              <a:t>3 points.</a:t>
            </a:r>
          </a:p>
          <a:p>
            <a:r>
              <a:rPr lang="en-GB" dirty="0"/>
              <a:t>Many tablet devices have the option of a passcode. A sequence of digits to enter before the device can be used. It is recommended not to use something that is easy to guess such as 123456 or your date of birth. The problem with random sequences is they are much more difficult to remember. One solution is to take two words you can remember. The passcode is the index of the vowels in those words.</a:t>
            </a:r>
          </a:p>
          <a:p>
            <a:r>
              <a:rPr lang="en-GB" dirty="0"/>
              <a:t>The vowels are A, E, I, O and U.</a:t>
            </a:r>
          </a:p>
          <a:p>
            <a:endParaRPr lang="en-GB" dirty="0"/>
          </a:p>
          <a:p>
            <a:endParaRPr lang="en-GB" dirty="0"/>
          </a:p>
          <a:p>
            <a:endParaRPr lang="en-GB" dirty="0"/>
          </a:p>
          <a:p>
            <a:endParaRPr lang="en-GB" dirty="0"/>
          </a:p>
          <a:p>
            <a:r>
              <a:rPr lang="en-GB" dirty="0"/>
              <a:t>In this example, the words are Computer Science. The passcode is 1 4 6 2 3 6</a:t>
            </a:r>
          </a:p>
          <a:p>
            <a:r>
              <a:rPr lang="en-GB" dirty="0"/>
              <a:t>Write </a:t>
            </a:r>
            <a:r>
              <a:rPr lang="en-GB"/>
              <a:t>a function </a:t>
            </a:r>
            <a:r>
              <a:rPr lang="en-GB" dirty="0"/>
              <a:t>that takes a word as a parameter, e.g. “Computer” and returns the passcode for that word. The complete passcode is the concatenation of the passcode for the two words.</a:t>
            </a:r>
          </a:p>
        </p:txBody>
      </p:sp>
      <p:graphicFrame>
        <p:nvGraphicFramePr>
          <p:cNvPr id="4" name="Table 4">
            <a:extLst>
              <a:ext uri="{FF2B5EF4-FFF2-40B4-BE49-F238E27FC236}">
                <a16:creationId xmlns:a16="http://schemas.microsoft.com/office/drawing/2014/main" id="{FA843501-BEB7-4191-9B93-02ECF3A7DBEA}"/>
              </a:ext>
            </a:extLst>
          </p:cNvPr>
          <p:cNvGraphicFramePr>
            <a:graphicFrameLocks noGrp="1"/>
          </p:cNvGraphicFramePr>
          <p:nvPr>
            <p:extLst>
              <p:ext uri="{D42A27DB-BD31-4B8C-83A1-F6EECF244321}">
                <p14:modId xmlns:p14="http://schemas.microsoft.com/office/powerpoint/2010/main" val="786774603"/>
              </p:ext>
            </p:extLst>
          </p:nvPr>
        </p:nvGraphicFramePr>
        <p:xfrm>
          <a:off x="322944" y="2894151"/>
          <a:ext cx="3302000" cy="741680"/>
        </p:xfrm>
        <a:graphic>
          <a:graphicData uri="http://schemas.openxmlformats.org/drawingml/2006/table">
            <a:tbl>
              <a:tblPr firstRow="1" bandRow="1">
                <a:tableStyleId>{00A15C55-8517-42AA-B614-E9B94910E393}</a:tableStyleId>
              </a:tblPr>
              <a:tblGrid>
                <a:gridCol w="412750">
                  <a:extLst>
                    <a:ext uri="{9D8B030D-6E8A-4147-A177-3AD203B41FA5}">
                      <a16:colId xmlns:a16="http://schemas.microsoft.com/office/drawing/2014/main" val="2326592969"/>
                    </a:ext>
                  </a:extLst>
                </a:gridCol>
                <a:gridCol w="412750">
                  <a:extLst>
                    <a:ext uri="{9D8B030D-6E8A-4147-A177-3AD203B41FA5}">
                      <a16:colId xmlns:a16="http://schemas.microsoft.com/office/drawing/2014/main" val="2410460243"/>
                    </a:ext>
                  </a:extLst>
                </a:gridCol>
                <a:gridCol w="412750">
                  <a:extLst>
                    <a:ext uri="{9D8B030D-6E8A-4147-A177-3AD203B41FA5}">
                      <a16:colId xmlns:a16="http://schemas.microsoft.com/office/drawing/2014/main" val="3794738324"/>
                    </a:ext>
                  </a:extLst>
                </a:gridCol>
                <a:gridCol w="412750">
                  <a:extLst>
                    <a:ext uri="{9D8B030D-6E8A-4147-A177-3AD203B41FA5}">
                      <a16:colId xmlns:a16="http://schemas.microsoft.com/office/drawing/2014/main" val="586490796"/>
                    </a:ext>
                  </a:extLst>
                </a:gridCol>
                <a:gridCol w="412750">
                  <a:extLst>
                    <a:ext uri="{9D8B030D-6E8A-4147-A177-3AD203B41FA5}">
                      <a16:colId xmlns:a16="http://schemas.microsoft.com/office/drawing/2014/main" val="3327073787"/>
                    </a:ext>
                  </a:extLst>
                </a:gridCol>
                <a:gridCol w="412750">
                  <a:extLst>
                    <a:ext uri="{9D8B030D-6E8A-4147-A177-3AD203B41FA5}">
                      <a16:colId xmlns:a16="http://schemas.microsoft.com/office/drawing/2014/main" val="1471904093"/>
                    </a:ext>
                  </a:extLst>
                </a:gridCol>
                <a:gridCol w="412750">
                  <a:extLst>
                    <a:ext uri="{9D8B030D-6E8A-4147-A177-3AD203B41FA5}">
                      <a16:colId xmlns:a16="http://schemas.microsoft.com/office/drawing/2014/main" val="4095033195"/>
                    </a:ext>
                  </a:extLst>
                </a:gridCol>
                <a:gridCol w="412750">
                  <a:extLst>
                    <a:ext uri="{9D8B030D-6E8A-4147-A177-3AD203B41FA5}">
                      <a16:colId xmlns:a16="http://schemas.microsoft.com/office/drawing/2014/main" val="2170288214"/>
                    </a:ext>
                  </a:extLst>
                </a:gridCol>
              </a:tblGrid>
              <a:tr h="370840">
                <a:tc>
                  <a:txBody>
                    <a:bodyPr/>
                    <a:lstStyle/>
                    <a:p>
                      <a:pPr algn="ctr"/>
                      <a:r>
                        <a:rPr lang="en-GB" dirty="0"/>
                        <a:t>C</a:t>
                      </a:r>
                    </a:p>
                  </a:txBody>
                  <a:tcPr/>
                </a:tc>
                <a:tc>
                  <a:txBody>
                    <a:bodyPr/>
                    <a:lstStyle/>
                    <a:p>
                      <a:pPr algn="ctr"/>
                      <a:r>
                        <a:rPr lang="en-GB" dirty="0"/>
                        <a:t>O</a:t>
                      </a:r>
                    </a:p>
                  </a:txBody>
                  <a:tcPr/>
                </a:tc>
                <a:tc>
                  <a:txBody>
                    <a:bodyPr/>
                    <a:lstStyle/>
                    <a:p>
                      <a:pPr algn="ctr"/>
                      <a:r>
                        <a:rPr lang="en-GB" dirty="0"/>
                        <a:t>M</a:t>
                      </a:r>
                    </a:p>
                  </a:txBody>
                  <a:tcPr/>
                </a:tc>
                <a:tc>
                  <a:txBody>
                    <a:bodyPr/>
                    <a:lstStyle/>
                    <a:p>
                      <a:pPr algn="ctr"/>
                      <a:r>
                        <a:rPr lang="en-GB" dirty="0"/>
                        <a:t>P</a:t>
                      </a:r>
                    </a:p>
                  </a:txBody>
                  <a:tcPr/>
                </a:tc>
                <a:tc>
                  <a:txBody>
                    <a:bodyPr/>
                    <a:lstStyle/>
                    <a:p>
                      <a:pPr algn="ctr"/>
                      <a:r>
                        <a:rPr lang="en-GB" dirty="0"/>
                        <a:t>U</a:t>
                      </a:r>
                    </a:p>
                  </a:txBody>
                  <a:tcPr/>
                </a:tc>
                <a:tc>
                  <a:txBody>
                    <a:bodyPr/>
                    <a:lstStyle/>
                    <a:p>
                      <a:pPr algn="ctr"/>
                      <a:r>
                        <a:rPr lang="en-GB" dirty="0"/>
                        <a:t>T</a:t>
                      </a:r>
                    </a:p>
                  </a:txBody>
                  <a:tcPr/>
                </a:tc>
                <a:tc>
                  <a:txBody>
                    <a:bodyPr/>
                    <a:lstStyle/>
                    <a:p>
                      <a:pPr algn="ctr"/>
                      <a:r>
                        <a:rPr lang="en-GB" dirty="0"/>
                        <a:t>E</a:t>
                      </a:r>
                    </a:p>
                  </a:txBody>
                  <a:tcPr/>
                </a:tc>
                <a:tc>
                  <a:txBody>
                    <a:bodyPr/>
                    <a:lstStyle/>
                    <a:p>
                      <a:pPr algn="ctr"/>
                      <a:r>
                        <a:rPr lang="en-GB" dirty="0"/>
                        <a:t>R</a:t>
                      </a:r>
                    </a:p>
                  </a:txBody>
                  <a:tcPr/>
                </a:tc>
                <a:extLst>
                  <a:ext uri="{0D108BD9-81ED-4DB2-BD59-A6C34878D82A}">
                    <a16:rowId xmlns:a16="http://schemas.microsoft.com/office/drawing/2014/main" val="2730810035"/>
                  </a:ext>
                </a:extLst>
              </a:tr>
              <a:tr h="370840">
                <a:tc>
                  <a:txBody>
                    <a:bodyPr/>
                    <a:lstStyle/>
                    <a:p>
                      <a:pPr algn="ctr"/>
                      <a:r>
                        <a:rPr lang="en-GB" dirty="0">
                          <a:solidFill>
                            <a:schemeClr val="accent5">
                              <a:lumMod val="90000"/>
                            </a:schemeClr>
                          </a:solidFill>
                        </a:rPr>
                        <a:t>0</a:t>
                      </a:r>
                    </a:p>
                  </a:txBody>
                  <a:tcPr/>
                </a:tc>
                <a:tc>
                  <a:txBody>
                    <a:bodyPr/>
                    <a:lstStyle/>
                    <a:p>
                      <a:pPr algn="ctr"/>
                      <a:r>
                        <a:rPr lang="en-GB" dirty="0">
                          <a:solidFill>
                            <a:srgbClr val="595959"/>
                          </a:solidFill>
                        </a:rPr>
                        <a:t>1</a:t>
                      </a:r>
                    </a:p>
                  </a:txBody>
                  <a:tcPr/>
                </a:tc>
                <a:tc>
                  <a:txBody>
                    <a:bodyPr/>
                    <a:lstStyle/>
                    <a:p>
                      <a:pPr algn="ctr"/>
                      <a:r>
                        <a:rPr lang="en-GB" dirty="0">
                          <a:solidFill>
                            <a:schemeClr val="accent5">
                              <a:lumMod val="90000"/>
                            </a:schemeClr>
                          </a:solidFill>
                        </a:rPr>
                        <a:t>2</a:t>
                      </a:r>
                    </a:p>
                  </a:txBody>
                  <a:tcPr/>
                </a:tc>
                <a:tc>
                  <a:txBody>
                    <a:bodyPr/>
                    <a:lstStyle/>
                    <a:p>
                      <a:pPr algn="ctr"/>
                      <a:r>
                        <a:rPr lang="en-GB" dirty="0">
                          <a:solidFill>
                            <a:schemeClr val="accent5">
                              <a:lumMod val="90000"/>
                            </a:schemeClr>
                          </a:solidFill>
                        </a:rPr>
                        <a:t>3</a:t>
                      </a:r>
                    </a:p>
                  </a:txBody>
                  <a:tcPr/>
                </a:tc>
                <a:tc>
                  <a:txBody>
                    <a:bodyPr/>
                    <a:lstStyle/>
                    <a:p>
                      <a:pPr algn="ctr"/>
                      <a:r>
                        <a:rPr lang="en-GB" dirty="0">
                          <a:solidFill>
                            <a:srgbClr val="595959"/>
                          </a:solidFill>
                        </a:rPr>
                        <a:t>4</a:t>
                      </a:r>
                    </a:p>
                  </a:txBody>
                  <a:tcPr/>
                </a:tc>
                <a:tc>
                  <a:txBody>
                    <a:bodyPr/>
                    <a:lstStyle/>
                    <a:p>
                      <a:pPr algn="ctr"/>
                      <a:r>
                        <a:rPr lang="en-GB" dirty="0">
                          <a:solidFill>
                            <a:schemeClr val="accent5">
                              <a:lumMod val="90000"/>
                            </a:schemeClr>
                          </a:solidFill>
                        </a:rPr>
                        <a:t>5</a:t>
                      </a:r>
                    </a:p>
                  </a:txBody>
                  <a:tcPr/>
                </a:tc>
                <a:tc>
                  <a:txBody>
                    <a:bodyPr/>
                    <a:lstStyle/>
                    <a:p>
                      <a:pPr algn="ctr"/>
                      <a:r>
                        <a:rPr lang="en-GB" dirty="0">
                          <a:solidFill>
                            <a:srgbClr val="595959"/>
                          </a:solidFill>
                        </a:rPr>
                        <a:t>6</a:t>
                      </a:r>
                    </a:p>
                  </a:txBody>
                  <a:tcPr/>
                </a:tc>
                <a:tc>
                  <a:txBody>
                    <a:bodyPr/>
                    <a:lstStyle/>
                    <a:p>
                      <a:pPr algn="ctr"/>
                      <a:r>
                        <a:rPr lang="en-GB" dirty="0">
                          <a:solidFill>
                            <a:schemeClr val="accent5">
                              <a:lumMod val="90000"/>
                            </a:schemeClr>
                          </a:solidFill>
                        </a:rPr>
                        <a:t>7</a:t>
                      </a:r>
                    </a:p>
                  </a:txBody>
                  <a:tcPr/>
                </a:tc>
                <a:extLst>
                  <a:ext uri="{0D108BD9-81ED-4DB2-BD59-A6C34878D82A}">
                    <a16:rowId xmlns:a16="http://schemas.microsoft.com/office/drawing/2014/main" val="1352119531"/>
                  </a:ext>
                </a:extLst>
              </a:tr>
            </a:tbl>
          </a:graphicData>
        </a:graphic>
      </p:graphicFrame>
      <p:graphicFrame>
        <p:nvGraphicFramePr>
          <p:cNvPr id="5" name="Table 4">
            <a:extLst>
              <a:ext uri="{FF2B5EF4-FFF2-40B4-BE49-F238E27FC236}">
                <a16:creationId xmlns:a16="http://schemas.microsoft.com/office/drawing/2014/main" id="{721DC3D3-1834-4ECB-BF60-8330DF65DB70}"/>
              </a:ext>
            </a:extLst>
          </p:cNvPr>
          <p:cNvGraphicFramePr>
            <a:graphicFrameLocks noGrp="1"/>
          </p:cNvGraphicFramePr>
          <p:nvPr>
            <p:extLst>
              <p:ext uri="{D42A27DB-BD31-4B8C-83A1-F6EECF244321}">
                <p14:modId xmlns:p14="http://schemas.microsoft.com/office/powerpoint/2010/main" val="2650807528"/>
              </p:ext>
            </p:extLst>
          </p:nvPr>
        </p:nvGraphicFramePr>
        <p:xfrm>
          <a:off x="3731194" y="2894151"/>
          <a:ext cx="2889250" cy="741680"/>
        </p:xfrm>
        <a:graphic>
          <a:graphicData uri="http://schemas.openxmlformats.org/drawingml/2006/table">
            <a:tbl>
              <a:tblPr firstRow="1" bandRow="1">
                <a:tableStyleId>{00A15C55-8517-42AA-B614-E9B94910E393}</a:tableStyleId>
              </a:tblPr>
              <a:tblGrid>
                <a:gridCol w="412750">
                  <a:extLst>
                    <a:ext uri="{9D8B030D-6E8A-4147-A177-3AD203B41FA5}">
                      <a16:colId xmlns:a16="http://schemas.microsoft.com/office/drawing/2014/main" val="2326592969"/>
                    </a:ext>
                  </a:extLst>
                </a:gridCol>
                <a:gridCol w="412750">
                  <a:extLst>
                    <a:ext uri="{9D8B030D-6E8A-4147-A177-3AD203B41FA5}">
                      <a16:colId xmlns:a16="http://schemas.microsoft.com/office/drawing/2014/main" val="2410460243"/>
                    </a:ext>
                  </a:extLst>
                </a:gridCol>
                <a:gridCol w="412750">
                  <a:extLst>
                    <a:ext uri="{9D8B030D-6E8A-4147-A177-3AD203B41FA5}">
                      <a16:colId xmlns:a16="http://schemas.microsoft.com/office/drawing/2014/main" val="3794738324"/>
                    </a:ext>
                  </a:extLst>
                </a:gridCol>
                <a:gridCol w="412750">
                  <a:extLst>
                    <a:ext uri="{9D8B030D-6E8A-4147-A177-3AD203B41FA5}">
                      <a16:colId xmlns:a16="http://schemas.microsoft.com/office/drawing/2014/main" val="586490796"/>
                    </a:ext>
                  </a:extLst>
                </a:gridCol>
                <a:gridCol w="412750">
                  <a:extLst>
                    <a:ext uri="{9D8B030D-6E8A-4147-A177-3AD203B41FA5}">
                      <a16:colId xmlns:a16="http://schemas.microsoft.com/office/drawing/2014/main" val="3327073787"/>
                    </a:ext>
                  </a:extLst>
                </a:gridCol>
                <a:gridCol w="412750">
                  <a:extLst>
                    <a:ext uri="{9D8B030D-6E8A-4147-A177-3AD203B41FA5}">
                      <a16:colId xmlns:a16="http://schemas.microsoft.com/office/drawing/2014/main" val="1471904093"/>
                    </a:ext>
                  </a:extLst>
                </a:gridCol>
                <a:gridCol w="412750">
                  <a:extLst>
                    <a:ext uri="{9D8B030D-6E8A-4147-A177-3AD203B41FA5}">
                      <a16:colId xmlns:a16="http://schemas.microsoft.com/office/drawing/2014/main" val="4095033195"/>
                    </a:ext>
                  </a:extLst>
                </a:gridCol>
              </a:tblGrid>
              <a:tr h="370840">
                <a:tc>
                  <a:txBody>
                    <a:bodyPr/>
                    <a:lstStyle/>
                    <a:p>
                      <a:pPr algn="ctr"/>
                      <a:r>
                        <a:rPr lang="en-GB" dirty="0"/>
                        <a:t>S</a:t>
                      </a:r>
                    </a:p>
                  </a:txBody>
                  <a:tcPr/>
                </a:tc>
                <a:tc>
                  <a:txBody>
                    <a:bodyPr/>
                    <a:lstStyle/>
                    <a:p>
                      <a:pPr algn="ctr"/>
                      <a:r>
                        <a:rPr lang="en-GB" dirty="0"/>
                        <a:t>C</a:t>
                      </a:r>
                    </a:p>
                  </a:txBody>
                  <a:tcPr/>
                </a:tc>
                <a:tc>
                  <a:txBody>
                    <a:bodyPr/>
                    <a:lstStyle/>
                    <a:p>
                      <a:pPr algn="ctr"/>
                      <a:r>
                        <a:rPr lang="en-GB" dirty="0"/>
                        <a:t>I</a:t>
                      </a:r>
                    </a:p>
                  </a:txBody>
                  <a:tcPr/>
                </a:tc>
                <a:tc>
                  <a:txBody>
                    <a:bodyPr/>
                    <a:lstStyle/>
                    <a:p>
                      <a:pPr algn="ctr"/>
                      <a:r>
                        <a:rPr lang="en-GB" dirty="0"/>
                        <a:t>E</a:t>
                      </a:r>
                    </a:p>
                  </a:txBody>
                  <a:tcPr/>
                </a:tc>
                <a:tc>
                  <a:txBody>
                    <a:bodyPr/>
                    <a:lstStyle/>
                    <a:p>
                      <a:pPr algn="ctr"/>
                      <a:r>
                        <a:rPr lang="en-GB" dirty="0"/>
                        <a:t>N</a:t>
                      </a:r>
                    </a:p>
                  </a:txBody>
                  <a:tcPr/>
                </a:tc>
                <a:tc>
                  <a:txBody>
                    <a:bodyPr/>
                    <a:lstStyle/>
                    <a:p>
                      <a:pPr algn="ctr"/>
                      <a:r>
                        <a:rPr lang="en-GB" dirty="0"/>
                        <a:t>C</a:t>
                      </a:r>
                    </a:p>
                  </a:txBody>
                  <a:tcPr/>
                </a:tc>
                <a:tc>
                  <a:txBody>
                    <a:bodyPr/>
                    <a:lstStyle/>
                    <a:p>
                      <a:pPr algn="ctr"/>
                      <a:r>
                        <a:rPr lang="en-GB" dirty="0"/>
                        <a:t>E</a:t>
                      </a:r>
                    </a:p>
                  </a:txBody>
                  <a:tcPr/>
                </a:tc>
                <a:extLst>
                  <a:ext uri="{0D108BD9-81ED-4DB2-BD59-A6C34878D82A}">
                    <a16:rowId xmlns:a16="http://schemas.microsoft.com/office/drawing/2014/main" val="2730810035"/>
                  </a:ext>
                </a:extLst>
              </a:tr>
              <a:tr h="370840">
                <a:tc>
                  <a:txBody>
                    <a:bodyPr/>
                    <a:lstStyle/>
                    <a:p>
                      <a:pPr algn="ctr"/>
                      <a:r>
                        <a:rPr lang="en-GB" dirty="0">
                          <a:solidFill>
                            <a:schemeClr val="accent5">
                              <a:lumMod val="90000"/>
                            </a:schemeClr>
                          </a:solidFill>
                        </a:rPr>
                        <a:t>0</a:t>
                      </a:r>
                    </a:p>
                  </a:txBody>
                  <a:tcPr/>
                </a:tc>
                <a:tc>
                  <a:txBody>
                    <a:bodyPr/>
                    <a:lstStyle/>
                    <a:p>
                      <a:pPr algn="ctr"/>
                      <a:r>
                        <a:rPr lang="en-GB" dirty="0">
                          <a:solidFill>
                            <a:schemeClr val="accent5">
                              <a:lumMod val="90000"/>
                            </a:schemeClr>
                          </a:solidFill>
                        </a:rPr>
                        <a:t>1</a:t>
                      </a:r>
                    </a:p>
                  </a:txBody>
                  <a:tcPr/>
                </a:tc>
                <a:tc>
                  <a:txBody>
                    <a:bodyPr/>
                    <a:lstStyle/>
                    <a:p>
                      <a:pPr algn="ctr"/>
                      <a:r>
                        <a:rPr lang="en-GB" dirty="0">
                          <a:solidFill>
                            <a:srgbClr val="595959"/>
                          </a:solidFill>
                        </a:rPr>
                        <a:t>2</a:t>
                      </a:r>
                    </a:p>
                  </a:txBody>
                  <a:tcPr/>
                </a:tc>
                <a:tc>
                  <a:txBody>
                    <a:bodyPr/>
                    <a:lstStyle/>
                    <a:p>
                      <a:pPr algn="ctr"/>
                      <a:r>
                        <a:rPr lang="en-GB" dirty="0">
                          <a:solidFill>
                            <a:srgbClr val="595959"/>
                          </a:solidFill>
                        </a:rPr>
                        <a:t>3</a:t>
                      </a:r>
                    </a:p>
                  </a:txBody>
                  <a:tcPr/>
                </a:tc>
                <a:tc>
                  <a:txBody>
                    <a:bodyPr/>
                    <a:lstStyle/>
                    <a:p>
                      <a:pPr algn="ctr"/>
                      <a:r>
                        <a:rPr lang="en-GB" dirty="0">
                          <a:solidFill>
                            <a:schemeClr val="accent5">
                              <a:lumMod val="90000"/>
                            </a:schemeClr>
                          </a:solidFill>
                        </a:rPr>
                        <a:t>4</a:t>
                      </a:r>
                    </a:p>
                  </a:txBody>
                  <a:tcPr/>
                </a:tc>
                <a:tc>
                  <a:txBody>
                    <a:bodyPr/>
                    <a:lstStyle/>
                    <a:p>
                      <a:pPr algn="ctr"/>
                      <a:r>
                        <a:rPr lang="en-GB" dirty="0">
                          <a:solidFill>
                            <a:schemeClr val="accent5">
                              <a:lumMod val="90000"/>
                            </a:schemeClr>
                          </a:solidFill>
                        </a:rPr>
                        <a:t>5</a:t>
                      </a:r>
                    </a:p>
                  </a:txBody>
                  <a:tcPr/>
                </a:tc>
                <a:tc>
                  <a:txBody>
                    <a:bodyPr/>
                    <a:lstStyle/>
                    <a:p>
                      <a:pPr algn="ctr"/>
                      <a:r>
                        <a:rPr lang="en-GB" dirty="0">
                          <a:solidFill>
                            <a:srgbClr val="595959"/>
                          </a:solidFill>
                        </a:rPr>
                        <a:t>6</a:t>
                      </a:r>
                    </a:p>
                  </a:txBody>
                  <a:tcPr/>
                </a:tc>
                <a:extLst>
                  <a:ext uri="{0D108BD9-81ED-4DB2-BD59-A6C34878D82A}">
                    <a16:rowId xmlns:a16="http://schemas.microsoft.com/office/drawing/2014/main" val="1352119531"/>
                  </a:ext>
                </a:extLst>
              </a:tr>
            </a:tbl>
          </a:graphicData>
        </a:graphic>
      </p:graphicFrame>
      <p:pic>
        <p:nvPicPr>
          <p:cNvPr id="6" name="Graphic 5">
            <a:extLst>
              <a:ext uri="{FF2B5EF4-FFF2-40B4-BE49-F238E27FC236}">
                <a16:creationId xmlns:a16="http://schemas.microsoft.com/office/drawing/2014/main" id="{D6A7A43B-F069-49AF-B937-79CFFE8A621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415142"/>
            <a:ext cx="1080000" cy="1080000"/>
          </a:xfrm>
          <a:prstGeom prst="rect">
            <a:avLst/>
          </a:prstGeom>
        </p:spPr>
      </p:pic>
    </p:spTree>
    <p:extLst>
      <p:ext uri="{BB962C8B-B14F-4D97-AF65-F5344CB8AC3E}">
        <p14:creationId xmlns:p14="http://schemas.microsoft.com/office/powerpoint/2010/main" val="2440817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B755A1CA-C3FD-4FCD-8909-EC4D1033A903}"/>
              </a:ext>
            </a:extLst>
          </p:cNvPr>
          <p:cNvSpPr>
            <a:spLocks noGrp="1"/>
          </p:cNvSpPr>
          <p:nvPr>
            <p:ph type="body" sz="quarter" idx="10"/>
          </p:nvPr>
        </p:nvSpPr>
        <p:spPr>
          <a:xfrm>
            <a:off x="216694" y="1388916"/>
            <a:ext cx="8002273" cy="5175169"/>
          </a:xfrm>
        </p:spPr>
        <p:txBody>
          <a:bodyPr/>
          <a:lstStyle/>
          <a:p>
            <a:r>
              <a:rPr lang="en-GB" sz="1800" dirty="0">
                <a:solidFill>
                  <a:schemeClr val="accent3"/>
                </a:solidFill>
              </a:rPr>
              <a:t>Cassini problem:</a:t>
            </a:r>
          </a:p>
          <a:p>
            <a:r>
              <a:rPr lang="en-GB" dirty="0"/>
              <a:t>3 points.</a:t>
            </a:r>
          </a:p>
          <a:p>
            <a:r>
              <a:rPr lang="en-GB" dirty="0"/>
              <a:t>The Cassini-Huygens spacecraft that visited the planet Saturn had 2.5Gb of memory. Due to solar particles hitting the spacecraft, the memory frequently became corrupted. In its first 2 years alone it suffered 280 single-bit errors on average every day. Without a method of detecting and correcting bits flipping between the zero and one state the spacecraft would be useless. One such method of detecting errors is odd parity. A sequence of bits must contain an odd number of ones and an additional bit is included in the data to ensure this. E.g.</a:t>
            </a:r>
          </a:p>
          <a:p>
            <a:r>
              <a:rPr lang="en-GB" dirty="0"/>
              <a:t>0110001 </a:t>
            </a:r>
            <a:r>
              <a:rPr lang="en-GB" b="1" dirty="0"/>
              <a:t>0</a:t>
            </a:r>
            <a:r>
              <a:rPr lang="en-GB" dirty="0"/>
              <a:t> contains three ones (including the parity bit which is set to 0). This sequence is correct.</a:t>
            </a:r>
          </a:p>
          <a:p>
            <a:r>
              <a:rPr lang="en-GB" dirty="0"/>
              <a:t>0110011 </a:t>
            </a:r>
            <a:r>
              <a:rPr lang="en-GB" b="1" dirty="0"/>
              <a:t>0</a:t>
            </a:r>
            <a:r>
              <a:rPr lang="en-GB" dirty="0"/>
              <a:t> contains four ones (including the parity bit which is set to 0). This sequence is incorrect and must be corrected.</a:t>
            </a:r>
          </a:p>
          <a:p>
            <a:r>
              <a:rPr lang="en-GB" dirty="0"/>
              <a:t>Write a function called, “</a:t>
            </a:r>
            <a:r>
              <a:rPr lang="en-GB" dirty="0" err="1"/>
              <a:t>OddParity</a:t>
            </a:r>
            <a:r>
              <a:rPr lang="en-GB" dirty="0"/>
              <a:t>” that takes a binary sequence as a parameter and returns True if the number of ones is odd and False if the number of ones is even.</a:t>
            </a:r>
          </a:p>
          <a:p>
            <a:endParaRPr lang="en-GB" dirty="0"/>
          </a:p>
          <a:p>
            <a:r>
              <a:rPr lang="en-GB" sz="1800" dirty="0">
                <a:solidFill>
                  <a:schemeClr val="accent3"/>
                </a:solidFill>
              </a:rPr>
              <a:t>Prime number problem:</a:t>
            </a:r>
          </a:p>
          <a:p>
            <a:r>
              <a:rPr lang="en-GB" dirty="0"/>
              <a:t>3 points.</a:t>
            </a:r>
          </a:p>
          <a:p>
            <a:r>
              <a:rPr lang="en-GB" dirty="0"/>
              <a:t>Prime numbers are the positive integers greater than 1 that are only divisible by 1 and itself. For example: 2, 3, 5, 7, 11 etc...</a:t>
            </a:r>
            <a:br>
              <a:rPr lang="en-GB" dirty="0"/>
            </a:br>
            <a:r>
              <a:rPr lang="en-GB" dirty="0"/>
              <a:t>Write a function called, “</a:t>
            </a:r>
            <a:r>
              <a:rPr lang="en-GB" dirty="0" err="1"/>
              <a:t>IsPrime</a:t>
            </a:r>
            <a:r>
              <a:rPr lang="en-GB" dirty="0"/>
              <a:t>” that takes a number as a parameter and returns True if the number is a prime number and False if it is not a prime number.</a:t>
            </a:r>
          </a:p>
          <a:p>
            <a:r>
              <a:rPr lang="en-GB" dirty="0"/>
              <a:t>Starting from two and counting up until the number halved is reached, if the number divided by the counter at any point has no remainder the number is not prime.</a:t>
            </a:r>
          </a:p>
          <a:p>
            <a:r>
              <a:rPr lang="en-GB" dirty="0"/>
              <a:t>This is not a very efficient algorithm, but it works!</a:t>
            </a:r>
          </a:p>
        </p:txBody>
      </p:sp>
      <p:pic>
        <p:nvPicPr>
          <p:cNvPr id="9" name="Graphic 8">
            <a:extLst>
              <a:ext uri="{FF2B5EF4-FFF2-40B4-BE49-F238E27FC236}">
                <a16:creationId xmlns:a16="http://schemas.microsoft.com/office/drawing/2014/main" id="{4F7C12F7-BBB8-479E-9CC0-3149EAD1A5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0000" y="1214439"/>
            <a:ext cx="1080000" cy="1080000"/>
          </a:xfrm>
          <a:prstGeom prst="rect">
            <a:avLst/>
          </a:prstGeom>
        </p:spPr>
      </p:pic>
      <p:pic>
        <p:nvPicPr>
          <p:cNvPr id="10" name="Graphic 9">
            <a:extLst>
              <a:ext uri="{FF2B5EF4-FFF2-40B4-BE49-F238E27FC236}">
                <a16:creationId xmlns:a16="http://schemas.microsoft.com/office/drawing/2014/main" id="{A28D7C7E-79D3-4ED1-A121-BE07BE59E5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655125">
            <a:off x="8775438" y="1889877"/>
            <a:ext cx="659663" cy="659663"/>
          </a:xfrm>
          <a:prstGeom prst="rect">
            <a:avLst/>
          </a:prstGeom>
        </p:spPr>
      </p:pic>
      <p:pic>
        <p:nvPicPr>
          <p:cNvPr id="11" name="Graphic 10">
            <a:extLst>
              <a:ext uri="{FF2B5EF4-FFF2-40B4-BE49-F238E27FC236}">
                <a16:creationId xmlns:a16="http://schemas.microsoft.com/office/drawing/2014/main" id="{E3027403-4874-483C-8AED-72F22A6AA3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00" y="3973286"/>
            <a:ext cx="1080000" cy="1080000"/>
          </a:xfrm>
          <a:prstGeom prst="rect">
            <a:avLst/>
          </a:prstGeom>
        </p:spPr>
      </p:pic>
    </p:spTree>
    <p:extLst>
      <p:ext uri="{BB962C8B-B14F-4D97-AF65-F5344CB8AC3E}">
        <p14:creationId xmlns:p14="http://schemas.microsoft.com/office/powerpoint/2010/main" val="2691668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AA3DCD6-EA57-44AA-A10A-169977277CBF}"/>
              </a:ext>
            </a:extLst>
          </p:cNvPr>
          <p:cNvGraphicFramePr>
            <a:graphicFrameLocks noGrp="1"/>
          </p:cNvGraphicFramePr>
          <p:nvPr/>
        </p:nvGraphicFramePr>
        <p:xfrm>
          <a:off x="311299" y="2248707"/>
          <a:ext cx="6344682" cy="1554480"/>
        </p:xfrm>
        <a:graphic>
          <a:graphicData uri="http://schemas.openxmlformats.org/drawingml/2006/table">
            <a:tbl>
              <a:tblPr firstRow="1" bandRow="1">
                <a:tableStyleId>{00A15C55-8517-42AA-B614-E9B94910E393}</a:tableStyleId>
              </a:tblPr>
              <a:tblGrid>
                <a:gridCol w="930593">
                  <a:extLst>
                    <a:ext uri="{9D8B030D-6E8A-4147-A177-3AD203B41FA5}">
                      <a16:colId xmlns:a16="http://schemas.microsoft.com/office/drawing/2014/main" val="1361074762"/>
                    </a:ext>
                  </a:extLst>
                </a:gridCol>
                <a:gridCol w="930593">
                  <a:extLst>
                    <a:ext uri="{9D8B030D-6E8A-4147-A177-3AD203B41FA5}">
                      <a16:colId xmlns:a16="http://schemas.microsoft.com/office/drawing/2014/main" val="1048701107"/>
                    </a:ext>
                  </a:extLst>
                </a:gridCol>
                <a:gridCol w="3429318">
                  <a:extLst>
                    <a:ext uri="{9D8B030D-6E8A-4147-A177-3AD203B41FA5}">
                      <a16:colId xmlns:a16="http://schemas.microsoft.com/office/drawing/2014/main" val="477024362"/>
                    </a:ext>
                  </a:extLst>
                </a:gridCol>
                <a:gridCol w="1054178">
                  <a:extLst>
                    <a:ext uri="{9D8B030D-6E8A-4147-A177-3AD203B41FA5}">
                      <a16:colId xmlns:a16="http://schemas.microsoft.com/office/drawing/2014/main" val="710548072"/>
                    </a:ext>
                  </a:extLst>
                </a:gridCol>
              </a:tblGrid>
              <a:tr h="197712">
                <a:tc>
                  <a:txBody>
                    <a:bodyPr/>
                    <a:lstStyle/>
                    <a:p>
                      <a:pPr algn="ctr"/>
                      <a:r>
                        <a:rPr lang="en-GB" sz="1100" dirty="0"/>
                        <a:t>Parameter 1</a:t>
                      </a:r>
                    </a:p>
                  </a:txBody>
                  <a:tcPr anchor="ctr"/>
                </a:tc>
                <a:tc>
                  <a:txBody>
                    <a:bodyPr/>
                    <a:lstStyle/>
                    <a:p>
                      <a:pPr algn="ctr"/>
                      <a:r>
                        <a:rPr lang="en-GB" sz="1100" dirty="0"/>
                        <a:t>Parameter 2</a:t>
                      </a:r>
                    </a:p>
                  </a:txBody>
                  <a:tcPr anchor="ctr"/>
                </a:tc>
                <a:tc>
                  <a:txBody>
                    <a:bodyPr/>
                    <a:lstStyle/>
                    <a:p>
                      <a:r>
                        <a:rPr lang="en-GB" sz="1100" dirty="0"/>
                        <a:t>Expected output</a:t>
                      </a:r>
                    </a:p>
                  </a:txBody>
                  <a:tcPr anchor="ctr"/>
                </a:tc>
                <a:tc>
                  <a:txBody>
                    <a:bodyPr/>
                    <a:lstStyle/>
                    <a:p>
                      <a:pPr algn="ctr"/>
                      <a:r>
                        <a:rPr lang="en-GB" sz="1100" dirty="0"/>
                        <a:t>Pass/Fail Test</a:t>
                      </a:r>
                    </a:p>
                  </a:txBody>
                  <a:tcPr anchor="ctr"/>
                </a:tc>
                <a:extLst>
                  <a:ext uri="{0D108BD9-81ED-4DB2-BD59-A6C34878D82A}">
                    <a16:rowId xmlns:a16="http://schemas.microsoft.com/office/drawing/2014/main" val="423567483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750772158"/>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967127092"/>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78004290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962784495"/>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434869026"/>
                  </a:ext>
                </a:extLst>
              </a:tr>
            </a:tbl>
          </a:graphicData>
        </a:graphic>
      </p:graphicFrame>
      <p:sp>
        <p:nvSpPr>
          <p:cNvPr id="8" name="Text Placeholder 2">
            <a:extLst>
              <a:ext uri="{FF2B5EF4-FFF2-40B4-BE49-F238E27FC236}">
                <a16:creationId xmlns:a16="http://schemas.microsoft.com/office/drawing/2014/main" id="{CEF4051C-04FE-42EE-9620-42B5BAE4522C}"/>
              </a:ext>
            </a:extLst>
          </p:cNvPr>
          <p:cNvSpPr>
            <a:spLocks noGrp="1"/>
          </p:cNvSpPr>
          <p:nvPr>
            <p:ph type="body" sz="quarter" idx="10"/>
          </p:nvPr>
        </p:nvSpPr>
        <p:spPr>
          <a:xfrm>
            <a:off x="216694" y="1388917"/>
            <a:ext cx="8002273" cy="380506"/>
          </a:xfrm>
        </p:spPr>
        <p:txBody>
          <a:bodyPr/>
          <a:lstStyle/>
          <a:p>
            <a:r>
              <a:rPr lang="en-GB" sz="1800" dirty="0">
                <a:solidFill>
                  <a:schemeClr val="accent3"/>
                </a:solidFill>
              </a:rPr>
              <a:t>Test tables:</a:t>
            </a:r>
          </a:p>
        </p:txBody>
      </p:sp>
      <p:sp>
        <p:nvSpPr>
          <p:cNvPr id="10" name="TextBox 9">
            <a:extLst>
              <a:ext uri="{FF2B5EF4-FFF2-40B4-BE49-F238E27FC236}">
                <a16:creationId xmlns:a16="http://schemas.microsoft.com/office/drawing/2014/main" id="{9B9498B9-38E9-4948-B080-83DF6ACDE5F7}"/>
              </a:ext>
            </a:extLst>
          </p:cNvPr>
          <p:cNvSpPr txBox="1"/>
          <p:nvPr/>
        </p:nvSpPr>
        <p:spPr>
          <a:xfrm>
            <a:off x="216694" y="1828798"/>
            <a:ext cx="1015206" cy="261610"/>
          </a:xfrm>
          <a:prstGeom prst="rect">
            <a:avLst/>
          </a:prstGeom>
          <a:noFill/>
        </p:spPr>
        <p:txBody>
          <a:bodyPr wrap="square">
            <a:spAutoFit/>
          </a:bodyPr>
          <a:lstStyle/>
          <a:p>
            <a:r>
              <a:rPr lang="en-GB" sz="1100" dirty="0">
                <a:solidFill>
                  <a:srgbClr val="595959"/>
                </a:solidFill>
              </a:rPr>
              <a:t>Problem:</a:t>
            </a:r>
          </a:p>
        </p:txBody>
      </p:sp>
      <p:sp>
        <p:nvSpPr>
          <p:cNvPr id="15" name="Rectangle 14">
            <a:extLst>
              <a:ext uri="{FF2B5EF4-FFF2-40B4-BE49-F238E27FC236}">
                <a16:creationId xmlns:a16="http://schemas.microsoft.com/office/drawing/2014/main" id="{56955228-9709-45E5-8F9F-7D5A30610166}"/>
              </a:ext>
            </a:extLst>
          </p:cNvPr>
          <p:cNvSpPr/>
          <p:nvPr/>
        </p:nvSpPr>
        <p:spPr>
          <a:xfrm>
            <a:off x="1231900" y="1755327"/>
            <a:ext cx="5424081" cy="3805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graphicFrame>
        <p:nvGraphicFramePr>
          <p:cNvPr id="2" name="Table 1">
            <a:extLst>
              <a:ext uri="{FF2B5EF4-FFF2-40B4-BE49-F238E27FC236}">
                <a16:creationId xmlns:a16="http://schemas.microsoft.com/office/drawing/2014/main" id="{3E967A83-151D-4DBF-B096-136DD1C1DDA8}"/>
              </a:ext>
            </a:extLst>
          </p:cNvPr>
          <p:cNvGraphicFramePr>
            <a:graphicFrameLocks noGrp="1"/>
          </p:cNvGraphicFramePr>
          <p:nvPr/>
        </p:nvGraphicFramePr>
        <p:xfrm>
          <a:off x="311299" y="4454866"/>
          <a:ext cx="6344682" cy="1554480"/>
        </p:xfrm>
        <a:graphic>
          <a:graphicData uri="http://schemas.openxmlformats.org/drawingml/2006/table">
            <a:tbl>
              <a:tblPr firstRow="1" bandRow="1">
                <a:tableStyleId>{00A15C55-8517-42AA-B614-E9B94910E393}</a:tableStyleId>
              </a:tblPr>
              <a:tblGrid>
                <a:gridCol w="930593">
                  <a:extLst>
                    <a:ext uri="{9D8B030D-6E8A-4147-A177-3AD203B41FA5}">
                      <a16:colId xmlns:a16="http://schemas.microsoft.com/office/drawing/2014/main" val="1361074762"/>
                    </a:ext>
                  </a:extLst>
                </a:gridCol>
                <a:gridCol w="930593">
                  <a:extLst>
                    <a:ext uri="{9D8B030D-6E8A-4147-A177-3AD203B41FA5}">
                      <a16:colId xmlns:a16="http://schemas.microsoft.com/office/drawing/2014/main" val="1048701107"/>
                    </a:ext>
                  </a:extLst>
                </a:gridCol>
                <a:gridCol w="3429318">
                  <a:extLst>
                    <a:ext uri="{9D8B030D-6E8A-4147-A177-3AD203B41FA5}">
                      <a16:colId xmlns:a16="http://schemas.microsoft.com/office/drawing/2014/main" val="477024362"/>
                    </a:ext>
                  </a:extLst>
                </a:gridCol>
                <a:gridCol w="1054178">
                  <a:extLst>
                    <a:ext uri="{9D8B030D-6E8A-4147-A177-3AD203B41FA5}">
                      <a16:colId xmlns:a16="http://schemas.microsoft.com/office/drawing/2014/main" val="710548072"/>
                    </a:ext>
                  </a:extLst>
                </a:gridCol>
              </a:tblGrid>
              <a:tr h="197712">
                <a:tc>
                  <a:txBody>
                    <a:bodyPr/>
                    <a:lstStyle/>
                    <a:p>
                      <a:pPr algn="ctr"/>
                      <a:r>
                        <a:rPr lang="en-GB" sz="1100" dirty="0"/>
                        <a:t>Parameter 1</a:t>
                      </a:r>
                    </a:p>
                  </a:txBody>
                  <a:tcPr anchor="ctr"/>
                </a:tc>
                <a:tc>
                  <a:txBody>
                    <a:bodyPr/>
                    <a:lstStyle/>
                    <a:p>
                      <a:pPr algn="ctr"/>
                      <a:r>
                        <a:rPr lang="en-GB" sz="1100" dirty="0"/>
                        <a:t>Parameter 2</a:t>
                      </a:r>
                    </a:p>
                  </a:txBody>
                  <a:tcPr anchor="ctr"/>
                </a:tc>
                <a:tc>
                  <a:txBody>
                    <a:bodyPr/>
                    <a:lstStyle/>
                    <a:p>
                      <a:r>
                        <a:rPr lang="en-GB" sz="1100" dirty="0"/>
                        <a:t>Expected output</a:t>
                      </a:r>
                    </a:p>
                  </a:txBody>
                  <a:tcPr anchor="ctr"/>
                </a:tc>
                <a:tc>
                  <a:txBody>
                    <a:bodyPr/>
                    <a:lstStyle/>
                    <a:p>
                      <a:pPr algn="ctr"/>
                      <a:r>
                        <a:rPr lang="en-GB" sz="1100" dirty="0"/>
                        <a:t>Pass/Fail Test</a:t>
                      </a:r>
                    </a:p>
                  </a:txBody>
                  <a:tcPr anchor="ctr"/>
                </a:tc>
                <a:extLst>
                  <a:ext uri="{0D108BD9-81ED-4DB2-BD59-A6C34878D82A}">
                    <a16:rowId xmlns:a16="http://schemas.microsoft.com/office/drawing/2014/main" val="423567483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750772158"/>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967127092"/>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780042906"/>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962784495"/>
                  </a:ext>
                </a:extLst>
              </a:tr>
              <a:tr h="197712">
                <a:tc>
                  <a:txBody>
                    <a:bodyPr/>
                    <a:lstStyle/>
                    <a:p>
                      <a:pPr algn="ctr"/>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tc>
                  <a:txBody>
                    <a:bodyPr/>
                    <a:lstStyle/>
                    <a:p>
                      <a:endParaRPr lang="en-GB" sz="1100" dirty="0">
                        <a:solidFill>
                          <a:srgbClr val="595959"/>
                        </a:solidFill>
                      </a:endParaRP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434869026"/>
                  </a:ext>
                </a:extLst>
              </a:tr>
            </a:tbl>
          </a:graphicData>
        </a:graphic>
      </p:graphicFrame>
      <p:sp>
        <p:nvSpPr>
          <p:cNvPr id="3" name="TextBox 2">
            <a:extLst>
              <a:ext uri="{FF2B5EF4-FFF2-40B4-BE49-F238E27FC236}">
                <a16:creationId xmlns:a16="http://schemas.microsoft.com/office/drawing/2014/main" id="{30B9B4E3-9C13-4515-881B-2B212A395191}"/>
              </a:ext>
            </a:extLst>
          </p:cNvPr>
          <p:cNvSpPr txBox="1"/>
          <p:nvPr/>
        </p:nvSpPr>
        <p:spPr>
          <a:xfrm>
            <a:off x="216694" y="4034957"/>
            <a:ext cx="1015206" cy="261610"/>
          </a:xfrm>
          <a:prstGeom prst="rect">
            <a:avLst/>
          </a:prstGeom>
          <a:noFill/>
        </p:spPr>
        <p:txBody>
          <a:bodyPr wrap="square">
            <a:spAutoFit/>
          </a:bodyPr>
          <a:lstStyle/>
          <a:p>
            <a:r>
              <a:rPr lang="en-GB" sz="1100" dirty="0">
                <a:solidFill>
                  <a:srgbClr val="595959"/>
                </a:solidFill>
              </a:rPr>
              <a:t>Problem:</a:t>
            </a:r>
          </a:p>
        </p:txBody>
      </p:sp>
      <p:sp>
        <p:nvSpPr>
          <p:cNvPr id="4" name="Rectangle 3">
            <a:extLst>
              <a:ext uri="{FF2B5EF4-FFF2-40B4-BE49-F238E27FC236}">
                <a16:creationId xmlns:a16="http://schemas.microsoft.com/office/drawing/2014/main" id="{9E7912DE-AB3A-4982-959F-1705C531B761}"/>
              </a:ext>
            </a:extLst>
          </p:cNvPr>
          <p:cNvSpPr/>
          <p:nvPr/>
        </p:nvSpPr>
        <p:spPr>
          <a:xfrm>
            <a:off x="1231900" y="3961486"/>
            <a:ext cx="5424081" cy="38050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100" dirty="0">
              <a:solidFill>
                <a:srgbClr val="595959"/>
              </a:solidFill>
            </a:endParaRPr>
          </a:p>
        </p:txBody>
      </p:sp>
    </p:spTree>
    <p:extLst>
      <p:ext uri="{BB962C8B-B14F-4D97-AF65-F5344CB8AC3E}">
        <p14:creationId xmlns:p14="http://schemas.microsoft.com/office/powerpoint/2010/main" val="4075379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BD0B03-9594-45F9-9C8A-1E6A68C4A8C0}"/>
              </a:ext>
            </a:extLst>
          </p:cNvPr>
          <p:cNvSpPr>
            <a:spLocks noGrp="1"/>
          </p:cNvSpPr>
          <p:nvPr>
            <p:ph type="body" sz="quarter" idx="10"/>
          </p:nvPr>
        </p:nvSpPr>
        <p:spPr>
          <a:xfrm>
            <a:off x="216694" y="1388917"/>
            <a:ext cx="9436952" cy="322791"/>
          </a:xfrm>
        </p:spPr>
        <p:txBody>
          <a:bodyPr/>
          <a:lstStyle/>
          <a:p>
            <a:r>
              <a:rPr lang="en-GB" sz="1800" dirty="0">
                <a:solidFill>
                  <a:schemeClr val="accent3"/>
                </a:solidFill>
              </a:rPr>
              <a:t>Review your solutions:</a:t>
            </a:r>
          </a:p>
        </p:txBody>
      </p:sp>
      <p:graphicFrame>
        <p:nvGraphicFramePr>
          <p:cNvPr id="5" name="Table 5">
            <a:extLst>
              <a:ext uri="{FF2B5EF4-FFF2-40B4-BE49-F238E27FC236}">
                <a16:creationId xmlns:a16="http://schemas.microsoft.com/office/drawing/2014/main" id="{98142B1A-C8C9-4164-BE42-797B69E3DBE7}"/>
              </a:ext>
            </a:extLst>
          </p:cNvPr>
          <p:cNvGraphicFramePr>
            <a:graphicFrameLocks noGrp="1"/>
          </p:cNvGraphicFramePr>
          <p:nvPr>
            <p:extLst>
              <p:ext uri="{D42A27DB-BD31-4B8C-83A1-F6EECF244321}">
                <p14:modId xmlns:p14="http://schemas.microsoft.com/office/powerpoint/2010/main" val="2720233996"/>
              </p:ext>
            </p:extLst>
          </p:nvPr>
        </p:nvGraphicFramePr>
        <p:xfrm>
          <a:off x="252353" y="1733550"/>
          <a:ext cx="9401293" cy="3337560"/>
        </p:xfrm>
        <a:graphic>
          <a:graphicData uri="http://schemas.openxmlformats.org/drawingml/2006/table">
            <a:tbl>
              <a:tblPr bandRow="1">
                <a:tableStyleId>{00A15C55-8517-42AA-B614-E9B94910E393}</a:tableStyleId>
              </a:tblPr>
              <a:tblGrid>
                <a:gridCol w="8004038">
                  <a:extLst>
                    <a:ext uri="{9D8B030D-6E8A-4147-A177-3AD203B41FA5}">
                      <a16:colId xmlns:a16="http://schemas.microsoft.com/office/drawing/2014/main" val="1464303887"/>
                    </a:ext>
                  </a:extLst>
                </a:gridCol>
                <a:gridCol w="1397255">
                  <a:extLst>
                    <a:ext uri="{9D8B030D-6E8A-4147-A177-3AD203B41FA5}">
                      <a16:colId xmlns:a16="http://schemas.microsoft.com/office/drawing/2014/main" val="2688058739"/>
                    </a:ext>
                  </a:extLst>
                </a:gridCol>
              </a:tblGrid>
              <a:tr h="370840">
                <a:tc>
                  <a:txBody>
                    <a:bodyPr/>
                    <a:lstStyle/>
                    <a:p>
                      <a:r>
                        <a:rPr lang="en-GB" sz="1100" b="1" dirty="0">
                          <a:solidFill>
                            <a:srgbClr val="595959"/>
                          </a:solidFill>
                        </a:rPr>
                        <a:t>Did you:</a:t>
                      </a:r>
                    </a:p>
                  </a:txBody>
                  <a:tcPr anchor="ctr"/>
                </a:tc>
                <a:tc>
                  <a:txBody>
                    <a:bodyPr/>
                    <a:lstStyle/>
                    <a:p>
                      <a:pPr algn="ctr"/>
                      <a:r>
                        <a:rPr lang="en-GB" sz="1100" b="1" dirty="0">
                          <a:solidFill>
                            <a:srgbClr val="595959"/>
                          </a:solidFill>
                        </a:rPr>
                        <a:t>Self-assess: Yes/No</a:t>
                      </a:r>
                    </a:p>
                  </a:txBody>
                  <a:tcPr anchor="ctr"/>
                </a:tc>
                <a:extLst>
                  <a:ext uri="{0D108BD9-81ED-4DB2-BD59-A6C34878D82A}">
                    <a16:rowId xmlns:a16="http://schemas.microsoft.com/office/drawing/2014/main" val="1408720081"/>
                  </a:ext>
                </a:extLst>
              </a:tr>
              <a:tr h="370840">
                <a:tc>
                  <a:txBody>
                    <a:bodyPr/>
                    <a:lstStyle/>
                    <a:p>
                      <a:r>
                        <a:rPr lang="en-GB" sz="1100" dirty="0">
                          <a:solidFill>
                            <a:srgbClr val="595959"/>
                          </a:solidFill>
                        </a:rPr>
                        <a:t>Complete all the requirements for the problems you solved?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2705630206"/>
                  </a:ext>
                </a:extLst>
              </a:tr>
              <a:tr h="370840">
                <a:tc>
                  <a:txBody>
                    <a:bodyPr/>
                    <a:lstStyle/>
                    <a:p>
                      <a:r>
                        <a:rPr lang="en-GB" sz="1100" dirty="0">
                          <a:solidFill>
                            <a:srgbClr val="595959"/>
                          </a:solidFill>
                        </a:rPr>
                        <a:t>Start your programs with a comment to describe what they do?</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3128378555"/>
                  </a:ext>
                </a:extLst>
              </a:tr>
              <a:tr h="370840">
                <a:tc>
                  <a:txBody>
                    <a:bodyPr/>
                    <a:lstStyle/>
                    <a:p>
                      <a:r>
                        <a:rPr lang="en-GB" sz="1100" dirty="0">
                          <a:solidFill>
                            <a:srgbClr val="595959"/>
                          </a:solidFill>
                        </a:rPr>
                        <a:t>Use a subroutine for the main algorithm in your code?</a:t>
                      </a:r>
                    </a:p>
                  </a:txBody>
                  <a:tcPr anchor="ctr"/>
                </a:tc>
                <a:tc>
                  <a:txBody>
                    <a:bodyPr/>
                    <a:lstStyle/>
                    <a:p>
                      <a:pPr algn="ctr"/>
                      <a:endParaRPr lang="en-GB" sz="1100">
                        <a:solidFill>
                          <a:srgbClr val="595959"/>
                        </a:solidFill>
                      </a:endParaRPr>
                    </a:p>
                  </a:txBody>
                  <a:tcPr anchor="ctr"/>
                </a:tc>
                <a:extLst>
                  <a:ext uri="{0D108BD9-81ED-4DB2-BD59-A6C34878D82A}">
                    <a16:rowId xmlns:a16="http://schemas.microsoft.com/office/drawing/2014/main" val="66189188"/>
                  </a:ext>
                </a:extLst>
              </a:tr>
              <a:tr h="370840">
                <a:tc>
                  <a:txBody>
                    <a:bodyPr/>
                    <a:lstStyle/>
                    <a:p>
                      <a:r>
                        <a:rPr lang="en-GB" sz="1100" dirty="0">
                          <a:solidFill>
                            <a:srgbClr val="595959"/>
                          </a:solidFill>
                        </a:rPr>
                        <a:t>Use a comment to describe what the subroutine does?</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514976910"/>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rPr>
                        <a:t>Use a comment after each program branch to explain the purpose of the section?</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895542299"/>
                  </a:ext>
                </a:extLst>
              </a:tr>
              <a:tr h="37084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100" dirty="0">
                          <a:solidFill>
                            <a:srgbClr val="595959"/>
                          </a:solidFill>
                        </a:rPr>
                        <a:t>Use a comment before each iteration to explain the purpose of the loop?</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367200575"/>
                  </a:ext>
                </a:extLst>
              </a:tr>
              <a:tr h="370840">
                <a:tc>
                  <a:txBody>
                    <a:bodyPr/>
                    <a:lstStyle/>
                    <a:p>
                      <a:r>
                        <a:rPr lang="en-GB" sz="1100" dirty="0">
                          <a:solidFill>
                            <a:srgbClr val="595959"/>
                          </a:solidFill>
                        </a:rPr>
                        <a:t>Use variable names that describe the data they hold?</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1619168858"/>
                  </a:ext>
                </a:extLst>
              </a:tr>
              <a:tr h="370840">
                <a:tc>
                  <a:txBody>
                    <a:bodyPr/>
                    <a:lstStyle/>
                    <a:p>
                      <a:r>
                        <a:rPr lang="en-GB" sz="1100" dirty="0">
                          <a:solidFill>
                            <a:srgbClr val="595959"/>
                          </a:solidFill>
                        </a:rPr>
                        <a:t>Test your programs against different types of data to check they work?</a:t>
                      </a:r>
                    </a:p>
                  </a:txBody>
                  <a:tcPr anchor="ctr"/>
                </a:tc>
                <a:tc>
                  <a:txBody>
                    <a:bodyPr/>
                    <a:lstStyle/>
                    <a:p>
                      <a:pPr algn="ctr"/>
                      <a:endParaRPr lang="en-GB" sz="1100" dirty="0">
                        <a:solidFill>
                          <a:srgbClr val="595959"/>
                        </a:solidFill>
                      </a:endParaRPr>
                    </a:p>
                  </a:txBody>
                  <a:tcPr anchor="ctr"/>
                </a:tc>
                <a:extLst>
                  <a:ext uri="{0D108BD9-81ED-4DB2-BD59-A6C34878D82A}">
                    <a16:rowId xmlns:a16="http://schemas.microsoft.com/office/drawing/2014/main" val="3810746733"/>
                  </a:ext>
                </a:extLst>
              </a:tr>
            </a:tbl>
          </a:graphicData>
        </a:graphic>
      </p:graphicFrame>
    </p:spTree>
    <p:extLst>
      <p:ext uri="{BB962C8B-B14F-4D97-AF65-F5344CB8AC3E}">
        <p14:creationId xmlns:p14="http://schemas.microsoft.com/office/powerpoint/2010/main" val="306299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lvl="2">
              <a:lnSpc>
                <a:spcPct val="100000"/>
              </a:lnSpc>
              <a:spcBef>
                <a:spcPts val="600"/>
              </a:spcBef>
            </a:pPr>
            <a:endParaRPr lang="en-GB" dirty="0">
              <a:solidFill>
                <a:schemeClr val="accent1"/>
              </a:solidFill>
              <a:latin typeface="Consolas" panose="020B0609020204030204" pitchFamily="49" charset="0"/>
            </a:endParaRPr>
          </a:p>
          <a:p>
            <a:pPr lvl="4">
              <a:lnSpc>
                <a:spcPct val="100000"/>
              </a:lnSpc>
              <a:spcBef>
                <a:spcPts val="600"/>
              </a:spcBef>
            </a:pPr>
            <a:endParaRPr lang="en-GB" dirty="0">
              <a:solidFill>
                <a:schemeClr val="accent1"/>
              </a:solidFill>
              <a:latin typeface="Consolas" panose="020B0609020204030204" pitchFamily="49" charset="0"/>
            </a:endParaRPr>
          </a:p>
          <a:p>
            <a:pPr lvl="4">
              <a:lnSpc>
                <a:spcPct val="100000"/>
              </a:lnSpc>
              <a:spcBef>
                <a:spcPts val="600"/>
              </a:spcBef>
            </a:pPr>
            <a:endParaRPr lang="en-GB" dirty="0">
              <a:solidFill>
                <a:schemeClr val="accent1"/>
              </a:solidFill>
              <a:latin typeface="Consolas" panose="020B0609020204030204" pitchFamily="49" charset="0"/>
            </a:endParaRPr>
          </a:p>
          <a:p>
            <a:pPr lvl="4">
              <a:lnSpc>
                <a:spcPct val="100000"/>
              </a:lnSpc>
              <a:spcBef>
                <a:spcPts val="600"/>
              </a:spcBef>
            </a:pPr>
            <a:endParaRPr lang="en-GB" dirty="0">
              <a:solidFill>
                <a:schemeClr val="accent1"/>
              </a:solidFill>
              <a:latin typeface="Consolas" panose="020B0609020204030204" pitchFamily="49" charset="0"/>
            </a:endParaRPr>
          </a:p>
          <a:p>
            <a:pPr lvl="4">
              <a:lnSpc>
                <a:spcPct val="100000"/>
              </a:lnSpc>
              <a:spcBef>
                <a:spcPts val="600"/>
              </a:spcBef>
            </a:pPr>
            <a:r>
              <a:rPr lang="en-GB" dirty="0">
                <a:solidFill>
                  <a:schemeClr val="accent1"/>
                </a:solidFill>
                <a:latin typeface="Consolas" panose="020B0609020204030204" pitchFamily="49" charset="0"/>
              </a:rPr>
              <a:t># Counter-controlled iterations</a:t>
            </a:r>
          </a:p>
          <a:p>
            <a:pPr lvl="4">
              <a:lnSpc>
                <a:spcPct val="100000"/>
              </a:lnSpc>
              <a:spcBef>
                <a:spcPts val="600"/>
              </a:spcBef>
            </a:pPr>
            <a:endParaRPr lang="en-GB" dirty="0">
              <a:solidFill>
                <a:schemeClr val="accent1"/>
              </a:solidFill>
              <a:latin typeface="Consolas" panose="020B0609020204030204" pitchFamily="49" charset="0"/>
            </a:endParaRPr>
          </a:p>
          <a:p>
            <a:pPr lvl="4">
              <a:lnSpc>
                <a:spcPct val="100000"/>
              </a:lnSpc>
              <a:spcBef>
                <a:spcPts val="600"/>
              </a:spcBef>
            </a:pPr>
            <a:r>
              <a:rPr lang="en-GB" dirty="0">
                <a:solidFill>
                  <a:schemeClr val="accent1"/>
                </a:solidFill>
                <a:latin typeface="Consolas" panose="020B0609020204030204" pitchFamily="49" charset="0"/>
              </a:rPr>
              <a:t># Subroutine to demonstrate loops</a:t>
            </a:r>
          </a:p>
          <a:p>
            <a:pPr lvl="4">
              <a:lnSpc>
                <a:spcPct val="100000"/>
              </a:lnSpc>
              <a:spcBef>
                <a:spcPts val="60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OutputMessage</a:t>
            </a:r>
            <a:r>
              <a:rPr lang="en-GB" dirty="0">
                <a:solidFill>
                  <a:schemeClr val="accent1"/>
                </a:solidFill>
                <a:latin typeface="Consolas" panose="020B0609020204030204" pitchFamily="49" charset="0"/>
              </a:rPr>
              <a:t>(Message):</a:t>
            </a:r>
          </a:p>
          <a:p>
            <a:pPr lvl="4">
              <a:lnSpc>
                <a:spcPct val="100000"/>
              </a:lnSpc>
              <a:spcBef>
                <a:spcPts val="600"/>
              </a:spcBef>
            </a:pPr>
            <a:r>
              <a:rPr lang="en-GB" dirty="0">
                <a:solidFill>
                  <a:schemeClr val="accent1"/>
                </a:solidFill>
                <a:latin typeface="Consolas" panose="020B0609020204030204" pitchFamily="49" charset="0"/>
              </a:rPr>
              <a:t>    for Counter in range(0,10,1):</a:t>
            </a:r>
          </a:p>
          <a:p>
            <a:pPr lvl="4">
              <a:lnSpc>
                <a:spcPct val="100000"/>
              </a:lnSpc>
              <a:spcBef>
                <a:spcPts val="600"/>
              </a:spcBef>
            </a:pPr>
            <a:r>
              <a:rPr lang="en-GB" dirty="0">
                <a:solidFill>
                  <a:schemeClr val="accent1"/>
                </a:solidFill>
                <a:latin typeface="Consolas" panose="020B0609020204030204" pitchFamily="49" charset="0"/>
              </a:rPr>
              <a:t>        print(Message)</a:t>
            </a:r>
          </a:p>
          <a:p>
            <a:pPr lvl="4">
              <a:lnSpc>
                <a:spcPct val="100000"/>
              </a:lnSpc>
              <a:spcBef>
                <a:spcPts val="600"/>
              </a:spcBef>
            </a:pPr>
            <a:endParaRPr lang="en-GB" dirty="0">
              <a:solidFill>
                <a:schemeClr val="accent1"/>
              </a:solidFill>
              <a:latin typeface="Consolas" panose="020B0609020204030204" pitchFamily="49" charset="0"/>
            </a:endParaRPr>
          </a:p>
          <a:p>
            <a:pPr lvl="4">
              <a:lnSpc>
                <a:spcPct val="100000"/>
              </a:lnSpc>
              <a:spcBef>
                <a:spcPts val="600"/>
              </a:spcBef>
            </a:pPr>
            <a:r>
              <a:rPr lang="en-GB" dirty="0">
                <a:solidFill>
                  <a:schemeClr val="accent1"/>
                </a:solidFill>
                <a:latin typeface="Consolas" panose="020B0609020204030204" pitchFamily="49" charset="0"/>
              </a:rPr>
              <a:t># Main program</a:t>
            </a:r>
          </a:p>
          <a:p>
            <a:pPr lvl="4">
              <a:lnSpc>
                <a:spcPct val="100000"/>
              </a:lnSpc>
              <a:spcBef>
                <a:spcPts val="600"/>
              </a:spcBef>
            </a:pPr>
            <a:r>
              <a:rPr lang="en-GB" dirty="0">
                <a:solidFill>
                  <a:schemeClr val="accent1"/>
                </a:solidFill>
                <a:latin typeface="Consolas" panose="020B0609020204030204" pitchFamily="49" charset="0"/>
              </a:rPr>
              <a:t>Message = "This is how you get code to repeat"</a:t>
            </a:r>
          </a:p>
          <a:p>
            <a:pPr lvl="4">
              <a:lnSpc>
                <a:spcPct val="100000"/>
              </a:lnSpc>
              <a:spcBef>
                <a:spcPts val="600"/>
              </a:spcBef>
            </a:pPr>
            <a:r>
              <a:rPr lang="en-GB" dirty="0" err="1">
                <a:solidFill>
                  <a:schemeClr val="accent1"/>
                </a:solidFill>
                <a:latin typeface="Consolas" panose="020B0609020204030204" pitchFamily="49" charset="0"/>
              </a:rPr>
              <a:t>OutputMessage</a:t>
            </a:r>
            <a:r>
              <a:rPr lang="en-GB" dirty="0">
                <a:solidFill>
                  <a:schemeClr val="accent1"/>
                </a:solidFill>
                <a:latin typeface="Consolas" panose="020B0609020204030204" pitchFamily="49" charset="0"/>
              </a:rPr>
              <a:t>(Message)</a:t>
            </a:r>
          </a:p>
          <a:p>
            <a:pPr>
              <a:lnSpc>
                <a:spcPct val="100000"/>
              </a:lnSpc>
              <a:spcBef>
                <a:spcPts val="0"/>
              </a:spcBef>
            </a:pPr>
            <a:endParaRPr lang="en-GB" dirty="0">
              <a:solidFill>
                <a:schemeClr val="accent3"/>
              </a:solidFill>
              <a:latin typeface="Consolas" panose="020B0609020204030204" pitchFamily="49" charset="0"/>
            </a:endParaRPr>
          </a:p>
        </p:txBody>
      </p:sp>
      <p:sp>
        <p:nvSpPr>
          <p:cNvPr id="4" name="Speech Bubble: Rectangle with Corners Rounded 3">
            <a:extLst>
              <a:ext uri="{FF2B5EF4-FFF2-40B4-BE49-F238E27FC236}">
                <a16:creationId xmlns:a16="http://schemas.microsoft.com/office/drawing/2014/main" id="{F075F934-A1E2-4EE1-AAD2-11613C84662B}"/>
              </a:ext>
            </a:extLst>
          </p:cNvPr>
          <p:cNvSpPr/>
          <p:nvPr/>
        </p:nvSpPr>
        <p:spPr>
          <a:xfrm>
            <a:off x="893047" y="1853932"/>
            <a:ext cx="6801589" cy="1658679"/>
          </a:xfrm>
          <a:prstGeom prst="wedgeRoundRectCallout">
            <a:avLst>
              <a:gd name="adj1" fmla="val -22834"/>
              <a:gd name="adj2" fmla="val 58916"/>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Instead of writing lines of source code that need to execute more than once, iterations are used.</a:t>
            </a:r>
            <a:br>
              <a:rPr lang="en-GB" sz="1100" dirty="0">
                <a:solidFill>
                  <a:srgbClr val="595959"/>
                </a:solidFill>
              </a:rPr>
            </a:br>
            <a:r>
              <a:rPr lang="en-GB" sz="1100" dirty="0">
                <a:solidFill>
                  <a:srgbClr val="595959"/>
                </a:solidFill>
              </a:rPr>
              <a:t>They are also known as loops.</a:t>
            </a:r>
          </a:p>
          <a:p>
            <a:pPr marL="171450" indent="-171450">
              <a:buFont typeface="Arial" panose="020B0604020202020204" pitchFamily="34" charset="0"/>
              <a:buChar char="•"/>
            </a:pPr>
            <a:r>
              <a:rPr lang="en-GB" sz="1100" dirty="0">
                <a:solidFill>
                  <a:srgbClr val="595959"/>
                </a:solidFill>
              </a:rPr>
              <a:t>The keyword “for” is used when it is known how many times the code needs to repeat, and it is not dependent on any other variable except a counter.</a:t>
            </a:r>
          </a:p>
          <a:p>
            <a:pPr marL="171450" indent="-171450">
              <a:buFont typeface="Arial" panose="020B0604020202020204" pitchFamily="34" charset="0"/>
              <a:buChar char="•"/>
            </a:pPr>
            <a:r>
              <a:rPr lang="en-GB" sz="1100" dirty="0">
                <a:solidFill>
                  <a:srgbClr val="595959"/>
                </a:solidFill>
              </a:rPr>
              <a:t>A counter variable keeps track of how many iterations have been executed. Counter is a descriptive name, but it can be called anything. I.e. if it were used for counting through indexes in a string, we might choose to call it “index” or “I” instead. </a:t>
            </a:r>
          </a:p>
          <a:p>
            <a:pPr marL="171450" indent="-171450">
              <a:buFont typeface="Arial" panose="020B0604020202020204" pitchFamily="34" charset="0"/>
              <a:buChar char="•"/>
            </a:pPr>
            <a:r>
              <a:rPr lang="en-GB" sz="1100" dirty="0">
                <a:solidFill>
                  <a:srgbClr val="595959"/>
                </a:solidFill>
              </a:rPr>
              <a:t>Counter starts at zero in this example, but it can start at any value.</a:t>
            </a:r>
          </a:p>
        </p:txBody>
      </p:sp>
      <p:sp>
        <p:nvSpPr>
          <p:cNvPr id="5" name="Rectangle: Rounded Corners 4">
            <a:extLst>
              <a:ext uri="{FF2B5EF4-FFF2-40B4-BE49-F238E27FC236}">
                <a16:creationId xmlns:a16="http://schemas.microsoft.com/office/drawing/2014/main" id="{7794EA32-7959-4B8F-8026-42F6A0E92B1A}"/>
              </a:ext>
            </a:extLst>
          </p:cNvPr>
          <p:cNvSpPr/>
          <p:nvPr/>
        </p:nvSpPr>
        <p:spPr>
          <a:xfrm>
            <a:off x="7091916" y="954701"/>
            <a:ext cx="2561730"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outputs a string 10 times.</a:t>
            </a:r>
          </a:p>
        </p:txBody>
      </p:sp>
      <p:sp>
        <p:nvSpPr>
          <p:cNvPr id="7" name="Speech Bubble: Rectangle with Corners Rounded 6">
            <a:extLst>
              <a:ext uri="{FF2B5EF4-FFF2-40B4-BE49-F238E27FC236}">
                <a16:creationId xmlns:a16="http://schemas.microsoft.com/office/drawing/2014/main" id="{C3E809A0-66FF-41A1-9662-5F5F71CD0CDD}"/>
              </a:ext>
            </a:extLst>
          </p:cNvPr>
          <p:cNvSpPr/>
          <p:nvPr/>
        </p:nvSpPr>
        <p:spPr>
          <a:xfrm>
            <a:off x="2747446" y="4636352"/>
            <a:ext cx="4092817" cy="1220161"/>
          </a:xfrm>
          <a:prstGeom prst="wedgeRoundRectCallout">
            <a:avLst>
              <a:gd name="adj1" fmla="val -21178"/>
              <a:gd name="adj2" fmla="val -10562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The for loop has three parts. The starting value of the counter, the end value of the counter and the amount the counter should increment or decrement in each iteration.</a:t>
            </a:r>
          </a:p>
          <a:p>
            <a:pPr marL="171450" indent="-171450">
              <a:buFont typeface="Arial" panose="020B0604020202020204" pitchFamily="34" charset="0"/>
              <a:buChar char="•"/>
            </a:pPr>
            <a:r>
              <a:rPr lang="en-GB" sz="1100" dirty="0">
                <a:solidFill>
                  <a:srgbClr val="595959"/>
                </a:solidFill>
              </a:rPr>
              <a:t>0, 10, 1 means start the count at 0 and keep repeating until the counter is 10, increasing by 1 in each loop.</a:t>
            </a:r>
          </a:p>
          <a:p>
            <a:pPr marL="171450" indent="-171450">
              <a:buFont typeface="Arial" panose="020B0604020202020204" pitchFamily="34" charset="0"/>
              <a:buChar char="•"/>
            </a:pPr>
            <a:r>
              <a:rPr lang="en-GB" sz="1100" dirty="0">
                <a:solidFill>
                  <a:srgbClr val="595959"/>
                </a:solidFill>
              </a:rPr>
              <a:t>The command has a colon at the end.</a:t>
            </a:r>
          </a:p>
        </p:txBody>
      </p:sp>
      <p:sp>
        <p:nvSpPr>
          <p:cNvPr id="15" name="Speech Bubble: Rectangle with Corners Rounded 14">
            <a:extLst>
              <a:ext uri="{FF2B5EF4-FFF2-40B4-BE49-F238E27FC236}">
                <a16:creationId xmlns:a16="http://schemas.microsoft.com/office/drawing/2014/main" id="{E696C18D-9868-45FC-BF1D-B5CD67B893A3}"/>
              </a:ext>
            </a:extLst>
          </p:cNvPr>
          <p:cNvSpPr/>
          <p:nvPr/>
        </p:nvSpPr>
        <p:spPr>
          <a:xfrm>
            <a:off x="216694" y="3977625"/>
            <a:ext cx="1603017" cy="434216"/>
          </a:xfrm>
          <a:prstGeom prst="wedgeRoundRectCallout">
            <a:avLst>
              <a:gd name="adj1" fmla="val 61161"/>
              <a:gd name="adj2" fmla="val -18984"/>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Code to be repeated is tabulated.</a:t>
            </a:r>
          </a:p>
        </p:txBody>
      </p:sp>
    </p:spTree>
    <p:extLst>
      <p:ext uri="{BB962C8B-B14F-4D97-AF65-F5344CB8AC3E}">
        <p14:creationId xmlns:p14="http://schemas.microsoft.com/office/powerpoint/2010/main" val="28193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Counter-controlled iterations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demonstrate loops</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DemoLoop</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for Counter in range(1,11,1):</a:t>
            </a:r>
          </a:p>
          <a:p>
            <a:pPr>
              <a:lnSpc>
                <a:spcPct val="100000"/>
              </a:lnSpc>
              <a:spcBef>
                <a:spcPts val="0"/>
              </a:spcBef>
            </a:pPr>
            <a:r>
              <a:rPr lang="en-GB" dirty="0">
                <a:solidFill>
                  <a:schemeClr val="accent1"/>
                </a:solidFill>
                <a:latin typeface="Consolas" panose="020B0609020204030204" pitchFamily="49" charset="0"/>
              </a:rPr>
              <a:t>        print("This is line {}".format(Counter))</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DemoLoop</a:t>
            </a:r>
            <a:r>
              <a:rPr lang="en-GB" dirty="0">
                <a:solidFill>
                  <a:schemeClr val="accent1"/>
                </a:solidFill>
                <a:latin typeface="Consolas" panose="020B0609020204030204" pitchFamily="49" charset="0"/>
              </a:rPr>
              <a:t>()</a:t>
            </a:r>
          </a:p>
        </p:txBody>
      </p:sp>
    </p:spTree>
    <p:extLst>
      <p:ext uri="{BB962C8B-B14F-4D97-AF65-F5344CB8AC3E}">
        <p14:creationId xmlns:p14="http://schemas.microsoft.com/office/powerpoint/2010/main" val="284619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Counter-controlled iterations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demonstrate loops</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DemoLoop</a:t>
            </a:r>
            <a:r>
              <a:rPr lang="en-GB" dirty="0">
                <a:solidFill>
                  <a:schemeClr val="accent1"/>
                </a:solidFill>
                <a:latin typeface="Consolas" panose="020B0609020204030204" pitchFamily="49" charset="0"/>
              </a:rPr>
              <a:t>():</a:t>
            </a:r>
          </a:p>
          <a:p>
            <a:pPr>
              <a:lnSpc>
                <a:spcPct val="100000"/>
              </a:lnSpc>
              <a:spcBef>
                <a:spcPts val="0"/>
              </a:spcBef>
            </a:pPr>
            <a:r>
              <a:rPr lang="en-GB" dirty="0">
                <a:solidFill>
                  <a:schemeClr val="accent1"/>
                </a:solidFill>
                <a:latin typeface="Consolas" panose="020B0609020204030204" pitchFamily="49" charset="0"/>
              </a:rPr>
              <a:t>    for Counter in range(1,11,1):</a:t>
            </a:r>
          </a:p>
          <a:p>
            <a:pPr>
              <a:lnSpc>
                <a:spcPct val="100000"/>
              </a:lnSpc>
              <a:spcBef>
                <a:spcPts val="0"/>
              </a:spcBef>
            </a:pPr>
            <a:r>
              <a:rPr lang="en-GB" dirty="0">
                <a:solidFill>
                  <a:schemeClr val="accent1"/>
                </a:solidFill>
                <a:latin typeface="Consolas" panose="020B0609020204030204" pitchFamily="49" charset="0"/>
              </a:rPr>
              <a:t>        print("This is line {}".format(Counter))</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err="1">
                <a:solidFill>
                  <a:schemeClr val="accent1"/>
                </a:solidFill>
                <a:latin typeface="Consolas" panose="020B0609020204030204" pitchFamily="49" charset="0"/>
              </a:rPr>
              <a:t>DemoLoop</a:t>
            </a:r>
            <a:r>
              <a:rPr lang="en-GB" dirty="0">
                <a:solidFill>
                  <a:schemeClr val="accent1"/>
                </a:solidFill>
                <a:latin typeface="Consolas" panose="020B0609020204030204" pitchFamily="49" charset="0"/>
              </a:rPr>
              <a:t>()</a:t>
            </a:r>
          </a:p>
          <a:p>
            <a:pPr>
              <a:lnSpc>
                <a:spcPct val="100000"/>
              </a:lnSpc>
              <a:spcBef>
                <a:spcPts val="0"/>
              </a:spcBef>
            </a:pPr>
            <a:endParaRPr lang="en-GB" dirty="0">
              <a:solidFill>
                <a:schemeClr val="accent3"/>
              </a:solidFill>
              <a:latin typeface="Consolas" panose="020B0609020204030204" pitchFamily="49" charset="0"/>
            </a:endParaRPr>
          </a:p>
        </p:txBody>
      </p:sp>
      <p:sp>
        <p:nvSpPr>
          <p:cNvPr id="2" name="Rectangle: Rounded Corners 1">
            <a:extLst>
              <a:ext uri="{FF2B5EF4-FFF2-40B4-BE49-F238E27FC236}">
                <a16:creationId xmlns:a16="http://schemas.microsoft.com/office/drawing/2014/main" id="{F2503050-202C-4975-96D3-1C33979163AA}"/>
              </a:ext>
            </a:extLst>
          </p:cNvPr>
          <p:cNvSpPr/>
          <p:nvPr/>
        </p:nvSpPr>
        <p:spPr>
          <a:xfrm>
            <a:off x="7091916" y="954701"/>
            <a:ext cx="2561730"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outputs a string 10 times.</a:t>
            </a:r>
          </a:p>
        </p:txBody>
      </p:sp>
      <p:sp>
        <p:nvSpPr>
          <p:cNvPr id="6" name="Speech Bubble: Rectangle with Corners Rounded 5">
            <a:extLst>
              <a:ext uri="{FF2B5EF4-FFF2-40B4-BE49-F238E27FC236}">
                <a16:creationId xmlns:a16="http://schemas.microsoft.com/office/drawing/2014/main" id="{D106FEFA-E69F-4B83-90F5-A378E6436A02}"/>
              </a:ext>
            </a:extLst>
          </p:cNvPr>
          <p:cNvSpPr/>
          <p:nvPr/>
        </p:nvSpPr>
        <p:spPr>
          <a:xfrm>
            <a:off x="3404588" y="1891316"/>
            <a:ext cx="4092817" cy="632286"/>
          </a:xfrm>
          <a:prstGeom prst="wedgeRoundRectCallout">
            <a:avLst>
              <a:gd name="adj1" fmla="val -62107"/>
              <a:gd name="adj2" fmla="val 61822"/>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Note here how the loop starts at one instead of zero because it better suits what the counter is to be used for within the loop.</a:t>
            </a:r>
          </a:p>
        </p:txBody>
      </p:sp>
      <p:sp>
        <p:nvSpPr>
          <p:cNvPr id="8" name="Speech Bubble: Rectangle with Corners Rounded 7">
            <a:extLst>
              <a:ext uri="{FF2B5EF4-FFF2-40B4-BE49-F238E27FC236}">
                <a16:creationId xmlns:a16="http://schemas.microsoft.com/office/drawing/2014/main" id="{5B964EC4-59D4-4390-93A5-FEAEB1EF7F72}"/>
              </a:ext>
            </a:extLst>
          </p:cNvPr>
          <p:cNvSpPr/>
          <p:nvPr/>
        </p:nvSpPr>
        <p:spPr>
          <a:xfrm>
            <a:off x="2257647" y="3232304"/>
            <a:ext cx="4834269" cy="535866"/>
          </a:xfrm>
          <a:prstGeom prst="wedgeRoundRectCallout">
            <a:avLst>
              <a:gd name="adj1" fmla="val -23251"/>
              <a:gd name="adj2" fmla="val -93847"/>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The value of the Counter can be used like any other variable in the program.</a:t>
            </a:r>
          </a:p>
        </p:txBody>
      </p:sp>
    </p:spTree>
    <p:extLst>
      <p:ext uri="{BB962C8B-B14F-4D97-AF65-F5344CB8AC3E}">
        <p14:creationId xmlns:p14="http://schemas.microsoft.com/office/powerpoint/2010/main" val="383853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474136-DF66-482D-939C-DB22B91435AC}"/>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Sample program:</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Counter-controlled iterations</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Subroutine to demonstrate loops</a:t>
            </a:r>
          </a:p>
          <a:p>
            <a:pPr>
              <a:lnSpc>
                <a:spcPct val="100000"/>
              </a:lnSpc>
              <a:spcBef>
                <a:spcPts val="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CharLoop</a:t>
            </a:r>
            <a:r>
              <a:rPr lang="en-GB" dirty="0">
                <a:solidFill>
                  <a:schemeClr val="accent1"/>
                </a:solidFill>
                <a:latin typeface="Consolas" panose="020B0609020204030204" pitchFamily="49" charset="0"/>
              </a:rPr>
              <a:t>(Message):</a:t>
            </a:r>
          </a:p>
          <a:p>
            <a:pPr>
              <a:lnSpc>
                <a:spcPct val="100000"/>
              </a:lnSpc>
              <a:spcBef>
                <a:spcPts val="0"/>
              </a:spcBef>
            </a:pPr>
            <a:r>
              <a:rPr lang="en-GB" dirty="0">
                <a:solidFill>
                  <a:schemeClr val="accent1"/>
                </a:solidFill>
                <a:latin typeface="Consolas" panose="020B0609020204030204" pitchFamily="49" charset="0"/>
              </a:rPr>
              <a:t>    for Index in range(0,len(Message),1):</a:t>
            </a:r>
          </a:p>
          <a:p>
            <a:pPr>
              <a:lnSpc>
                <a:spcPct val="100000"/>
              </a:lnSpc>
              <a:spcBef>
                <a:spcPts val="0"/>
              </a:spcBef>
            </a:pPr>
            <a:r>
              <a:rPr lang="en-GB" dirty="0">
                <a:solidFill>
                  <a:schemeClr val="accent1"/>
                </a:solidFill>
                <a:latin typeface="Consolas" panose="020B0609020204030204" pitchFamily="49" charset="0"/>
              </a:rPr>
              <a:t>        Alpha = Message[Index]</a:t>
            </a:r>
          </a:p>
          <a:p>
            <a:pPr>
              <a:lnSpc>
                <a:spcPct val="100000"/>
              </a:lnSpc>
              <a:spcBef>
                <a:spcPts val="0"/>
              </a:spcBef>
            </a:pPr>
            <a:r>
              <a:rPr lang="en-GB" dirty="0">
                <a:solidFill>
                  <a:schemeClr val="accent1"/>
                </a:solidFill>
                <a:latin typeface="Consolas" panose="020B0609020204030204" pitchFamily="49" charset="0"/>
              </a:rPr>
              <a:t>        print("Character {} of {} is {}".format(Index, Message, Alpha))</a:t>
            </a:r>
          </a:p>
          <a:p>
            <a:pPr>
              <a:lnSpc>
                <a:spcPct val="100000"/>
              </a:lnSpc>
              <a:spcBef>
                <a:spcPts val="0"/>
              </a:spcBef>
            </a:pPr>
            <a:endParaRPr lang="en-GB" dirty="0">
              <a:solidFill>
                <a:schemeClr val="accent1"/>
              </a:solidFill>
              <a:latin typeface="Consolas" panose="020B0609020204030204" pitchFamily="49" charset="0"/>
            </a:endParaRPr>
          </a:p>
          <a:p>
            <a:pPr>
              <a:lnSpc>
                <a:spcPct val="100000"/>
              </a:lnSpc>
              <a:spcBef>
                <a:spcPts val="0"/>
              </a:spcBef>
            </a:pPr>
            <a:r>
              <a:rPr lang="en-GB" dirty="0">
                <a:solidFill>
                  <a:schemeClr val="accent1"/>
                </a:solidFill>
                <a:latin typeface="Consolas" panose="020B0609020204030204" pitchFamily="49" charset="0"/>
              </a:rPr>
              <a:t># Main program</a:t>
            </a:r>
          </a:p>
          <a:p>
            <a:pPr>
              <a:lnSpc>
                <a:spcPct val="100000"/>
              </a:lnSpc>
              <a:spcBef>
                <a:spcPts val="0"/>
              </a:spcBef>
            </a:pPr>
            <a:r>
              <a:rPr lang="en-GB" dirty="0">
                <a:solidFill>
                  <a:schemeClr val="accent1"/>
                </a:solidFill>
                <a:latin typeface="Consolas" panose="020B0609020204030204" pitchFamily="49" charset="0"/>
              </a:rPr>
              <a:t>Message = "Hello World"</a:t>
            </a:r>
          </a:p>
          <a:p>
            <a:pPr>
              <a:lnSpc>
                <a:spcPct val="100000"/>
              </a:lnSpc>
              <a:spcBef>
                <a:spcPts val="0"/>
              </a:spcBef>
            </a:pPr>
            <a:r>
              <a:rPr lang="en-GB" dirty="0" err="1">
                <a:solidFill>
                  <a:schemeClr val="accent1"/>
                </a:solidFill>
                <a:latin typeface="Consolas" panose="020B0609020204030204" pitchFamily="49" charset="0"/>
              </a:rPr>
              <a:t>CharLoop</a:t>
            </a:r>
            <a:r>
              <a:rPr lang="en-GB" dirty="0">
                <a:solidFill>
                  <a:schemeClr val="accent1"/>
                </a:solidFill>
                <a:latin typeface="Consolas" panose="020B0609020204030204" pitchFamily="49" charset="0"/>
              </a:rPr>
              <a:t>(Message)</a:t>
            </a:r>
          </a:p>
        </p:txBody>
      </p:sp>
    </p:spTree>
    <p:extLst>
      <p:ext uri="{BB962C8B-B14F-4D97-AF65-F5344CB8AC3E}">
        <p14:creationId xmlns:p14="http://schemas.microsoft.com/office/powerpoint/2010/main" val="316636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06080-BFB5-4F1D-A406-ED82F687255B}"/>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Understand how the code works:</a:t>
            </a:r>
          </a:p>
          <a:p>
            <a:pPr>
              <a:lnSpc>
                <a:spcPct val="100000"/>
              </a:lnSpc>
              <a:spcBef>
                <a:spcPts val="0"/>
              </a:spcBef>
            </a:pPr>
            <a:endParaRPr lang="en-GB" dirty="0">
              <a:solidFill>
                <a:schemeClr val="accent3"/>
              </a:solidFill>
              <a:latin typeface="Consolas" panose="020B0609020204030204" pitchFamily="49" charset="0"/>
            </a:endParaRPr>
          </a:p>
          <a:p>
            <a:pPr>
              <a:lnSpc>
                <a:spcPct val="100000"/>
              </a:lnSpc>
              <a:spcBef>
                <a:spcPts val="1200"/>
              </a:spcBef>
            </a:pPr>
            <a:r>
              <a:rPr lang="en-GB" dirty="0">
                <a:solidFill>
                  <a:schemeClr val="accent1"/>
                </a:solidFill>
                <a:latin typeface="Consolas" panose="020B0609020204030204" pitchFamily="49" charset="0"/>
              </a:rPr>
              <a:t># Counter-controlled iterations</a:t>
            </a:r>
          </a:p>
          <a:p>
            <a:pPr>
              <a:lnSpc>
                <a:spcPct val="100000"/>
              </a:lnSpc>
              <a:spcBef>
                <a:spcPts val="1200"/>
              </a:spcBef>
            </a:pPr>
            <a:endParaRPr lang="en-GB" dirty="0">
              <a:solidFill>
                <a:schemeClr val="accent1"/>
              </a:solidFill>
              <a:latin typeface="Consolas" panose="020B0609020204030204" pitchFamily="49" charset="0"/>
            </a:endParaRPr>
          </a:p>
          <a:p>
            <a:pPr>
              <a:lnSpc>
                <a:spcPct val="100000"/>
              </a:lnSpc>
              <a:spcBef>
                <a:spcPts val="1200"/>
              </a:spcBef>
            </a:pPr>
            <a:r>
              <a:rPr lang="en-GB" dirty="0">
                <a:solidFill>
                  <a:schemeClr val="accent1"/>
                </a:solidFill>
                <a:latin typeface="Consolas" panose="020B0609020204030204" pitchFamily="49" charset="0"/>
              </a:rPr>
              <a:t># Subroutine to demonstrate loops</a:t>
            </a:r>
          </a:p>
          <a:p>
            <a:pPr>
              <a:lnSpc>
                <a:spcPct val="100000"/>
              </a:lnSpc>
              <a:spcBef>
                <a:spcPts val="1200"/>
              </a:spcBef>
            </a:pPr>
            <a:r>
              <a:rPr lang="en-GB" dirty="0">
                <a:solidFill>
                  <a:schemeClr val="accent1"/>
                </a:solidFill>
                <a:latin typeface="Consolas" panose="020B0609020204030204" pitchFamily="49" charset="0"/>
              </a:rPr>
              <a:t>def </a:t>
            </a:r>
            <a:r>
              <a:rPr lang="en-GB" dirty="0" err="1">
                <a:solidFill>
                  <a:schemeClr val="accent1"/>
                </a:solidFill>
                <a:latin typeface="Consolas" panose="020B0609020204030204" pitchFamily="49" charset="0"/>
              </a:rPr>
              <a:t>CharLoop</a:t>
            </a:r>
            <a:r>
              <a:rPr lang="en-GB" dirty="0">
                <a:solidFill>
                  <a:schemeClr val="accent1"/>
                </a:solidFill>
                <a:latin typeface="Consolas" panose="020B0609020204030204" pitchFamily="49" charset="0"/>
              </a:rPr>
              <a:t>(Message):</a:t>
            </a:r>
          </a:p>
          <a:p>
            <a:pPr>
              <a:lnSpc>
                <a:spcPct val="100000"/>
              </a:lnSpc>
              <a:spcBef>
                <a:spcPts val="1200"/>
              </a:spcBef>
            </a:pPr>
            <a:r>
              <a:rPr lang="en-GB" dirty="0">
                <a:solidFill>
                  <a:schemeClr val="accent1"/>
                </a:solidFill>
                <a:latin typeface="Consolas" panose="020B0609020204030204" pitchFamily="49" charset="0"/>
              </a:rPr>
              <a:t>    for Index in range(0,len(Message),1):</a:t>
            </a:r>
          </a:p>
          <a:p>
            <a:pPr>
              <a:lnSpc>
                <a:spcPct val="100000"/>
              </a:lnSpc>
              <a:spcBef>
                <a:spcPts val="1200"/>
              </a:spcBef>
            </a:pPr>
            <a:r>
              <a:rPr lang="en-GB" dirty="0">
                <a:solidFill>
                  <a:schemeClr val="accent1"/>
                </a:solidFill>
                <a:latin typeface="Consolas" panose="020B0609020204030204" pitchFamily="49" charset="0"/>
              </a:rPr>
              <a:t>        Alpha = Message[Index]</a:t>
            </a:r>
          </a:p>
          <a:p>
            <a:pPr>
              <a:lnSpc>
                <a:spcPct val="100000"/>
              </a:lnSpc>
              <a:spcBef>
                <a:spcPts val="1200"/>
              </a:spcBef>
            </a:pPr>
            <a:r>
              <a:rPr lang="en-GB" dirty="0">
                <a:solidFill>
                  <a:schemeClr val="accent1"/>
                </a:solidFill>
                <a:latin typeface="Consolas" panose="020B0609020204030204" pitchFamily="49" charset="0"/>
              </a:rPr>
              <a:t>        print("Character {} of {} is {}".format(Index, Message, Alpha))</a:t>
            </a:r>
          </a:p>
          <a:p>
            <a:pPr>
              <a:lnSpc>
                <a:spcPct val="100000"/>
              </a:lnSpc>
              <a:spcBef>
                <a:spcPts val="1200"/>
              </a:spcBef>
            </a:pPr>
            <a:endParaRPr lang="en-GB" dirty="0">
              <a:solidFill>
                <a:schemeClr val="accent1"/>
              </a:solidFill>
              <a:latin typeface="Consolas" panose="020B0609020204030204" pitchFamily="49" charset="0"/>
            </a:endParaRPr>
          </a:p>
          <a:p>
            <a:pPr>
              <a:lnSpc>
                <a:spcPct val="100000"/>
              </a:lnSpc>
              <a:spcBef>
                <a:spcPts val="1200"/>
              </a:spcBef>
            </a:pPr>
            <a:r>
              <a:rPr lang="en-GB" dirty="0">
                <a:solidFill>
                  <a:schemeClr val="accent1"/>
                </a:solidFill>
                <a:latin typeface="Consolas" panose="020B0609020204030204" pitchFamily="49" charset="0"/>
              </a:rPr>
              <a:t># Main program</a:t>
            </a:r>
          </a:p>
          <a:p>
            <a:pPr>
              <a:lnSpc>
                <a:spcPct val="100000"/>
              </a:lnSpc>
              <a:spcBef>
                <a:spcPts val="1200"/>
              </a:spcBef>
            </a:pPr>
            <a:r>
              <a:rPr lang="en-GB" dirty="0">
                <a:solidFill>
                  <a:schemeClr val="accent1"/>
                </a:solidFill>
                <a:latin typeface="Consolas" panose="020B0609020204030204" pitchFamily="49" charset="0"/>
              </a:rPr>
              <a:t>Message = "Hello World"</a:t>
            </a:r>
          </a:p>
          <a:p>
            <a:pPr>
              <a:lnSpc>
                <a:spcPct val="100000"/>
              </a:lnSpc>
              <a:spcBef>
                <a:spcPts val="1200"/>
              </a:spcBef>
            </a:pPr>
            <a:r>
              <a:rPr lang="en-GB" dirty="0" err="1">
                <a:solidFill>
                  <a:schemeClr val="accent1"/>
                </a:solidFill>
                <a:latin typeface="Consolas" panose="020B0609020204030204" pitchFamily="49" charset="0"/>
              </a:rPr>
              <a:t>CharLoop</a:t>
            </a:r>
            <a:r>
              <a:rPr lang="en-GB" dirty="0">
                <a:solidFill>
                  <a:schemeClr val="accent1"/>
                </a:solidFill>
                <a:latin typeface="Consolas" panose="020B0609020204030204" pitchFamily="49" charset="0"/>
              </a:rPr>
              <a:t>(Message)</a:t>
            </a:r>
          </a:p>
        </p:txBody>
      </p:sp>
      <p:sp>
        <p:nvSpPr>
          <p:cNvPr id="4" name="Speech Bubble: Rectangle with Corners Rounded 3">
            <a:extLst>
              <a:ext uri="{FF2B5EF4-FFF2-40B4-BE49-F238E27FC236}">
                <a16:creationId xmlns:a16="http://schemas.microsoft.com/office/drawing/2014/main" id="{147C44A1-BEC9-4C05-91A2-3FD48256950D}"/>
              </a:ext>
            </a:extLst>
          </p:cNvPr>
          <p:cNvSpPr/>
          <p:nvPr/>
        </p:nvSpPr>
        <p:spPr>
          <a:xfrm>
            <a:off x="3623423" y="3232936"/>
            <a:ext cx="3654883" cy="535234"/>
          </a:xfrm>
          <a:prstGeom prst="wedgeRoundRectCallout">
            <a:avLst>
              <a:gd name="adj1" fmla="val -67339"/>
              <a:gd name="adj2" fmla="val 36689"/>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Using string </a:t>
            </a:r>
            <a:r>
              <a:rPr lang="en-GB" sz="1100" dirty="0" err="1">
                <a:solidFill>
                  <a:srgbClr val="595959"/>
                </a:solidFill>
              </a:rPr>
              <a:t>manupulation</a:t>
            </a:r>
            <a:r>
              <a:rPr lang="en-GB" sz="1100" dirty="0">
                <a:solidFill>
                  <a:srgbClr val="595959"/>
                </a:solidFill>
              </a:rPr>
              <a:t> you can examine each letter in turn.</a:t>
            </a:r>
          </a:p>
        </p:txBody>
      </p:sp>
      <p:sp>
        <p:nvSpPr>
          <p:cNvPr id="5" name="Speech Bubble: Rectangle with Corners Rounded 4">
            <a:extLst>
              <a:ext uri="{FF2B5EF4-FFF2-40B4-BE49-F238E27FC236}">
                <a16:creationId xmlns:a16="http://schemas.microsoft.com/office/drawing/2014/main" id="{1D71DBE1-EE49-4171-BF28-AC4DC4186C8C}"/>
              </a:ext>
            </a:extLst>
          </p:cNvPr>
          <p:cNvSpPr/>
          <p:nvPr/>
        </p:nvSpPr>
        <p:spPr>
          <a:xfrm>
            <a:off x="1499361" y="2609909"/>
            <a:ext cx="4517856" cy="527631"/>
          </a:xfrm>
          <a:prstGeom prst="wedgeRoundRectCallout">
            <a:avLst>
              <a:gd name="adj1" fmla="val -23427"/>
              <a:gd name="adj2" fmla="val 78337"/>
              <a:gd name="adj3" fmla="val 16667"/>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Here the iteration loops over every character in the string “Message”.</a:t>
            </a:r>
          </a:p>
        </p:txBody>
      </p:sp>
      <p:sp>
        <p:nvSpPr>
          <p:cNvPr id="12" name="Rectangle: Rounded Corners 11">
            <a:extLst>
              <a:ext uri="{FF2B5EF4-FFF2-40B4-BE49-F238E27FC236}">
                <a16:creationId xmlns:a16="http://schemas.microsoft.com/office/drawing/2014/main" id="{2F85436F-805C-4974-B3BB-AACB70187837}"/>
              </a:ext>
            </a:extLst>
          </p:cNvPr>
          <p:cNvSpPr/>
          <p:nvPr/>
        </p:nvSpPr>
        <p:spPr>
          <a:xfrm>
            <a:off x="6672943" y="954701"/>
            <a:ext cx="2980703" cy="434216"/>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rgbClr val="595959"/>
                </a:solidFill>
              </a:rPr>
              <a:t>This program outputs all the letters in a string.</a:t>
            </a:r>
          </a:p>
        </p:txBody>
      </p:sp>
      <p:sp>
        <p:nvSpPr>
          <p:cNvPr id="14" name="Flowchart: Alternate Process 13">
            <a:extLst>
              <a:ext uri="{FF2B5EF4-FFF2-40B4-BE49-F238E27FC236}">
                <a16:creationId xmlns:a16="http://schemas.microsoft.com/office/drawing/2014/main" id="{EAB4B803-22A7-4442-A893-BE0A2B57F4C2}"/>
              </a:ext>
            </a:extLst>
          </p:cNvPr>
          <p:cNvSpPr/>
          <p:nvPr/>
        </p:nvSpPr>
        <p:spPr>
          <a:xfrm>
            <a:off x="3018060" y="4472507"/>
            <a:ext cx="3654883" cy="709093"/>
          </a:xfrm>
          <a:prstGeom prst="flowChartAlternateProcess">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100" dirty="0">
                <a:solidFill>
                  <a:srgbClr val="595959"/>
                </a:solidFill>
              </a:rPr>
              <a:t>A loop is very useful in a program like this because you don’t necessarily know how many characters will be in the message.</a:t>
            </a:r>
          </a:p>
        </p:txBody>
      </p:sp>
    </p:spTree>
    <p:extLst>
      <p:ext uri="{BB962C8B-B14F-4D97-AF65-F5344CB8AC3E}">
        <p14:creationId xmlns:p14="http://schemas.microsoft.com/office/powerpoint/2010/main" val="144889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19E018-7BBB-4C02-9DD8-797C60A1F921}"/>
              </a:ext>
            </a:extLst>
          </p:cNvPr>
          <p:cNvSpPr>
            <a:spLocks noGrp="1"/>
          </p:cNvSpPr>
          <p:nvPr>
            <p:ph type="body" sz="quarter" idx="10"/>
          </p:nvPr>
        </p:nvSpPr>
        <p:spPr>
          <a:xfrm>
            <a:off x="216694" y="1388916"/>
            <a:ext cx="9436952" cy="5098969"/>
          </a:xfrm>
        </p:spPr>
        <p:txBody>
          <a:bodyPr/>
          <a:lstStyle/>
          <a:p>
            <a:r>
              <a:rPr lang="en-GB" sz="1800" dirty="0">
                <a:solidFill>
                  <a:schemeClr val="accent3"/>
                </a:solidFill>
              </a:rPr>
              <a:t>Learning points from this objective:</a:t>
            </a:r>
          </a:p>
          <a:p>
            <a:pPr marL="171450" indent="-171450">
              <a:buFont typeface="Arial" panose="020B0604020202020204" pitchFamily="34" charset="0"/>
              <a:buChar char="•"/>
            </a:pPr>
            <a:r>
              <a:rPr lang="en-GB" dirty="0"/>
              <a:t>An </a:t>
            </a:r>
            <a:r>
              <a:rPr lang="en-GB" b="1" dirty="0"/>
              <a:t>iteration</a:t>
            </a:r>
            <a:r>
              <a:rPr lang="en-GB" dirty="0"/>
              <a:t> is a section of code that is repeated.</a:t>
            </a:r>
          </a:p>
          <a:p>
            <a:pPr marL="171450" indent="-171450">
              <a:buFont typeface="Arial" panose="020B0604020202020204" pitchFamily="34" charset="0"/>
              <a:buChar char="•"/>
            </a:pPr>
            <a:r>
              <a:rPr lang="en-GB" dirty="0"/>
              <a:t>Iterations are also known as </a:t>
            </a:r>
            <a:r>
              <a:rPr lang="en-GB" b="1" dirty="0"/>
              <a:t>loops</a:t>
            </a:r>
            <a:r>
              <a:rPr lang="en-GB" dirty="0"/>
              <a:t>.</a:t>
            </a:r>
          </a:p>
          <a:p>
            <a:pPr marL="171450" indent="-171450">
              <a:buFont typeface="Arial" panose="020B0604020202020204" pitchFamily="34" charset="0"/>
              <a:buChar char="•"/>
            </a:pPr>
            <a:r>
              <a:rPr lang="en-GB" b="1" dirty="0"/>
              <a:t>Counter-controlled</a:t>
            </a:r>
            <a:r>
              <a:rPr lang="en-GB" dirty="0"/>
              <a:t> iterations are used when you want to iterate a known number of times.</a:t>
            </a:r>
          </a:p>
          <a:p>
            <a:pPr marL="171450" indent="-171450">
              <a:buFont typeface="Arial" panose="020B0604020202020204" pitchFamily="34" charset="0"/>
              <a:buChar char="•"/>
            </a:pPr>
            <a:r>
              <a:rPr lang="en-GB" dirty="0"/>
              <a:t>How much the counter variable is increased or decreased in each iteration is known as the </a:t>
            </a:r>
            <a:r>
              <a:rPr lang="en-GB" b="1" dirty="0"/>
              <a:t>step</a:t>
            </a:r>
            <a:r>
              <a:rPr lang="en-GB" dirty="0"/>
              <a:t>. This is often one, but can be any number, both positive and negative.</a:t>
            </a:r>
          </a:p>
          <a:p>
            <a:pPr marL="171450" indent="-171450">
              <a:buFont typeface="Arial" panose="020B0604020202020204" pitchFamily="34" charset="0"/>
              <a:buChar char="•"/>
            </a:pPr>
            <a:r>
              <a:rPr lang="en-GB" dirty="0"/>
              <a:t>Counter-controlled iterations use a variable which can be used within the code to know the iteration number.</a:t>
            </a:r>
          </a:p>
          <a:p>
            <a:pPr marL="171450" indent="-171450">
              <a:buFont typeface="Arial" panose="020B0604020202020204" pitchFamily="34" charset="0"/>
              <a:buChar char="•"/>
            </a:pPr>
            <a:r>
              <a:rPr lang="en-GB" dirty="0"/>
              <a:t>Code in an iteration is tabulated.</a:t>
            </a:r>
          </a:p>
          <a:p>
            <a:pPr marL="171450" indent="-171450">
              <a:buFont typeface="Arial" panose="020B0604020202020204" pitchFamily="34" charset="0"/>
              <a:buChar char="•"/>
            </a:pPr>
            <a:r>
              <a:rPr lang="en-GB" dirty="0"/>
              <a:t>It is good practice to comment code before an iteration to explain what is happening.</a:t>
            </a:r>
          </a:p>
          <a:p>
            <a:pPr marL="171450" indent="-171450">
              <a:buFont typeface="Arial" panose="020B0604020202020204" pitchFamily="34" charset="0"/>
              <a:buChar char="•"/>
            </a:pPr>
            <a:r>
              <a:rPr lang="en-GB" dirty="0"/>
              <a:t>One iteration can be put inside another iteration. This is known as </a:t>
            </a:r>
            <a:r>
              <a:rPr lang="en-GB" b="1" dirty="0"/>
              <a:t>nesting</a:t>
            </a:r>
            <a:r>
              <a:rPr lang="en-GB" dirty="0"/>
              <a:t>.</a:t>
            </a:r>
          </a:p>
          <a:p>
            <a:pPr marL="171450" indent="-1714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756264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88486-D1FC-440C-BBB1-CEB8874ACD42}"/>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Program comprehension:</a:t>
            </a:r>
          </a:p>
          <a:p>
            <a:pPr>
              <a:lnSpc>
                <a:spcPct val="100000"/>
              </a:lnSpc>
              <a:spcBef>
                <a:spcPts val="0"/>
              </a:spcBef>
            </a:pPr>
            <a:endParaRPr lang="en-GB" dirty="0">
              <a:solidFill>
                <a:schemeClr val="accent3"/>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def Countdown(T):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print("T minus {} to </a:t>
            </a:r>
            <a:r>
              <a:rPr lang="en-GB" dirty="0" err="1">
                <a:solidFill>
                  <a:schemeClr val="accent1"/>
                </a:solidFill>
                <a:latin typeface="Consolas" panose="020B0609020204030204" pitchFamily="49" charset="0"/>
              </a:rPr>
              <a:t>liftoff</a:t>
            </a:r>
            <a:r>
              <a:rPr lang="en-GB" dirty="0">
                <a:solidFill>
                  <a:schemeClr val="accent1"/>
                </a:solidFill>
                <a:latin typeface="Consolas" panose="020B0609020204030204" pitchFamily="49" charset="0"/>
              </a:rPr>
              <a:t>".format(T))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for Cd in range(T-1,-1,-1):</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print(Cd)</a:t>
            </a:r>
          </a:p>
          <a:p>
            <a:pPr marL="228600" indent="-228600">
              <a:lnSpc>
                <a:spcPct val="100000"/>
              </a:lnSpc>
              <a:spcBef>
                <a:spcPts val="0"/>
              </a:spcBef>
              <a:buClr>
                <a:srgbClr val="595959"/>
              </a:buClr>
              <a:buFont typeface="+mj-lt"/>
              <a:buAutoNum type="arabicPeriod"/>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Main program</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Countdown(10)</a:t>
            </a:r>
          </a:p>
        </p:txBody>
      </p:sp>
      <p:graphicFrame>
        <p:nvGraphicFramePr>
          <p:cNvPr id="21" name="Table 3">
            <a:extLst>
              <a:ext uri="{FF2B5EF4-FFF2-40B4-BE49-F238E27FC236}">
                <a16:creationId xmlns:a16="http://schemas.microsoft.com/office/drawing/2014/main" id="{5AAFD151-3390-46CE-9B87-C810B34BEFC6}"/>
              </a:ext>
            </a:extLst>
          </p:cNvPr>
          <p:cNvGraphicFramePr>
            <a:graphicFrameLocks noGrp="1"/>
          </p:cNvGraphicFramePr>
          <p:nvPr>
            <p:extLst>
              <p:ext uri="{D42A27DB-BD31-4B8C-83A1-F6EECF244321}">
                <p14:modId xmlns:p14="http://schemas.microsoft.com/office/powerpoint/2010/main" val="218159984"/>
              </p:ext>
            </p:extLst>
          </p:nvPr>
        </p:nvGraphicFramePr>
        <p:xfrm>
          <a:off x="5001583" y="3790800"/>
          <a:ext cx="4694866" cy="148336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a:txBody>
                    <a:bodyPr/>
                    <a:lstStyle/>
                    <a:p>
                      <a:pPr algn="ctr"/>
                      <a:r>
                        <a:rPr lang="en-GB" sz="1100" b="1" dirty="0">
                          <a:solidFill>
                            <a:srgbClr val="FCCA5E"/>
                          </a:solidFill>
                        </a:rPr>
                        <a:t>PURPOSE</a:t>
                      </a:r>
                    </a:p>
                  </a:txBody>
                  <a:tcPr anchor="ctr"/>
                </a:tc>
                <a:tc>
                  <a:txBody>
                    <a:bodyPr/>
                    <a:lstStyle/>
                    <a:p>
                      <a:r>
                        <a:rPr lang="en-GB" sz="1100" dirty="0">
                          <a:solidFill>
                            <a:srgbClr val="595959"/>
                          </a:solidFill>
                        </a:rPr>
                        <a:t>What does line 3 achieve?</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Why are there three minus ones in line 3?</a:t>
                      </a:r>
                    </a:p>
                  </a:txBody>
                  <a:tcPr anchor="ctr"/>
                </a:tc>
                <a:extLst>
                  <a:ext uri="{0D108BD9-81ED-4DB2-BD59-A6C34878D82A}">
                    <a16:rowId xmlns:a16="http://schemas.microsoft.com/office/drawing/2014/main" val="2838044706"/>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2313685"/>
                  </a:ext>
                </a:extLst>
              </a:tr>
            </a:tbl>
          </a:graphicData>
        </a:graphic>
      </p:graphicFrame>
      <p:graphicFrame>
        <p:nvGraphicFramePr>
          <p:cNvPr id="22" name="Table 3">
            <a:extLst>
              <a:ext uri="{FF2B5EF4-FFF2-40B4-BE49-F238E27FC236}">
                <a16:creationId xmlns:a16="http://schemas.microsoft.com/office/drawing/2014/main" id="{918373C6-40E5-4B03-A726-EA2FBA11FA56}"/>
              </a:ext>
            </a:extLst>
          </p:cNvPr>
          <p:cNvGraphicFramePr>
            <a:graphicFrameLocks noGrp="1"/>
          </p:cNvGraphicFramePr>
          <p:nvPr>
            <p:extLst>
              <p:ext uri="{D42A27DB-BD31-4B8C-83A1-F6EECF244321}">
                <p14:modId xmlns:p14="http://schemas.microsoft.com/office/powerpoint/2010/main" val="2261452854"/>
              </p:ext>
            </p:extLst>
          </p:nvPr>
        </p:nvGraphicFramePr>
        <p:xfrm>
          <a:off x="5001583" y="1388917"/>
          <a:ext cx="4694866" cy="148336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a:txBody>
                    <a:bodyPr/>
                    <a:lstStyle/>
                    <a:p>
                      <a:pPr algn="ctr"/>
                      <a:r>
                        <a:rPr lang="en-GB" sz="1100" b="1" dirty="0">
                          <a:solidFill>
                            <a:srgbClr val="52647F"/>
                          </a:solidFill>
                        </a:rPr>
                        <a:t>ITEM</a:t>
                      </a:r>
                    </a:p>
                  </a:txBody>
                  <a:tcPr anchor="ctr"/>
                </a:tc>
                <a:tc>
                  <a:txBody>
                    <a:bodyPr/>
                    <a:lstStyle/>
                    <a:p>
                      <a:r>
                        <a:rPr lang="en-GB" sz="1100" dirty="0">
                          <a:solidFill>
                            <a:srgbClr val="595959"/>
                          </a:solidFill>
                        </a:rPr>
                        <a:t>Identify the decrement.</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endParaRPr lang="en-GB" sz="1100" dirty="0">
                        <a:solidFill>
                          <a:srgbClr val="52647F"/>
                        </a:solidFill>
                      </a:endParaRPr>
                    </a:p>
                  </a:txBody>
                  <a:tcPr anchor="ctr"/>
                </a:tc>
                <a:tc>
                  <a:txBody>
                    <a:bodyPr/>
                    <a:lstStyle/>
                    <a:p>
                      <a:r>
                        <a:rPr lang="en-GB" sz="1100" dirty="0">
                          <a:solidFill>
                            <a:srgbClr val="595959"/>
                          </a:solidFill>
                        </a:rPr>
                        <a:t>Identify the condition.</a:t>
                      </a:r>
                    </a:p>
                  </a:txBody>
                  <a:tcPr anchor="ctr"/>
                </a:tc>
                <a:extLst>
                  <a:ext uri="{0D108BD9-81ED-4DB2-BD59-A6C34878D82A}">
                    <a16:rowId xmlns:a16="http://schemas.microsoft.com/office/drawing/2014/main" val="2838044706"/>
                  </a:ext>
                </a:extLst>
              </a:tr>
              <a:tr h="370840">
                <a:tc vMerge="1">
                  <a:txBody>
                    <a:bodyPr/>
                    <a:lstStyle/>
                    <a:p>
                      <a:endParaRPr lang="en-GB" sz="1100" dirty="0">
                        <a:solidFill>
                          <a:srgbClr val="52647F"/>
                        </a:solidFill>
                      </a:endParaRPr>
                    </a:p>
                  </a:txBody>
                  <a:tcPr anchor="ctr"/>
                </a:tc>
                <a:tc>
                  <a:txBody>
                    <a:bodyPr/>
                    <a:lstStyle/>
                    <a:p>
                      <a:endParaRPr lang="en-GB" sz="1100" dirty="0">
                        <a:solidFill>
                          <a:srgbClr val="595959"/>
                        </a:solidFill>
                      </a:endParaRPr>
                    </a:p>
                  </a:txBody>
                  <a:tcPr anchor="ctr"/>
                </a:tc>
                <a:extLst>
                  <a:ext uri="{0D108BD9-81ED-4DB2-BD59-A6C34878D82A}">
                    <a16:rowId xmlns:a16="http://schemas.microsoft.com/office/drawing/2014/main" val="12313685"/>
                  </a:ext>
                </a:extLst>
              </a:tr>
            </a:tbl>
          </a:graphicData>
        </a:graphic>
      </p:graphicFrame>
      <p:grpSp>
        <p:nvGrpSpPr>
          <p:cNvPr id="23" name="Group 22">
            <a:extLst>
              <a:ext uri="{FF2B5EF4-FFF2-40B4-BE49-F238E27FC236}">
                <a16:creationId xmlns:a16="http://schemas.microsoft.com/office/drawing/2014/main" id="{0B342F5B-A4CB-4673-A44F-19B3593ABC09}"/>
              </a:ext>
            </a:extLst>
          </p:cNvPr>
          <p:cNvGrpSpPr/>
          <p:nvPr/>
        </p:nvGrpSpPr>
        <p:grpSpPr>
          <a:xfrm>
            <a:off x="5070475" y="1845785"/>
            <a:ext cx="782293" cy="586596"/>
            <a:chOff x="1161909" y="2594055"/>
            <a:chExt cx="782293" cy="586596"/>
          </a:xfrm>
        </p:grpSpPr>
        <p:sp>
          <p:nvSpPr>
            <p:cNvPr id="24" name="Freeform 78">
              <a:extLst>
                <a:ext uri="{FF2B5EF4-FFF2-40B4-BE49-F238E27FC236}">
                  <a16:creationId xmlns:a16="http://schemas.microsoft.com/office/drawing/2014/main" id="{FC0310C4-1134-4A49-AB0A-A831727E28A1}"/>
                </a:ext>
              </a:extLst>
            </p:cNvPr>
            <p:cNvSpPr>
              <a:spLocks noChangeArrowheads="1"/>
            </p:cNvSpPr>
            <p:nvPr/>
          </p:nvSpPr>
          <p:spPr bwMode="auto">
            <a:xfrm>
              <a:off x="1168886"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rgbClr val="52647F"/>
            </a:solidFill>
            <a:ln w="12700">
              <a:solidFill>
                <a:schemeClr val="bg1"/>
              </a:solidFill>
            </a:ln>
            <a:effectLst/>
          </p:spPr>
          <p:txBody>
            <a:bodyPr wrap="square" anchor="ctr">
              <a:noAutofit/>
            </a:bodyPr>
            <a:lstStyle/>
            <a:p>
              <a:endParaRPr lang="en-US"/>
            </a:p>
          </p:txBody>
        </p:sp>
        <p:sp>
          <p:nvSpPr>
            <p:cNvPr id="25" name="Freeform 76">
              <a:extLst>
                <a:ext uri="{FF2B5EF4-FFF2-40B4-BE49-F238E27FC236}">
                  <a16:creationId xmlns:a16="http://schemas.microsoft.com/office/drawing/2014/main" id="{6F63845A-8B22-478A-8D53-A69D94C5C718}"/>
                </a:ext>
              </a:extLst>
            </p:cNvPr>
            <p:cNvSpPr>
              <a:spLocks noChangeArrowheads="1"/>
            </p:cNvSpPr>
            <p:nvPr/>
          </p:nvSpPr>
          <p:spPr bwMode="auto">
            <a:xfrm>
              <a:off x="1704346"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6" name="Freeform 73">
              <a:extLst>
                <a:ext uri="{FF2B5EF4-FFF2-40B4-BE49-F238E27FC236}">
                  <a16:creationId xmlns:a16="http://schemas.microsoft.com/office/drawing/2014/main" id="{781B5764-89FE-4ED4-BB22-59DF5B98405C}"/>
                </a:ext>
              </a:extLst>
            </p:cNvPr>
            <p:cNvSpPr>
              <a:spLocks noChangeArrowheads="1"/>
            </p:cNvSpPr>
            <p:nvPr/>
          </p:nvSpPr>
          <p:spPr bwMode="auto">
            <a:xfrm>
              <a:off x="1362446"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27" name="Freeform 71">
              <a:extLst>
                <a:ext uri="{FF2B5EF4-FFF2-40B4-BE49-F238E27FC236}">
                  <a16:creationId xmlns:a16="http://schemas.microsoft.com/office/drawing/2014/main" id="{8DB35CD7-82A9-45E8-BB60-96C8FE67A3B9}"/>
                </a:ext>
              </a:extLst>
            </p:cNvPr>
            <p:cNvSpPr>
              <a:spLocks noChangeArrowheads="1"/>
            </p:cNvSpPr>
            <p:nvPr/>
          </p:nvSpPr>
          <p:spPr bwMode="auto">
            <a:xfrm>
              <a:off x="1161909"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28" name="Freeform 132">
              <a:extLst>
                <a:ext uri="{FF2B5EF4-FFF2-40B4-BE49-F238E27FC236}">
                  <a16:creationId xmlns:a16="http://schemas.microsoft.com/office/drawing/2014/main" id="{CF328503-7128-4B87-A878-2294B6AFF59D}"/>
                </a:ext>
              </a:extLst>
            </p:cNvPr>
            <p:cNvSpPr>
              <a:spLocks noChangeArrowheads="1"/>
            </p:cNvSpPr>
            <p:nvPr/>
          </p:nvSpPr>
          <p:spPr bwMode="auto">
            <a:xfrm>
              <a:off x="1426655"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29" name="Freeform 93">
              <a:extLst>
                <a:ext uri="{FF2B5EF4-FFF2-40B4-BE49-F238E27FC236}">
                  <a16:creationId xmlns:a16="http://schemas.microsoft.com/office/drawing/2014/main" id="{8276C7D6-5383-4452-BCE9-A79AF96CE633}"/>
                </a:ext>
              </a:extLst>
            </p:cNvPr>
            <p:cNvSpPr/>
            <p:nvPr/>
          </p:nvSpPr>
          <p:spPr>
            <a:xfrm>
              <a:off x="1636879"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grpSp>
        <p:nvGrpSpPr>
          <p:cNvPr id="30" name="Group 29">
            <a:extLst>
              <a:ext uri="{FF2B5EF4-FFF2-40B4-BE49-F238E27FC236}">
                <a16:creationId xmlns:a16="http://schemas.microsoft.com/office/drawing/2014/main" id="{0E692801-2F9A-497D-BF5A-17F0F5DCADC9}"/>
              </a:ext>
            </a:extLst>
          </p:cNvPr>
          <p:cNvGrpSpPr/>
          <p:nvPr/>
        </p:nvGrpSpPr>
        <p:grpSpPr>
          <a:xfrm>
            <a:off x="5070475" y="4265600"/>
            <a:ext cx="782293" cy="586596"/>
            <a:chOff x="4074211" y="2594055"/>
            <a:chExt cx="782293" cy="586596"/>
          </a:xfrm>
        </p:grpSpPr>
        <p:sp>
          <p:nvSpPr>
            <p:cNvPr id="31" name="Freeform 78">
              <a:extLst>
                <a:ext uri="{FF2B5EF4-FFF2-40B4-BE49-F238E27FC236}">
                  <a16:creationId xmlns:a16="http://schemas.microsoft.com/office/drawing/2014/main" id="{BA1497B4-3DDA-4404-998B-8D893EA7C12D}"/>
                </a:ext>
              </a:extLst>
            </p:cNvPr>
            <p:cNvSpPr>
              <a:spLocks noChangeArrowheads="1"/>
            </p:cNvSpPr>
            <p:nvPr/>
          </p:nvSpPr>
          <p:spPr bwMode="auto">
            <a:xfrm>
              <a:off x="4081188"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2" name="Freeform 76">
              <a:extLst>
                <a:ext uri="{FF2B5EF4-FFF2-40B4-BE49-F238E27FC236}">
                  <a16:creationId xmlns:a16="http://schemas.microsoft.com/office/drawing/2014/main" id="{EC84EFE9-A745-475E-8401-27AA482C9932}"/>
                </a:ext>
              </a:extLst>
            </p:cNvPr>
            <p:cNvSpPr>
              <a:spLocks noChangeArrowheads="1"/>
            </p:cNvSpPr>
            <p:nvPr/>
          </p:nvSpPr>
          <p:spPr bwMode="auto">
            <a:xfrm>
              <a:off x="4616648"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3" name="Freeform 73">
              <a:extLst>
                <a:ext uri="{FF2B5EF4-FFF2-40B4-BE49-F238E27FC236}">
                  <a16:creationId xmlns:a16="http://schemas.microsoft.com/office/drawing/2014/main" id="{AB57D276-B9BF-4784-86B0-803C615CE797}"/>
                </a:ext>
              </a:extLst>
            </p:cNvPr>
            <p:cNvSpPr>
              <a:spLocks noChangeArrowheads="1"/>
            </p:cNvSpPr>
            <p:nvPr/>
          </p:nvSpPr>
          <p:spPr bwMode="auto">
            <a:xfrm>
              <a:off x="4274748"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4" name="Freeform 71">
              <a:extLst>
                <a:ext uri="{FF2B5EF4-FFF2-40B4-BE49-F238E27FC236}">
                  <a16:creationId xmlns:a16="http://schemas.microsoft.com/office/drawing/2014/main" id="{4229D83D-E5D8-47B7-A5A4-EACEBD0F1E3F}"/>
                </a:ext>
              </a:extLst>
            </p:cNvPr>
            <p:cNvSpPr>
              <a:spLocks noChangeArrowheads="1"/>
            </p:cNvSpPr>
            <p:nvPr/>
          </p:nvSpPr>
          <p:spPr bwMode="auto">
            <a:xfrm>
              <a:off x="4074211"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35" name="Freeform 132">
              <a:extLst>
                <a:ext uri="{FF2B5EF4-FFF2-40B4-BE49-F238E27FC236}">
                  <a16:creationId xmlns:a16="http://schemas.microsoft.com/office/drawing/2014/main" id="{0E9931A3-116C-45FA-BF89-342F0931D3F7}"/>
                </a:ext>
              </a:extLst>
            </p:cNvPr>
            <p:cNvSpPr>
              <a:spLocks noChangeArrowheads="1"/>
            </p:cNvSpPr>
            <p:nvPr/>
          </p:nvSpPr>
          <p:spPr bwMode="auto">
            <a:xfrm>
              <a:off x="4338957"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36" name="Freeform 93">
              <a:extLst>
                <a:ext uri="{FF2B5EF4-FFF2-40B4-BE49-F238E27FC236}">
                  <a16:creationId xmlns:a16="http://schemas.microsoft.com/office/drawing/2014/main" id="{4BF599D9-2973-4A8D-BD43-EC8DB5297B9E}"/>
                </a:ext>
              </a:extLst>
            </p:cNvPr>
            <p:cNvSpPr/>
            <p:nvPr/>
          </p:nvSpPr>
          <p:spPr>
            <a:xfrm>
              <a:off x="4549181"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rgbClr val="FCCA5E"/>
            </a:solidFill>
            <a:ln w="12700">
              <a:solidFill>
                <a:schemeClr val="bg1"/>
              </a:solidFill>
            </a:ln>
            <a:effectLst/>
          </p:spPr>
          <p:txBody>
            <a:bodyPr wrap="square" anchor="ctr">
              <a:noAutofit/>
            </a:bodyPr>
            <a:lstStyle/>
            <a:p>
              <a:endParaRPr lang="en-US" dirty="0">
                <a:solidFill>
                  <a:schemeClr val="tx1"/>
                </a:solidFill>
              </a:endParaRPr>
            </a:p>
          </p:txBody>
        </p:sp>
      </p:grpSp>
    </p:spTree>
    <p:extLst>
      <p:ext uri="{BB962C8B-B14F-4D97-AF65-F5344CB8AC3E}">
        <p14:creationId xmlns:p14="http://schemas.microsoft.com/office/powerpoint/2010/main" val="282493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88486-D1FC-440C-BBB1-CEB8874ACD42}"/>
              </a:ext>
            </a:extLst>
          </p:cNvPr>
          <p:cNvSpPr>
            <a:spLocks noGrp="1"/>
          </p:cNvSpPr>
          <p:nvPr>
            <p:ph type="body" sz="quarter" idx="10"/>
          </p:nvPr>
        </p:nvSpPr>
        <p:spPr/>
        <p:txBody>
          <a:bodyPr/>
          <a:lstStyle/>
          <a:p>
            <a:pPr>
              <a:lnSpc>
                <a:spcPct val="100000"/>
              </a:lnSpc>
              <a:spcBef>
                <a:spcPts val="0"/>
              </a:spcBef>
            </a:pPr>
            <a:r>
              <a:rPr lang="en-GB" sz="1800" dirty="0">
                <a:solidFill>
                  <a:schemeClr val="accent3"/>
                </a:solidFill>
              </a:rPr>
              <a:t>Program comprehension:</a:t>
            </a:r>
          </a:p>
          <a:p>
            <a:pPr>
              <a:lnSpc>
                <a:spcPct val="100000"/>
              </a:lnSpc>
              <a:spcBef>
                <a:spcPts val="0"/>
              </a:spcBef>
            </a:pPr>
            <a:endParaRPr lang="en-GB" dirty="0">
              <a:solidFill>
                <a:schemeClr val="accent3"/>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def Countdown(T):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print("T minus {} to </a:t>
            </a:r>
            <a:r>
              <a:rPr lang="en-GB" dirty="0" err="1">
                <a:solidFill>
                  <a:schemeClr val="accent1"/>
                </a:solidFill>
                <a:latin typeface="Consolas" panose="020B0609020204030204" pitchFamily="49" charset="0"/>
              </a:rPr>
              <a:t>liftoff</a:t>
            </a:r>
            <a:r>
              <a:rPr lang="en-GB" dirty="0">
                <a:solidFill>
                  <a:schemeClr val="accent1"/>
                </a:solidFill>
                <a:latin typeface="Consolas" panose="020B0609020204030204" pitchFamily="49" charset="0"/>
              </a:rPr>
              <a:t>".format(T))</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for Cd in range(T-1,-1,-1):</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print(Cd)</a:t>
            </a:r>
          </a:p>
          <a:p>
            <a:pPr marL="228600" indent="-228600">
              <a:lnSpc>
                <a:spcPct val="100000"/>
              </a:lnSpc>
              <a:spcBef>
                <a:spcPts val="0"/>
              </a:spcBef>
              <a:buClr>
                <a:srgbClr val="595959"/>
              </a:buClr>
              <a:buFont typeface="+mj-lt"/>
              <a:buAutoNum type="arabicPeriod"/>
            </a:pPr>
            <a:endParaRPr lang="en-GB" dirty="0">
              <a:solidFill>
                <a:schemeClr val="accent1"/>
              </a:solidFill>
              <a:latin typeface="Consolas" panose="020B0609020204030204" pitchFamily="49" charset="0"/>
            </a:endParaRP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 Main program</a:t>
            </a:r>
          </a:p>
          <a:p>
            <a:pPr marL="228600" indent="-228600">
              <a:lnSpc>
                <a:spcPct val="100000"/>
              </a:lnSpc>
              <a:spcBef>
                <a:spcPts val="0"/>
              </a:spcBef>
              <a:buClr>
                <a:srgbClr val="595959"/>
              </a:buClr>
              <a:buFont typeface="+mj-lt"/>
              <a:buAutoNum type="arabicPeriod"/>
            </a:pPr>
            <a:r>
              <a:rPr lang="en-GB" dirty="0">
                <a:solidFill>
                  <a:schemeClr val="accent1"/>
                </a:solidFill>
                <a:latin typeface="Consolas" panose="020B0609020204030204" pitchFamily="49" charset="0"/>
              </a:rPr>
              <a:t>Countdown(10)</a:t>
            </a:r>
          </a:p>
          <a:p>
            <a:pPr>
              <a:lnSpc>
                <a:spcPct val="100000"/>
              </a:lnSpc>
              <a:spcBef>
                <a:spcPts val="0"/>
              </a:spcBef>
            </a:pPr>
            <a:endParaRPr lang="en-GB" dirty="0">
              <a:solidFill>
                <a:schemeClr val="accent3"/>
              </a:solidFill>
              <a:latin typeface="Consolas" panose="020B0609020204030204" pitchFamily="49" charset="0"/>
            </a:endParaRPr>
          </a:p>
        </p:txBody>
      </p:sp>
      <p:graphicFrame>
        <p:nvGraphicFramePr>
          <p:cNvPr id="19" name="Table 3">
            <a:extLst>
              <a:ext uri="{FF2B5EF4-FFF2-40B4-BE49-F238E27FC236}">
                <a16:creationId xmlns:a16="http://schemas.microsoft.com/office/drawing/2014/main" id="{A594DEC5-35FC-4B73-B776-AB0615605D98}"/>
              </a:ext>
            </a:extLst>
          </p:cNvPr>
          <p:cNvGraphicFramePr>
            <a:graphicFrameLocks noGrp="1"/>
          </p:cNvGraphicFramePr>
          <p:nvPr>
            <p:extLst>
              <p:ext uri="{D42A27DB-BD31-4B8C-83A1-F6EECF244321}">
                <p14:modId xmlns:p14="http://schemas.microsoft.com/office/powerpoint/2010/main" val="2675602040"/>
              </p:ext>
            </p:extLst>
          </p:nvPr>
        </p:nvGraphicFramePr>
        <p:xfrm>
          <a:off x="4953000" y="1389600"/>
          <a:ext cx="4725511" cy="1874520"/>
        </p:xfrm>
        <a:graphic>
          <a:graphicData uri="http://schemas.openxmlformats.org/drawingml/2006/table">
            <a:tbl>
              <a:tblPr bandRow="1">
                <a:tableStyleId>{7DF18680-E054-41AD-8BC1-D1AEF772440D}</a:tableStyleId>
              </a:tblPr>
              <a:tblGrid>
                <a:gridCol w="903605">
                  <a:extLst>
                    <a:ext uri="{9D8B030D-6E8A-4147-A177-3AD203B41FA5}">
                      <a16:colId xmlns:a16="http://schemas.microsoft.com/office/drawing/2014/main" val="310575128"/>
                    </a:ext>
                  </a:extLst>
                </a:gridCol>
                <a:gridCol w="3821906">
                  <a:extLst>
                    <a:ext uri="{9D8B030D-6E8A-4147-A177-3AD203B41FA5}">
                      <a16:colId xmlns:a16="http://schemas.microsoft.com/office/drawing/2014/main" val="3128593494"/>
                    </a:ext>
                  </a:extLst>
                </a:gridCol>
              </a:tblGrid>
              <a:tr h="370840">
                <a:tc>
                  <a:txBody>
                    <a:bodyPr/>
                    <a:lstStyle/>
                    <a:p>
                      <a:pPr algn="ctr"/>
                      <a:r>
                        <a:rPr lang="en-GB" sz="1100" b="1" dirty="0">
                          <a:solidFill>
                            <a:srgbClr val="4CCCAC"/>
                          </a:solidFill>
                        </a:rPr>
                        <a:t>RELATION</a:t>
                      </a:r>
                    </a:p>
                  </a:txBody>
                  <a:tcPr anchor="ctr"/>
                </a:tc>
                <a:tc>
                  <a:txBody>
                    <a:bodyPr/>
                    <a:lstStyle/>
                    <a:p>
                      <a:r>
                        <a:rPr lang="en-GB" sz="1100" dirty="0">
                          <a:solidFill>
                            <a:srgbClr val="595959"/>
                          </a:solidFill>
                        </a:rPr>
                        <a:t>What would happen if line 2 was put before line 4 instead?</a:t>
                      </a:r>
                    </a:p>
                  </a:txBody>
                  <a:tcPr anchor="ctr"/>
                </a:tc>
                <a:extLst>
                  <a:ext uri="{0D108BD9-81ED-4DB2-BD59-A6C34878D82A}">
                    <a16:rowId xmlns:a16="http://schemas.microsoft.com/office/drawing/2014/main" val="2913547773"/>
                  </a:ext>
                </a:extLst>
              </a:tr>
              <a:tr h="370840">
                <a:tc rowSpan="3">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r h="370840">
                <a:tc vMerge="1">
                  <a:txBody>
                    <a:bodyPr/>
                    <a:lstStyle/>
                    <a:p>
                      <a:pPr algn="ctr"/>
                      <a:endParaRPr lang="en-GB" sz="1100" dirty="0">
                        <a:solidFill>
                          <a:srgbClr val="EA5362"/>
                        </a:solidFill>
                      </a:endParaRPr>
                    </a:p>
                  </a:txBody>
                  <a:tcPr anchor="ctr"/>
                </a:tc>
                <a:tc>
                  <a:txBody>
                    <a:bodyPr/>
                    <a:lstStyle/>
                    <a:p>
                      <a:r>
                        <a:rPr lang="en-GB" sz="1100" dirty="0">
                          <a:solidFill>
                            <a:srgbClr val="595959"/>
                          </a:solidFill>
                        </a:rPr>
                        <a:t>If the following line of code was to be inserted into the program, which line number should it be placed before, 3, 4, 5 or 6?</a:t>
                      </a:r>
                      <a:br>
                        <a:rPr lang="en-GB" sz="1100" dirty="0">
                          <a:solidFill>
                            <a:srgbClr val="595959"/>
                          </a:solidFill>
                        </a:rPr>
                      </a:br>
                      <a:r>
                        <a:rPr lang="en-GB" sz="1100" dirty="0">
                          <a:solidFill>
                            <a:srgbClr val="595959"/>
                          </a:solidFill>
                        </a:rPr>
                        <a:t>print("We have </a:t>
                      </a:r>
                      <a:r>
                        <a:rPr lang="en-GB" sz="1100" dirty="0" err="1">
                          <a:solidFill>
                            <a:srgbClr val="595959"/>
                          </a:solidFill>
                        </a:rPr>
                        <a:t>liftoff</a:t>
                      </a:r>
                      <a:r>
                        <a:rPr lang="en-GB" sz="1100" dirty="0">
                          <a:solidFill>
                            <a:srgbClr val="595959"/>
                          </a:solidFill>
                        </a:rPr>
                        <a:t> on project Iteration.")</a:t>
                      </a:r>
                      <a:endParaRPr lang="en-GB" sz="1100" i="0" dirty="0">
                        <a:solidFill>
                          <a:srgbClr val="595959"/>
                        </a:solidFill>
                      </a:endParaRPr>
                    </a:p>
                  </a:txBody>
                  <a:tcPr anchor="ctr"/>
                </a:tc>
                <a:extLst>
                  <a:ext uri="{0D108BD9-81ED-4DB2-BD59-A6C34878D82A}">
                    <a16:rowId xmlns:a16="http://schemas.microsoft.com/office/drawing/2014/main" val="2987107061"/>
                  </a:ext>
                </a:extLst>
              </a:tr>
              <a:tr h="370840">
                <a:tc vMerge="1">
                  <a:txBody>
                    <a:bodyPr/>
                    <a:lstStyle/>
                    <a:p>
                      <a:pPr algn="ctr"/>
                      <a:endParaRPr lang="en-GB" sz="1100" dirty="0">
                        <a:solidFill>
                          <a:srgbClr val="EA5362"/>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3104920499"/>
                  </a:ext>
                </a:extLst>
              </a:tr>
            </a:tbl>
          </a:graphicData>
        </a:graphic>
      </p:graphicFrame>
      <p:grpSp>
        <p:nvGrpSpPr>
          <p:cNvPr id="20" name="Group 19">
            <a:extLst>
              <a:ext uri="{FF2B5EF4-FFF2-40B4-BE49-F238E27FC236}">
                <a16:creationId xmlns:a16="http://schemas.microsoft.com/office/drawing/2014/main" id="{96E73F6E-ECC5-4735-9221-FA1FCB6AC113}"/>
              </a:ext>
            </a:extLst>
          </p:cNvPr>
          <p:cNvGrpSpPr/>
          <p:nvPr/>
        </p:nvGrpSpPr>
        <p:grpSpPr>
          <a:xfrm>
            <a:off x="5033898" y="1920029"/>
            <a:ext cx="782293" cy="586596"/>
            <a:chOff x="6986513" y="2594055"/>
            <a:chExt cx="782293" cy="586596"/>
          </a:xfrm>
        </p:grpSpPr>
        <p:sp>
          <p:nvSpPr>
            <p:cNvPr id="37" name="Freeform 78">
              <a:extLst>
                <a:ext uri="{FF2B5EF4-FFF2-40B4-BE49-F238E27FC236}">
                  <a16:creationId xmlns:a16="http://schemas.microsoft.com/office/drawing/2014/main" id="{AC55A6E2-E6C5-483B-9F94-603259494610}"/>
                </a:ext>
              </a:extLst>
            </p:cNvPr>
            <p:cNvSpPr>
              <a:spLocks noChangeArrowheads="1"/>
            </p:cNvSpPr>
            <p:nvPr/>
          </p:nvSpPr>
          <p:spPr bwMode="auto">
            <a:xfrm>
              <a:off x="6993490"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8" name="Freeform 76">
              <a:extLst>
                <a:ext uri="{FF2B5EF4-FFF2-40B4-BE49-F238E27FC236}">
                  <a16:creationId xmlns:a16="http://schemas.microsoft.com/office/drawing/2014/main" id="{846BE1F9-87BA-43BE-BDA8-1BE3EF444AEF}"/>
                </a:ext>
              </a:extLst>
            </p:cNvPr>
            <p:cNvSpPr>
              <a:spLocks noChangeArrowheads="1"/>
            </p:cNvSpPr>
            <p:nvPr/>
          </p:nvSpPr>
          <p:spPr bwMode="auto">
            <a:xfrm>
              <a:off x="7528950"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39" name="Freeform 73">
              <a:extLst>
                <a:ext uri="{FF2B5EF4-FFF2-40B4-BE49-F238E27FC236}">
                  <a16:creationId xmlns:a16="http://schemas.microsoft.com/office/drawing/2014/main" id="{EE69B0DC-ED23-48D2-8476-164A2C49D32B}"/>
                </a:ext>
              </a:extLst>
            </p:cNvPr>
            <p:cNvSpPr>
              <a:spLocks noChangeArrowheads="1"/>
            </p:cNvSpPr>
            <p:nvPr/>
          </p:nvSpPr>
          <p:spPr bwMode="auto">
            <a:xfrm>
              <a:off x="7187050"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rgbClr val="4CCCAC"/>
            </a:solidFill>
            <a:ln w="12700">
              <a:solidFill>
                <a:schemeClr val="bg1"/>
              </a:solidFill>
            </a:ln>
            <a:effectLst/>
          </p:spPr>
          <p:txBody>
            <a:bodyPr wrap="square" anchor="ctr">
              <a:noAutofit/>
            </a:bodyPr>
            <a:lstStyle/>
            <a:p>
              <a:endParaRPr lang="en-US"/>
            </a:p>
          </p:txBody>
        </p:sp>
        <p:sp>
          <p:nvSpPr>
            <p:cNvPr id="40" name="Freeform 71">
              <a:extLst>
                <a:ext uri="{FF2B5EF4-FFF2-40B4-BE49-F238E27FC236}">
                  <a16:creationId xmlns:a16="http://schemas.microsoft.com/office/drawing/2014/main" id="{84503C50-55A8-4F87-BCA6-B6E65BF0E277}"/>
                </a:ext>
              </a:extLst>
            </p:cNvPr>
            <p:cNvSpPr>
              <a:spLocks noChangeArrowheads="1"/>
            </p:cNvSpPr>
            <p:nvPr/>
          </p:nvSpPr>
          <p:spPr bwMode="auto">
            <a:xfrm>
              <a:off x="6986513"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41" name="Freeform 132">
              <a:extLst>
                <a:ext uri="{FF2B5EF4-FFF2-40B4-BE49-F238E27FC236}">
                  <a16:creationId xmlns:a16="http://schemas.microsoft.com/office/drawing/2014/main" id="{729412E7-F87F-49C9-8B57-642BFF4304EF}"/>
                </a:ext>
              </a:extLst>
            </p:cNvPr>
            <p:cNvSpPr>
              <a:spLocks noChangeArrowheads="1"/>
            </p:cNvSpPr>
            <p:nvPr/>
          </p:nvSpPr>
          <p:spPr bwMode="auto">
            <a:xfrm>
              <a:off x="7251259"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42" name="Freeform 93">
              <a:extLst>
                <a:ext uri="{FF2B5EF4-FFF2-40B4-BE49-F238E27FC236}">
                  <a16:creationId xmlns:a16="http://schemas.microsoft.com/office/drawing/2014/main" id="{6C240F5E-9C03-4725-87FA-93E34A8F7E20}"/>
                </a:ext>
              </a:extLst>
            </p:cNvPr>
            <p:cNvSpPr/>
            <p:nvPr/>
          </p:nvSpPr>
          <p:spPr>
            <a:xfrm>
              <a:off x="7461483"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graphicFrame>
        <p:nvGraphicFramePr>
          <p:cNvPr id="43" name="Table 3">
            <a:extLst>
              <a:ext uri="{FF2B5EF4-FFF2-40B4-BE49-F238E27FC236}">
                <a16:creationId xmlns:a16="http://schemas.microsoft.com/office/drawing/2014/main" id="{FC53CD2D-89FA-4419-BED0-E88DD70471CC}"/>
              </a:ext>
            </a:extLst>
          </p:cNvPr>
          <p:cNvGraphicFramePr>
            <a:graphicFrameLocks noGrp="1"/>
          </p:cNvGraphicFramePr>
          <p:nvPr>
            <p:extLst>
              <p:ext uri="{D42A27DB-BD31-4B8C-83A1-F6EECF244321}">
                <p14:modId xmlns:p14="http://schemas.microsoft.com/office/powerpoint/2010/main" val="2370809780"/>
              </p:ext>
            </p:extLst>
          </p:nvPr>
        </p:nvGraphicFramePr>
        <p:xfrm>
          <a:off x="5001583" y="3799062"/>
          <a:ext cx="4694866" cy="1971040"/>
        </p:xfrm>
        <a:graphic>
          <a:graphicData uri="http://schemas.openxmlformats.org/drawingml/2006/table">
            <a:tbl>
              <a:tblPr bandRow="1">
                <a:tableStyleId>{7DF18680-E054-41AD-8BC1-D1AEF772440D}</a:tableStyleId>
              </a:tblPr>
              <a:tblGrid>
                <a:gridCol w="903917">
                  <a:extLst>
                    <a:ext uri="{9D8B030D-6E8A-4147-A177-3AD203B41FA5}">
                      <a16:colId xmlns:a16="http://schemas.microsoft.com/office/drawing/2014/main" val="310575128"/>
                    </a:ext>
                  </a:extLst>
                </a:gridCol>
                <a:gridCol w="3790949">
                  <a:extLst>
                    <a:ext uri="{9D8B030D-6E8A-4147-A177-3AD203B41FA5}">
                      <a16:colId xmlns:a16="http://schemas.microsoft.com/office/drawing/2014/main" val="3128593494"/>
                    </a:ext>
                  </a:extLst>
                </a:gridCol>
              </a:tblGrid>
              <a:tr h="370840">
                <a:tc rowSpan="2">
                  <a:txBody>
                    <a:bodyPr/>
                    <a:lstStyle/>
                    <a:p>
                      <a:pPr algn="ctr"/>
                      <a:r>
                        <a:rPr lang="en-GB" sz="1100" b="1" dirty="0">
                          <a:solidFill>
                            <a:srgbClr val="9FD468"/>
                          </a:solidFill>
                        </a:rPr>
                        <a:t>APPROACH</a:t>
                      </a:r>
                    </a:p>
                  </a:txBody>
                  <a:tcPr marT="108000"/>
                </a:tc>
                <a:tc>
                  <a:txBody>
                    <a:bodyPr/>
                    <a:lstStyle/>
                    <a:p>
                      <a:r>
                        <a:rPr lang="en-GB" sz="1100" dirty="0">
                          <a:solidFill>
                            <a:srgbClr val="595959"/>
                          </a:solidFill>
                        </a:rPr>
                        <a:t>This program could also be written like this:</a:t>
                      </a:r>
                      <a:br>
                        <a:rPr lang="en-GB" sz="1100" dirty="0">
                          <a:solidFill>
                            <a:srgbClr val="595959"/>
                          </a:solidFill>
                        </a:rPr>
                      </a:br>
                      <a:br>
                        <a:rPr lang="en-GB" sz="1100" dirty="0">
                          <a:solidFill>
                            <a:srgbClr val="595959"/>
                          </a:solidFill>
                        </a:rPr>
                      </a:br>
                      <a:r>
                        <a:rPr lang="en-GB" sz="1100" dirty="0">
                          <a:solidFill>
                            <a:srgbClr val="595959"/>
                          </a:solidFill>
                        </a:rPr>
                        <a:t>print("T minus 10 to </a:t>
                      </a:r>
                      <a:r>
                        <a:rPr lang="en-GB" sz="1100" dirty="0" err="1">
                          <a:solidFill>
                            <a:srgbClr val="595959"/>
                          </a:solidFill>
                        </a:rPr>
                        <a:t>liftoff</a:t>
                      </a:r>
                      <a:r>
                        <a:rPr lang="en-GB" sz="1100" dirty="0">
                          <a:solidFill>
                            <a:srgbClr val="595959"/>
                          </a:solidFill>
                        </a:rPr>
                        <a:t>“);</a:t>
                      </a:r>
                      <a:br>
                        <a:rPr lang="en-GB" sz="1100" dirty="0">
                          <a:solidFill>
                            <a:srgbClr val="595959"/>
                          </a:solidFill>
                        </a:rPr>
                      </a:br>
                      <a:r>
                        <a:rPr lang="en-GB" sz="1100" dirty="0">
                          <a:solidFill>
                            <a:srgbClr val="595959"/>
                          </a:solidFill>
                        </a:rPr>
                        <a:t>print("9");</a:t>
                      </a:r>
                      <a:br>
                        <a:rPr lang="en-GB" sz="1100" dirty="0">
                          <a:solidFill>
                            <a:srgbClr val="595959"/>
                          </a:solidFill>
                        </a:rPr>
                      </a:br>
                      <a:r>
                        <a:rPr lang="en-GB" sz="1100" dirty="0">
                          <a:solidFill>
                            <a:srgbClr val="595959"/>
                          </a:solidFill>
                        </a:rPr>
                        <a:t>print(“8");</a:t>
                      </a:r>
                      <a:br>
                        <a:rPr lang="en-GB" sz="1100" dirty="0">
                          <a:solidFill>
                            <a:srgbClr val="595959"/>
                          </a:solidFill>
                        </a:rPr>
                      </a:br>
                      <a:r>
                        <a:rPr lang="en-GB" sz="1100" dirty="0">
                          <a:solidFill>
                            <a:srgbClr val="595959"/>
                          </a:solidFill>
                        </a:rPr>
                        <a:t>print(“7");</a:t>
                      </a:r>
                      <a:br>
                        <a:rPr lang="en-GB" sz="1100" dirty="0">
                          <a:solidFill>
                            <a:srgbClr val="595959"/>
                          </a:solidFill>
                        </a:rPr>
                      </a:br>
                      <a:r>
                        <a:rPr lang="en-GB" sz="1100" dirty="0">
                          <a:solidFill>
                            <a:srgbClr val="595959"/>
                          </a:solidFill>
                        </a:rPr>
                        <a:t>etc.</a:t>
                      </a:r>
                      <a:br>
                        <a:rPr lang="en-GB" sz="1100" dirty="0">
                          <a:solidFill>
                            <a:srgbClr val="595959"/>
                          </a:solidFill>
                        </a:rPr>
                      </a:br>
                      <a:br>
                        <a:rPr lang="en-GB" sz="1100" dirty="0">
                          <a:solidFill>
                            <a:srgbClr val="595959"/>
                          </a:solidFill>
                        </a:rPr>
                      </a:br>
                      <a:r>
                        <a:rPr lang="en-GB" sz="1100" dirty="0">
                          <a:solidFill>
                            <a:srgbClr val="595959"/>
                          </a:solidFill>
                        </a:rPr>
                        <a:t>Why is this a bad idea?</a:t>
                      </a:r>
                    </a:p>
                  </a:txBody>
                  <a:tcPr anchor="ctr"/>
                </a:tc>
                <a:extLst>
                  <a:ext uri="{0D108BD9-81ED-4DB2-BD59-A6C34878D82A}">
                    <a16:rowId xmlns:a16="http://schemas.microsoft.com/office/drawing/2014/main" val="2913547773"/>
                  </a:ext>
                </a:extLst>
              </a:tr>
              <a:tr h="370840">
                <a:tc vMerge="1">
                  <a:txBody>
                    <a:bodyPr/>
                    <a:lstStyle/>
                    <a:p>
                      <a:pPr algn="ctr"/>
                      <a:endParaRPr lang="en-GB" sz="1100" dirty="0">
                        <a:solidFill>
                          <a:srgbClr val="52647F"/>
                        </a:solidFill>
                      </a:endParaRPr>
                    </a:p>
                  </a:txBody>
                  <a:tcPr anchor="ctr"/>
                </a:tc>
                <a:tc>
                  <a:txBody>
                    <a:bodyPr/>
                    <a:lstStyle/>
                    <a:p>
                      <a:endParaRPr lang="en-GB" sz="1100" i="0" dirty="0">
                        <a:solidFill>
                          <a:srgbClr val="595959"/>
                        </a:solidFill>
                      </a:endParaRPr>
                    </a:p>
                  </a:txBody>
                  <a:tcPr anchor="ctr"/>
                </a:tc>
                <a:extLst>
                  <a:ext uri="{0D108BD9-81ED-4DB2-BD59-A6C34878D82A}">
                    <a16:rowId xmlns:a16="http://schemas.microsoft.com/office/drawing/2014/main" val="2293633670"/>
                  </a:ext>
                </a:extLst>
              </a:tr>
            </a:tbl>
          </a:graphicData>
        </a:graphic>
      </p:graphicFrame>
      <p:grpSp>
        <p:nvGrpSpPr>
          <p:cNvPr id="44" name="Group 43">
            <a:extLst>
              <a:ext uri="{FF2B5EF4-FFF2-40B4-BE49-F238E27FC236}">
                <a16:creationId xmlns:a16="http://schemas.microsoft.com/office/drawing/2014/main" id="{0E0198E7-9B90-49BA-A2D1-857E32566A8A}"/>
              </a:ext>
            </a:extLst>
          </p:cNvPr>
          <p:cNvGrpSpPr/>
          <p:nvPr/>
        </p:nvGrpSpPr>
        <p:grpSpPr>
          <a:xfrm>
            <a:off x="5070475" y="4197193"/>
            <a:ext cx="782293" cy="586596"/>
            <a:chOff x="8442664" y="2594055"/>
            <a:chExt cx="782293" cy="586596"/>
          </a:xfrm>
        </p:grpSpPr>
        <p:sp>
          <p:nvSpPr>
            <p:cNvPr id="45" name="Freeform 78">
              <a:extLst>
                <a:ext uri="{FF2B5EF4-FFF2-40B4-BE49-F238E27FC236}">
                  <a16:creationId xmlns:a16="http://schemas.microsoft.com/office/drawing/2014/main" id="{7BCFC0BC-3E46-405D-94DB-280C887872C6}"/>
                </a:ext>
              </a:extLst>
            </p:cNvPr>
            <p:cNvSpPr>
              <a:spLocks noChangeArrowheads="1"/>
            </p:cNvSpPr>
            <p:nvPr/>
          </p:nvSpPr>
          <p:spPr bwMode="auto">
            <a:xfrm>
              <a:off x="8449641" y="2858073"/>
              <a:ext cx="324184" cy="227077"/>
            </a:xfrm>
            <a:custGeom>
              <a:avLst/>
              <a:gdLst>
                <a:gd name="connsiteX0" fmla="*/ 0 w 3081600"/>
                <a:gd name="connsiteY0" fmla="*/ 0 h 2158531"/>
                <a:gd name="connsiteX1" fmla="*/ 734914 w 3081600"/>
                <a:gd name="connsiteY1" fmla="*/ 0 h 2158531"/>
                <a:gd name="connsiteX2" fmla="*/ 621127 w 3081600"/>
                <a:gd name="connsiteY2" fmla="*/ 243129 h 2158531"/>
                <a:gd name="connsiteX3" fmla="*/ 1091026 w 3081600"/>
                <a:gd name="connsiteY3" fmla="*/ 615551 h 2158531"/>
                <a:gd name="connsiteX4" fmla="*/ 1560223 w 3081600"/>
                <a:gd name="connsiteY4" fmla="*/ 243129 h 2158531"/>
                <a:gd name="connsiteX5" fmla="*/ 1445733 w 3081600"/>
                <a:gd name="connsiteY5" fmla="*/ 0 h 2158531"/>
                <a:gd name="connsiteX6" fmla="*/ 2450152 w 3081600"/>
                <a:gd name="connsiteY6" fmla="*/ 0 h 2158531"/>
                <a:gd name="connsiteX7" fmla="*/ 2450152 w 3081600"/>
                <a:gd name="connsiteY7" fmla="*/ 974622 h 2158531"/>
                <a:gd name="connsiteX8" fmla="*/ 2459985 w 3081600"/>
                <a:gd name="connsiteY8" fmla="*/ 963379 h 2158531"/>
                <a:gd name="connsiteX9" fmla="*/ 2709334 w 3081600"/>
                <a:gd name="connsiteY9" fmla="*/ 842518 h 2158531"/>
                <a:gd name="connsiteX10" fmla="*/ 3081600 w 3081600"/>
                <a:gd name="connsiteY10" fmla="*/ 1311910 h 2158531"/>
                <a:gd name="connsiteX11" fmla="*/ 2709334 w 3081600"/>
                <a:gd name="connsiteY11" fmla="*/ 1782005 h 2158531"/>
                <a:gd name="connsiteX12" fmla="*/ 2459985 w 3081600"/>
                <a:gd name="connsiteY12" fmla="*/ 1660441 h 2158531"/>
                <a:gd name="connsiteX13" fmla="*/ 2450152 w 3081600"/>
                <a:gd name="connsiteY13" fmla="*/ 1649198 h 2158531"/>
                <a:gd name="connsiteX14" fmla="*/ 2450152 w 3081600"/>
                <a:gd name="connsiteY14" fmla="*/ 2158531 h 2158531"/>
                <a:gd name="connsiteX15" fmla="*/ 2420529 w 3081600"/>
                <a:gd name="connsiteY15" fmla="*/ 2152181 h 2158531"/>
                <a:gd name="connsiteX16" fmla="*/ 2158580 w 3081600"/>
                <a:gd name="connsiteY16" fmla="*/ 2049442 h 2158531"/>
                <a:gd name="connsiteX17" fmla="*/ 1521459 w 3081600"/>
                <a:gd name="connsiteY17" fmla="*/ 1356691 h 2158531"/>
                <a:gd name="connsiteX18" fmla="*/ 261364 w 3081600"/>
                <a:gd name="connsiteY18" fmla="*/ 679063 h 2158531"/>
                <a:gd name="connsiteX19" fmla="*/ 39884 w 3081600"/>
                <a:gd name="connsiteY19" fmla="*/ 97543 h 215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081600" h="2158531">
                  <a:moveTo>
                    <a:pt x="0" y="0"/>
                  </a:moveTo>
                  <a:lnTo>
                    <a:pt x="734914" y="0"/>
                  </a:lnTo>
                  <a:cubicBezTo>
                    <a:pt x="663973" y="65350"/>
                    <a:pt x="621127" y="150374"/>
                    <a:pt x="621127" y="243129"/>
                  </a:cubicBezTo>
                  <a:cubicBezTo>
                    <a:pt x="621127" y="448312"/>
                    <a:pt x="831142" y="615551"/>
                    <a:pt x="1091026" y="615551"/>
                  </a:cubicBezTo>
                  <a:cubicBezTo>
                    <a:pt x="1349506" y="615551"/>
                    <a:pt x="1560223" y="448312"/>
                    <a:pt x="1560223" y="243129"/>
                  </a:cubicBezTo>
                  <a:cubicBezTo>
                    <a:pt x="1560223" y="150374"/>
                    <a:pt x="1517377" y="65350"/>
                    <a:pt x="1445733" y="0"/>
                  </a:cubicBezTo>
                  <a:lnTo>
                    <a:pt x="2450152" y="0"/>
                  </a:lnTo>
                  <a:lnTo>
                    <a:pt x="2450152" y="974622"/>
                  </a:lnTo>
                  <a:cubicBezTo>
                    <a:pt x="2453664" y="970406"/>
                    <a:pt x="2457176" y="966893"/>
                    <a:pt x="2459985" y="963379"/>
                  </a:cubicBezTo>
                  <a:cubicBezTo>
                    <a:pt x="2526010" y="888192"/>
                    <a:pt x="2613106" y="842518"/>
                    <a:pt x="2709334" y="842518"/>
                  </a:cubicBezTo>
                  <a:cubicBezTo>
                    <a:pt x="2914432" y="842518"/>
                    <a:pt x="3081600" y="1052620"/>
                    <a:pt x="3081600" y="1311910"/>
                  </a:cubicBezTo>
                  <a:cubicBezTo>
                    <a:pt x="3081600" y="1571200"/>
                    <a:pt x="2914432" y="1782005"/>
                    <a:pt x="2709334" y="1782005"/>
                  </a:cubicBezTo>
                  <a:cubicBezTo>
                    <a:pt x="2613106" y="1782005"/>
                    <a:pt x="2526010" y="1735628"/>
                    <a:pt x="2459985" y="1660441"/>
                  </a:cubicBezTo>
                  <a:cubicBezTo>
                    <a:pt x="2457176" y="1656928"/>
                    <a:pt x="2453664" y="1652712"/>
                    <a:pt x="2450152" y="1649198"/>
                  </a:cubicBezTo>
                  <a:lnTo>
                    <a:pt x="2450152" y="2158531"/>
                  </a:lnTo>
                  <a:lnTo>
                    <a:pt x="2420529" y="2152181"/>
                  </a:lnTo>
                  <a:cubicBezTo>
                    <a:pt x="2251303" y="2110325"/>
                    <a:pt x="2158580" y="2049442"/>
                    <a:pt x="2158580" y="2049442"/>
                  </a:cubicBezTo>
                  <a:cubicBezTo>
                    <a:pt x="1438526" y="2007486"/>
                    <a:pt x="1521459" y="1356691"/>
                    <a:pt x="1521459" y="1356691"/>
                  </a:cubicBezTo>
                  <a:cubicBezTo>
                    <a:pt x="178431" y="1440114"/>
                    <a:pt x="261364" y="679063"/>
                    <a:pt x="261364" y="679063"/>
                  </a:cubicBezTo>
                  <a:cubicBezTo>
                    <a:pt x="-112323" y="484898"/>
                    <a:pt x="39884" y="97543"/>
                    <a:pt x="39884" y="9754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46" name="Freeform 76">
              <a:extLst>
                <a:ext uri="{FF2B5EF4-FFF2-40B4-BE49-F238E27FC236}">
                  <a16:creationId xmlns:a16="http://schemas.microsoft.com/office/drawing/2014/main" id="{6D9A24A1-6795-4B53-95C1-12B92B50D973}"/>
                </a:ext>
              </a:extLst>
            </p:cNvPr>
            <p:cNvSpPr>
              <a:spLocks noChangeArrowheads="1"/>
            </p:cNvSpPr>
            <p:nvPr/>
          </p:nvSpPr>
          <p:spPr bwMode="auto">
            <a:xfrm>
              <a:off x="8985101" y="2608108"/>
              <a:ext cx="214226" cy="314751"/>
            </a:xfrm>
            <a:custGeom>
              <a:avLst/>
              <a:gdLst>
                <a:gd name="connsiteX0" fmla="*/ 0 w 2036369"/>
                <a:gd name="connsiteY0" fmla="*/ 0 h 2991932"/>
                <a:gd name="connsiteX1" fmla="*/ 12922 w 2036369"/>
                <a:gd name="connsiteY1" fmla="*/ 3469 h 2991932"/>
                <a:gd name="connsiteX2" fmla="*/ 958695 w 2036369"/>
                <a:gd name="connsiteY2" fmla="*/ 839331 h 2991932"/>
                <a:gd name="connsiteX3" fmla="*/ 1498736 w 2036369"/>
                <a:gd name="connsiteY3" fmla="*/ 1600869 h 2991932"/>
                <a:gd name="connsiteX4" fmla="*/ 2028623 w 2036369"/>
                <a:gd name="connsiteY4" fmla="*/ 2342894 h 2991932"/>
                <a:gd name="connsiteX5" fmla="*/ 2036369 w 2036369"/>
                <a:gd name="connsiteY5" fmla="*/ 2376382 h 2991932"/>
                <a:gd name="connsiteX6" fmla="*/ 1722231 w 2036369"/>
                <a:gd name="connsiteY6" fmla="*/ 2376382 h 2991932"/>
                <a:gd name="connsiteX7" fmla="*/ 1836017 w 2036369"/>
                <a:gd name="connsiteY7" fmla="*/ 2619510 h 2991932"/>
                <a:gd name="connsiteX8" fmla="*/ 1366126 w 2036369"/>
                <a:gd name="connsiteY8" fmla="*/ 2991932 h 2991932"/>
                <a:gd name="connsiteX9" fmla="*/ 896937 w 2036369"/>
                <a:gd name="connsiteY9" fmla="*/ 2619510 h 2991932"/>
                <a:gd name="connsiteX10" fmla="*/ 1010722 w 2036369"/>
                <a:gd name="connsiteY10" fmla="*/ 2376382 h 2991932"/>
                <a:gd name="connsiteX11" fmla="*/ 0 w 2036369"/>
                <a:gd name="connsiteY11" fmla="*/ 2376382 h 2991932"/>
                <a:gd name="connsiteX12" fmla="*/ 0 w 2036369"/>
                <a:gd name="connsiteY12" fmla="*/ 1381382 h 2991932"/>
                <a:gd name="connsiteX13" fmla="*/ 217035 w 2036369"/>
                <a:gd name="connsiteY13" fmla="*/ 1469920 h 2991932"/>
                <a:gd name="connsiteX14" fmla="*/ 589998 w 2036369"/>
                <a:gd name="connsiteY14" fmla="*/ 999825 h 2991932"/>
                <a:gd name="connsiteX15" fmla="*/ 217035 w 2036369"/>
                <a:gd name="connsiteY15" fmla="*/ 530433 h 2991932"/>
                <a:gd name="connsiteX16" fmla="*/ 0 w 2036369"/>
                <a:gd name="connsiteY16" fmla="*/ 618268 h 299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369" h="2991932">
                  <a:moveTo>
                    <a:pt x="0" y="0"/>
                  </a:moveTo>
                  <a:lnTo>
                    <a:pt x="12922" y="3469"/>
                  </a:lnTo>
                  <a:cubicBezTo>
                    <a:pt x="684073" y="230813"/>
                    <a:pt x="958695" y="839331"/>
                    <a:pt x="958695" y="839331"/>
                  </a:cubicBezTo>
                  <a:cubicBezTo>
                    <a:pt x="1457269" y="839331"/>
                    <a:pt x="1498736" y="1600869"/>
                    <a:pt x="1498736" y="1600869"/>
                  </a:cubicBezTo>
                  <a:cubicBezTo>
                    <a:pt x="1830956" y="1694538"/>
                    <a:pt x="1976577" y="2130678"/>
                    <a:pt x="2028623" y="2342894"/>
                  </a:cubicBezTo>
                  <a:lnTo>
                    <a:pt x="2036369" y="2376382"/>
                  </a:lnTo>
                  <a:lnTo>
                    <a:pt x="1722231" y="2376382"/>
                  </a:lnTo>
                  <a:cubicBezTo>
                    <a:pt x="1793172" y="2441731"/>
                    <a:pt x="1836017" y="2526756"/>
                    <a:pt x="1836017" y="2619510"/>
                  </a:cubicBezTo>
                  <a:cubicBezTo>
                    <a:pt x="1836017" y="2824694"/>
                    <a:pt x="1626006" y="2991932"/>
                    <a:pt x="1366126" y="2991932"/>
                  </a:cubicBezTo>
                  <a:cubicBezTo>
                    <a:pt x="1107651" y="2991932"/>
                    <a:pt x="896937" y="2824694"/>
                    <a:pt x="896937" y="2619510"/>
                  </a:cubicBezTo>
                  <a:cubicBezTo>
                    <a:pt x="896937" y="2526756"/>
                    <a:pt x="939782" y="2441731"/>
                    <a:pt x="1010722" y="2376382"/>
                  </a:cubicBezTo>
                  <a:lnTo>
                    <a:pt x="0" y="2376382"/>
                  </a:lnTo>
                  <a:lnTo>
                    <a:pt x="0" y="1381382"/>
                  </a:lnTo>
                  <a:cubicBezTo>
                    <a:pt x="61107" y="1436894"/>
                    <a:pt x="136261" y="1469920"/>
                    <a:pt x="217035" y="1469920"/>
                  </a:cubicBezTo>
                  <a:cubicBezTo>
                    <a:pt x="422832" y="1469920"/>
                    <a:pt x="589998" y="1259115"/>
                    <a:pt x="589998" y="999825"/>
                  </a:cubicBezTo>
                  <a:cubicBezTo>
                    <a:pt x="589998" y="740535"/>
                    <a:pt x="422832" y="530433"/>
                    <a:pt x="217035" y="530433"/>
                  </a:cubicBezTo>
                  <a:cubicBezTo>
                    <a:pt x="136261" y="530433"/>
                    <a:pt x="61107" y="562756"/>
                    <a:pt x="0" y="618268"/>
                  </a:cubicBezTo>
                  <a:close/>
                </a:path>
              </a:pathLst>
            </a:custGeom>
            <a:solidFill>
              <a:srgbClr val="9FD468"/>
            </a:solidFill>
            <a:ln w="12700">
              <a:solidFill>
                <a:schemeClr val="bg1"/>
              </a:solidFill>
            </a:ln>
            <a:effectLst/>
          </p:spPr>
          <p:txBody>
            <a:bodyPr wrap="square" anchor="ctr">
              <a:noAutofit/>
            </a:bodyPr>
            <a:lstStyle/>
            <a:p>
              <a:endParaRPr lang="en-US"/>
            </a:p>
          </p:txBody>
        </p:sp>
        <p:sp>
          <p:nvSpPr>
            <p:cNvPr id="47" name="Freeform 73">
              <a:extLst>
                <a:ext uri="{FF2B5EF4-FFF2-40B4-BE49-F238E27FC236}">
                  <a16:creationId xmlns:a16="http://schemas.microsoft.com/office/drawing/2014/main" id="{D257D731-0EF0-4425-8F46-BA0C261B50D3}"/>
                </a:ext>
              </a:extLst>
            </p:cNvPr>
            <p:cNvSpPr>
              <a:spLocks noChangeArrowheads="1"/>
            </p:cNvSpPr>
            <p:nvPr/>
          </p:nvSpPr>
          <p:spPr bwMode="auto">
            <a:xfrm>
              <a:off x="8643201" y="2594055"/>
              <a:ext cx="405382" cy="263944"/>
            </a:xfrm>
            <a:custGeom>
              <a:avLst/>
              <a:gdLst>
                <a:gd name="connsiteX0" fmla="*/ 1670189 w 3853452"/>
                <a:gd name="connsiteY0" fmla="*/ 3 h 2508981"/>
                <a:gd name="connsiteX1" fmla="*/ 2090495 w 3853452"/>
                <a:gd name="connsiteY1" fmla="*/ 156254 h 2508981"/>
                <a:gd name="connsiteX2" fmla="*/ 3069967 w 3853452"/>
                <a:gd name="connsiteY2" fmla="*/ 85249 h 2508981"/>
                <a:gd name="connsiteX3" fmla="*/ 3254183 w 3853452"/>
                <a:gd name="connsiteY3" fmla="*/ 134709 h 2508981"/>
                <a:gd name="connsiteX4" fmla="*/ 3254183 w 3853452"/>
                <a:gd name="connsiteY4" fmla="*/ 760653 h 2508981"/>
                <a:gd name="connsiteX5" fmla="*/ 3264018 w 3853452"/>
                <a:gd name="connsiteY5" fmla="*/ 751522 h 2508981"/>
                <a:gd name="connsiteX6" fmla="*/ 3480402 w 3853452"/>
                <a:gd name="connsiteY6" fmla="*/ 663719 h 2508981"/>
                <a:gd name="connsiteX7" fmla="*/ 3853452 w 3853452"/>
                <a:gd name="connsiteY7" fmla="*/ 1132937 h 2508981"/>
                <a:gd name="connsiteX8" fmla="*/ 3480402 w 3853452"/>
                <a:gd name="connsiteY8" fmla="*/ 1602857 h 2508981"/>
                <a:gd name="connsiteX9" fmla="*/ 3264018 w 3853452"/>
                <a:gd name="connsiteY9" fmla="*/ 1514352 h 2508981"/>
                <a:gd name="connsiteX10" fmla="*/ 3254183 w 3853452"/>
                <a:gd name="connsiteY10" fmla="*/ 1505220 h 2508981"/>
                <a:gd name="connsiteX11" fmla="*/ 3254183 w 3853452"/>
                <a:gd name="connsiteY11" fmla="*/ 2508981 h 2508981"/>
                <a:gd name="connsiteX12" fmla="*/ 2292400 w 3853452"/>
                <a:gd name="connsiteY12" fmla="*/ 2508981 h 2508981"/>
                <a:gd name="connsiteX13" fmla="*/ 2406212 w 3853452"/>
                <a:gd name="connsiteY13" fmla="*/ 2266645 h 2508981"/>
                <a:gd name="connsiteX14" fmla="*/ 1936211 w 3853452"/>
                <a:gd name="connsiteY14" fmla="*/ 1893659 h 2508981"/>
                <a:gd name="connsiteX15" fmla="*/ 1466911 w 3853452"/>
                <a:gd name="connsiteY15" fmla="*/ 2266645 h 2508981"/>
                <a:gd name="connsiteX16" fmla="*/ 1581426 w 3853452"/>
                <a:gd name="connsiteY16" fmla="*/ 2508981 h 2508981"/>
                <a:gd name="connsiteX17" fmla="*/ 609105 w 3853452"/>
                <a:gd name="connsiteY17" fmla="*/ 2508981 h 2508981"/>
                <a:gd name="connsiteX18" fmla="*/ 609105 w 3853452"/>
                <a:gd name="connsiteY18" fmla="*/ 1496089 h 2508981"/>
                <a:gd name="connsiteX19" fmla="*/ 599270 w 3853452"/>
                <a:gd name="connsiteY19" fmla="*/ 1505220 h 2508981"/>
                <a:gd name="connsiteX20" fmla="*/ 373051 w 3853452"/>
                <a:gd name="connsiteY20" fmla="*/ 1602857 h 2508981"/>
                <a:gd name="connsiteX21" fmla="*/ 0 w 3853452"/>
                <a:gd name="connsiteY21" fmla="*/ 1132937 h 2508981"/>
                <a:gd name="connsiteX22" fmla="*/ 373051 w 3853452"/>
                <a:gd name="connsiteY22" fmla="*/ 663719 h 2508981"/>
                <a:gd name="connsiteX23" fmla="*/ 599270 w 3853452"/>
                <a:gd name="connsiteY23" fmla="*/ 760653 h 2508981"/>
                <a:gd name="connsiteX24" fmla="*/ 609105 w 3853452"/>
                <a:gd name="connsiteY24" fmla="*/ 770487 h 2508981"/>
                <a:gd name="connsiteX25" fmla="*/ 609105 w 3853452"/>
                <a:gd name="connsiteY25" fmla="*/ 268384 h 2508981"/>
                <a:gd name="connsiteX26" fmla="*/ 633107 w 3853452"/>
                <a:gd name="connsiteY26" fmla="*/ 221786 h 2508981"/>
                <a:gd name="connsiteX27" fmla="*/ 1287996 w 3853452"/>
                <a:gd name="connsiteY27" fmla="*/ 128446 h 2508981"/>
                <a:gd name="connsiteX28" fmla="*/ 1670189 w 3853452"/>
                <a:gd name="connsiteY28" fmla="*/ 3 h 250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3452" h="2508981">
                  <a:moveTo>
                    <a:pt x="1670189" y="3"/>
                  </a:moveTo>
                  <a:cubicBezTo>
                    <a:pt x="1920326" y="-775"/>
                    <a:pt x="2090495" y="156254"/>
                    <a:pt x="2090495" y="156254"/>
                  </a:cubicBezTo>
                  <a:cubicBezTo>
                    <a:pt x="2474792" y="38560"/>
                    <a:pt x="2799329" y="30754"/>
                    <a:pt x="3069967" y="85249"/>
                  </a:cubicBezTo>
                  <a:lnTo>
                    <a:pt x="3254183" y="134709"/>
                  </a:lnTo>
                  <a:lnTo>
                    <a:pt x="3254183" y="760653"/>
                  </a:lnTo>
                  <a:cubicBezTo>
                    <a:pt x="3256993" y="757141"/>
                    <a:pt x="3260506" y="754331"/>
                    <a:pt x="3264018" y="751522"/>
                  </a:cubicBezTo>
                  <a:cubicBezTo>
                    <a:pt x="3324437" y="696030"/>
                    <a:pt x="3399609" y="663719"/>
                    <a:pt x="3480402" y="663719"/>
                  </a:cubicBezTo>
                  <a:cubicBezTo>
                    <a:pt x="3686247" y="663719"/>
                    <a:pt x="3853452" y="873743"/>
                    <a:pt x="3853452" y="1132937"/>
                  </a:cubicBezTo>
                  <a:cubicBezTo>
                    <a:pt x="3853452" y="1392130"/>
                    <a:pt x="3686247" y="1602857"/>
                    <a:pt x="3480402" y="1602857"/>
                  </a:cubicBezTo>
                  <a:cubicBezTo>
                    <a:pt x="3399609" y="1602857"/>
                    <a:pt x="3324437" y="1569843"/>
                    <a:pt x="3264018" y="1514352"/>
                  </a:cubicBezTo>
                  <a:cubicBezTo>
                    <a:pt x="3260506" y="1511542"/>
                    <a:pt x="3256993" y="1508732"/>
                    <a:pt x="3254183" y="1505220"/>
                  </a:cubicBezTo>
                  <a:lnTo>
                    <a:pt x="3254183" y="2508981"/>
                  </a:lnTo>
                  <a:lnTo>
                    <a:pt x="2292400" y="2508981"/>
                  </a:lnTo>
                  <a:cubicBezTo>
                    <a:pt x="2363357" y="2443655"/>
                    <a:pt x="2406212" y="2359365"/>
                    <a:pt x="2406212" y="2266645"/>
                  </a:cubicBezTo>
                  <a:cubicBezTo>
                    <a:pt x="2406212" y="2060836"/>
                    <a:pt x="2196152" y="1893659"/>
                    <a:pt x="1936211" y="1893659"/>
                  </a:cubicBezTo>
                  <a:cubicBezTo>
                    <a:pt x="1677674" y="1893659"/>
                    <a:pt x="1466911" y="2060836"/>
                    <a:pt x="1466911" y="2266645"/>
                  </a:cubicBezTo>
                  <a:cubicBezTo>
                    <a:pt x="1466911" y="2359365"/>
                    <a:pt x="1509766" y="2443655"/>
                    <a:pt x="1581426" y="2508981"/>
                  </a:cubicBezTo>
                  <a:lnTo>
                    <a:pt x="609105" y="2508981"/>
                  </a:lnTo>
                  <a:lnTo>
                    <a:pt x="609105" y="1496089"/>
                  </a:lnTo>
                  <a:lnTo>
                    <a:pt x="599270" y="1505220"/>
                  </a:lnTo>
                  <a:cubicBezTo>
                    <a:pt x="536743" y="1566331"/>
                    <a:pt x="458059" y="1602857"/>
                    <a:pt x="373051" y="1602857"/>
                  </a:cubicBezTo>
                  <a:cubicBezTo>
                    <a:pt x="166503" y="1602857"/>
                    <a:pt x="0" y="1392130"/>
                    <a:pt x="0" y="1132937"/>
                  </a:cubicBezTo>
                  <a:cubicBezTo>
                    <a:pt x="0" y="873743"/>
                    <a:pt x="166503" y="663719"/>
                    <a:pt x="373051" y="663719"/>
                  </a:cubicBezTo>
                  <a:cubicBezTo>
                    <a:pt x="458059" y="663719"/>
                    <a:pt x="536743" y="700245"/>
                    <a:pt x="599270" y="760653"/>
                  </a:cubicBezTo>
                  <a:cubicBezTo>
                    <a:pt x="602783" y="764165"/>
                    <a:pt x="605593" y="766975"/>
                    <a:pt x="609105" y="770487"/>
                  </a:cubicBezTo>
                  <a:lnTo>
                    <a:pt x="609105" y="268384"/>
                  </a:lnTo>
                  <a:lnTo>
                    <a:pt x="633107" y="221786"/>
                  </a:lnTo>
                  <a:cubicBezTo>
                    <a:pt x="837362" y="-102664"/>
                    <a:pt x="1287996" y="128446"/>
                    <a:pt x="1287996" y="128446"/>
                  </a:cubicBezTo>
                  <a:cubicBezTo>
                    <a:pt x="1426269" y="33315"/>
                    <a:pt x="1556490" y="357"/>
                    <a:pt x="1670189" y="3"/>
                  </a:cubicBezTo>
                  <a:close/>
                </a:path>
              </a:pathLst>
            </a:custGeom>
            <a:solidFill>
              <a:schemeClr val="bg2"/>
            </a:solidFill>
            <a:ln w="12700">
              <a:solidFill>
                <a:schemeClr val="bg1"/>
              </a:solidFill>
            </a:ln>
            <a:effectLst/>
          </p:spPr>
          <p:txBody>
            <a:bodyPr wrap="square" anchor="ctr">
              <a:noAutofit/>
            </a:bodyPr>
            <a:lstStyle/>
            <a:p>
              <a:endParaRPr lang="en-US"/>
            </a:p>
          </p:txBody>
        </p:sp>
        <p:sp>
          <p:nvSpPr>
            <p:cNvPr id="48" name="Freeform 71">
              <a:extLst>
                <a:ext uri="{FF2B5EF4-FFF2-40B4-BE49-F238E27FC236}">
                  <a16:creationId xmlns:a16="http://schemas.microsoft.com/office/drawing/2014/main" id="{EF082163-4FB2-4FDD-8B3D-FC092F14DC67}"/>
                </a:ext>
              </a:extLst>
            </p:cNvPr>
            <p:cNvSpPr>
              <a:spLocks noChangeArrowheads="1"/>
            </p:cNvSpPr>
            <p:nvPr/>
          </p:nvSpPr>
          <p:spPr bwMode="auto">
            <a:xfrm>
              <a:off x="8442664" y="2616203"/>
              <a:ext cx="264671" cy="306656"/>
            </a:xfrm>
            <a:custGeom>
              <a:avLst/>
              <a:gdLst>
                <a:gd name="connsiteX0" fmla="*/ 2177256 w 2515893"/>
                <a:gd name="connsiteY0" fmla="*/ 602 h 2914988"/>
                <a:gd name="connsiteX1" fmla="*/ 2501999 w 2515893"/>
                <a:gd name="connsiteY1" fmla="*/ 83784 h 2914988"/>
                <a:gd name="connsiteX2" fmla="*/ 2515893 w 2515893"/>
                <a:gd name="connsiteY2" fmla="*/ 56810 h 2914988"/>
                <a:gd name="connsiteX3" fmla="*/ 2515893 w 2515893"/>
                <a:gd name="connsiteY3" fmla="*/ 550459 h 2914988"/>
                <a:gd name="connsiteX4" fmla="*/ 2289071 w 2515893"/>
                <a:gd name="connsiteY4" fmla="*/ 453489 h 2914988"/>
                <a:gd name="connsiteX5" fmla="*/ 1916885 w 2515893"/>
                <a:gd name="connsiteY5" fmla="*/ 922881 h 2914988"/>
                <a:gd name="connsiteX6" fmla="*/ 2289071 w 2515893"/>
                <a:gd name="connsiteY6" fmla="*/ 1392976 h 2914988"/>
                <a:gd name="connsiteX7" fmla="*/ 2515893 w 2515893"/>
                <a:gd name="connsiteY7" fmla="*/ 1295303 h 2914988"/>
                <a:gd name="connsiteX8" fmla="*/ 2515893 w 2515893"/>
                <a:gd name="connsiteY8" fmla="*/ 2299438 h 2914988"/>
                <a:gd name="connsiteX9" fmla="*/ 1511695 w 2515893"/>
                <a:gd name="connsiteY9" fmla="*/ 2299438 h 2914988"/>
                <a:gd name="connsiteX10" fmla="*/ 1625458 w 2515893"/>
                <a:gd name="connsiteY10" fmla="*/ 2542566 h 2914988"/>
                <a:gd name="connsiteX11" fmla="*/ 1155662 w 2515893"/>
                <a:gd name="connsiteY11" fmla="*/ 2914988 h 2914988"/>
                <a:gd name="connsiteX12" fmla="*/ 686568 w 2515893"/>
                <a:gd name="connsiteY12" fmla="*/ 2542566 h 2914988"/>
                <a:gd name="connsiteX13" fmla="*/ 801033 w 2515893"/>
                <a:gd name="connsiteY13" fmla="*/ 2299438 h 2914988"/>
                <a:gd name="connsiteX14" fmla="*/ 66442 w 2515893"/>
                <a:gd name="connsiteY14" fmla="*/ 2299438 h 2914988"/>
                <a:gd name="connsiteX15" fmla="*/ 41993 w 2515893"/>
                <a:gd name="connsiteY15" fmla="*/ 2239644 h 2914988"/>
                <a:gd name="connsiteX16" fmla="*/ 687716 w 2515893"/>
                <a:gd name="connsiteY16" fmla="*/ 1011680 h 2914988"/>
                <a:gd name="connsiteX17" fmla="*/ 1227757 w 2515893"/>
                <a:gd name="connsiteY17" fmla="*/ 513095 h 2914988"/>
                <a:gd name="connsiteX18" fmla="*/ 1920004 w 2515893"/>
                <a:gd name="connsiteY18" fmla="*/ 167207 h 2914988"/>
                <a:gd name="connsiteX19" fmla="*/ 2177256 w 2515893"/>
                <a:gd name="connsiteY19" fmla="*/ 602 h 291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5893" h="2914988">
                  <a:moveTo>
                    <a:pt x="2177256" y="602"/>
                  </a:moveTo>
                  <a:cubicBezTo>
                    <a:pt x="2339639" y="-8260"/>
                    <a:pt x="2501999" y="83784"/>
                    <a:pt x="2501999" y="83784"/>
                  </a:cubicBezTo>
                  <a:lnTo>
                    <a:pt x="2515893" y="56810"/>
                  </a:lnTo>
                  <a:lnTo>
                    <a:pt x="2515893" y="550459"/>
                  </a:lnTo>
                  <a:cubicBezTo>
                    <a:pt x="2452691" y="490028"/>
                    <a:pt x="2374743" y="453489"/>
                    <a:pt x="2289071" y="453489"/>
                  </a:cubicBezTo>
                  <a:cubicBezTo>
                    <a:pt x="2083315" y="453489"/>
                    <a:pt x="1916885" y="663591"/>
                    <a:pt x="1916885" y="922881"/>
                  </a:cubicBezTo>
                  <a:cubicBezTo>
                    <a:pt x="1916885" y="1182171"/>
                    <a:pt x="2083315" y="1392976"/>
                    <a:pt x="2289071" y="1392976"/>
                  </a:cubicBezTo>
                  <a:cubicBezTo>
                    <a:pt x="2374743" y="1392976"/>
                    <a:pt x="2452691" y="1356437"/>
                    <a:pt x="2515893" y="1295303"/>
                  </a:cubicBezTo>
                  <a:lnTo>
                    <a:pt x="2515893" y="2299438"/>
                  </a:lnTo>
                  <a:lnTo>
                    <a:pt x="1511695" y="2299438"/>
                  </a:lnTo>
                  <a:cubicBezTo>
                    <a:pt x="1582621" y="2364787"/>
                    <a:pt x="1625458" y="2449812"/>
                    <a:pt x="1625458" y="2542566"/>
                  </a:cubicBezTo>
                  <a:cubicBezTo>
                    <a:pt x="1625458" y="2747750"/>
                    <a:pt x="1415489" y="2914988"/>
                    <a:pt x="1155662" y="2914988"/>
                  </a:cubicBezTo>
                  <a:cubicBezTo>
                    <a:pt x="896537" y="2914988"/>
                    <a:pt x="686568" y="2747750"/>
                    <a:pt x="686568" y="2542566"/>
                  </a:cubicBezTo>
                  <a:cubicBezTo>
                    <a:pt x="686568" y="2449812"/>
                    <a:pt x="729405" y="2364787"/>
                    <a:pt x="801033" y="2299438"/>
                  </a:cubicBezTo>
                  <a:lnTo>
                    <a:pt x="66442" y="2299438"/>
                  </a:lnTo>
                  <a:lnTo>
                    <a:pt x="41993" y="2239644"/>
                  </a:lnTo>
                  <a:cubicBezTo>
                    <a:pt x="-200690" y="1474330"/>
                    <a:pt x="687716" y="1011680"/>
                    <a:pt x="687716" y="1011680"/>
                  </a:cubicBezTo>
                  <a:cubicBezTo>
                    <a:pt x="701376" y="457967"/>
                    <a:pt x="1227757" y="513095"/>
                    <a:pt x="1227757" y="513095"/>
                  </a:cubicBezTo>
                  <a:cubicBezTo>
                    <a:pt x="1393623" y="14997"/>
                    <a:pt x="1920004" y="167207"/>
                    <a:pt x="1920004" y="167207"/>
                  </a:cubicBezTo>
                  <a:cubicBezTo>
                    <a:pt x="1982387" y="47561"/>
                    <a:pt x="2079826" y="5918"/>
                    <a:pt x="2177256" y="602"/>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49" name="Freeform 132">
              <a:extLst>
                <a:ext uri="{FF2B5EF4-FFF2-40B4-BE49-F238E27FC236}">
                  <a16:creationId xmlns:a16="http://schemas.microsoft.com/office/drawing/2014/main" id="{8C37E359-ED38-4E13-9768-9204D5651111}"/>
                </a:ext>
              </a:extLst>
            </p:cNvPr>
            <p:cNvSpPr>
              <a:spLocks noChangeArrowheads="1"/>
            </p:cNvSpPr>
            <p:nvPr/>
          </p:nvSpPr>
          <p:spPr bwMode="auto">
            <a:xfrm>
              <a:off x="8707410" y="2793213"/>
              <a:ext cx="278270" cy="387438"/>
            </a:xfrm>
            <a:custGeom>
              <a:avLst/>
              <a:gdLst>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924863 w 2950116"/>
                <a:gd name="connsiteY21" fmla="*/ 7407439 h 7407439"/>
                <a:gd name="connsiteX22" fmla="*/ 2670878 w 2950116"/>
                <a:gd name="connsiteY22" fmla="*/ 7407439 h 7407439"/>
                <a:gd name="connsiteX23" fmla="*/ 2416893 w 2950116"/>
                <a:gd name="connsiteY23" fmla="*/ 7407439 h 7407439"/>
                <a:gd name="connsiteX24" fmla="*/ 2416893 w 2950116"/>
                <a:gd name="connsiteY24" fmla="*/ 5801796 h 7407439"/>
                <a:gd name="connsiteX25" fmla="*/ 2416893 w 2950116"/>
                <a:gd name="connsiteY25" fmla="*/ 5796942 h 7407439"/>
                <a:gd name="connsiteX26" fmla="*/ 2416970 w 2950116"/>
                <a:gd name="connsiteY26" fmla="*/ 5796942 h 7407439"/>
                <a:gd name="connsiteX27" fmla="*/ 2422053 w 2950116"/>
                <a:gd name="connsiteY27" fmla="*/ 5478203 h 7407439"/>
                <a:gd name="connsiteX28" fmla="*/ 2451970 w 2950116"/>
                <a:gd name="connsiteY28" fmla="*/ 4996471 h 7407439"/>
                <a:gd name="connsiteX29" fmla="*/ 2435825 w 2950116"/>
                <a:gd name="connsiteY29" fmla="*/ 4867539 h 7407439"/>
                <a:gd name="connsiteX30" fmla="*/ 2384023 w 2950116"/>
                <a:gd name="connsiteY30" fmla="*/ 4747345 h 7407439"/>
                <a:gd name="connsiteX31" fmla="*/ 2384023 w 2950116"/>
                <a:gd name="connsiteY31" fmla="*/ 4747343 h 7407439"/>
                <a:gd name="connsiteX32" fmla="*/ 2322701 w 2950116"/>
                <a:gd name="connsiteY32" fmla="*/ 4605061 h 7407439"/>
                <a:gd name="connsiteX33" fmla="*/ 2021085 w 2950116"/>
                <a:gd name="connsiteY33" fmla="*/ 4081129 h 7407439"/>
                <a:gd name="connsiteX34" fmla="*/ 1984288 w 2950116"/>
                <a:gd name="connsiteY34" fmla="*/ 4029127 h 7407439"/>
                <a:gd name="connsiteX35" fmla="*/ 1965208 w 2950116"/>
                <a:gd name="connsiteY35" fmla="*/ 4002163 h 7407439"/>
                <a:gd name="connsiteX36" fmla="*/ 1712277 w 2950116"/>
                <a:gd name="connsiteY36" fmla="*/ 3699169 h 7407439"/>
                <a:gd name="connsiteX37" fmla="*/ 1079506 w 2950116"/>
                <a:gd name="connsiteY37" fmla="*/ 2973343 h 7407439"/>
                <a:gd name="connsiteX38" fmla="*/ 52886 w 2950116"/>
                <a:gd name="connsiteY38" fmla="*/ 3106375 h 7407439"/>
                <a:gd name="connsiteX39" fmla="*/ 0 w 2950116"/>
                <a:gd name="connsiteY39" fmla="*/ 3095038 h 7407439"/>
                <a:gd name="connsiteX40" fmla="*/ 0 w 2950116"/>
                <a:gd name="connsiteY40" fmla="*/ 2539038 h 7407439"/>
                <a:gd name="connsiteX41" fmla="*/ 277455 w 2950116"/>
                <a:gd name="connsiteY41" fmla="*/ 2673869 h 7407439"/>
                <a:gd name="connsiteX42" fmla="*/ 693638 w 2950116"/>
                <a:gd name="connsiteY42" fmla="*/ 2150226 h 7407439"/>
                <a:gd name="connsiteX43" fmla="*/ 277455 w 2950116"/>
                <a:gd name="connsiteY43" fmla="*/ 1626584 h 7407439"/>
                <a:gd name="connsiteX44" fmla="*/ 0 w 2950116"/>
                <a:gd name="connsiteY44" fmla="*/ 1761413 h 7407439"/>
                <a:gd name="connsiteX45" fmla="*/ 0 w 2950116"/>
                <a:gd name="connsiteY45" fmla="*/ 686693 h 7407439"/>
                <a:gd name="connsiteX46" fmla="*/ 1083956 w 2950116"/>
                <a:gd name="connsiteY46" fmla="*/ 686693 h 7407439"/>
                <a:gd name="connsiteX47" fmla="*/ 956985 w 2950116"/>
                <a:gd name="connsiteY47" fmla="*/ 416249 h 7407439"/>
                <a:gd name="connsiteX48" fmla="*/ 1480544 w 2950116"/>
                <a:gd name="connsiteY48"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670878 w 2950116"/>
                <a:gd name="connsiteY21" fmla="*/ 7407439 h 7407439"/>
                <a:gd name="connsiteX22" fmla="*/ 2416893 w 2950116"/>
                <a:gd name="connsiteY22" fmla="*/ 7407439 h 7407439"/>
                <a:gd name="connsiteX23" fmla="*/ 2416893 w 2950116"/>
                <a:gd name="connsiteY23" fmla="*/ 5801796 h 7407439"/>
                <a:gd name="connsiteX24" fmla="*/ 2416893 w 2950116"/>
                <a:gd name="connsiteY24" fmla="*/ 5796942 h 7407439"/>
                <a:gd name="connsiteX25" fmla="*/ 2416970 w 2950116"/>
                <a:gd name="connsiteY25" fmla="*/ 5796942 h 7407439"/>
                <a:gd name="connsiteX26" fmla="*/ 2422053 w 2950116"/>
                <a:gd name="connsiteY26" fmla="*/ 5478203 h 7407439"/>
                <a:gd name="connsiteX27" fmla="*/ 2451970 w 2950116"/>
                <a:gd name="connsiteY27" fmla="*/ 4996471 h 7407439"/>
                <a:gd name="connsiteX28" fmla="*/ 2435825 w 2950116"/>
                <a:gd name="connsiteY28" fmla="*/ 4867539 h 7407439"/>
                <a:gd name="connsiteX29" fmla="*/ 2384023 w 2950116"/>
                <a:gd name="connsiteY29" fmla="*/ 4747345 h 7407439"/>
                <a:gd name="connsiteX30" fmla="*/ 2384023 w 2950116"/>
                <a:gd name="connsiteY30" fmla="*/ 4747343 h 7407439"/>
                <a:gd name="connsiteX31" fmla="*/ 2322701 w 2950116"/>
                <a:gd name="connsiteY31" fmla="*/ 4605061 h 7407439"/>
                <a:gd name="connsiteX32" fmla="*/ 2021085 w 2950116"/>
                <a:gd name="connsiteY32" fmla="*/ 4081129 h 7407439"/>
                <a:gd name="connsiteX33" fmla="*/ 1984288 w 2950116"/>
                <a:gd name="connsiteY33" fmla="*/ 4029127 h 7407439"/>
                <a:gd name="connsiteX34" fmla="*/ 1965208 w 2950116"/>
                <a:gd name="connsiteY34" fmla="*/ 4002163 h 7407439"/>
                <a:gd name="connsiteX35" fmla="*/ 1712277 w 2950116"/>
                <a:gd name="connsiteY35" fmla="*/ 3699169 h 7407439"/>
                <a:gd name="connsiteX36" fmla="*/ 1079506 w 2950116"/>
                <a:gd name="connsiteY36" fmla="*/ 2973343 h 7407439"/>
                <a:gd name="connsiteX37" fmla="*/ 52886 w 2950116"/>
                <a:gd name="connsiteY37" fmla="*/ 3106375 h 7407439"/>
                <a:gd name="connsiteX38" fmla="*/ 0 w 2950116"/>
                <a:gd name="connsiteY38" fmla="*/ 3095038 h 7407439"/>
                <a:gd name="connsiteX39" fmla="*/ 0 w 2950116"/>
                <a:gd name="connsiteY39" fmla="*/ 2539038 h 7407439"/>
                <a:gd name="connsiteX40" fmla="*/ 277455 w 2950116"/>
                <a:gd name="connsiteY40" fmla="*/ 2673869 h 7407439"/>
                <a:gd name="connsiteX41" fmla="*/ 693638 w 2950116"/>
                <a:gd name="connsiteY41" fmla="*/ 2150226 h 7407439"/>
                <a:gd name="connsiteX42" fmla="*/ 277455 w 2950116"/>
                <a:gd name="connsiteY42" fmla="*/ 1626584 h 7407439"/>
                <a:gd name="connsiteX43" fmla="*/ 0 w 2950116"/>
                <a:gd name="connsiteY43" fmla="*/ 1761413 h 7407439"/>
                <a:gd name="connsiteX44" fmla="*/ 0 w 2950116"/>
                <a:gd name="connsiteY44" fmla="*/ 686693 h 7407439"/>
                <a:gd name="connsiteX45" fmla="*/ 1083956 w 2950116"/>
                <a:gd name="connsiteY45" fmla="*/ 686693 h 7407439"/>
                <a:gd name="connsiteX46" fmla="*/ 956985 w 2950116"/>
                <a:gd name="connsiteY46" fmla="*/ 416249 h 7407439"/>
                <a:gd name="connsiteX47" fmla="*/ 1480544 w 2950116"/>
                <a:gd name="connsiteY47" fmla="*/ 0 h 7407439"/>
                <a:gd name="connsiteX0" fmla="*/ 1480544 w 2950116"/>
                <a:gd name="connsiteY0" fmla="*/ 0 h 7407439"/>
                <a:gd name="connsiteX1" fmla="*/ 2004888 w 2950116"/>
                <a:gd name="connsiteY1" fmla="*/ 416249 h 7407439"/>
                <a:gd name="connsiteX2" fmla="*/ 1877133 w 2950116"/>
                <a:gd name="connsiteY2" fmla="*/ 686693 h 7407439"/>
                <a:gd name="connsiteX3" fmla="*/ 2950116 w 2950116"/>
                <a:gd name="connsiteY3" fmla="*/ 686693 h 7407439"/>
                <a:gd name="connsiteX4" fmla="*/ 2950116 w 2950116"/>
                <a:gd name="connsiteY4" fmla="*/ 1773956 h 7407439"/>
                <a:gd name="connsiteX5" fmla="*/ 2661689 w 2950116"/>
                <a:gd name="connsiteY5" fmla="*/ 1626584 h 7407439"/>
                <a:gd name="connsiteX6" fmla="*/ 2245506 w 2950116"/>
                <a:gd name="connsiteY6" fmla="*/ 2150226 h 7407439"/>
                <a:gd name="connsiteX7" fmla="*/ 2661689 w 2950116"/>
                <a:gd name="connsiteY7" fmla="*/ 2673869 h 7407439"/>
                <a:gd name="connsiteX8" fmla="*/ 2950116 w 2950116"/>
                <a:gd name="connsiteY8" fmla="*/ 2526496 h 7407439"/>
                <a:gd name="connsiteX9" fmla="*/ 2950116 w 2950116"/>
                <a:gd name="connsiteY9" fmla="*/ 3648887 h 7407439"/>
                <a:gd name="connsiteX10" fmla="*/ 2950116 w 2950116"/>
                <a:gd name="connsiteY10" fmla="*/ 3649034 h 7407439"/>
                <a:gd name="connsiteX11" fmla="*/ 2950116 w 2950116"/>
                <a:gd name="connsiteY11" fmla="*/ 4079420 h 7407439"/>
                <a:gd name="connsiteX12" fmla="*/ 2907059 w 2950116"/>
                <a:gd name="connsiteY12" fmla="*/ 4094923 h 7407439"/>
                <a:gd name="connsiteX13" fmla="*/ 2623619 w 2950116"/>
                <a:gd name="connsiteY13" fmla="*/ 4084934 h 7407439"/>
                <a:gd name="connsiteX14" fmla="*/ 2700623 w 2950116"/>
                <a:gd name="connsiteY14" fmla="*/ 4194239 h 7407439"/>
                <a:gd name="connsiteX15" fmla="*/ 2712563 w 2950116"/>
                <a:gd name="connsiteY15" fmla="*/ 4219405 h 7407439"/>
                <a:gd name="connsiteX16" fmla="*/ 2715838 w 2950116"/>
                <a:gd name="connsiteY16" fmla="*/ 4221231 h 7407439"/>
                <a:gd name="connsiteX17" fmla="*/ 2919703 w 2950116"/>
                <a:gd name="connsiteY17" fmla="*/ 5478203 h 7407439"/>
                <a:gd name="connsiteX18" fmla="*/ 2924786 w 2950116"/>
                <a:gd name="connsiteY18" fmla="*/ 5796942 h 7407439"/>
                <a:gd name="connsiteX19" fmla="*/ 2924863 w 2950116"/>
                <a:gd name="connsiteY19" fmla="*/ 5796942 h 7407439"/>
                <a:gd name="connsiteX20" fmla="*/ 2924863 w 2950116"/>
                <a:gd name="connsiteY20" fmla="*/ 5801796 h 7407439"/>
                <a:gd name="connsiteX21" fmla="*/ 2416893 w 2950116"/>
                <a:gd name="connsiteY21" fmla="*/ 7407439 h 7407439"/>
                <a:gd name="connsiteX22" fmla="*/ 2416893 w 2950116"/>
                <a:gd name="connsiteY22" fmla="*/ 5801796 h 7407439"/>
                <a:gd name="connsiteX23" fmla="*/ 2416893 w 2950116"/>
                <a:gd name="connsiteY23" fmla="*/ 5796942 h 7407439"/>
                <a:gd name="connsiteX24" fmla="*/ 2416970 w 2950116"/>
                <a:gd name="connsiteY24" fmla="*/ 5796942 h 7407439"/>
                <a:gd name="connsiteX25" fmla="*/ 2422053 w 2950116"/>
                <a:gd name="connsiteY25" fmla="*/ 5478203 h 7407439"/>
                <a:gd name="connsiteX26" fmla="*/ 2451970 w 2950116"/>
                <a:gd name="connsiteY26" fmla="*/ 4996471 h 7407439"/>
                <a:gd name="connsiteX27" fmla="*/ 2435825 w 2950116"/>
                <a:gd name="connsiteY27" fmla="*/ 4867539 h 7407439"/>
                <a:gd name="connsiteX28" fmla="*/ 2384023 w 2950116"/>
                <a:gd name="connsiteY28" fmla="*/ 4747345 h 7407439"/>
                <a:gd name="connsiteX29" fmla="*/ 2384023 w 2950116"/>
                <a:gd name="connsiteY29" fmla="*/ 4747343 h 7407439"/>
                <a:gd name="connsiteX30" fmla="*/ 2322701 w 2950116"/>
                <a:gd name="connsiteY30" fmla="*/ 4605061 h 7407439"/>
                <a:gd name="connsiteX31" fmla="*/ 2021085 w 2950116"/>
                <a:gd name="connsiteY31" fmla="*/ 4081129 h 7407439"/>
                <a:gd name="connsiteX32" fmla="*/ 1984288 w 2950116"/>
                <a:gd name="connsiteY32" fmla="*/ 4029127 h 7407439"/>
                <a:gd name="connsiteX33" fmla="*/ 1965208 w 2950116"/>
                <a:gd name="connsiteY33" fmla="*/ 4002163 h 7407439"/>
                <a:gd name="connsiteX34" fmla="*/ 1712277 w 2950116"/>
                <a:gd name="connsiteY34" fmla="*/ 3699169 h 7407439"/>
                <a:gd name="connsiteX35" fmla="*/ 1079506 w 2950116"/>
                <a:gd name="connsiteY35" fmla="*/ 2973343 h 7407439"/>
                <a:gd name="connsiteX36" fmla="*/ 52886 w 2950116"/>
                <a:gd name="connsiteY36" fmla="*/ 3106375 h 7407439"/>
                <a:gd name="connsiteX37" fmla="*/ 0 w 2950116"/>
                <a:gd name="connsiteY37" fmla="*/ 3095038 h 7407439"/>
                <a:gd name="connsiteX38" fmla="*/ 0 w 2950116"/>
                <a:gd name="connsiteY38" fmla="*/ 2539038 h 7407439"/>
                <a:gd name="connsiteX39" fmla="*/ 277455 w 2950116"/>
                <a:gd name="connsiteY39" fmla="*/ 2673869 h 7407439"/>
                <a:gd name="connsiteX40" fmla="*/ 693638 w 2950116"/>
                <a:gd name="connsiteY40" fmla="*/ 2150226 h 7407439"/>
                <a:gd name="connsiteX41" fmla="*/ 277455 w 2950116"/>
                <a:gd name="connsiteY41" fmla="*/ 1626584 h 7407439"/>
                <a:gd name="connsiteX42" fmla="*/ 0 w 2950116"/>
                <a:gd name="connsiteY42" fmla="*/ 1761413 h 7407439"/>
                <a:gd name="connsiteX43" fmla="*/ 0 w 2950116"/>
                <a:gd name="connsiteY43" fmla="*/ 686693 h 7407439"/>
                <a:gd name="connsiteX44" fmla="*/ 1083956 w 2950116"/>
                <a:gd name="connsiteY44" fmla="*/ 686693 h 7407439"/>
                <a:gd name="connsiteX45" fmla="*/ 956985 w 2950116"/>
                <a:gd name="connsiteY45" fmla="*/ 416249 h 7407439"/>
                <a:gd name="connsiteX46" fmla="*/ 1480544 w 2950116"/>
                <a:gd name="connsiteY46" fmla="*/ 0 h 7407439"/>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924863 w 2950116"/>
                <a:gd name="connsiteY20" fmla="*/ 5801796 h 5801796"/>
                <a:gd name="connsiteX21" fmla="*/ 2416893 w 2950116"/>
                <a:gd name="connsiteY21" fmla="*/ 5801796 h 5801796"/>
                <a:gd name="connsiteX22" fmla="*/ 2416893 w 2950116"/>
                <a:gd name="connsiteY22" fmla="*/ 5796942 h 5801796"/>
                <a:gd name="connsiteX23" fmla="*/ 2416970 w 2950116"/>
                <a:gd name="connsiteY23" fmla="*/ 5796942 h 5801796"/>
                <a:gd name="connsiteX24" fmla="*/ 2422053 w 2950116"/>
                <a:gd name="connsiteY24" fmla="*/ 5478203 h 5801796"/>
                <a:gd name="connsiteX25" fmla="*/ 2451970 w 2950116"/>
                <a:gd name="connsiteY25" fmla="*/ 4996471 h 5801796"/>
                <a:gd name="connsiteX26" fmla="*/ 2435825 w 2950116"/>
                <a:gd name="connsiteY26" fmla="*/ 4867539 h 5801796"/>
                <a:gd name="connsiteX27" fmla="*/ 2384023 w 2950116"/>
                <a:gd name="connsiteY27" fmla="*/ 4747345 h 5801796"/>
                <a:gd name="connsiteX28" fmla="*/ 2384023 w 2950116"/>
                <a:gd name="connsiteY28" fmla="*/ 4747343 h 5801796"/>
                <a:gd name="connsiteX29" fmla="*/ 2322701 w 2950116"/>
                <a:gd name="connsiteY29" fmla="*/ 4605061 h 5801796"/>
                <a:gd name="connsiteX30" fmla="*/ 2021085 w 2950116"/>
                <a:gd name="connsiteY30" fmla="*/ 4081129 h 5801796"/>
                <a:gd name="connsiteX31" fmla="*/ 1984288 w 2950116"/>
                <a:gd name="connsiteY31" fmla="*/ 4029127 h 5801796"/>
                <a:gd name="connsiteX32" fmla="*/ 1965208 w 2950116"/>
                <a:gd name="connsiteY32" fmla="*/ 4002163 h 5801796"/>
                <a:gd name="connsiteX33" fmla="*/ 1712277 w 2950116"/>
                <a:gd name="connsiteY33" fmla="*/ 3699169 h 5801796"/>
                <a:gd name="connsiteX34" fmla="*/ 1079506 w 2950116"/>
                <a:gd name="connsiteY34" fmla="*/ 2973343 h 5801796"/>
                <a:gd name="connsiteX35" fmla="*/ 52886 w 2950116"/>
                <a:gd name="connsiteY35" fmla="*/ 3106375 h 5801796"/>
                <a:gd name="connsiteX36" fmla="*/ 0 w 2950116"/>
                <a:gd name="connsiteY36" fmla="*/ 3095038 h 5801796"/>
                <a:gd name="connsiteX37" fmla="*/ 0 w 2950116"/>
                <a:gd name="connsiteY37" fmla="*/ 2539038 h 5801796"/>
                <a:gd name="connsiteX38" fmla="*/ 277455 w 2950116"/>
                <a:gd name="connsiteY38" fmla="*/ 2673869 h 5801796"/>
                <a:gd name="connsiteX39" fmla="*/ 693638 w 2950116"/>
                <a:gd name="connsiteY39" fmla="*/ 2150226 h 5801796"/>
                <a:gd name="connsiteX40" fmla="*/ 277455 w 2950116"/>
                <a:gd name="connsiteY40" fmla="*/ 1626584 h 5801796"/>
                <a:gd name="connsiteX41" fmla="*/ 0 w 2950116"/>
                <a:gd name="connsiteY41" fmla="*/ 1761413 h 5801796"/>
                <a:gd name="connsiteX42" fmla="*/ 0 w 2950116"/>
                <a:gd name="connsiteY42" fmla="*/ 686693 h 5801796"/>
                <a:gd name="connsiteX43" fmla="*/ 1083956 w 2950116"/>
                <a:gd name="connsiteY43" fmla="*/ 686693 h 5801796"/>
                <a:gd name="connsiteX44" fmla="*/ 956985 w 2950116"/>
                <a:gd name="connsiteY44" fmla="*/ 416249 h 5801796"/>
                <a:gd name="connsiteX45" fmla="*/ 1480544 w 2950116"/>
                <a:gd name="connsiteY4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924863 w 2950116"/>
                <a:gd name="connsiteY19" fmla="*/ 5796942 h 5801796"/>
                <a:gd name="connsiteX20" fmla="*/ 2416893 w 2950116"/>
                <a:gd name="connsiteY20" fmla="*/ 5801796 h 5801796"/>
                <a:gd name="connsiteX21" fmla="*/ 2416893 w 2950116"/>
                <a:gd name="connsiteY21" fmla="*/ 5796942 h 5801796"/>
                <a:gd name="connsiteX22" fmla="*/ 2416970 w 2950116"/>
                <a:gd name="connsiteY22" fmla="*/ 5796942 h 5801796"/>
                <a:gd name="connsiteX23" fmla="*/ 2422053 w 2950116"/>
                <a:gd name="connsiteY23" fmla="*/ 5478203 h 5801796"/>
                <a:gd name="connsiteX24" fmla="*/ 2451970 w 2950116"/>
                <a:gd name="connsiteY24" fmla="*/ 4996471 h 5801796"/>
                <a:gd name="connsiteX25" fmla="*/ 2435825 w 2950116"/>
                <a:gd name="connsiteY25" fmla="*/ 4867539 h 5801796"/>
                <a:gd name="connsiteX26" fmla="*/ 2384023 w 2950116"/>
                <a:gd name="connsiteY26" fmla="*/ 4747345 h 5801796"/>
                <a:gd name="connsiteX27" fmla="*/ 2384023 w 2950116"/>
                <a:gd name="connsiteY27" fmla="*/ 4747343 h 5801796"/>
                <a:gd name="connsiteX28" fmla="*/ 2322701 w 2950116"/>
                <a:gd name="connsiteY28" fmla="*/ 4605061 h 5801796"/>
                <a:gd name="connsiteX29" fmla="*/ 2021085 w 2950116"/>
                <a:gd name="connsiteY29" fmla="*/ 4081129 h 5801796"/>
                <a:gd name="connsiteX30" fmla="*/ 1984288 w 2950116"/>
                <a:gd name="connsiteY30" fmla="*/ 4029127 h 5801796"/>
                <a:gd name="connsiteX31" fmla="*/ 1965208 w 2950116"/>
                <a:gd name="connsiteY31" fmla="*/ 4002163 h 5801796"/>
                <a:gd name="connsiteX32" fmla="*/ 1712277 w 2950116"/>
                <a:gd name="connsiteY32" fmla="*/ 3699169 h 5801796"/>
                <a:gd name="connsiteX33" fmla="*/ 1079506 w 2950116"/>
                <a:gd name="connsiteY33" fmla="*/ 2973343 h 5801796"/>
                <a:gd name="connsiteX34" fmla="*/ 52886 w 2950116"/>
                <a:gd name="connsiteY34" fmla="*/ 3106375 h 5801796"/>
                <a:gd name="connsiteX35" fmla="*/ 0 w 2950116"/>
                <a:gd name="connsiteY35" fmla="*/ 3095038 h 5801796"/>
                <a:gd name="connsiteX36" fmla="*/ 0 w 2950116"/>
                <a:gd name="connsiteY36" fmla="*/ 2539038 h 5801796"/>
                <a:gd name="connsiteX37" fmla="*/ 277455 w 2950116"/>
                <a:gd name="connsiteY37" fmla="*/ 2673869 h 5801796"/>
                <a:gd name="connsiteX38" fmla="*/ 693638 w 2950116"/>
                <a:gd name="connsiteY38" fmla="*/ 2150226 h 5801796"/>
                <a:gd name="connsiteX39" fmla="*/ 277455 w 2950116"/>
                <a:gd name="connsiteY39" fmla="*/ 1626584 h 5801796"/>
                <a:gd name="connsiteX40" fmla="*/ 0 w 2950116"/>
                <a:gd name="connsiteY40" fmla="*/ 1761413 h 5801796"/>
                <a:gd name="connsiteX41" fmla="*/ 0 w 2950116"/>
                <a:gd name="connsiteY41" fmla="*/ 686693 h 5801796"/>
                <a:gd name="connsiteX42" fmla="*/ 1083956 w 2950116"/>
                <a:gd name="connsiteY42" fmla="*/ 686693 h 5801796"/>
                <a:gd name="connsiteX43" fmla="*/ 956985 w 2950116"/>
                <a:gd name="connsiteY43" fmla="*/ 416249 h 5801796"/>
                <a:gd name="connsiteX44" fmla="*/ 1480544 w 2950116"/>
                <a:gd name="connsiteY4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19703 w 2950116"/>
                <a:gd name="connsiteY17" fmla="*/ 5478203 h 5801796"/>
                <a:gd name="connsiteX18" fmla="*/ 2924786 w 2950116"/>
                <a:gd name="connsiteY18" fmla="*/ 5796942 h 5801796"/>
                <a:gd name="connsiteX19" fmla="*/ 2416893 w 2950116"/>
                <a:gd name="connsiteY19" fmla="*/ 5801796 h 5801796"/>
                <a:gd name="connsiteX20" fmla="*/ 2416893 w 2950116"/>
                <a:gd name="connsiteY20" fmla="*/ 5796942 h 5801796"/>
                <a:gd name="connsiteX21" fmla="*/ 2416970 w 2950116"/>
                <a:gd name="connsiteY21" fmla="*/ 5796942 h 5801796"/>
                <a:gd name="connsiteX22" fmla="*/ 2422053 w 2950116"/>
                <a:gd name="connsiteY22" fmla="*/ 5478203 h 5801796"/>
                <a:gd name="connsiteX23" fmla="*/ 2451970 w 2950116"/>
                <a:gd name="connsiteY23" fmla="*/ 4996471 h 5801796"/>
                <a:gd name="connsiteX24" fmla="*/ 2435825 w 2950116"/>
                <a:gd name="connsiteY24" fmla="*/ 4867539 h 5801796"/>
                <a:gd name="connsiteX25" fmla="*/ 2384023 w 2950116"/>
                <a:gd name="connsiteY25" fmla="*/ 4747345 h 5801796"/>
                <a:gd name="connsiteX26" fmla="*/ 2384023 w 2950116"/>
                <a:gd name="connsiteY26" fmla="*/ 4747343 h 5801796"/>
                <a:gd name="connsiteX27" fmla="*/ 2322701 w 2950116"/>
                <a:gd name="connsiteY27" fmla="*/ 4605061 h 5801796"/>
                <a:gd name="connsiteX28" fmla="*/ 2021085 w 2950116"/>
                <a:gd name="connsiteY28" fmla="*/ 4081129 h 5801796"/>
                <a:gd name="connsiteX29" fmla="*/ 1984288 w 2950116"/>
                <a:gd name="connsiteY29" fmla="*/ 4029127 h 5801796"/>
                <a:gd name="connsiteX30" fmla="*/ 1965208 w 2950116"/>
                <a:gd name="connsiteY30" fmla="*/ 4002163 h 5801796"/>
                <a:gd name="connsiteX31" fmla="*/ 1712277 w 2950116"/>
                <a:gd name="connsiteY31" fmla="*/ 3699169 h 5801796"/>
                <a:gd name="connsiteX32" fmla="*/ 1079506 w 2950116"/>
                <a:gd name="connsiteY32" fmla="*/ 2973343 h 5801796"/>
                <a:gd name="connsiteX33" fmla="*/ 52886 w 2950116"/>
                <a:gd name="connsiteY33" fmla="*/ 3106375 h 5801796"/>
                <a:gd name="connsiteX34" fmla="*/ 0 w 2950116"/>
                <a:gd name="connsiteY34" fmla="*/ 3095038 h 5801796"/>
                <a:gd name="connsiteX35" fmla="*/ 0 w 2950116"/>
                <a:gd name="connsiteY35" fmla="*/ 2539038 h 5801796"/>
                <a:gd name="connsiteX36" fmla="*/ 277455 w 2950116"/>
                <a:gd name="connsiteY36" fmla="*/ 2673869 h 5801796"/>
                <a:gd name="connsiteX37" fmla="*/ 693638 w 2950116"/>
                <a:gd name="connsiteY37" fmla="*/ 2150226 h 5801796"/>
                <a:gd name="connsiteX38" fmla="*/ 277455 w 2950116"/>
                <a:gd name="connsiteY38" fmla="*/ 1626584 h 5801796"/>
                <a:gd name="connsiteX39" fmla="*/ 0 w 2950116"/>
                <a:gd name="connsiteY39" fmla="*/ 1761413 h 5801796"/>
                <a:gd name="connsiteX40" fmla="*/ 0 w 2950116"/>
                <a:gd name="connsiteY40" fmla="*/ 686693 h 5801796"/>
                <a:gd name="connsiteX41" fmla="*/ 1083956 w 2950116"/>
                <a:gd name="connsiteY41" fmla="*/ 686693 h 5801796"/>
                <a:gd name="connsiteX42" fmla="*/ 956985 w 2950116"/>
                <a:gd name="connsiteY42" fmla="*/ 416249 h 5801796"/>
                <a:gd name="connsiteX43" fmla="*/ 1480544 w 2950116"/>
                <a:gd name="connsiteY4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322701 w 2950116"/>
                <a:gd name="connsiteY26" fmla="*/ 4605061 h 5801796"/>
                <a:gd name="connsiteX27" fmla="*/ 2021085 w 2950116"/>
                <a:gd name="connsiteY27" fmla="*/ 4081129 h 5801796"/>
                <a:gd name="connsiteX28" fmla="*/ 1984288 w 2950116"/>
                <a:gd name="connsiteY28" fmla="*/ 4029127 h 5801796"/>
                <a:gd name="connsiteX29" fmla="*/ 1965208 w 2950116"/>
                <a:gd name="connsiteY29" fmla="*/ 4002163 h 5801796"/>
                <a:gd name="connsiteX30" fmla="*/ 1712277 w 2950116"/>
                <a:gd name="connsiteY30" fmla="*/ 3699169 h 5801796"/>
                <a:gd name="connsiteX31" fmla="*/ 1079506 w 2950116"/>
                <a:gd name="connsiteY31" fmla="*/ 2973343 h 5801796"/>
                <a:gd name="connsiteX32" fmla="*/ 52886 w 2950116"/>
                <a:gd name="connsiteY32" fmla="*/ 3106375 h 5801796"/>
                <a:gd name="connsiteX33" fmla="*/ 0 w 2950116"/>
                <a:gd name="connsiteY33" fmla="*/ 3095038 h 5801796"/>
                <a:gd name="connsiteX34" fmla="*/ 0 w 2950116"/>
                <a:gd name="connsiteY34" fmla="*/ 2539038 h 5801796"/>
                <a:gd name="connsiteX35" fmla="*/ 277455 w 2950116"/>
                <a:gd name="connsiteY35" fmla="*/ 2673869 h 5801796"/>
                <a:gd name="connsiteX36" fmla="*/ 693638 w 2950116"/>
                <a:gd name="connsiteY36" fmla="*/ 2150226 h 5801796"/>
                <a:gd name="connsiteX37" fmla="*/ 277455 w 2950116"/>
                <a:gd name="connsiteY37" fmla="*/ 1626584 h 5801796"/>
                <a:gd name="connsiteX38" fmla="*/ 0 w 2950116"/>
                <a:gd name="connsiteY38" fmla="*/ 1761413 h 5801796"/>
                <a:gd name="connsiteX39" fmla="*/ 0 w 2950116"/>
                <a:gd name="connsiteY39" fmla="*/ 686693 h 5801796"/>
                <a:gd name="connsiteX40" fmla="*/ 1083956 w 2950116"/>
                <a:gd name="connsiteY40" fmla="*/ 686693 h 5801796"/>
                <a:gd name="connsiteX41" fmla="*/ 956985 w 2950116"/>
                <a:gd name="connsiteY41" fmla="*/ 416249 h 5801796"/>
                <a:gd name="connsiteX42" fmla="*/ 1480544 w 2950116"/>
                <a:gd name="connsiteY4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384023 w 2950116"/>
                <a:gd name="connsiteY25" fmla="*/ 4747343 h 5801796"/>
                <a:gd name="connsiteX26" fmla="*/ 2021085 w 2950116"/>
                <a:gd name="connsiteY26" fmla="*/ 4081129 h 5801796"/>
                <a:gd name="connsiteX27" fmla="*/ 1984288 w 2950116"/>
                <a:gd name="connsiteY27" fmla="*/ 4029127 h 5801796"/>
                <a:gd name="connsiteX28" fmla="*/ 1965208 w 2950116"/>
                <a:gd name="connsiteY28" fmla="*/ 4002163 h 5801796"/>
                <a:gd name="connsiteX29" fmla="*/ 1712277 w 2950116"/>
                <a:gd name="connsiteY29" fmla="*/ 3699169 h 5801796"/>
                <a:gd name="connsiteX30" fmla="*/ 1079506 w 2950116"/>
                <a:gd name="connsiteY30" fmla="*/ 2973343 h 5801796"/>
                <a:gd name="connsiteX31" fmla="*/ 52886 w 2950116"/>
                <a:gd name="connsiteY31" fmla="*/ 3106375 h 5801796"/>
                <a:gd name="connsiteX32" fmla="*/ 0 w 2950116"/>
                <a:gd name="connsiteY32" fmla="*/ 3095038 h 5801796"/>
                <a:gd name="connsiteX33" fmla="*/ 0 w 2950116"/>
                <a:gd name="connsiteY33" fmla="*/ 2539038 h 5801796"/>
                <a:gd name="connsiteX34" fmla="*/ 277455 w 2950116"/>
                <a:gd name="connsiteY34" fmla="*/ 2673869 h 5801796"/>
                <a:gd name="connsiteX35" fmla="*/ 693638 w 2950116"/>
                <a:gd name="connsiteY35" fmla="*/ 2150226 h 5801796"/>
                <a:gd name="connsiteX36" fmla="*/ 277455 w 2950116"/>
                <a:gd name="connsiteY36" fmla="*/ 1626584 h 5801796"/>
                <a:gd name="connsiteX37" fmla="*/ 0 w 2950116"/>
                <a:gd name="connsiteY37" fmla="*/ 1761413 h 5801796"/>
                <a:gd name="connsiteX38" fmla="*/ 0 w 2950116"/>
                <a:gd name="connsiteY38" fmla="*/ 686693 h 5801796"/>
                <a:gd name="connsiteX39" fmla="*/ 1083956 w 2950116"/>
                <a:gd name="connsiteY39" fmla="*/ 686693 h 5801796"/>
                <a:gd name="connsiteX40" fmla="*/ 956985 w 2950116"/>
                <a:gd name="connsiteY40" fmla="*/ 416249 h 5801796"/>
                <a:gd name="connsiteX41" fmla="*/ 1480544 w 2950116"/>
                <a:gd name="connsiteY4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384023 w 2950116"/>
                <a:gd name="connsiteY24" fmla="*/ 4747345 h 5801796"/>
                <a:gd name="connsiteX25" fmla="*/ 2021085 w 2950116"/>
                <a:gd name="connsiteY25" fmla="*/ 4081129 h 5801796"/>
                <a:gd name="connsiteX26" fmla="*/ 1984288 w 2950116"/>
                <a:gd name="connsiteY26" fmla="*/ 4029127 h 5801796"/>
                <a:gd name="connsiteX27" fmla="*/ 1965208 w 2950116"/>
                <a:gd name="connsiteY27" fmla="*/ 4002163 h 5801796"/>
                <a:gd name="connsiteX28" fmla="*/ 1712277 w 2950116"/>
                <a:gd name="connsiteY28" fmla="*/ 3699169 h 5801796"/>
                <a:gd name="connsiteX29" fmla="*/ 1079506 w 2950116"/>
                <a:gd name="connsiteY29" fmla="*/ 2973343 h 5801796"/>
                <a:gd name="connsiteX30" fmla="*/ 52886 w 2950116"/>
                <a:gd name="connsiteY30" fmla="*/ 3106375 h 5801796"/>
                <a:gd name="connsiteX31" fmla="*/ 0 w 2950116"/>
                <a:gd name="connsiteY31" fmla="*/ 3095038 h 5801796"/>
                <a:gd name="connsiteX32" fmla="*/ 0 w 2950116"/>
                <a:gd name="connsiteY32" fmla="*/ 2539038 h 5801796"/>
                <a:gd name="connsiteX33" fmla="*/ 277455 w 2950116"/>
                <a:gd name="connsiteY33" fmla="*/ 2673869 h 5801796"/>
                <a:gd name="connsiteX34" fmla="*/ 693638 w 2950116"/>
                <a:gd name="connsiteY34" fmla="*/ 2150226 h 5801796"/>
                <a:gd name="connsiteX35" fmla="*/ 277455 w 2950116"/>
                <a:gd name="connsiteY35" fmla="*/ 1626584 h 5801796"/>
                <a:gd name="connsiteX36" fmla="*/ 0 w 2950116"/>
                <a:gd name="connsiteY36" fmla="*/ 1761413 h 5801796"/>
                <a:gd name="connsiteX37" fmla="*/ 0 w 2950116"/>
                <a:gd name="connsiteY37" fmla="*/ 686693 h 5801796"/>
                <a:gd name="connsiteX38" fmla="*/ 1083956 w 2950116"/>
                <a:gd name="connsiteY38" fmla="*/ 686693 h 5801796"/>
                <a:gd name="connsiteX39" fmla="*/ 956985 w 2950116"/>
                <a:gd name="connsiteY39" fmla="*/ 416249 h 5801796"/>
                <a:gd name="connsiteX40" fmla="*/ 1480544 w 2950116"/>
                <a:gd name="connsiteY40"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16970 w 2950116"/>
                <a:gd name="connsiteY20" fmla="*/ 5796942 h 5801796"/>
                <a:gd name="connsiteX21" fmla="*/ 2422053 w 2950116"/>
                <a:gd name="connsiteY21" fmla="*/ 5478203 h 5801796"/>
                <a:gd name="connsiteX22" fmla="*/ 2451970 w 2950116"/>
                <a:gd name="connsiteY22" fmla="*/ 4996471 h 5801796"/>
                <a:gd name="connsiteX23" fmla="*/ 2435825 w 2950116"/>
                <a:gd name="connsiteY23" fmla="*/ 4867539 h 5801796"/>
                <a:gd name="connsiteX24" fmla="*/ 2021085 w 2950116"/>
                <a:gd name="connsiteY24" fmla="*/ 4081129 h 5801796"/>
                <a:gd name="connsiteX25" fmla="*/ 1984288 w 2950116"/>
                <a:gd name="connsiteY25" fmla="*/ 4029127 h 5801796"/>
                <a:gd name="connsiteX26" fmla="*/ 1965208 w 2950116"/>
                <a:gd name="connsiteY26" fmla="*/ 4002163 h 5801796"/>
                <a:gd name="connsiteX27" fmla="*/ 1712277 w 2950116"/>
                <a:gd name="connsiteY27" fmla="*/ 3699169 h 5801796"/>
                <a:gd name="connsiteX28" fmla="*/ 1079506 w 2950116"/>
                <a:gd name="connsiteY28" fmla="*/ 2973343 h 5801796"/>
                <a:gd name="connsiteX29" fmla="*/ 52886 w 2950116"/>
                <a:gd name="connsiteY29" fmla="*/ 3106375 h 5801796"/>
                <a:gd name="connsiteX30" fmla="*/ 0 w 2950116"/>
                <a:gd name="connsiteY30" fmla="*/ 3095038 h 5801796"/>
                <a:gd name="connsiteX31" fmla="*/ 0 w 2950116"/>
                <a:gd name="connsiteY31" fmla="*/ 2539038 h 5801796"/>
                <a:gd name="connsiteX32" fmla="*/ 277455 w 2950116"/>
                <a:gd name="connsiteY32" fmla="*/ 2673869 h 5801796"/>
                <a:gd name="connsiteX33" fmla="*/ 693638 w 2950116"/>
                <a:gd name="connsiteY33" fmla="*/ 2150226 h 5801796"/>
                <a:gd name="connsiteX34" fmla="*/ 277455 w 2950116"/>
                <a:gd name="connsiteY34" fmla="*/ 1626584 h 5801796"/>
                <a:gd name="connsiteX35" fmla="*/ 0 w 2950116"/>
                <a:gd name="connsiteY35" fmla="*/ 1761413 h 5801796"/>
                <a:gd name="connsiteX36" fmla="*/ 0 w 2950116"/>
                <a:gd name="connsiteY36" fmla="*/ 686693 h 5801796"/>
                <a:gd name="connsiteX37" fmla="*/ 1083956 w 2950116"/>
                <a:gd name="connsiteY37" fmla="*/ 686693 h 5801796"/>
                <a:gd name="connsiteX38" fmla="*/ 956985 w 2950116"/>
                <a:gd name="connsiteY38" fmla="*/ 416249 h 5801796"/>
                <a:gd name="connsiteX39" fmla="*/ 1480544 w 2950116"/>
                <a:gd name="connsiteY39"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22053 w 2950116"/>
                <a:gd name="connsiteY20" fmla="*/ 5478203 h 5801796"/>
                <a:gd name="connsiteX21" fmla="*/ 2451970 w 2950116"/>
                <a:gd name="connsiteY21" fmla="*/ 4996471 h 5801796"/>
                <a:gd name="connsiteX22" fmla="*/ 2435825 w 2950116"/>
                <a:gd name="connsiteY22" fmla="*/ 4867539 h 5801796"/>
                <a:gd name="connsiteX23" fmla="*/ 2021085 w 2950116"/>
                <a:gd name="connsiteY23" fmla="*/ 4081129 h 5801796"/>
                <a:gd name="connsiteX24" fmla="*/ 1984288 w 2950116"/>
                <a:gd name="connsiteY24" fmla="*/ 4029127 h 5801796"/>
                <a:gd name="connsiteX25" fmla="*/ 1965208 w 2950116"/>
                <a:gd name="connsiteY25" fmla="*/ 4002163 h 5801796"/>
                <a:gd name="connsiteX26" fmla="*/ 1712277 w 2950116"/>
                <a:gd name="connsiteY26" fmla="*/ 3699169 h 5801796"/>
                <a:gd name="connsiteX27" fmla="*/ 1079506 w 2950116"/>
                <a:gd name="connsiteY27" fmla="*/ 2973343 h 5801796"/>
                <a:gd name="connsiteX28" fmla="*/ 52886 w 2950116"/>
                <a:gd name="connsiteY28" fmla="*/ 3106375 h 5801796"/>
                <a:gd name="connsiteX29" fmla="*/ 0 w 2950116"/>
                <a:gd name="connsiteY29" fmla="*/ 3095038 h 5801796"/>
                <a:gd name="connsiteX30" fmla="*/ 0 w 2950116"/>
                <a:gd name="connsiteY30" fmla="*/ 2539038 h 5801796"/>
                <a:gd name="connsiteX31" fmla="*/ 277455 w 2950116"/>
                <a:gd name="connsiteY31" fmla="*/ 2673869 h 5801796"/>
                <a:gd name="connsiteX32" fmla="*/ 693638 w 2950116"/>
                <a:gd name="connsiteY32" fmla="*/ 2150226 h 5801796"/>
                <a:gd name="connsiteX33" fmla="*/ 277455 w 2950116"/>
                <a:gd name="connsiteY33" fmla="*/ 1626584 h 5801796"/>
                <a:gd name="connsiteX34" fmla="*/ 0 w 2950116"/>
                <a:gd name="connsiteY34" fmla="*/ 1761413 h 5801796"/>
                <a:gd name="connsiteX35" fmla="*/ 0 w 2950116"/>
                <a:gd name="connsiteY35" fmla="*/ 686693 h 5801796"/>
                <a:gd name="connsiteX36" fmla="*/ 1083956 w 2950116"/>
                <a:gd name="connsiteY36" fmla="*/ 686693 h 5801796"/>
                <a:gd name="connsiteX37" fmla="*/ 956985 w 2950116"/>
                <a:gd name="connsiteY37" fmla="*/ 416249 h 5801796"/>
                <a:gd name="connsiteX38" fmla="*/ 1480544 w 2950116"/>
                <a:gd name="connsiteY38"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51970 w 2950116"/>
                <a:gd name="connsiteY20" fmla="*/ 4996471 h 5801796"/>
                <a:gd name="connsiteX21" fmla="*/ 2435825 w 2950116"/>
                <a:gd name="connsiteY21" fmla="*/ 4867539 h 5801796"/>
                <a:gd name="connsiteX22" fmla="*/ 2021085 w 2950116"/>
                <a:gd name="connsiteY22" fmla="*/ 4081129 h 5801796"/>
                <a:gd name="connsiteX23" fmla="*/ 1984288 w 2950116"/>
                <a:gd name="connsiteY23" fmla="*/ 4029127 h 5801796"/>
                <a:gd name="connsiteX24" fmla="*/ 1965208 w 2950116"/>
                <a:gd name="connsiteY24" fmla="*/ 4002163 h 5801796"/>
                <a:gd name="connsiteX25" fmla="*/ 1712277 w 2950116"/>
                <a:gd name="connsiteY25" fmla="*/ 3699169 h 5801796"/>
                <a:gd name="connsiteX26" fmla="*/ 1079506 w 2950116"/>
                <a:gd name="connsiteY26" fmla="*/ 2973343 h 5801796"/>
                <a:gd name="connsiteX27" fmla="*/ 52886 w 2950116"/>
                <a:gd name="connsiteY27" fmla="*/ 3106375 h 5801796"/>
                <a:gd name="connsiteX28" fmla="*/ 0 w 2950116"/>
                <a:gd name="connsiteY28" fmla="*/ 3095038 h 5801796"/>
                <a:gd name="connsiteX29" fmla="*/ 0 w 2950116"/>
                <a:gd name="connsiteY29" fmla="*/ 2539038 h 5801796"/>
                <a:gd name="connsiteX30" fmla="*/ 277455 w 2950116"/>
                <a:gd name="connsiteY30" fmla="*/ 2673869 h 5801796"/>
                <a:gd name="connsiteX31" fmla="*/ 693638 w 2950116"/>
                <a:gd name="connsiteY31" fmla="*/ 2150226 h 5801796"/>
                <a:gd name="connsiteX32" fmla="*/ 277455 w 2950116"/>
                <a:gd name="connsiteY32" fmla="*/ 1626584 h 5801796"/>
                <a:gd name="connsiteX33" fmla="*/ 0 w 2950116"/>
                <a:gd name="connsiteY33" fmla="*/ 1761413 h 5801796"/>
                <a:gd name="connsiteX34" fmla="*/ 0 w 2950116"/>
                <a:gd name="connsiteY34" fmla="*/ 686693 h 5801796"/>
                <a:gd name="connsiteX35" fmla="*/ 1083956 w 2950116"/>
                <a:gd name="connsiteY35" fmla="*/ 686693 h 5801796"/>
                <a:gd name="connsiteX36" fmla="*/ 956985 w 2950116"/>
                <a:gd name="connsiteY36" fmla="*/ 416249 h 5801796"/>
                <a:gd name="connsiteX37" fmla="*/ 1480544 w 2950116"/>
                <a:gd name="connsiteY37"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435825 w 2950116"/>
                <a:gd name="connsiteY20" fmla="*/ 4867539 h 5801796"/>
                <a:gd name="connsiteX21" fmla="*/ 2021085 w 2950116"/>
                <a:gd name="connsiteY21" fmla="*/ 4081129 h 5801796"/>
                <a:gd name="connsiteX22" fmla="*/ 1984288 w 2950116"/>
                <a:gd name="connsiteY22" fmla="*/ 4029127 h 5801796"/>
                <a:gd name="connsiteX23" fmla="*/ 1965208 w 2950116"/>
                <a:gd name="connsiteY23" fmla="*/ 4002163 h 5801796"/>
                <a:gd name="connsiteX24" fmla="*/ 1712277 w 2950116"/>
                <a:gd name="connsiteY24" fmla="*/ 3699169 h 5801796"/>
                <a:gd name="connsiteX25" fmla="*/ 1079506 w 2950116"/>
                <a:gd name="connsiteY25" fmla="*/ 2973343 h 5801796"/>
                <a:gd name="connsiteX26" fmla="*/ 52886 w 2950116"/>
                <a:gd name="connsiteY26" fmla="*/ 3106375 h 5801796"/>
                <a:gd name="connsiteX27" fmla="*/ 0 w 2950116"/>
                <a:gd name="connsiteY27" fmla="*/ 3095038 h 5801796"/>
                <a:gd name="connsiteX28" fmla="*/ 0 w 2950116"/>
                <a:gd name="connsiteY28" fmla="*/ 2539038 h 5801796"/>
                <a:gd name="connsiteX29" fmla="*/ 277455 w 2950116"/>
                <a:gd name="connsiteY29" fmla="*/ 2673869 h 5801796"/>
                <a:gd name="connsiteX30" fmla="*/ 693638 w 2950116"/>
                <a:gd name="connsiteY30" fmla="*/ 2150226 h 5801796"/>
                <a:gd name="connsiteX31" fmla="*/ 277455 w 2950116"/>
                <a:gd name="connsiteY31" fmla="*/ 1626584 h 5801796"/>
                <a:gd name="connsiteX32" fmla="*/ 0 w 2950116"/>
                <a:gd name="connsiteY32" fmla="*/ 1761413 h 5801796"/>
                <a:gd name="connsiteX33" fmla="*/ 0 w 2950116"/>
                <a:gd name="connsiteY33" fmla="*/ 686693 h 5801796"/>
                <a:gd name="connsiteX34" fmla="*/ 1083956 w 2950116"/>
                <a:gd name="connsiteY34" fmla="*/ 686693 h 5801796"/>
                <a:gd name="connsiteX35" fmla="*/ 956985 w 2950116"/>
                <a:gd name="connsiteY35" fmla="*/ 416249 h 5801796"/>
                <a:gd name="connsiteX36" fmla="*/ 1480544 w 2950116"/>
                <a:gd name="connsiteY36"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715838 w 2950116"/>
                <a:gd name="connsiteY16" fmla="*/ 4221231 h 5801796"/>
                <a:gd name="connsiteX17" fmla="*/ 2924786 w 2950116"/>
                <a:gd name="connsiteY17" fmla="*/ 5796942 h 5801796"/>
                <a:gd name="connsiteX18" fmla="*/ 2416893 w 2950116"/>
                <a:gd name="connsiteY18" fmla="*/ 5801796 h 5801796"/>
                <a:gd name="connsiteX19" fmla="*/ 2416893 w 2950116"/>
                <a:gd name="connsiteY19" fmla="*/ 5796942 h 5801796"/>
                <a:gd name="connsiteX20" fmla="*/ 2021085 w 2950116"/>
                <a:gd name="connsiteY20" fmla="*/ 4081129 h 5801796"/>
                <a:gd name="connsiteX21" fmla="*/ 1984288 w 2950116"/>
                <a:gd name="connsiteY21" fmla="*/ 4029127 h 5801796"/>
                <a:gd name="connsiteX22" fmla="*/ 1965208 w 2950116"/>
                <a:gd name="connsiteY22" fmla="*/ 4002163 h 5801796"/>
                <a:gd name="connsiteX23" fmla="*/ 1712277 w 2950116"/>
                <a:gd name="connsiteY23" fmla="*/ 3699169 h 5801796"/>
                <a:gd name="connsiteX24" fmla="*/ 1079506 w 2950116"/>
                <a:gd name="connsiteY24" fmla="*/ 2973343 h 5801796"/>
                <a:gd name="connsiteX25" fmla="*/ 52886 w 2950116"/>
                <a:gd name="connsiteY25" fmla="*/ 3106375 h 5801796"/>
                <a:gd name="connsiteX26" fmla="*/ 0 w 2950116"/>
                <a:gd name="connsiteY26" fmla="*/ 3095038 h 5801796"/>
                <a:gd name="connsiteX27" fmla="*/ 0 w 2950116"/>
                <a:gd name="connsiteY27" fmla="*/ 2539038 h 5801796"/>
                <a:gd name="connsiteX28" fmla="*/ 277455 w 2950116"/>
                <a:gd name="connsiteY28" fmla="*/ 2673869 h 5801796"/>
                <a:gd name="connsiteX29" fmla="*/ 693638 w 2950116"/>
                <a:gd name="connsiteY29" fmla="*/ 2150226 h 5801796"/>
                <a:gd name="connsiteX30" fmla="*/ 277455 w 2950116"/>
                <a:gd name="connsiteY30" fmla="*/ 1626584 h 5801796"/>
                <a:gd name="connsiteX31" fmla="*/ 0 w 2950116"/>
                <a:gd name="connsiteY31" fmla="*/ 1761413 h 5801796"/>
                <a:gd name="connsiteX32" fmla="*/ 0 w 2950116"/>
                <a:gd name="connsiteY32" fmla="*/ 686693 h 5801796"/>
                <a:gd name="connsiteX33" fmla="*/ 1083956 w 2950116"/>
                <a:gd name="connsiteY33" fmla="*/ 686693 h 5801796"/>
                <a:gd name="connsiteX34" fmla="*/ 956985 w 2950116"/>
                <a:gd name="connsiteY34" fmla="*/ 416249 h 5801796"/>
                <a:gd name="connsiteX35" fmla="*/ 1480544 w 2950116"/>
                <a:gd name="connsiteY35"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712563 w 2950116"/>
                <a:gd name="connsiteY15" fmla="*/ 4219405 h 5801796"/>
                <a:gd name="connsiteX16" fmla="*/ 2924786 w 2950116"/>
                <a:gd name="connsiteY16" fmla="*/ 5796942 h 5801796"/>
                <a:gd name="connsiteX17" fmla="*/ 2416893 w 2950116"/>
                <a:gd name="connsiteY17" fmla="*/ 5801796 h 5801796"/>
                <a:gd name="connsiteX18" fmla="*/ 2416893 w 2950116"/>
                <a:gd name="connsiteY18" fmla="*/ 5796942 h 5801796"/>
                <a:gd name="connsiteX19" fmla="*/ 2021085 w 2950116"/>
                <a:gd name="connsiteY19" fmla="*/ 4081129 h 5801796"/>
                <a:gd name="connsiteX20" fmla="*/ 1984288 w 2950116"/>
                <a:gd name="connsiteY20" fmla="*/ 4029127 h 5801796"/>
                <a:gd name="connsiteX21" fmla="*/ 1965208 w 2950116"/>
                <a:gd name="connsiteY21" fmla="*/ 4002163 h 5801796"/>
                <a:gd name="connsiteX22" fmla="*/ 1712277 w 2950116"/>
                <a:gd name="connsiteY22" fmla="*/ 3699169 h 5801796"/>
                <a:gd name="connsiteX23" fmla="*/ 1079506 w 2950116"/>
                <a:gd name="connsiteY23" fmla="*/ 2973343 h 5801796"/>
                <a:gd name="connsiteX24" fmla="*/ 52886 w 2950116"/>
                <a:gd name="connsiteY24" fmla="*/ 3106375 h 5801796"/>
                <a:gd name="connsiteX25" fmla="*/ 0 w 2950116"/>
                <a:gd name="connsiteY25" fmla="*/ 3095038 h 5801796"/>
                <a:gd name="connsiteX26" fmla="*/ 0 w 2950116"/>
                <a:gd name="connsiteY26" fmla="*/ 2539038 h 5801796"/>
                <a:gd name="connsiteX27" fmla="*/ 277455 w 2950116"/>
                <a:gd name="connsiteY27" fmla="*/ 2673869 h 5801796"/>
                <a:gd name="connsiteX28" fmla="*/ 693638 w 2950116"/>
                <a:gd name="connsiteY28" fmla="*/ 2150226 h 5801796"/>
                <a:gd name="connsiteX29" fmla="*/ 277455 w 2950116"/>
                <a:gd name="connsiteY29" fmla="*/ 1626584 h 5801796"/>
                <a:gd name="connsiteX30" fmla="*/ 0 w 2950116"/>
                <a:gd name="connsiteY30" fmla="*/ 1761413 h 5801796"/>
                <a:gd name="connsiteX31" fmla="*/ 0 w 2950116"/>
                <a:gd name="connsiteY31" fmla="*/ 686693 h 5801796"/>
                <a:gd name="connsiteX32" fmla="*/ 1083956 w 2950116"/>
                <a:gd name="connsiteY32" fmla="*/ 686693 h 5801796"/>
                <a:gd name="connsiteX33" fmla="*/ 956985 w 2950116"/>
                <a:gd name="connsiteY33" fmla="*/ 416249 h 5801796"/>
                <a:gd name="connsiteX34" fmla="*/ 1480544 w 2950116"/>
                <a:gd name="connsiteY34"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700623 w 2950116"/>
                <a:gd name="connsiteY14" fmla="*/ 4194239 h 5801796"/>
                <a:gd name="connsiteX15" fmla="*/ 2924786 w 2950116"/>
                <a:gd name="connsiteY15" fmla="*/ 5796942 h 5801796"/>
                <a:gd name="connsiteX16" fmla="*/ 2416893 w 2950116"/>
                <a:gd name="connsiteY16" fmla="*/ 5801796 h 5801796"/>
                <a:gd name="connsiteX17" fmla="*/ 2416893 w 2950116"/>
                <a:gd name="connsiteY17" fmla="*/ 5796942 h 5801796"/>
                <a:gd name="connsiteX18" fmla="*/ 2021085 w 2950116"/>
                <a:gd name="connsiteY18" fmla="*/ 4081129 h 5801796"/>
                <a:gd name="connsiteX19" fmla="*/ 1984288 w 2950116"/>
                <a:gd name="connsiteY19" fmla="*/ 4029127 h 5801796"/>
                <a:gd name="connsiteX20" fmla="*/ 1965208 w 2950116"/>
                <a:gd name="connsiteY20" fmla="*/ 4002163 h 5801796"/>
                <a:gd name="connsiteX21" fmla="*/ 1712277 w 2950116"/>
                <a:gd name="connsiteY21" fmla="*/ 3699169 h 5801796"/>
                <a:gd name="connsiteX22" fmla="*/ 1079506 w 2950116"/>
                <a:gd name="connsiteY22" fmla="*/ 2973343 h 5801796"/>
                <a:gd name="connsiteX23" fmla="*/ 52886 w 2950116"/>
                <a:gd name="connsiteY23" fmla="*/ 3106375 h 5801796"/>
                <a:gd name="connsiteX24" fmla="*/ 0 w 2950116"/>
                <a:gd name="connsiteY24" fmla="*/ 3095038 h 5801796"/>
                <a:gd name="connsiteX25" fmla="*/ 0 w 2950116"/>
                <a:gd name="connsiteY25" fmla="*/ 2539038 h 5801796"/>
                <a:gd name="connsiteX26" fmla="*/ 277455 w 2950116"/>
                <a:gd name="connsiteY26" fmla="*/ 2673869 h 5801796"/>
                <a:gd name="connsiteX27" fmla="*/ 693638 w 2950116"/>
                <a:gd name="connsiteY27" fmla="*/ 2150226 h 5801796"/>
                <a:gd name="connsiteX28" fmla="*/ 277455 w 2950116"/>
                <a:gd name="connsiteY28" fmla="*/ 1626584 h 5801796"/>
                <a:gd name="connsiteX29" fmla="*/ 0 w 2950116"/>
                <a:gd name="connsiteY29" fmla="*/ 1761413 h 5801796"/>
                <a:gd name="connsiteX30" fmla="*/ 0 w 2950116"/>
                <a:gd name="connsiteY30" fmla="*/ 686693 h 5801796"/>
                <a:gd name="connsiteX31" fmla="*/ 1083956 w 2950116"/>
                <a:gd name="connsiteY31" fmla="*/ 686693 h 5801796"/>
                <a:gd name="connsiteX32" fmla="*/ 956985 w 2950116"/>
                <a:gd name="connsiteY32" fmla="*/ 416249 h 5801796"/>
                <a:gd name="connsiteX33" fmla="*/ 1480544 w 2950116"/>
                <a:gd name="connsiteY33"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924786 w 2950116"/>
                <a:gd name="connsiteY14" fmla="*/ 5796942 h 5801796"/>
                <a:gd name="connsiteX15" fmla="*/ 2416893 w 2950116"/>
                <a:gd name="connsiteY15" fmla="*/ 5801796 h 5801796"/>
                <a:gd name="connsiteX16" fmla="*/ 2416893 w 2950116"/>
                <a:gd name="connsiteY16" fmla="*/ 5796942 h 5801796"/>
                <a:gd name="connsiteX17" fmla="*/ 2021085 w 2950116"/>
                <a:gd name="connsiteY17" fmla="*/ 4081129 h 5801796"/>
                <a:gd name="connsiteX18" fmla="*/ 1984288 w 2950116"/>
                <a:gd name="connsiteY18" fmla="*/ 4029127 h 5801796"/>
                <a:gd name="connsiteX19" fmla="*/ 1965208 w 2950116"/>
                <a:gd name="connsiteY19" fmla="*/ 4002163 h 5801796"/>
                <a:gd name="connsiteX20" fmla="*/ 1712277 w 2950116"/>
                <a:gd name="connsiteY20" fmla="*/ 3699169 h 5801796"/>
                <a:gd name="connsiteX21" fmla="*/ 1079506 w 2950116"/>
                <a:gd name="connsiteY21" fmla="*/ 2973343 h 5801796"/>
                <a:gd name="connsiteX22" fmla="*/ 52886 w 2950116"/>
                <a:gd name="connsiteY22" fmla="*/ 3106375 h 5801796"/>
                <a:gd name="connsiteX23" fmla="*/ 0 w 2950116"/>
                <a:gd name="connsiteY23" fmla="*/ 3095038 h 5801796"/>
                <a:gd name="connsiteX24" fmla="*/ 0 w 2950116"/>
                <a:gd name="connsiteY24" fmla="*/ 2539038 h 5801796"/>
                <a:gd name="connsiteX25" fmla="*/ 277455 w 2950116"/>
                <a:gd name="connsiteY25" fmla="*/ 2673869 h 5801796"/>
                <a:gd name="connsiteX26" fmla="*/ 693638 w 2950116"/>
                <a:gd name="connsiteY26" fmla="*/ 2150226 h 5801796"/>
                <a:gd name="connsiteX27" fmla="*/ 277455 w 2950116"/>
                <a:gd name="connsiteY27" fmla="*/ 1626584 h 5801796"/>
                <a:gd name="connsiteX28" fmla="*/ 0 w 2950116"/>
                <a:gd name="connsiteY28" fmla="*/ 1761413 h 5801796"/>
                <a:gd name="connsiteX29" fmla="*/ 0 w 2950116"/>
                <a:gd name="connsiteY29" fmla="*/ 686693 h 5801796"/>
                <a:gd name="connsiteX30" fmla="*/ 1083956 w 2950116"/>
                <a:gd name="connsiteY30" fmla="*/ 686693 h 5801796"/>
                <a:gd name="connsiteX31" fmla="*/ 956985 w 2950116"/>
                <a:gd name="connsiteY31" fmla="*/ 416249 h 5801796"/>
                <a:gd name="connsiteX32" fmla="*/ 1480544 w 2950116"/>
                <a:gd name="connsiteY32"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416893 w 2950116"/>
                <a:gd name="connsiteY15" fmla="*/ 5796942 h 5801796"/>
                <a:gd name="connsiteX16" fmla="*/ 2021085 w 2950116"/>
                <a:gd name="connsiteY16" fmla="*/ 4081129 h 5801796"/>
                <a:gd name="connsiteX17" fmla="*/ 1984288 w 2950116"/>
                <a:gd name="connsiteY17" fmla="*/ 4029127 h 5801796"/>
                <a:gd name="connsiteX18" fmla="*/ 1965208 w 2950116"/>
                <a:gd name="connsiteY18" fmla="*/ 4002163 h 5801796"/>
                <a:gd name="connsiteX19" fmla="*/ 1712277 w 2950116"/>
                <a:gd name="connsiteY19" fmla="*/ 3699169 h 5801796"/>
                <a:gd name="connsiteX20" fmla="*/ 1079506 w 2950116"/>
                <a:gd name="connsiteY20" fmla="*/ 2973343 h 5801796"/>
                <a:gd name="connsiteX21" fmla="*/ 52886 w 2950116"/>
                <a:gd name="connsiteY21" fmla="*/ 3106375 h 5801796"/>
                <a:gd name="connsiteX22" fmla="*/ 0 w 2950116"/>
                <a:gd name="connsiteY22" fmla="*/ 3095038 h 5801796"/>
                <a:gd name="connsiteX23" fmla="*/ 0 w 2950116"/>
                <a:gd name="connsiteY23" fmla="*/ 2539038 h 5801796"/>
                <a:gd name="connsiteX24" fmla="*/ 277455 w 2950116"/>
                <a:gd name="connsiteY24" fmla="*/ 2673869 h 5801796"/>
                <a:gd name="connsiteX25" fmla="*/ 693638 w 2950116"/>
                <a:gd name="connsiteY25" fmla="*/ 2150226 h 5801796"/>
                <a:gd name="connsiteX26" fmla="*/ 277455 w 2950116"/>
                <a:gd name="connsiteY26" fmla="*/ 1626584 h 5801796"/>
                <a:gd name="connsiteX27" fmla="*/ 0 w 2950116"/>
                <a:gd name="connsiteY27" fmla="*/ 1761413 h 5801796"/>
                <a:gd name="connsiteX28" fmla="*/ 0 w 2950116"/>
                <a:gd name="connsiteY28" fmla="*/ 686693 h 5801796"/>
                <a:gd name="connsiteX29" fmla="*/ 1083956 w 2950116"/>
                <a:gd name="connsiteY29" fmla="*/ 686693 h 5801796"/>
                <a:gd name="connsiteX30" fmla="*/ 956985 w 2950116"/>
                <a:gd name="connsiteY30" fmla="*/ 416249 h 5801796"/>
                <a:gd name="connsiteX31" fmla="*/ 1480544 w 2950116"/>
                <a:gd name="connsiteY31" fmla="*/ 0 h 5801796"/>
                <a:gd name="connsiteX0" fmla="*/ 1480544 w 2950116"/>
                <a:gd name="connsiteY0" fmla="*/ 0 h 5801796"/>
                <a:gd name="connsiteX1" fmla="*/ 2004888 w 2950116"/>
                <a:gd name="connsiteY1" fmla="*/ 416249 h 5801796"/>
                <a:gd name="connsiteX2" fmla="*/ 1877133 w 2950116"/>
                <a:gd name="connsiteY2" fmla="*/ 686693 h 5801796"/>
                <a:gd name="connsiteX3" fmla="*/ 2950116 w 2950116"/>
                <a:gd name="connsiteY3" fmla="*/ 686693 h 5801796"/>
                <a:gd name="connsiteX4" fmla="*/ 2950116 w 2950116"/>
                <a:gd name="connsiteY4" fmla="*/ 1773956 h 5801796"/>
                <a:gd name="connsiteX5" fmla="*/ 2661689 w 2950116"/>
                <a:gd name="connsiteY5" fmla="*/ 1626584 h 5801796"/>
                <a:gd name="connsiteX6" fmla="*/ 2245506 w 2950116"/>
                <a:gd name="connsiteY6" fmla="*/ 2150226 h 5801796"/>
                <a:gd name="connsiteX7" fmla="*/ 2661689 w 2950116"/>
                <a:gd name="connsiteY7" fmla="*/ 2673869 h 5801796"/>
                <a:gd name="connsiteX8" fmla="*/ 2950116 w 2950116"/>
                <a:gd name="connsiteY8" fmla="*/ 2526496 h 5801796"/>
                <a:gd name="connsiteX9" fmla="*/ 2950116 w 2950116"/>
                <a:gd name="connsiteY9" fmla="*/ 3648887 h 5801796"/>
                <a:gd name="connsiteX10" fmla="*/ 2950116 w 2950116"/>
                <a:gd name="connsiteY10" fmla="*/ 3649034 h 5801796"/>
                <a:gd name="connsiteX11" fmla="*/ 2950116 w 2950116"/>
                <a:gd name="connsiteY11" fmla="*/ 4079420 h 5801796"/>
                <a:gd name="connsiteX12" fmla="*/ 2907059 w 2950116"/>
                <a:gd name="connsiteY12" fmla="*/ 4094923 h 5801796"/>
                <a:gd name="connsiteX13" fmla="*/ 2623619 w 2950116"/>
                <a:gd name="connsiteY13" fmla="*/ 4084934 h 5801796"/>
                <a:gd name="connsiteX14" fmla="*/ 2416893 w 2950116"/>
                <a:gd name="connsiteY14" fmla="*/ 5801796 h 5801796"/>
                <a:gd name="connsiteX15" fmla="*/ 2021085 w 2950116"/>
                <a:gd name="connsiteY15" fmla="*/ 4081129 h 5801796"/>
                <a:gd name="connsiteX16" fmla="*/ 1984288 w 2950116"/>
                <a:gd name="connsiteY16" fmla="*/ 4029127 h 5801796"/>
                <a:gd name="connsiteX17" fmla="*/ 1965208 w 2950116"/>
                <a:gd name="connsiteY17" fmla="*/ 4002163 h 5801796"/>
                <a:gd name="connsiteX18" fmla="*/ 1712277 w 2950116"/>
                <a:gd name="connsiteY18" fmla="*/ 3699169 h 5801796"/>
                <a:gd name="connsiteX19" fmla="*/ 1079506 w 2950116"/>
                <a:gd name="connsiteY19" fmla="*/ 2973343 h 5801796"/>
                <a:gd name="connsiteX20" fmla="*/ 52886 w 2950116"/>
                <a:gd name="connsiteY20" fmla="*/ 3106375 h 5801796"/>
                <a:gd name="connsiteX21" fmla="*/ 0 w 2950116"/>
                <a:gd name="connsiteY21" fmla="*/ 3095038 h 5801796"/>
                <a:gd name="connsiteX22" fmla="*/ 0 w 2950116"/>
                <a:gd name="connsiteY22" fmla="*/ 2539038 h 5801796"/>
                <a:gd name="connsiteX23" fmla="*/ 277455 w 2950116"/>
                <a:gd name="connsiteY23" fmla="*/ 2673869 h 5801796"/>
                <a:gd name="connsiteX24" fmla="*/ 693638 w 2950116"/>
                <a:gd name="connsiteY24" fmla="*/ 2150226 h 5801796"/>
                <a:gd name="connsiteX25" fmla="*/ 277455 w 2950116"/>
                <a:gd name="connsiteY25" fmla="*/ 1626584 h 5801796"/>
                <a:gd name="connsiteX26" fmla="*/ 0 w 2950116"/>
                <a:gd name="connsiteY26" fmla="*/ 1761413 h 5801796"/>
                <a:gd name="connsiteX27" fmla="*/ 0 w 2950116"/>
                <a:gd name="connsiteY27" fmla="*/ 686693 h 5801796"/>
                <a:gd name="connsiteX28" fmla="*/ 1083956 w 2950116"/>
                <a:gd name="connsiteY28" fmla="*/ 686693 h 5801796"/>
                <a:gd name="connsiteX29" fmla="*/ 956985 w 2950116"/>
                <a:gd name="connsiteY29" fmla="*/ 416249 h 5801796"/>
                <a:gd name="connsiteX30" fmla="*/ 1480544 w 2950116"/>
                <a:gd name="connsiteY30" fmla="*/ 0 h 5801796"/>
                <a:gd name="connsiteX0" fmla="*/ 1480544 w 2950116"/>
                <a:gd name="connsiteY0" fmla="*/ 0 h 4107472"/>
                <a:gd name="connsiteX1" fmla="*/ 2004888 w 2950116"/>
                <a:gd name="connsiteY1" fmla="*/ 416249 h 4107472"/>
                <a:gd name="connsiteX2" fmla="*/ 1877133 w 2950116"/>
                <a:gd name="connsiteY2" fmla="*/ 686693 h 4107472"/>
                <a:gd name="connsiteX3" fmla="*/ 2950116 w 2950116"/>
                <a:gd name="connsiteY3" fmla="*/ 686693 h 4107472"/>
                <a:gd name="connsiteX4" fmla="*/ 2950116 w 2950116"/>
                <a:gd name="connsiteY4" fmla="*/ 1773956 h 4107472"/>
                <a:gd name="connsiteX5" fmla="*/ 2661689 w 2950116"/>
                <a:gd name="connsiteY5" fmla="*/ 1626584 h 4107472"/>
                <a:gd name="connsiteX6" fmla="*/ 2245506 w 2950116"/>
                <a:gd name="connsiteY6" fmla="*/ 2150226 h 4107472"/>
                <a:gd name="connsiteX7" fmla="*/ 2661689 w 2950116"/>
                <a:gd name="connsiteY7" fmla="*/ 2673869 h 4107472"/>
                <a:gd name="connsiteX8" fmla="*/ 2950116 w 2950116"/>
                <a:gd name="connsiteY8" fmla="*/ 2526496 h 4107472"/>
                <a:gd name="connsiteX9" fmla="*/ 2950116 w 2950116"/>
                <a:gd name="connsiteY9" fmla="*/ 3648887 h 4107472"/>
                <a:gd name="connsiteX10" fmla="*/ 2950116 w 2950116"/>
                <a:gd name="connsiteY10" fmla="*/ 3649034 h 4107472"/>
                <a:gd name="connsiteX11" fmla="*/ 2950116 w 2950116"/>
                <a:gd name="connsiteY11" fmla="*/ 4079420 h 4107472"/>
                <a:gd name="connsiteX12" fmla="*/ 2907059 w 2950116"/>
                <a:gd name="connsiteY12" fmla="*/ 4094923 h 4107472"/>
                <a:gd name="connsiteX13" fmla="*/ 2623619 w 2950116"/>
                <a:gd name="connsiteY13" fmla="*/ 4084934 h 4107472"/>
                <a:gd name="connsiteX14" fmla="*/ 2021085 w 2950116"/>
                <a:gd name="connsiteY14" fmla="*/ 4081129 h 4107472"/>
                <a:gd name="connsiteX15" fmla="*/ 1984288 w 2950116"/>
                <a:gd name="connsiteY15" fmla="*/ 4029127 h 4107472"/>
                <a:gd name="connsiteX16" fmla="*/ 1965208 w 2950116"/>
                <a:gd name="connsiteY16" fmla="*/ 4002163 h 4107472"/>
                <a:gd name="connsiteX17" fmla="*/ 1712277 w 2950116"/>
                <a:gd name="connsiteY17" fmla="*/ 3699169 h 4107472"/>
                <a:gd name="connsiteX18" fmla="*/ 1079506 w 2950116"/>
                <a:gd name="connsiteY18" fmla="*/ 2973343 h 4107472"/>
                <a:gd name="connsiteX19" fmla="*/ 52886 w 2950116"/>
                <a:gd name="connsiteY19" fmla="*/ 3106375 h 4107472"/>
                <a:gd name="connsiteX20" fmla="*/ 0 w 2950116"/>
                <a:gd name="connsiteY20" fmla="*/ 3095038 h 4107472"/>
                <a:gd name="connsiteX21" fmla="*/ 0 w 2950116"/>
                <a:gd name="connsiteY21" fmla="*/ 2539038 h 4107472"/>
                <a:gd name="connsiteX22" fmla="*/ 277455 w 2950116"/>
                <a:gd name="connsiteY22" fmla="*/ 2673869 h 4107472"/>
                <a:gd name="connsiteX23" fmla="*/ 693638 w 2950116"/>
                <a:gd name="connsiteY23" fmla="*/ 2150226 h 4107472"/>
                <a:gd name="connsiteX24" fmla="*/ 277455 w 2950116"/>
                <a:gd name="connsiteY24" fmla="*/ 1626584 h 4107472"/>
                <a:gd name="connsiteX25" fmla="*/ 0 w 2950116"/>
                <a:gd name="connsiteY25" fmla="*/ 1761413 h 4107472"/>
                <a:gd name="connsiteX26" fmla="*/ 0 w 2950116"/>
                <a:gd name="connsiteY26" fmla="*/ 686693 h 4107472"/>
                <a:gd name="connsiteX27" fmla="*/ 1083956 w 2950116"/>
                <a:gd name="connsiteY27" fmla="*/ 686693 h 4107472"/>
                <a:gd name="connsiteX28" fmla="*/ 956985 w 2950116"/>
                <a:gd name="connsiteY28" fmla="*/ 416249 h 4107472"/>
                <a:gd name="connsiteX29" fmla="*/ 1480544 w 2950116"/>
                <a:gd name="connsiteY29" fmla="*/ 0 h 410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50116" h="4107472">
                  <a:moveTo>
                    <a:pt x="1480544" y="0"/>
                  </a:moveTo>
                  <a:cubicBezTo>
                    <a:pt x="1769757" y="0"/>
                    <a:pt x="2004888" y="185784"/>
                    <a:pt x="2004888" y="416249"/>
                  </a:cubicBezTo>
                  <a:cubicBezTo>
                    <a:pt x="2004888" y="519723"/>
                    <a:pt x="1957077" y="614575"/>
                    <a:pt x="1877133" y="686693"/>
                  </a:cubicBezTo>
                  <a:lnTo>
                    <a:pt x="2950116" y="686693"/>
                  </a:lnTo>
                  <a:lnTo>
                    <a:pt x="2950116" y="1773956"/>
                  </a:lnTo>
                  <a:cubicBezTo>
                    <a:pt x="2875658" y="1682240"/>
                    <a:pt x="2773767" y="1626584"/>
                    <a:pt x="2661689" y="1626584"/>
                  </a:cubicBezTo>
                  <a:cubicBezTo>
                    <a:pt x="2432044" y="1626584"/>
                    <a:pt x="2245506" y="1860969"/>
                    <a:pt x="2245506" y="2150226"/>
                  </a:cubicBezTo>
                  <a:cubicBezTo>
                    <a:pt x="2245506" y="2440267"/>
                    <a:pt x="2432044" y="2673869"/>
                    <a:pt x="2661689" y="2673869"/>
                  </a:cubicBezTo>
                  <a:cubicBezTo>
                    <a:pt x="2773767" y="2673869"/>
                    <a:pt x="2875658" y="2618212"/>
                    <a:pt x="2950116" y="2526496"/>
                  </a:cubicBezTo>
                  <a:lnTo>
                    <a:pt x="2950116" y="3648887"/>
                  </a:lnTo>
                  <a:lnTo>
                    <a:pt x="2950116" y="3649034"/>
                  </a:lnTo>
                  <a:lnTo>
                    <a:pt x="2950116" y="4079420"/>
                  </a:lnTo>
                  <a:lnTo>
                    <a:pt x="2907059" y="4094923"/>
                  </a:lnTo>
                  <a:cubicBezTo>
                    <a:pt x="2768355" y="4127229"/>
                    <a:pt x="2771281" y="4087233"/>
                    <a:pt x="2623619" y="4084934"/>
                  </a:cubicBezTo>
                  <a:lnTo>
                    <a:pt x="2021085" y="4081129"/>
                  </a:lnTo>
                  <a:lnTo>
                    <a:pt x="1984288" y="4029127"/>
                  </a:lnTo>
                  <a:lnTo>
                    <a:pt x="1965208" y="4002163"/>
                  </a:lnTo>
                  <a:cubicBezTo>
                    <a:pt x="1820414" y="3803363"/>
                    <a:pt x="1712277" y="3699169"/>
                    <a:pt x="1712277" y="3699169"/>
                  </a:cubicBezTo>
                  <a:cubicBezTo>
                    <a:pt x="940765" y="3390121"/>
                    <a:pt x="1079506" y="2973343"/>
                    <a:pt x="1079506" y="2973343"/>
                  </a:cubicBezTo>
                  <a:cubicBezTo>
                    <a:pt x="647231" y="3150719"/>
                    <a:pt x="296024" y="3150719"/>
                    <a:pt x="52886" y="3106375"/>
                  </a:cubicBezTo>
                  <a:lnTo>
                    <a:pt x="0" y="3095038"/>
                  </a:lnTo>
                  <a:lnTo>
                    <a:pt x="0" y="2539038"/>
                  </a:lnTo>
                  <a:cubicBezTo>
                    <a:pt x="72891" y="2622915"/>
                    <a:pt x="170078" y="2673869"/>
                    <a:pt x="277455" y="2673869"/>
                  </a:cubicBezTo>
                  <a:cubicBezTo>
                    <a:pt x="507100" y="2673869"/>
                    <a:pt x="693638" y="2440267"/>
                    <a:pt x="693638" y="2150226"/>
                  </a:cubicBezTo>
                  <a:cubicBezTo>
                    <a:pt x="693638" y="1860969"/>
                    <a:pt x="507100" y="1626584"/>
                    <a:pt x="277455" y="1626584"/>
                  </a:cubicBezTo>
                  <a:cubicBezTo>
                    <a:pt x="170078" y="1626584"/>
                    <a:pt x="72891" y="1677537"/>
                    <a:pt x="0" y="1761413"/>
                  </a:cubicBezTo>
                  <a:lnTo>
                    <a:pt x="0" y="686693"/>
                  </a:lnTo>
                  <a:lnTo>
                    <a:pt x="1083956" y="686693"/>
                  </a:lnTo>
                  <a:cubicBezTo>
                    <a:pt x="1004795" y="614575"/>
                    <a:pt x="956985" y="519723"/>
                    <a:pt x="956985" y="416249"/>
                  </a:cubicBezTo>
                  <a:cubicBezTo>
                    <a:pt x="956985" y="185784"/>
                    <a:pt x="1191333" y="0"/>
                    <a:pt x="1480544" y="0"/>
                  </a:cubicBezTo>
                  <a:close/>
                </a:path>
              </a:pathLst>
            </a:custGeom>
            <a:solidFill>
              <a:schemeClr val="bg2"/>
            </a:solidFill>
            <a:ln w="12700">
              <a:solidFill>
                <a:schemeClr val="bg1"/>
              </a:solidFill>
            </a:ln>
            <a:effectLst/>
          </p:spPr>
          <p:txBody>
            <a:bodyPr wrap="square" anchor="ctr">
              <a:noAutofit/>
            </a:bodyPr>
            <a:lstStyle/>
            <a:p>
              <a:endParaRPr lang="en-US" dirty="0"/>
            </a:p>
          </p:txBody>
        </p:sp>
        <p:sp>
          <p:nvSpPr>
            <p:cNvPr id="50" name="Freeform 93">
              <a:extLst>
                <a:ext uri="{FF2B5EF4-FFF2-40B4-BE49-F238E27FC236}">
                  <a16:creationId xmlns:a16="http://schemas.microsoft.com/office/drawing/2014/main" id="{D21CDCFA-A2FC-4C07-8ABB-C8E58A3D1D2B}"/>
                </a:ext>
              </a:extLst>
            </p:cNvPr>
            <p:cNvSpPr/>
            <p:nvPr/>
          </p:nvSpPr>
          <p:spPr>
            <a:xfrm>
              <a:off x="8917634" y="2858073"/>
              <a:ext cx="307323" cy="320087"/>
            </a:xfrm>
            <a:custGeom>
              <a:avLst/>
              <a:gdLst>
                <a:gd name="connsiteX0" fmla="*/ 640717 w 2921329"/>
                <a:gd name="connsiteY0" fmla="*/ 0 h 3042653"/>
                <a:gd name="connsiteX1" fmla="*/ 1651673 w 2921329"/>
                <a:gd name="connsiteY1" fmla="*/ 0 h 3042653"/>
                <a:gd name="connsiteX2" fmla="*/ 1537861 w 2921329"/>
                <a:gd name="connsiteY2" fmla="*/ 243129 h 3042653"/>
                <a:gd name="connsiteX3" fmla="*/ 2007158 w 2921329"/>
                <a:gd name="connsiteY3" fmla="*/ 615551 h 3042653"/>
                <a:gd name="connsiteX4" fmla="*/ 2477158 w 2921329"/>
                <a:gd name="connsiteY4" fmla="*/ 243129 h 3042653"/>
                <a:gd name="connsiteX5" fmla="*/ 2363346 w 2921329"/>
                <a:gd name="connsiteY5" fmla="*/ 0 h 3042653"/>
                <a:gd name="connsiteX6" fmla="*/ 2677633 w 2921329"/>
                <a:gd name="connsiteY6" fmla="*/ 0 h 3042653"/>
                <a:gd name="connsiteX7" fmla="*/ 2681069 w 2921329"/>
                <a:gd name="connsiteY7" fmla="*/ 14860 h 3042653"/>
                <a:gd name="connsiteX8" fmla="*/ 2694254 w 2921329"/>
                <a:gd name="connsiteY8" fmla="*/ 83395 h 3042653"/>
                <a:gd name="connsiteX9" fmla="*/ 2804994 w 2921329"/>
                <a:gd name="connsiteY9" fmla="*/ 706383 h 3042653"/>
                <a:gd name="connsiteX10" fmla="*/ 2652300 w 2921329"/>
                <a:gd name="connsiteY10" fmla="*/ 1578664 h 3042653"/>
                <a:gd name="connsiteX11" fmla="*/ 1987859 w 2921329"/>
                <a:gd name="connsiteY11" fmla="*/ 1993826 h 3042653"/>
                <a:gd name="connsiteX12" fmla="*/ 1794186 w 2921329"/>
                <a:gd name="connsiteY12" fmla="*/ 2561687 h 3042653"/>
                <a:gd name="connsiteX13" fmla="*/ 1575019 w 2921329"/>
                <a:gd name="connsiteY13" fmla="*/ 2893650 h 3042653"/>
                <a:gd name="connsiteX14" fmla="*/ 1538809 w 2921329"/>
                <a:gd name="connsiteY14" fmla="*/ 2905321 h 3042653"/>
                <a:gd name="connsiteX15" fmla="*/ 1538809 w 2921329"/>
                <a:gd name="connsiteY15" fmla="*/ 2905320 h 3042653"/>
                <a:gd name="connsiteX16" fmla="*/ 1490688 w 2921329"/>
                <a:gd name="connsiteY16" fmla="*/ 2920829 h 3042653"/>
                <a:gd name="connsiteX17" fmla="*/ 797038 w 2921329"/>
                <a:gd name="connsiteY17" fmla="*/ 2908061 h 3042653"/>
                <a:gd name="connsiteX18" fmla="*/ 681107 w 2921329"/>
                <a:gd name="connsiteY18" fmla="*/ 3028835 h 3042653"/>
                <a:gd name="connsiteX19" fmla="*/ 642730 w 2921329"/>
                <a:gd name="connsiteY19" fmla="*/ 3042653 h 3042653"/>
                <a:gd name="connsiteX20" fmla="*/ 642730 w 2921329"/>
                <a:gd name="connsiteY20" fmla="*/ 2655441 h 3042653"/>
                <a:gd name="connsiteX21" fmla="*/ 640717 w 2921329"/>
                <a:gd name="connsiteY21" fmla="*/ 2655441 h 3042653"/>
                <a:gd name="connsiteX22" fmla="*/ 640717 w 2921329"/>
                <a:gd name="connsiteY22" fmla="*/ 1636550 h 3042653"/>
                <a:gd name="connsiteX23" fmla="*/ 631584 w 2921329"/>
                <a:gd name="connsiteY23" fmla="*/ 1649198 h 3042653"/>
                <a:gd name="connsiteX24" fmla="*/ 372346 w 2921329"/>
                <a:gd name="connsiteY24" fmla="*/ 1782005 h 3042653"/>
                <a:gd name="connsiteX25" fmla="*/ 0 w 2921329"/>
                <a:gd name="connsiteY25" fmla="*/ 1311910 h 3042653"/>
                <a:gd name="connsiteX26" fmla="*/ 372346 w 2921329"/>
                <a:gd name="connsiteY26" fmla="*/ 842518 h 3042653"/>
                <a:gd name="connsiteX27" fmla="*/ 631584 w 2921329"/>
                <a:gd name="connsiteY27" fmla="*/ 974622 h 3042653"/>
                <a:gd name="connsiteX28" fmla="*/ 640717 w 2921329"/>
                <a:gd name="connsiteY28" fmla="*/ 987270 h 3042653"/>
                <a:gd name="connsiteX29" fmla="*/ 640717 w 2921329"/>
                <a:gd name="connsiteY29" fmla="*/ 0 h 304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21329" h="3042653">
                  <a:moveTo>
                    <a:pt x="640717" y="0"/>
                  </a:moveTo>
                  <a:lnTo>
                    <a:pt x="1651673" y="0"/>
                  </a:lnTo>
                  <a:cubicBezTo>
                    <a:pt x="1580716" y="65350"/>
                    <a:pt x="1537861" y="150374"/>
                    <a:pt x="1537861" y="243129"/>
                  </a:cubicBezTo>
                  <a:cubicBezTo>
                    <a:pt x="1537861" y="448312"/>
                    <a:pt x="1748623" y="615551"/>
                    <a:pt x="2007158" y="615551"/>
                  </a:cubicBezTo>
                  <a:cubicBezTo>
                    <a:pt x="2267098" y="615551"/>
                    <a:pt x="2477158" y="448312"/>
                    <a:pt x="2477158" y="243129"/>
                  </a:cubicBezTo>
                  <a:cubicBezTo>
                    <a:pt x="2477158" y="150374"/>
                    <a:pt x="2434303" y="65350"/>
                    <a:pt x="2363346" y="0"/>
                  </a:cubicBezTo>
                  <a:lnTo>
                    <a:pt x="2677633" y="0"/>
                  </a:lnTo>
                  <a:lnTo>
                    <a:pt x="2681069" y="14860"/>
                  </a:lnTo>
                  <a:cubicBezTo>
                    <a:pt x="2690344" y="57600"/>
                    <a:pt x="2694254" y="83395"/>
                    <a:pt x="2694254" y="83395"/>
                  </a:cubicBezTo>
                  <a:cubicBezTo>
                    <a:pt x="3040134" y="277561"/>
                    <a:pt x="2804994" y="706383"/>
                    <a:pt x="2804994" y="706383"/>
                  </a:cubicBezTo>
                  <a:cubicBezTo>
                    <a:pt x="3137214" y="1357179"/>
                    <a:pt x="2652300" y="1578664"/>
                    <a:pt x="2652300" y="1578664"/>
                  </a:cubicBezTo>
                  <a:cubicBezTo>
                    <a:pt x="2652300" y="2215799"/>
                    <a:pt x="1987859" y="1993826"/>
                    <a:pt x="1987859" y="1993826"/>
                  </a:cubicBezTo>
                  <a:cubicBezTo>
                    <a:pt x="2195680" y="2409477"/>
                    <a:pt x="1794186" y="2561687"/>
                    <a:pt x="1794186" y="2561687"/>
                  </a:cubicBezTo>
                  <a:cubicBezTo>
                    <a:pt x="1802723" y="2739143"/>
                    <a:pt x="1708547" y="2839515"/>
                    <a:pt x="1575019" y="2893650"/>
                  </a:cubicBezTo>
                  <a:lnTo>
                    <a:pt x="1538809" y="2905321"/>
                  </a:lnTo>
                  <a:lnTo>
                    <a:pt x="1538809" y="2905320"/>
                  </a:lnTo>
                  <a:lnTo>
                    <a:pt x="1490688" y="2920829"/>
                  </a:lnTo>
                  <a:cubicBezTo>
                    <a:pt x="1197220" y="2994579"/>
                    <a:pt x="797038" y="2908061"/>
                    <a:pt x="797038" y="2908061"/>
                  </a:cubicBezTo>
                  <a:cubicBezTo>
                    <a:pt x="769353" y="2966847"/>
                    <a:pt x="727825" y="3004869"/>
                    <a:pt x="681107" y="3028835"/>
                  </a:cubicBezTo>
                  <a:lnTo>
                    <a:pt x="642730" y="3042653"/>
                  </a:lnTo>
                  <a:lnTo>
                    <a:pt x="642730" y="2655441"/>
                  </a:lnTo>
                  <a:lnTo>
                    <a:pt x="640717" y="2655441"/>
                  </a:lnTo>
                  <a:lnTo>
                    <a:pt x="640717" y="1636550"/>
                  </a:lnTo>
                  <a:cubicBezTo>
                    <a:pt x="637907" y="1640766"/>
                    <a:pt x="634394" y="1644982"/>
                    <a:pt x="631584" y="1649198"/>
                  </a:cubicBezTo>
                  <a:cubicBezTo>
                    <a:pt x="564140" y="1731412"/>
                    <a:pt x="472810" y="1782005"/>
                    <a:pt x="372346" y="1782005"/>
                  </a:cubicBezTo>
                  <a:cubicBezTo>
                    <a:pt x="166502" y="1782005"/>
                    <a:pt x="0" y="1571200"/>
                    <a:pt x="0" y="1311910"/>
                  </a:cubicBezTo>
                  <a:cubicBezTo>
                    <a:pt x="0" y="1052620"/>
                    <a:pt x="166502" y="842518"/>
                    <a:pt x="372346" y="842518"/>
                  </a:cubicBezTo>
                  <a:cubicBezTo>
                    <a:pt x="472810" y="842518"/>
                    <a:pt x="564140" y="892408"/>
                    <a:pt x="631584" y="974622"/>
                  </a:cubicBezTo>
                  <a:cubicBezTo>
                    <a:pt x="634394" y="978838"/>
                    <a:pt x="637907" y="982352"/>
                    <a:pt x="640717" y="987270"/>
                  </a:cubicBezTo>
                  <a:lnTo>
                    <a:pt x="640717" y="0"/>
                  </a:lnTo>
                  <a:close/>
                </a:path>
              </a:pathLst>
            </a:custGeom>
            <a:solidFill>
              <a:schemeClr val="bg2"/>
            </a:solidFill>
            <a:ln w="12700">
              <a:solidFill>
                <a:schemeClr val="bg1"/>
              </a:solidFill>
            </a:ln>
            <a:effectLst/>
          </p:spPr>
          <p:txBody>
            <a:bodyPr wrap="square" anchor="ctr">
              <a:noAutofit/>
            </a:bodyPr>
            <a:lstStyle/>
            <a:p>
              <a:endParaRPr lang="en-US" dirty="0">
                <a:solidFill>
                  <a:schemeClr val="tx1"/>
                </a:solidFill>
              </a:endParaRPr>
            </a:p>
          </p:txBody>
        </p:sp>
      </p:grpSp>
    </p:spTree>
    <p:extLst>
      <p:ext uri="{BB962C8B-B14F-4D97-AF65-F5344CB8AC3E}">
        <p14:creationId xmlns:p14="http://schemas.microsoft.com/office/powerpoint/2010/main" val="2575408722"/>
      </p:ext>
    </p:extLst>
  </p:cSld>
  <p:clrMapOvr>
    <a:masterClrMapping/>
  </p:clrMapOvr>
</p:sld>
</file>

<file path=ppt/theme/theme1.xml><?xml version="1.0" encoding="utf-8"?>
<a:theme xmlns:a="http://schemas.openxmlformats.org/drawingml/2006/main" name="Theme1">
  <a:themeElements>
    <a:clrScheme name="Craig'n'Dave">
      <a:dk1>
        <a:srgbClr val="538135"/>
      </a:dk1>
      <a:lt1>
        <a:sysClr val="window" lastClr="FFFFFF"/>
      </a:lt1>
      <a:dk2>
        <a:srgbClr val="538135"/>
      </a:dk2>
      <a:lt2>
        <a:srgbClr val="E7E6E6"/>
      </a:lt2>
      <a:accent1>
        <a:srgbClr val="823554"/>
      </a:accent1>
      <a:accent2>
        <a:srgbClr val="824C35"/>
      </a:accent2>
      <a:accent3>
        <a:srgbClr val="357382"/>
      </a:accent3>
      <a:accent4>
        <a:srgbClr val="A5A5A5"/>
      </a:accent4>
      <a:accent5>
        <a:srgbClr val="E7E6E6"/>
      </a:accent5>
      <a:accent6>
        <a:srgbClr val="70AD47"/>
      </a:accent6>
      <a:hlink>
        <a:srgbClr val="548235"/>
      </a:hlink>
      <a:folHlink>
        <a:srgbClr val="548235"/>
      </a:folHlink>
    </a:clrScheme>
    <a:fontScheme name="Craig'n'Dave">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2A6A9AB-1023-4A23-A2A1-82560771DE86}" vid="{D074DEC6-1AD8-42E9-9312-49CEB94AB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803</TotalTime>
  <Words>3389</Words>
  <Application>Microsoft Office PowerPoint</Application>
  <PresentationFormat>A4 Paper (210x297 mm)</PresentationFormat>
  <Paragraphs>374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Century Gothic</vt:lpstr>
      <vt:lpstr>Consolas</vt:lpstr>
      <vt:lpstr>Verdana</vt:lpstr>
      <vt:lpstr>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Hillyard</dc:creator>
  <cp:lastModifiedBy>David Hillyard</cp:lastModifiedBy>
  <cp:revision>157</cp:revision>
  <dcterms:created xsi:type="dcterms:W3CDTF">2019-09-17T11:01:38Z</dcterms:created>
  <dcterms:modified xsi:type="dcterms:W3CDTF">2020-09-19T12:53:21Z</dcterms:modified>
</cp:coreProperties>
</file>